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50" r:id="rId2"/>
    <p:sldMasterId id="2147483656" r:id="rId3"/>
    <p:sldMasterId id="2147483664" r:id="rId4"/>
    <p:sldMasterId id="2147483668" r:id="rId5"/>
    <p:sldMasterId id="2147483672" r:id="rId6"/>
    <p:sldMasterId id="2147483676" r:id="rId7"/>
  </p:sldMasterIdLst>
  <p:notesMasterIdLst>
    <p:notesMasterId r:id="rId55"/>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 id="301" r:id="rId48"/>
    <p:sldId id="302" r:id="rId49"/>
    <p:sldId id="303" r:id="rId50"/>
    <p:sldId id="304" r:id="rId51"/>
    <p:sldId id="307" r:id="rId52"/>
    <p:sldId id="305" r:id="rId53"/>
    <p:sldId id="306" r:id="rId54"/>
  </p:sldIdLst>
  <p:sldSz cx="12192000" cy="6858000"/>
  <p:notesSz cx="7104063" cy="10234613"/>
  <p:defaultText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defaultTextStyle>
  <p:extLst>
    <p:ext uri="{EFAFB233-063F-42B5-8137-9DF3F51BA10A}">
      <p15:sldGuideLst xmlns:p15="http://schemas.microsoft.com/office/powerpoint/2012/main">
        <p15:guide id="1" pos="3840">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31" dt="2026-09-04T13:03:02.824"/>
    <p1510:client id="{87FB9740-B692-1BA9-4072-3430B11842EF}" v="43" dt="2026-09-04T13:28:42.781"/>
    <p1510:client id="{D39FB298-B2F8-E119-1231-A5B36279B048}" v="5" dt="2026-09-04T14:44:25.6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5" d="100"/>
          <a:sy n="105" d="100"/>
        </p:scale>
        <p:origin x="798" y="96"/>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notesMaster" Target="notesMasters/notesMaster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theme" Target="theme/theme1.xml"/><Relationship Id="rId5" Type="http://schemas.openxmlformats.org/officeDocument/2006/relationships/slideMaster" Target="slideMasters/slideMaster5.xml"/><Relationship Id="rId61" Type="http://schemas.microsoft.com/office/2015/10/relationships/revisionInfo" Target="revisionInfo.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presProps" Target="presProp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tableStyles" Target="tableStyles.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viewProps" Target="viewProps.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Svejda" userId="S::m.svejda@uwtsd.ac.uk::8cc0682a-1f17-4534-acee-9b898a7be1ec" providerId="AD" clId="Web-{87FB9740-B692-1BA9-4072-3430B11842EF}"/>
    <pc:docChg chg="modSld">
      <pc:chgData name="Martin Svejda" userId="S::m.svejda@uwtsd.ac.uk::8cc0682a-1f17-4534-acee-9b898a7be1ec" providerId="AD" clId="Web-{87FB9740-B692-1BA9-4072-3430B11842EF}" dt="2026-09-04T13:45:12.355" v="101"/>
      <pc:docMkLst>
        <pc:docMk/>
      </pc:docMkLst>
      <pc:sldChg chg="modNotes">
        <pc:chgData name="Martin Svejda" userId="S::m.svejda@uwtsd.ac.uk::8cc0682a-1f17-4534-acee-9b898a7be1ec" providerId="AD" clId="Web-{87FB9740-B692-1BA9-4072-3430B11842EF}" dt="2026-09-04T13:45:12.355" v="101"/>
        <pc:sldMkLst>
          <pc:docMk/>
          <pc:sldMk cId="0" sldId="260"/>
        </pc:sldMkLst>
      </pc:sldChg>
      <pc:sldChg chg="delSp modSp modNotes">
        <pc:chgData name="Martin Svejda" userId="S::m.svejda@uwtsd.ac.uk::8cc0682a-1f17-4534-acee-9b898a7be1ec" providerId="AD" clId="Web-{87FB9740-B692-1BA9-4072-3430B11842EF}" dt="2026-09-04T13:17:58.910" v="46"/>
        <pc:sldMkLst>
          <pc:docMk/>
          <pc:sldMk cId="0" sldId="286"/>
        </pc:sldMkLst>
        <pc:spChg chg="mod">
          <ac:chgData name="Martin Svejda" userId="S::m.svejda@uwtsd.ac.uk::8cc0682a-1f17-4534-acee-9b898a7be1ec" providerId="AD" clId="Web-{87FB9740-B692-1BA9-4072-3430B11842EF}" dt="2026-09-04T13:17:57.238" v="45" actId="20577"/>
          <ac:spMkLst>
            <pc:docMk/>
            <pc:sldMk cId="0" sldId="286"/>
            <ac:spMk id="284708606" creationId="{00000000-0000-0000-0000-000000000000}"/>
          </ac:spMkLst>
        </pc:spChg>
        <pc:spChg chg="del">
          <ac:chgData name="Martin Svejda" userId="S::m.svejda@uwtsd.ac.uk::8cc0682a-1f17-4534-acee-9b898a7be1ec" providerId="AD" clId="Web-{87FB9740-B692-1BA9-4072-3430B11842EF}" dt="2026-09-04T13:17:58.910" v="46"/>
          <ac:spMkLst>
            <pc:docMk/>
            <pc:sldMk cId="0" sldId="286"/>
            <ac:spMk id="551564360" creationId="{00000000-0000-0000-0000-000000000000}"/>
          </ac:spMkLst>
        </pc:spChg>
      </pc:sldChg>
      <pc:sldChg chg="modSp modNotes">
        <pc:chgData name="Martin Svejda" userId="S::m.svejda@uwtsd.ac.uk::8cc0682a-1f17-4534-acee-9b898a7be1ec" providerId="AD" clId="Web-{87FB9740-B692-1BA9-4072-3430B11842EF}" dt="2026-09-04T13:19:21.694" v="55"/>
        <pc:sldMkLst>
          <pc:docMk/>
          <pc:sldMk cId="0" sldId="289"/>
        </pc:sldMkLst>
        <pc:spChg chg="mod">
          <ac:chgData name="Martin Svejda" userId="S::m.svejda@uwtsd.ac.uk::8cc0682a-1f17-4534-acee-9b898a7be1ec" providerId="AD" clId="Web-{87FB9740-B692-1BA9-4072-3430B11842EF}" dt="2026-09-04T13:18:37.239" v="47" actId="20577"/>
          <ac:spMkLst>
            <pc:docMk/>
            <pc:sldMk cId="0" sldId="289"/>
            <ac:spMk id="702856018" creationId="{00000000-0000-0000-0000-000000000000}"/>
          </ac:spMkLst>
        </pc:spChg>
      </pc:sldChg>
      <pc:sldChg chg="modSp modNotes">
        <pc:chgData name="Martin Svejda" userId="S::m.svejda@uwtsd.ac.uk::8cc0682a-1f17-4534-acee-9b898a7be1ec" providerId="AD" clId="Web-{87FB9740-B692-1BA9-4072-3430B11842EF}" dt="2026-09-04T13:20:28.822" v="65" actId="14100"/>
        <pc:sldMkLst>
          <pc:docMk/>
          <pc:sldMk cId="0" sldId="290"/>
        </pc:sldMkLst>
        <pc:spChg chg="mod">
          <ac:chgData name="Martin Svejda" userId="S::m.svejda@uwtsd.ac.uk::8cc0682a-1f17-4534-acee-9b898a7be1ec" providerId="AD" clId="Web-{87FB9740-B692-1BA9-4072-3430B11842EF}" dt="2026-09-04T13:20:28.822" v="65" actId="14100"/>
          <ac:spMkLst>
            <pc:docMk/>
            <pc:sldMk cId="0" sldId="290"/>
            <ac:spMk id="2002169267" creationId="{00000000-0000-0000-0000-000000000000}"/>
          </ac:spMkLst>
        </pc:spChg>
      </pc:sldChg>
      <pc:sldChg chg="modSp">
        <pc:chgData name="Martin Svejda" userId="S::m.svejda@uwtsd.ac.uk::8cc0682a-1f17-4534-acee-9b898a7be1ec" providerId="AD" clId="Web-{87FB9740-B692-1BA9-4072-3430B11842EF}" dt="2026-09-04T13:28:42.781" v="83" actId="20577"/>
        <pc:sldMkLst>
          <pc:docMk/>
          <pc:sldMk cId="0" sldId="304"/>
        </pc:sldMkLst>
        <pc:spChg chg="mod">
          <ac:chgData name="Martin Svejda" userId="S::m.svejda@uwtsd.ac.uk::8cc0682a-1f17-4534-acee-9b898a7be1ec" providerId="AD" clId="Web-{87FB9740-B692-1BA9-4072-3430B11842EF}" dt="2026-09-04T13:28:42.781" v="83" actId="20577"/>
          <ac:spMkLst>
            <pc:docMk/>
            <pc:sldMk cId="0" sldId="304"/>
            <ac:spMk id="525349523" creationId="{00000000-0000-0000-0000-000000000000}"/>
          </ac:spMkLst>
        </pc:spChg>
      </pc:sldChg>
    </pc:docChg>
  </pc:docChgLst>
  <pc:docChgLst>
    <pc:chgData name="Martin Svejda" userId="S::m.svejda@uwtsd.ac.uk::8cc0682a-1f17-4534-acee-9b898a7be1ec" providerId="AD" clId="Web-{D39FB298-B2F8-E119-1231-A5B36279B048}"/>
    <pc:docChg chg="delSld">
      <pc:chgData name="Martin Svejda" userId="S::m.svejda@uwtsd.ac.uk::8cc0682a-1f17-4534-acee-9b898a7be1ec" providerId="AD" clId="Web-{D39FB298-B2F8-E119-1231-A5B36279B048}" dt="2026-09-04T14:44:25.630" v="4"/>
      <pc:docMkLst>
        <pc:docMk/>
      </pc:docMkLst>
      <pc:sldChg chg="del">
        <pc:chgData name="Martin Svejda" userId="S::m.svejda@uwtsd.ac.uk::8cc0682a-1f17-4534-acee-9b898a7be1ec" providerId="AD" clId="Web-{D39FB298-B2F8-E119-1231-A5B36279B048}" dt="2026-09-04T14:44:25.630" v="4"/>
        <pc:sldMkLst>
          <pc:docMk/>
          <pc:sldMk cId="0" sldId="296"/>
        </pc:sldMkLst>
      </pc:sldChg>
      <pc:sldChg chg="del">
        <pc:chgData name="Martin Svejda" userId="S::m.svejda@uwtsd.ac.uk::8cc0682a-1f17-4534-acee-9b898a7be1ec" providerId="AD" clId="Web-{D39FB298-B2F8-E119-1231-A5B36279B048}" dt="2026-09-04T14:44:25.630" v="3"/>
        <pc:sldMkLst>
          <pc:docMk/>
          <pc:sldMk cId="0" sldId="297"/>
        </pc:sldMkLst>
      </pc:sldChg>
      <pc:sldChg chg="del">
        <pc:chgData name="Martin Svejda" userId="S::m.svejda@uwtsd.ac.uk::8cc0682a-1f17-4534-acee-9b898a7be1ec" providerId="AD" clId="Web-{D39FB298-B2F8-E119-1231-A5B36279B048}" dt="2026-09-04T14:44:25.630" v="2"/>
        <pc:sldMkLst>
          <pc:docMk/>
          <pc:sldMk cId="0" sldId="298"/>
        </pc:sldMkLst>
      </pc:sldChg>
      <pc:sldChg chg="del">
        <pc:chgData name="Martin Svejda" userId="S::m.svejda@uwtsd.ac.uk::8cc0682a-1f17-4534-acee-9b898a7be1ec" providerId="AD" clId="Web-{D39FB298-B2F8-E119-1231-A5B36279B048}" dt="2026-09-04T14:44:25.614" v="1"/>
        <pc:sldMkLst>
          <pc:docMk/>
          <pc:sldMk cId="0" sldId="299"/>
        </pc:sldMkLst>
      </pc:sldChg>
      <pc:sldChg chg="del">
        <pc:chgData name="Martin Svejda" userId="S::m.svejda@uwtsd.ac.uk::8cc0682a-1f17-4534-acee-9b898a7be1ec" providerId="AD" clId="Web-{D39FB298-B2F8-E119-1231-A5B36279B048}" dt="2026-09-04T14:44:25.614" v="0"/>
        <pc:sldMkLst>
          <pc:docMk/>
          <pc:sldMk cId="0" sldId="300"/>
        </pc:sldMkLst>
      </pc:sldChg>
    </pc:docChg>
  </pc:docChgLst>
  <pc:docChgLst>
    <pc:chgData name="Martin Svejda" userId="S::m.svejda@uwtsd.ac.uk::8cc0682a-1f17-4534-acee-9b898a7be1ec" providerId="AD" clId="Web-{00000000-0000-0000-0000-000000000000}"/>
    <pc:docChg chg="addSld modSld">
      <pc:chgData name="Martin Svejda" userId="S::m.svejda@uwtsd.ac.uk::8cc0682a-1f17-4534-acee-9b898a7be1ec" providerId="AD" clId="Web-{00000000-0000-0000-0000-000000000000}" dt="2026-09-04T13:03:02.824" v="158" actId="20577"/>
      <pc:docMkLst>
        <pc:docMk/>
      </pc:docMkLst>
      <pc:sldChg chg="addSp delSp modSp addAnim delAnim">
        <pc:chgData name="Martin Svejda" userId="S::m.svejda@uwtsd.ac.uk::8cc0682a-1f17-4534-acee-9b898a7be1ec" providerId="AD" clId="Web-{00000000-0000-0000-0000-000000000000}" dt="2026-09-04T12:40:31.194" v="47" actId="20577"/>
        <pc:sldMkLst>
          <pc:docMk/>
          <pc:sldMk cId="0" sldId="260"/>
        </pc:sldMkLst>
        <pc:spChg chg="add del mod">
          <ac:chgData name="Martin Svejda" userId="S::m.svejda@uwtsd.ac.uk::8cc0682a-1f17-4534-acee-9b898a7be1ec" providerId="AD" clId="Web-{00000000-0000-0000-0000-000000000000}" dt="2026-09-04T12:34:32.206" v="11"/>
          <ac:spMkLst>
            <pc:docMk/>
            <pc:sldMk cId="0" sldId="260"/>
            <ac:spMk id="3" creationId="{F9344D3B-DA32-EECA-95E8-119E5E2A46E0}"/>
          </ac:spMkLst>
        </pc:spChg>
        <pc:spChg chg="add del mod">
          <ac:chgData name="Martin Svejda" userId="S::m.svejda@uwtsd.ac.uk::8cc0682a-1f17-4534-acee-9b898a7be1ec" providerId="AD" clId="Web-{00000000-0000-0000-0000-000000000000}" dt="2026-09-04T12:34:32.206" v="10"/>
          <ac:spMkLst>
            <pc:docMk/>
            <pc:sldMk cId="0" sldId="260"/>
            <ac:spMk id="5" creationId="{D1DE7EB5-39E7-657E-0519-342A5612A0DD}"/>
          </ac:spMkLst>
        </pc:spChg>
        <pc:spChg chg="add del">
          <ac:chgData name="Martin Svejda" userId="S::m.svejda@uwtsd.ac.uk::8cc0682a-1f17-4534-acee-9b898a7be1ec" providerId="AD" clId="Web-{00000000-0000-0000-0000-000000000000}" dt="2026-09-04T12:34:45.237" v="15"/>
          <ac:spMkLst>
            <pc:docMk/>
            <pc:sldMk cId="0" sldId="260"/>
            <ac:spMk id="7" creationId="{DE7EBB02-E666-9D9D-2D95-20543D7EA2DF}"/>
          </ac:spMkLst>
        </pc:spChg>
        <pc:spChg chg="add del">
          <ac:chgData name="Martin Svejda" userId="S::m.svejda@uwtsd.ac.uk::8cc0682a-1f17-4534-acee-9b898a7be1ec" providerId="AD" clId="Web-{00000000-0000-0000-0000-000000000000}" dt="2026-09-04T12:34:45.237" v="14"/>
          <ac:spMkLst>
            <pc:docMk/>
            <pc:sldMk cId="0" sldId="260"/>
            <ac:spMk id="11" creationId="{402E2BE3-0CB9-9DF6-49A9-C048ED959959}"/>
          </ac:spMkLst>
        </pc:spChg>
        <pc:spChg chg="add mod">
          <ac:chgData name="Martin Svejda" userId="S::m.svejda@uwtsd.ac.uk::8cc0682a-1f17-4534-acee-9b898a7be1ec" providerId="AD" clId="Web-{00000000-0000-0000-0000-000000000000}" dt="2026-09-04T12:40:31.194" v="47" actId="20577"/>
          <ac:spMkLst>
            <pc:docMk/>
            <pc:sldMk cId="0" sldId="260"/>
            <ac:spMk id="17" creationId="{0F452C44-567E-DAE1-7135-1C0EDD56055E}"/>
          </ac:spMkLst>
        </pc:spChg>
        <pc:spChg chg="add mod">
          <ac:chgData name="Martin Svejda" userId="S::m.svejda@uwtsd.ac.uk::8cc0682a-1f17-4534-acee-9b898a7be1ec" providerId="AD" clId="Web-{00000000-0000-0000-0000-000000000000}" dt="2026-09-04T12:39:13.141" v="44" actId="20577"/>
          <ac:spMkLst>
            <pc:docMk/>
            <pc:sldMk cId="0" sldId="260"/>
            <ac:spMk id="19" creationId="{3D8163FB-C7F1-F5CF-A0AE-E8E3C41B3C73}"/>
          </ac:spMkLst>
        </pc:spChg>
        <pc:spChg chg="mod">
          <ac:chgData name="Martin Svejda" userId="S::m.svejda@uwtsd.ac.uk::8cc0682a-1f17-4534-acee-9b898a7be1ec" providerId="AD" clId="Web-{00000000-0000-0000-0000-000000000000}" dt="2026-09-04T12:36:16.847" v="30" actId="1076"/>
          <ac:spMkLst>
            <pc:docMk/>
            <pc:sldMk cId="0" sldId="260"/>
            <ac:spMk id="202742540" creationId="{00000000-0000-0000-0000-000000000000}"/>
          </ac:spMkLst>
        </pc:spChg>
        <pc:spChg chg="mod">
          <ac:chgData name="Martin Svejda" userId="S::m.svejda@uwtsd.ac.uk::8cc0682a-1f17-4534-acee-9b898a7be1ec" providerId="AD" clId="Web-{00000000-0000-0000-0000-000000000000}" dt="2026-09-04T12:36:26.426" v="32" actId="14100"/>
          <ac:spMkLst>
            <pc:docMk/>
            <pc:sldMk cId="0" sldId="260"/>
            <ac:spMk id="204496465" creationId="{00000000-0000-0000-0000-000000000000}"/>
          </ac:spMkLst>
        </pc:spChg>
        <pc:spChg chg="mod">
          <ac:chgData name="Martin Svejda" userId="S::m.svejda@uwtsd.ac.uk::8cc0682a-1f17-4534-acee-9b898a7be1ec" providerId="AD" clId="Web-{00000000-0000-0000-0000-000000000000}" dt="2026-09-04T12:36:49.785" v="34" actId="1076"/>
          <ac:spMkLst>
            <pc:docMk/>
            <pc:sldMk cId="0" sldId="260"/>
            <ac:spMk id="327373432" creationId="{00000000-0000-0000-0000-000000000000}"/>
          </ac:spMkLst>
        </pc:spChg>
        <pc:spChg chg="mod">
          <ac:chgData name="Martin Svejda" userId="S::m.svejda@uwtsd.ac.uk::8cc0682a-1f17-4534-acee-9b898a7be1ec" providerId="AD" clId="Web-{00000000-0000-0000-0000-000000000000}" dt="2026-09-04T12:36:49.785" v="33" actId="1076"/>
          <ac:spMkLst>
            <pc:docMk/>
            <pc:sldMk cId="0" sldId="260"/>
            <ac:spMk id="2114527205" creationId="{00000000-0000-0000-0000-000000000000}"/>
          </ac:spMkLst>
        </pc:spChg>
        <pc:grpChg chg="add del mod">
          <ac:chgData name="Martin Svejda" userId="S::m.svejda@uwtsd.ac.uk::8cc0682a-1f17-4534-acee-9b898a7be1ec" providerId="AD" clId="Web-{00000000-0000-0000-0000-000000000000}" dt="2026-09-04T12:34:56.487" v="19"/>
          <ac:grpSpMkLst>
            <pc:docMk/>
            <pc:sldMk cId="0" sldId="260"/>
            <ac:grpSpMk id="15" creationId="{F82414E2-9DA8-68E3-B912-B2F6D35C4768}"/>
          </ac:grpSpMkLst>
        </pc:grpChg>
        <pc:grpChg chg="mod">
          <ac:chgData name="Martin Svejda" userId="S::m.svejda@uwtsd.ac.uk::8cc0682a-1f17-4534-acee-9b898a7be1ec" providerId="AD" clId="Web-{00000000-0000-0000-0000-000000000000}" dt="2026-09-04T12:36:49.817" v="35" actId="1076"/>
          <ac:grpSpMkLst>
            <pc:docMk/>
            <pc:sldMk cId="0" sldId="260"/>
            <ac:grpSpMk id="395127306" creationId="{00000000-0000-0000-0000-000000000000}"/>
          </ac:grpSpMkLst>
        </pc:grpChg>
      </pc:sldChg>
      <pc:sldChg chg="modSp">
        <pc:chgData name="Martin Svejda" userId="S::m.svejda@uwtsd.ac.uk::8cc0682a-1f17-4534-acee-9b898a7be1ec" providerId="AD" clId="Web-{00000000-0000-0000-0000-000000000000}" dt="2026-09-04T12:42:32.482" v="55" actId="20577"/>
        <pc:sldMkLst>
          <pc:docMk/>
          <pc:sldMk cId="0" sldId="286"/>
        </pc:sldMkLst>
        <pc:spChg chg="mod">
          <ac:chgData name="Martin Svejda" userId="S::m.svejda@uwtsd.ac.uk::8cc0682a-1f17-4534-acee-9b898a7be1ec" providerId="AD" clId="Web-{00000000-0000-0000-0000-000000000000}" dt="2026-09-04T12:42:26.435" v="51" actId="20577"/>
          <ac:spMkLst>
            <pc:docMk/>
            <pc:sldMk cId="0" sldId="286"/>
            <ac:spMk id="284708606" creationId="{00000000-0000-0000-0000-000000000000}"/>
          </ac:spMkLst>
        </pc:spChg>
        <pc:spChg chg="mod">
          <ac:chgData name="Martin Svejda" userId="S::m.svejda@uwtsd.ac.uk::8cc0682a-1f17-4534-acee-9b898a7be1ec" providerId="AD" clId="Web-{00000000-0000-0000-0000-000000000000}" dt="2026-09-04T12:41:54.918" v="50" actId="1076"/>
          <ac:spMkLst>
            <pc:docMk/>
            <pc:sldMk cId="0" sldId="286"/>
            <ac:spMk id="551564360" creationId="{00000000-0000-0000-0000-000000000000}"/>
          </ac:spMkLst>
        </pc:spChg>
        <pc:spChg chg="mod">
          <ac:chgData name="Martin Svejda" userId="S::m.svejda@uwtsd.ac.uk::8cc0682a-1f17-4534-acee-9b898a7be1ec" providerId="AD" clId="Web-{00000000-0000-0000-0000-000000000000}" dt="2026-09-04T12:42:32.482" v="55" actId="20577"/>
          <ac:spMkLst>
            <pc:docMk/>
            <pc:sldMk cId="0" sldId="286"/>
            <ac:spMk id="1589024095" creationId="{00000000-0000-0000-0000-000000000000}"/>
          </ac:spMkLst>
        </pc:spChg>
      </pc:sldChg>
      <pc:sldChg chg="addSp delSp modSp">
        <pc:chgData name="Martin Svejda" userId="S::m.svejda@uwtsd.ac.uk::8cc0682a-1f17-4534-acee-9b898a7be1ec" providerId="AD" clId="Web-{00000000-0000-0000-0000-000000000000}" dt="2026-09-04T12:49:14.711" v="87" actId="20577"/>
        <pc:sldMkLst>
          <pc:docMk/>
          <pc:sldMk cId="0" sldId="287"/>
        </pc:sldMkLst>
        <pc:spChg chg="add del">
          <ac:chgData name="Martin Svejda" userId="S::m.svejda@uwtsd.ac.uk::8cc0682a-1f17-4534-acee-9b898a7be1ec" providerId="AD" clId="Web-{00000000-0000-0000-0000-000000000000}" dt="2026-09-04T12:47:36.460" v="67"/>
          <ac:spMkLst>
            <pc:docMk/>
            <pc:sldMk cId="0" sldId="287"/>
            <ac:spMk id="2" creationId="{AF3E0962-9388-2A6A-EBFC-30908CA6A09A}"/>
          </ac:spMkLst>
        </pc:spChg>
        <pc:spChg chg="add mod">
          <ac:chgData name="Martin Svejda" userId="S::m.svejda@uwtsd.ac.uk::8cc0682a-1f17-4534-acee-9b898a7be1ec" providerId="AD" clId="Web-{00000000-0000-0000-0000-000000000000}" dt="2026-09-04T12:49:14.711" v="87" actId="20577"/>
          <ac:spMkLst>
            <pc:docMk/>
            <pc:sldMk cId="0" sldId="287"/>
            <ac:spMk id="3" creationId="{4AB7E74F-FC82-B49D-DD0A-A2C03CD093BC}"/>
          </ac:spMkLst>
        </pc:spChg>
        <pc:spChg chg="mod">
          <ac:chgData name="Martin Svejda" userId="S::m.svejda@uwtsd.ac.uk::8cc0682a-1f17-4534-acee-9b898a7be1ec" providerId="AD" clId="Web-{00000000-0000-0000-0000-000000000000}" dt="2026-09-04T12:47:03.756" v="64" actId="20577"/>
          <ac:spMkLst>
            <pc:docMk/>
            <pc:sldMk cId="0" sldId="287"/>
            <ac:spMk id="1838986204" creationId="{00000000-0000-0000-0000-000000000000}"/>
          </ac:spMkLst>
        </pc:spChg>
        <pc:picChg chg="mod">
          <ac:chgData name="Martin Svejda" userId="S::m.svejda@uwtsd.ac.uk::8cc0682a-1f17-4534-acee-9b898a7be1ec" providerId="AD" clId="Web-{00000000-0000-0000-0000-000000000000}" dt="2026-09-04T12:48:12.507" v="76" actId="1076"/>
          <ac:picMkLst>
            <pc:docMk/>
            <pc:sldMk cId="0" sldId="287"/>
            <ac:picMk id="4" creationId="{7F71C62A-5B9F-8C22-EA32-9804FACF4A88}"/>
          </ac:picMkLst>
        </pc:picChg>
      </pc:sldChg>
      <pc:sldChg chg="modNotes">
        <pc:chgData name="Martin Svejda" userId="S::m.svejda@uwtsd.ac.uk::8cc0682a-1f17-4534-acee-9b898a7be1ec" providerId="AD" clId="Web-{00000000-0000-0000-0000-000000000000}" dt="2026-09-04T12:57:08.653" v="95"/>
        <pc:sldMkLst>
          <pc:docMk/>
          <pc:sldMk cId="0" sldId="288"/>
        </pc:sldMkLst>
      </pc:sldChg>
      <pc:sldChg chg="modSp">
        <pc:chgData name="Martin Svejda" userId="S::m.svejda@uwtsd.ac.uk::8cc0682a-1f17-4534-acee-9b898a7be1ec" providerId="AD" clId="Web-{00000000-0000-0000-0000-000000000000}" dt="2026-09-04T12:55:54.318" v="91" actId="20577"/>
        <pc:sldMkLst>
          <pc:docMk/>
          <pc:sldMk cId="0" sldId="289"/>
        </pc:sldMkLst>
        <pc:spChg chg="mod">
          <ac:chgData name="Martin Svejda" userId="S::m.svejda@uwtsd.ac.uk::8cc0682a-1f17-4534-acee-9b898a7be1ec" providerId="AD" clId="Web-{00000000-0000-0000-0000-000000000000}" dt="2026-09-04T12:55:54.318" v="91" actId="20577"/>
          <ac:spMkLst>
            <pc:docMk/>
            <pc:sldMk cId="0" sldId="289"/>
            <ac:spMk id="1372872179" creationId="{00000000-0000-0000-0000-000000000000}"/>
          </ac:spMkLst>
        </pc:spChg>
      </pc:sldChg>
      <pc:sldChg chg="modSp">
        <pc:chgData name="Martin Svejda" userId="S::m.svejda@uwtsd.ac.uk::8cc0682a-1f17-4534-acee-9b898a7be1ec" providerId="AD" clId="Web-{00000000-0000-0000-0000-000000000000}" dt="2026-09-04T12:58:22.282" v="98" actId="20577"/>
        <pc:sldMkLst>
          <pc:docMk/>
          <pc:sldMk cId="0" sldId="290"/>
        </pc:sldMkLst>
        <pc:spChg chg="mod">
          <ac:chgData name="Martin Svejda" userId="S::m.svejda@uwtsd.ac.uk::8cc0682a-1f17-4534-acee-9b898a7be1ec" providerId="AD" clId="Web-{00000000-0000-0000-0000-000000000000}" dt="2026-09-04T12:58:22.282" v="98" actId="20577"/>
          <ac:spMkLst>
            <pc:docMk/>
            <pc:sldMk cId="0" sldId="290"/>
            <ac:spMk id="366350898" creationId="{00000000-0000-0000-0000-000000000000}"/>
          </ac:spMkLst>
        </pc:spChg>
      </pc:sldChg>
      <pc:sldChg chg="modNotes">
        <pc:chgData name="Martin Svejda" userId="S::m.svejda@uwtsd.ac.uk::8cc0682a-1f17-4534-acee-9b898a7be1ec" providerId="AD" clId="Web-{00000000-0000-0000-0000-000000000000}" dt="2026-09-04T13:00:29.616" v="138"/>
        <pc:sldMkLst>
          <pc:docMk/>
          <pc:sldMk cId="0" sldId="295"/>
        </pc:sldMkLst>
      </pc:sldChg>
      <pc:sldChg chg="modSp new">
        <pc:chgData name="Martin Svejda" userId="S::m.svejda@uwtsd.ac.uk::8cc0682a-1f17-4534-acee-9b898a7be1ec" providerId="AD" clId="Web-{00000000-0000-0000-0000-000000000000}" dt="2026-09-04T13:03:02.824" v="158" actId="20577"/>
        <pc:sldMkLst>
          <pc:docMk/>
          <pc:sldMk cId="317216293" sldId="307"/>
        </pc:sldMkLst>
        <pc:spChg chg="mod">
          <ac:chgData name="Martin Svejda" userId="S::m.svejda@uwtsd.ac.uk::8cc0682a-1f17-4534-acee-9b898a7be1ec" providerId="AD" clId="Web-{00000000-0000-0000-0000-000000000000}" dt="2026-09-04T13:03:02.824" v="158" actId="20577"/>
          <ac:spMkLst>
            <pc:docMk/>
            <pc:sldMk cId="317216293" sldId="307"/>
            <ac:spMk id="2" creationId="{2F24820A-A5A3-5B0B-9E95-CC13A2280B70}"/>
          </ac:spMkLst>
        </pc:spChg>
        <pc:spChg chg="mod">
          <ac:chgData name="Martin Svejda" userId="S::m.svejda@uwtsd.ac.uk::8cc0682a-1f17-4534-acee-9b898a7be1ec" providerId="AD" clId="Web-{00000000-0000-0000-0000-000000000000}" dt="2026-09-04T13:02:54.527" v="148" actId="20577"/>
          <ac:spMkLst>
            <pc:docMk/>
            <pc:sldMk cId="317216293" sldId="307"/>
            <ac:spMk id="3" creationId="{F074AF06-3DFF-5E13-0600-1E490491940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1">
  <dgm:title val=""/>
  <dgm:desc val=""/>
  <dgm:catLst>
    <dgm:cat type="accent2" pri="11200"/>
  </dgm:catLst>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A1EAC94A-3FA0-4500-A2BD-1A2231A563EF}" type="doc">
      <dgm:prSet loTypeId="urn:microsoft.com/office/officeart/2008/layout/LinedList#1" loCatId="list" qsTypeId="urn:microsoft.com/office/officeart/2005/8/quickstyle/simple5#1" qsCatId="simple" csTypeId="urn:microsoft.com/office/officeart/2005/8/colors/accent2_2#1" csCatId="accent2"/>
      <dgm:spPr bwMode="auto"/>
      <dgm:t>
        <a:bodyPr/>
        <a:lstStyle/>
        <a:p>
          <a:pPr>
            <a:defRPr/>
          </a:pPr>
          <a:endParaRPr lang="en-US"/>
        </a:p>
      </dgm:t>
    </dgm:pt>
    <dgm:pt modelId="{D5C2446F-8C2E-4471-B5F7-F78D4F3EFF6E}">
      <dgm:prSet/>
      <dgm:spPr bwMode="auto"/>
      <dgm:t>
        <a:bodyPr/>
        <a:lstStyle/>
        <a:p>
          <a:pPr>
            <a:defRPr/>
          </a:pPr>
          <a:r>
            <a:rPr lang="en-GB" b="1"/>
            <a:t>Information Commissioner’s Office </a:t>
          </a:r>
          <a:r>
            <a:rPr lang="en-GB"/>
            <a:t>(ICO) - national regulator, provides guidance and can issue fines.</a:t>
          </a:r>
          <a:endParaRPr lang="en-US"/>
        </a:p>
      </dgm:t>
    </dgm:pt>
    <dgm:pt modelId="{57B5C277-2A94-4F83-A6F8-BE75F85B7F3D}" type="parTrans" cxnId="{9C4F9019-3082-41C6-BF5C-52A262D6A5F3}">
      <dgm:prSet/>
      <dgm:spPr bwMode="auto"/>
      <dgm:t>
        <a:bodyPr/>
        <a:lstStyle/>
        <a:p>
          <a:pPr>
            <a:defRPr/>
          </a:pPr>
          <a:endParaRPr lang="en-US"/>
        </a:p>
      </dgm:t>
    </dgm:pt>
    <dgm:pt modelId="{A40FB3A4-A894-47D6-962D-B3ED9ACBD4AD}" type="sibTrans" cxnId="{9C4F9019-3082-41C6-BF5C-52A262D6A5F3}">
      <dgm:prSet/>
      <dgm:spPr bwMode="auto"/>
      <dgm:t>
        <a:bodyPr/>
        <a:lstStyle/>
        <a:p>
          <a:pPr>
            <a:defRPr/>
          </a:pPr>
          <a:endParaRPr lang="en-US"/>
        </a:p>
      </dgm:t>
    </dgm:pt>
    <dgm:pt modelId="{EB436146-FA13-4672-9441-309D7490C6D3}">
      <dgm:prSet/>
      <dgm:spPr bwMode="auto"/>
      <dgm:t>
        <a:bodyPr/>
        <a:lstStyle/>
        <a:p>
          <a:pPr>
            <a:defRPr/>
          </a:pPr>
          <a:r>
            <a:rPr lang="en-GB" b="1"/>
            <a:t>NHS England </a:t>
          </a:r>
          <a:r>
            <a:rPr lang="en-GB"/>
            <a:t>- sets policies and standards for IG across health and care, including digital records.</a:t>
          </a:r>
          <a:endParaRPr lang="en-US"/>
        </a:p>
      </dgm:t>
    </dgm:pt>
    <dgm:pt modelId="{50E5DA31-FBC3-49F9-ABB6-75F7A829D59D}" type="parTrans" cxnId="{CAD1B17A-BC68-4908-AFA0-CEC585F5D123}">
      <dgm:prSet/>
      <dgm:spPr bwMode="auto"/>
      <dgm:t>
        <a:bodyPr/>
        <a:lstStyle/>
        <a:p>
          <a:pPr>
            <a:defRPr/>
          </a:pPr>
          <a:endParaRPr lang="en-US"/>
        </a:p>
      </dgm:t>
    </dgm:pt>
    <dgm:pt modelId="{6123C78B-0DB0-4980-881A-3857FBA3C9B1}" type="sibTrans" cxnId="{CAD1B17A-BC68-4908-AFA0-CEC585F5D123}">
      <dgm:prSet/>
      <dgm:spPr bwMode="auto"/>
      <dgm:t>
        <a:bodyPr/>
        <a:lstStyle/>
        <a:p>
          <a:pPr>
            <a:defRPr/>
          </a:pPr>
          <a:endParaRPr lang="en-US"/>
        </a:p>
      </dgm:t>
    </dgm:pt>
    <dgm:pt modelId="{11A319B1-73A8-47B4-B7E9-04D5130523A0}">
      <dgm:prSet/>
      <dgm:spPr bwMode="auto"/>
      <dgm:t>
        <a:bodyPr/>
        <a:lstStyle/>
        <a:p>
          <a:pPr>
            <a:defRPr/>
          </a:pPr>
          <a:r>
            <a:rPr lang="en-GB" b="1"/>
            <a:t>Department of Health and Social Care </a:t>
          </a:r>
          <a:r>
            <a:rPr lang="en-GB"/>
            <a:t>(DHSC) - creates legislation and overarching frameworks.</a:t>
          </a:r>
          <a:endParaRPr lang="en-US"/>
        </a:p>
      </dgm:t>
    </dgm:pt>
    <dgm:pt modelId="{6B3DB1BC-ABAD-452E-B661-DA09558197CD}" type="parTrans" cxnId="{75DB78C3-762E-46A8-8625-C1380F94F839}">
      <dgm:prSet/>
      <dgm:spPr bwMode="auto"/>
      <dgm:t>
        <a:bodyPr/>
        <a:lstStyle/>
        <a:p>
          <a:pPr>
            <a:defRPr/>
          </a:pPr>
          <a:endParaRPr lang="en-US"/>
        </a:p>
      </dgm:t>
    </dgm:pt>
    <dgm:pt modelId="{984B638C-3BC8-4C7A-8658-4E85F6B4BFA2}" type="sibTrans" cxnId="{75DB78C3-762E-46A8-8625-C1380F94F839}">
      <dgm:prSet/>
      <dgm:spPr bwMode="auto"/>
      <dgm:t>
        <a:bodyPr/>
        <a:lstStyle/>
        <a:p>
          <a:pPr>
            <a:defRPr/>
          </a:pPr>
          <a:endParaRPr lang="en-US"/>
        </a:p>
      </dgm:t>
    </dgm:pt>
    <dgm:pt modelId="{8CA79DB4-B2B6-4A6B-887B-709A6739D1F5}">
      <dgm:prSet/>
      <dgm:spPr bwMode="auto"/>
      <dgm:t>
        <a:bodyPr/>
        <a:lstStyle/>
        <a:p>
          <a:pPr>
            <a:defRPr/>
          </a:pPr>
          <a:r>
            <a:rPr lang="en-GB" b="1"/>
            <a:t>Care Quality Commission </a:t>
          </a:r>
          <a:r>
            <a:rPr lang="en-GB"/>
            <a:t>(CQC) - checks that health and social care providers meet IG standards as part of inspections.</a:t>
          </a:r>
          <a:endParaRPr lang="en-US"/>
        </a:p>
      </dgm:t>
    </dgm:pt>
    <dgm:pt modelId="{4C72AAF8-9F09-4B64-80F7-578C8A2BC9E2}" type="parTrans" cxnId="{48C5F860-FE6B-4B66-8641-9E7970335E9E}">
      <dgm:prSet/>
      <dgm:spPr bwMode="auto"/>
      <dgm:t>
        <a:bodyPr/>
        <a:lstStyle/>
        <a:p>
          <a:pPr>
            <a:defRPr/>
          </a:pPr>
          <a:endParaRPr lang="en-US"/>
        </a:p>
      </dgm:t>
    </dgm:pt>
    <dgm:pt modelId="{F0ECD579-60CC-4308-B416-E79768EB9674}" type="sibTrans" cxnId="{48C5F860-FE6B-4B66-8641-9E7970335E9E}">
      <dgm:prSet/>
      <dgm:spPr bwMode="auto"/>
      <dgm:t>
        <a:bodyPr/>
        <a:lstStyle/>
        <a:p>
          <a:pPr>
            <a:defRPr/>
          </a:pPr>
          <a:endParaRPr lang="en-US"/>
        </a:p>
      </dgm:t>
    </dgm:pt>
    <dgm:pt modelId="{0D820B01-A3EC-4804-A245-EA6711BCFD47}">
      <dgm:prSet/>
      <dgm:spPr bwMode="auto"/>
      <dgm:t>
        <a:bodyPr/>
        <a:lstStyle/>
        <a:p>
          <a:pPr>
            <a:defRPr/>
          </a:pPr>
          <a:r>
            <a:rPr lang="en-GB" b="1"/>
            <a:t>Local Authorities and Care Providers </a:t>
          </a:r>
          <a:r>
            <a:rPr lang="en-GB"/>
            <a:t>- responsible for ensuring IG policies are followed at organisational level.</a:t>
          </a:r>
          <a:endParaRPr lang="en-US"/>
        </a:p>
      </dgm:t>
    </dgm:pt>
    <dgm:pt modelId="{97491D68-B217-4578-83FB-2580188DAD98}" type="parTrans" cxnId="{4A7555FE-1A87-43BE-AB10-10A6BFCEF1F8}">
      <dgm:prSet/>
      <dgm:spPr bwMode="auto"/>
      <dgm:t>
        <a:bodyPr/>
        <a:lstStyle/>
        <a:p>
          <a:pPr>
            <a:defRPr/>
          </a:pPr>
          <a:endParaRPr lang="en-US"/>
        </a:p>
      </dgm:t>
    </dgm:pt>
    <dgm:pt modelId="{1D6958BC-4F4F-4655-98A8-AD884F4AE78D}" type="sibTrans" cxnId="{4A7555FE-1A87-43BE-AB10-10A6BFCEF1F8}">
      <dgm:prSet/>
      <dgm:spPr bwMode="auto"/>
      <dgm:t>
        <a:bodyPr/>
        <a:lstStyle/>
        <a:p>
          <a:pPr>
            <a:defRPr/>
          </a:pPr>
          <a:endParaRPr lang="en-US"/>
        </a:p>
      </dgm:t>
    </dgm:pt>
    <dgm:pt modelId="{3BAC10D8-F70F-4013-916F-8E82A0EF3989}" type="pres">
      <dgm:prSet presAssocID="{A1EAC94A-3FA0-4500-A2BD-1A2231A563EF}" presName="vert0" presStyleCnt="0">
        <dgm:presLayoutVars>
          <dgm:dir/>
          <dgm:animOne val="branch"/>
          <dgm:animLvl val="lvl"/>
        </dgm:presLayoutVars>
      </dgm:prSet>
      <dgm:spPr bwMode="auto"/>
    </dgm:pt>
    <dgm:pt modelId="{68622C5B-5ABB-4887-A8DF-2CA43B9EAC2E}" type="pres">
      <dgm:prSet presAssocID="{D5C2446F-8C2E-4471-B5F7-F78D4F3EFF6E}" presName="thickLine" presStyleLbl="alignNode1" presStyleIdx="0" presStyleCnt="5" custLinFactNeighborX="-27" custLinFactNeighborY="-36992"/>
      <dgm:spPr bwMode="auto"/>
    </dgm:pt>
    <dgm:pt modelId="{9B1AFBA3-67A3-46C8-91D9-3EEF7DC85ECA}" type="pres">
      <dgm:prSet presAssocID="{D5C2446F-8C2E-4471-B5F7-F78D4F3EFF6E}" presName="horz1" presStyleCnt="0"/>
      <dgm:spPr bwMode="auto"/>
    </dgm:pt>
    <dgm:pt modelId="{CA5F6516-7205-45D4-B5E3-FA62F1336659}" type="pres">
      <dgm:prSet presAssocID="{D5C2446F-8C2E-4471-B5F7-F78D4F3EFF6E}" presName="tx1" presStyleLbl="revTx" presStyleIdx="0" presStyleCnt="5"/>
      <dgm:spPr bwMode="auto"/>
    </dgm:pt>
    <dgm:pt modelId="{F3A1246C-D817-4C5D-B76C-A71D5124D5E8}" type="pres">
      <dgm:prSet presAssocID="{D5C2446F-8C2E-4471-B5F7-F78D4F3EFF6E}" presName="vert1" presStyleCnt="0"/>
      <dgm:spPr bwMode="auto"/>
    </dgm:pt>
    <dgm:pt modelId="{F7F74280-E406-4077-AEB4-F55039AC7DD8}" type="pres">
      <dgm:prSet presAssocID="{EB436146-FA13-4672-9441-309D7490C6D3}" presName="thickLine" presStyleLbl="alignNode1" presStyleIdx="1" presStyleCnt="5"/>
      <dgm:spPr bwMode="auto"/>
    </dgm:pt>
    <dgm:pt modelId="{F60CB629-B215-425A-886E-537603CA5A6F}" type="pres">
      <dgm:prSet presAssocID="{EB436146-FA13-4672-9441-309D7490C6D3}" presName="horz1" presStyleCnt="0"/>
      <dgm:spPr bwMode="auto"/>
    </dgm:pt>
    <dgm:pt modelId="{3C40003C-63B6-4C79-8CDF-922CBC32E755}" type="pres">
      <dgm:prSet presAssocID="{EB436146-FA13-4672-9441-309D7490C6D3}" presName="tx1" presStyleLbl="revTx" presStyleIdx="1" presStyleCnt="5"/>
      <dgm:spPr bwMode="auto"/>
    </dgm:pt>
    <dgm:pt modelId="{F6E1D6C2-F3DC-430E-A60B-1371A1A6F154}" type="pres">
      <dgm:prSet presAssocID="{EB436146-FA13-4672-9441-309D7490C6D3}" presName="vert1" presStyleCnt="0"/>
      <dgm:spPr bwMode="auto"/>
    </dgm:pt>
    <dgm:pt modelId="{7575D38F-DB67-4270-8BA4-9EFD631F59B5}" type="pres">
      <dgm:prSet presAssocID="{11A319B1-73A8-47B4-B7E9-04D5130523A0}" presName="thickLine" presStyleLbl="alignNode1" presStyleIdx="2" presStyleCnt="5"/>
      <dgm:spPr bwMode="auto"/>
    </dgm:pt>
    <dgm:pt modelId="{8C8B8CEC-7D4C-4FD3-97E1-B01F52A8C28C}" type="pres">
      <dgm:prSet presAssocID="{11A319B1-73A8-47B4-B7E9-04D5130523A0}" presName="horz1" presStyleCnt="0"/>
      <dgm:spPr bwMode="auto"/>
    </dgm:pt>
    <dgm:pt modelId="{147A76C0-140C-41EE-A1B2-0A18E1EE62C4}" type="pres">
      <dgm:prSet presAssocID="{11A319B1-73A8-47B4-B7E9-04D5130523A0}" presName="tx1" presStyleLbl="revTx" presStyleIdx="2" presStyleCnt="5"/>
      <dgm:spPr bwMode="auto"/>
    </dgm:pt>
    <dgm:pt modelId="{79C2099D-77AE-4D36-AF0A-61B7C4D7A465}" type="pres">
      <dgm:prSet presAssocID="{11A319B1-73A8-47B4-B7E9-04D5130523A0}" presName="vert1" presStyleCnt="0"/>
      <dgm:spPr bwMode="auto"/>
    </dgm:pt>
    <dgm:pt modelId="{CE81BA69-394C-47E1-A275-09A86FCB702C}" type="pres">
      <dgm:prSet presAssocID="{8CA79DB4-B2B6-4A6B-887B-709A6739D1F5}" presName="thickLine" presStyleLbl="alignNode1" presStyleIdx="3" presStyleCnt="5"/>
      <dgm:spPr bwMode="auto"/>
    </dgm:pt>
    <dgm:pt modelId="{31868756-333F-49DE-A981-1110BA2D7305}" type="pres">
      <dgm:prSet presAssocID="{8CA79DB4-B2B6-4A6B-887B-709A6739D1F5}" presName="horz1" presStyleCnt="0"/>
      <dgm:spPr bwMode="auto"/>
    </dgm:pt>
    <dgm:pt modelId="{74A3E09C-9262-467E-88D6-86D4B855CC8B}" type="pres">
      <dgm:prSet presAssocID="{8CA79DB4-B2B6-4A6B-887B-709A6739D1F5}" presName="tx1" presStyleLbl="revTx" presStyleIdx="3" presStyleCnt="5"/>
      <dgm:spPr bwMode="auto"/>
    </dgm:pt>
    <dgm:pt modelId="{CDBAB074-1D54-4F01-8C4D-D2588CBD6332}" type="pres">
      <dgm:prSet presAssocID="{8CA79DB4-B2B6-4A6B-887B-709A6739D1F5}" presName="vert1" presStyleCnt="0"/>
      <dgm:spPr bwMode="auto"/>
    </dgm:pt>
    <dgm:pt modelId="{7C9B6B83-4E5B-43ED-9F77-C970DA348377}" type="pres">
      <dgm:prSet presAssocID="{0D820B01-A3EC-4804-A245-EA6711BCFD47}" presName="thickLine" presStyleLbl="alignNode1" presStyleIdx="4" presStyleCnt="5"/>
      <dgm:spPr bwMode="auto"/>
    </dgm:pt>
    <dgm:pt modelId="{D955954B-30BC-4FDC-ABFD-BAF14D87C2CF}" type="pres">
      <dgm:prSet presAssocID="{0D820B01-A3EC-4804-A245-EA6711BCFD47}" presName="horz1" presStyleCnt="0"/>
      <dgm:spPr bwMode="auto"/>
    </dgm:pt>
    <dgm:pt modelId="{25160A87-10C4-4691-BB9C-035857193107}" type="pres">
      <dgm:prSet presAssocID="{0D820B01-A3EC-4804-A245-EA6711BCFD47}" presName="tx1" presStyleLbl="revTx" presStyleIdx="4" presStyleCnt="5"/>
      <dgm:spPr bwMode="auto"/>
    </dgm:pt>
    <dgm:pt modelId="{B72C72F2-42EA-4A35-AB72-574543439867}" type="pres">
      <dgm:prSet presAssocID="{0D820B01-A3EC-4804-A245-EA6711BCFD47}" presName="vert1" presStyleCnt="0"/>
      <dgm:spPr bwMode="auto"/>
    </dgm:pt>
  </dgm:ptLst>
  <dgm:cxnLst>
    <dgm:cxn modelId="{5AB5A40B-BC13-48BF-BACD-E6ED851524CC}" type="presOf" srcId="{A1EAC94A-3FA0-4500-A2BD-1A2231A563EF}" destId="{3BAC10D8-F70F-4013-916F-8E82A0EF3989}" srcOrd="0" destOrd="0" presId="urn:microsoft.com/office/officeart/2008/layout/LinedList#1"/>
    <dgm:cxn modelId="{9C4F9019-3082-41C6-BF5C-52A262D6A5F3}" srcId="{A1EAC94A-3FA0-4500-A2BD-1A2231A563EF}" destId="{D5C2446F-8C2E-4471-B5F7-F78D4F3EFF6E}" srcOrd="0" destOrd="0" parTransId="{57B5C277-2A94-4F83-A6F8-BE75F85B7F3D}" sibTransId="{A40FB3A4-A894-47D6-962D-B3ED9ACBD4AD}"/>
    <dgm:cxn modelId="{48C5F860-FE6B-4B66-8641-9E7970335E9E}" srcId="{A1EAC94A-3FA0-4500-A2BD-1A2231A563EF}" destId="{8CA79DB4-B2B6-4A6B-887B-709A6739D1F5}" srcOrd="3" destOrd="0" parTransId="{4C72AAF8-9F09-4B64-80F7-578C8A2BC9E2}" sibTransId="{F0ECD579-60CC-4308-B416-E79768EB9674}"/>
    <dgm:cxn modelId="{889CB261-C10E-483A-8044-5C5C9A7AF1FF}" type="presOf" srcId="{D5C2446F-8C2E-4471-B5F7-F78D4F3EFF6E}" destId="{CA5F6516-7205-45D4-B5E3-FA62F1336659}" srcOrd="0" destOrd="0" presId="urn:microsoft.com/office/officeart/2008/layout/LinedList#1"/>
    <dgm:cxn modelId="{42E5A666-4398-4666-AC60-393FBA36E674}" type="presOf" srcId="{0D820B01-A3EC-4804-A245-EA6711BCFD47}" destId="{25160A87-10C4-4691-BB9C-035857193107}" srcOrd="0" destOrd="0" presId="urn:microsoft.com/office/officeart/2008/layout/LinedList#1"/>
    <dgm:cxn modelId="{54E9014C-A137-40EC-AFA7-425FAC5FD170}" type="presOf" srcId="{8CA79DB4-B2B6-4A6B-887B-709A6739D1F5}" destId="{74A3E09C-9262-467E-88D6-86D4B855CC8B}" srcOrd="0" destOrd="0" presId="urn:microsoft.com/office/officeart/2008/layout/LinedList#1"/>
    <dgm:cxn modelId="{CAD1B17A-BC68-4908-AFA0-CEC585F5D123}" srcId="{A1EAC94A-3FA0-4500-A2BD-1A2231A563EF}" destId="{EB436146-FA13-4672-9441-309D7490C6D3}" srcOrd="1" destOrd="0" parTransId="{50E5DA31-FBC3-49F9-ABB6-75F7A829D59D}" sibTransId="{6123C78B-0DB0-4980-881A-3857FBA3C9B1}"/>
    <dgm:cxn modelId="{75DB78C3-762E-46A8-8625-C1380F94F839}" srcId="{A1EAC94A-3FA0-4500-A2BD-1A2231A563EF}" destId="{11A319B1-73A8-47B4-B7E9-04D5130523A0}" srcOrd="2" destOrd="0" parTransId="{6B3DB1BC-ABAD-452E-B661-DA09558197CD}" sibTransId="{984B638C-3BC8-4C7A-8658-4E85F6B4BFA2}"/>
    <dgm:cxn modelId="{F9EAAEE7-7816-47EF-974F-D60A0B3BD4B1}" type="presOf" srcId="{EB436146-FA13-4672-9441-309D7490C6D3}" destId="{3C40003C-63B6-4C79-8CDF-922CBC32E755}" srcOrd="0" destOrd="0" presId="urn:microsoft.com/office/officeart/2008/layout/LinedList#1"/>
    <dgm:cxn modelId="{3BFC45FB-EA91-43F8-BCE3-207CE7DF1315}" type="presOf" srcId="{11A319B1-73A8-47B4-B7E9-04D5130523A0}" destId="{147A76C0-140C-41EE-A1B2-0A18E1EE62C4}" srcOrd="0" destOrd="0" presId="urn:microsoft.com/office/officeart/2008/layout/LinedList#1"/>
    <dgm:cxn modelId="{4A7555FE-1A87-43BE-AB10-10A6BFCEF1F8}" srcId="{A1EAC94A-3FA0-4500-A2BD-1A2231A563EF}" destId="{0D820B01-A3EC-4804-A245-EA6711BCFD47}" srcOrd="4" destOrd="0" parTransId="{97491D68-B217-4578-83FB-2580188DAD98}" sibTransId="{1D6958BC-4F4F-4655-98A8-AD884F4AE78D}"/>
    <dgm:cxn modelId="{30E3EAF8-070F-4A2E-86CF-D48002793E08}" type="presParOf" srcId="{3BAC10D8-F70F-4013-916F-8E82A0EF3989}" destId="{68622C5B-5ABB-4887-A8DF-2CA43B9EAC2E}" srcOrd="0" destOrd="0" presId="urn:microsoft.com/office/officeart/2008/layout/LinedList#1"/>
    <dgm:cxn modelId="{C646D095-34AF-46EB-BE77-ACFD6B7E940D}" type="presParOf" srcId="{3BAC10D8-F70F-4013-916F-8E82A0EF3989}" destId="{9B1AFBA3-67A3-46C8-91D9-3EEF7DC85ECA}" srcOrd="1" destOrd="0" presId="urn:microsoft.com/office/officeart/2008/layout/LinedList#1"/>
    <dgm:cxn modelId="{392D1C30-7D27-4BC3-B903-13E4DDDC644E}" type="presParOf" srcId="{9B1AFBA3-67A3-46C8-91D9-3EEF7DC85ECA}" destId="{CA5F6516-7205-45D4-B5E3-FA62F1336659}" srcOrd="0" destOrd="0" presId="urn:microsoft.com/office/officeart/2008/layout/LinedList#1"/>
    <dgm:cxn modelId="{31767863-0086-4028-9A39-30EF18D68409}" type="presParOf" srcId="{9B1AFBA3-67A3-46C8-91D9-3EEF7DC85ECA}" destId="{F3A1246C-D817-4C5D-B76C-A71D5124D5E8}" srcOrd="1" destOrd="0" presId="urn:microsoft.com/office/officeart/2008/layout/LinedList#1"/>
    <dgm:cxn modelId="{CFC1FA89-C51D-4A06-9142-66D263CC8D8E}" type="presParOf" srcId="{3BAC10D8-F70F-4013-916F-8E82A0EF3989}" destId="{F7F74280-E406-4077-AEB4-F55039AC7DD8}" srcOrd="2" destOrd="0" presId="urn:microsoft.com/office/officeart/2008/layout/LinedList#1"/>
    <dgm:cxn modelId="{2D6275DD-0E9E-41A7-884B-4652B5B5843B}" type="presParOf" srcId="{3BAC10D8-F70F-4013-916F-8E82A0EF3989}" destId="{F60CB629-B215-425A-886E-537603CA5A6F}" srcOrd="3" destOrd="0" presId="urn:microsoft.com/office/officeart/2008/layout/LinedList#1"/>
    <dgm:cxn modelId="{654E782B-6918-4377-BEFE-4222309C995E}" type="presParOf" srcId="{F60CB629-B215-425A-886E-537603CA5A6F}" destId="{3C40003C-63B6-4C79-8CDF-922CBC32E755}" srcOrd="0" destOrd="0" presId="urn:microsoft.com/office/officeart/2008/layout/LinedList#1"/>
    <dgm:cxn modelId="{15C2992E-D560-4F05-82B6-3D9B6561B95F}" type="presParOf" srcId="{F60CB629-B215-425A-886E-537603CA5A6F}" destId="{F6E1D6C2-F3DC-430E-A60B-1371A1A6F154}" srcOrd="1" destOrd="0" presId="urn:microsoft.com/office/officeart/2008/layout/LinedList#1"/>
    <dgm:cxn modelId="{435D2A77-5F8F-4016-B540-98A93D07B273}" type="presParOf" srcId="{3BAC10D8-F70F-4013-916F-8E82A0EF3989}" destId="{7575D38F-DB67-4270-8BA4-9EFD631F59B5}" srcOrd="4" destOrd="0" presId="urn:microsoft.com/office/officeart/2008/layout/LinedList#1"/>
    <dgm:cxn modelId="{FF8026D8-4164-4E56-A3CD-51482DDFF8BE}" type="presParOf" srcId="{3BAC10D8-F70F-4013-916F-8E82A0EF3989}" destId="{8C8B8CEC-7D4C-4FD3-97E1-B01F52A8C28C}" srcOrd="5" destOrd="0" presId="urn:microsoft.com/office/officeart/2008/layout/LinedList#1"/>
    <dgm:cxn modelId="{79F2B37C-7955-4671-9913-292620217DAC}" type="presParOf" srcId="{8C8B8CEC-7D4C-4FD3-97E1-B01F52A8C28C}" destId="{147A76C0-140C-41EE-A1B2-0A18E1EE62C4}" srcOrd="0" destOrd="0" presId="urn:microsoft.com/office/officeart/2008/layout/LinedList#1"/>
    <dgm:cxn modelId="{C575A67F-5058-489D-817D-0094E30C9EF7}" type="presParOf" srcId="{8C8B8CEC-7D4C-4FD3-97E1-B01F52A8C28C}" destId="{79C2099D-77AE-4D36-AF0A-61B7C4D7A465}" srcOrd="1" destOrd="0" presId="urn:microsoft.com/office/officeart/2008/layout/LinedList#1"/>
    <dgm:cxn modelId="{737CE7CA-A7E8-41B1-BB3A-DA66E8114BDA}" type="presParOf" srcId="{3BAC10D8-F70F-4013-916F-8E82A0EF3989}" destId="{CE81BA69-394C-47E1-A275-09A86FCB702C}" srcOrd="6" destOrd="0" presId="urn:microsoft.com/office/officeart/2008/layout/LinedList#1"/>
    <dgm:cxn modelId="{1B2C6E10-F4E6-49B2-AC33-47DE560F8F84}" type="presParOf" srcId="{3BAC10D8-F70F-4013-916F-8E82A0EF3989}" destId="{31868756-333F-49DE-A981-1110BA2D7305}" srcOrd="7" destOrd="0" presId="urn:microsoft.com/office/officeart/2008/layout/LinedList#1"/>
    <dgm:cxn modelId="{D52D29FF-A3DC-44FC-9450-B4C627E2816C}" type="presParOf" srcId="{31868756-333F-49DE-A981-1110BA2D7305}" destId="{74A3E09C-9262-467E-88D6-86D4B855CC8B}" srcOrd="0" destOrd="0" presId="urn:microsoft.com/office/officeart/2008/layout/LinedList#1"/>
    <dgm:cxn modelId="{DEAF91F2-A6E8-425A-95C5-73644423E754}" type="presParOf" srcId="{31868756-333F-49DE-A981-1110BA2D7305}" destId="{CDBAB074-1D54-4F01-8C4D-D2588CBD6332}" srcOrd="1" destOrd="0" presId="urn:microsoft.com/office/officeart/2008/layout/LinedList#1"/>
    <dgm:cxn modelId="{7E1377CA-3D6C-4E50-AAAA-8F0B23CE0975}" type="presParOf" srcId="{3BAC10D8-F70F-4013-916F-8E82A0EF3989}" destId="{7C9B6B83-4E5B-43ED-9F77-C970DA348377}" srcOrd="8" destOrd="0" presId="urn:microsoft.com/office/officeart/2008/layout/LinedList#1"/>
    <dgm:cxn modelId="{E64B1989-78B2-4911-999B-DD504841567D}" type="presParOf" srcId="{3BAC10D8-F70F-4013-916F-8E82A0EF3989}" destId="{D955954B-30BC-4FDC-ABFD-BAF14D87C2CF}" srcOrd="9" destOrd="0" presId="urn:microsoft.com/office/officeart/2008/layout/LinedList#1"/>
    <dgm:cxn modelId="{3A627589-94DA-4F6F-8C0D-8FF7ACC4FB02}" type="presParOf" srcId="{D955954B-30BC-4FDC-ABFD-BAF14D87C2CF}" destId="{25160A87-10C4-4691-BB9C-035857193107}" srcOrd="0" destOrd="0" presId="urn:microsoft.com/office/officeart/2008/layout/LinedList#1"/>
    <dgm:cxn modelId="{EA3A4AA8-B428-451A-9C93-8313D9E25868}" type="presParOf" srcId="{D955954B-30BC-4FDC-ABFD-BAF14D87C2CF}" destId="{B72C72F2-42EA-4A35-AB72-574543439867}" srcOrd="1" destOrd="0" presId="urn:microsoft.com/office/officeart/2008/layout/Lined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622C5B-5ABB-4887-A8DF-2CA43B9EAC2E}">
      <dsp:nvSpPr>
        <dsp:cNvPr id="0" name=""/>
        <dsp:cNvSpPr/>
      </dsp:nvSpPr>
      <dsp:spPr bwMode="auto">
        <a:xfrm>
          <a:off x="0" y="0"/>
          <a:ext cx="115949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rgbClr val="000000"/>
        </a:lnRef>
        <a:fillRef idx="3">
          <a:srgbClr val="000000"/>
        </a:fillRef>
        <a:effectRef idx="3">
          <a:srgbClr val="000000"/>
        </a:effectRef>
        <a:fontRef idx="minor">
          <a:schemeClr val="lt1"/>
        </a:fontRef>
      </dsp:style>
    </dsp:sp>
    <dsp:sp modelId="{CA5F6516-7205-45D4-B5E3-FA62F1336659}">
      <dsp:nvSpPr>
        <dsp:cNvPr id="0" name=""/>
        <dsp:cNvSpPr/>
      </dsp:nvSpPr>
      <dsp:spPr bwMode="auto">
        <a:xfrm>
          <a:off x="0" y="445"/>
          <a:ext cx="11594969" cy="730091"/>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t>Information Commissioner’s Office </a:t>
          </a:r>
          <a:r>
            <a:rPr lang="en-GB" sz="2000" kern="1200"/>
            <a:t>(ICO) - national regulator, provides guidance and can issue fines.</a:t>
          </a:r>
          <a:endParaRPr lang="en-US" sz="2000" kern="1200"/>
        </a:p>
      </dsp:txBody>
      <dsp:txXfrm>
        <a:off x="0" y="445"/>
        <a:ext cx="11594969" cy="730091"/>
      </dsp:txXfrm>
    </dsp:sp>
    <dsp:sp modelId="{F7F74280-E406-4077-AEB4-F55039AC7DD8}">
      <dsp:nvSpPr>
        <dsp:cNvPr id="0" name=""/>
        <dsp:cNvSpPr/>
      </dsp:nvSpPr>
      <dsp:spPr bwMode="auto">
        <a:xfrm>
          <a:off x="0" y="730537"/>
          <a:ext cx="115949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rgbClr val="000000"/>
        </a:lnRef>
        <a:fillRef idx="3">
          <a:srgbClr val="000000"/>
        </a:fillRef>
        <a:effectRef idx="3">
          <a:srgbClr val="000000"/>
        </a:effectRef>
        <a:fontRef idx="minor">
          <a:schemeClr val="lt1"/>
        </a:fontRef>
      </dsp:style>
    </dsp:sp>
    <dsp:sp modelId="{3C40003C-63B6-4C79-8CDF-922CBC32E755}">
      <dsp:nvSpPr>
        <dsp:cNvPr id="0" name=""/>
        <dsp:cNvSpPr/>
      </dsp:nvSpPr>
      <dsp:spPr bwMode="auto">
        <a:xfrm>
          <a:off x="0" y="730537"/>
          <a:ext cx="11594969" cy="730091"/>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t>NHS England </a:t>
          </a:r>
          <a:r>
            <a:rPr lang="en-GB" sz="2000" kern="1200"/>
            <a:t>- sets policies and standards for IG across health and care, including digital records.</a:t>
          </a:r>
          <a:endParaRPr lang="en-US" sz="2000" kern="1200"/>
        </a:p>
      </dsp:txBody>
      <dsp:txXfrm>
        <a:off x="0" y="730537"/>
        <a:ext cx="11594969" cy="730091"/>
      </dsp:txXfrm>
    </dsp:sp>
    <dsp:sp modelId="{7575D38F-DB67-4270-8BA4-9EFD631F59B5}">
      <dsp:nvSpPr>
        <dsp:cNvPr id="0" name=""/>
        <dsp:cNvSpPr/>
      </dsp:nvSpPr>
      <dsp:spPr bwMode="auto">
        <a:xfrm>
          <a:off x="0" y="1460628"/>
          <a:ext cx="115949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rgbClr val="000000"/>
        </a:lnRef>
        <a:fillRef idx="3">
          <a:srgbClr val="000000"/>
        </a:fillRef>
        <a:effectRef idx="3">
          <a:srgbClr val="000000"/>
        </a:effectRef>
        <a:fontRef idx="minor">
          <a:schemeClr val="lt1"/>
        </a:fontRef>
      </dsp:style>
    </dsp:sp>
    <dsp:sp modelId="{147A76C0-140C-41EE-A1B2-0A18E1EE62C4}">
      <dsp:nvSpPr>
        <dsp:cNvPr id="0" name=""/>
        <dsp:cNvSpPr/>
      </dsp:nvSpPr>
      <dsp:spPr bwMode="auto">
        <a:xfrm>
          <a:off x="0" y="1460628"/>
          <a:ext cx="11594969" cy="730091"/>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t>Department of Health and Social Care </a:t>
          </a:r>
          <a:r>
            <a:rPr lang="en-GB" sz="2000" kern="1200"/>
            <a:t>(DHSC) - creates legislation and overarching frameworks.</a:t>
          </a:r>
          <a:endParaRPr lang="en-US" sz="2000" kern="1200"/>
        </a:p>
      </dsp:txBody>
      <dsp:txXfrm>
        <a:off x="0" y="1460628"/>
        <a:ext cx="11594969" cy="730091"/>
      </dsp:txXfrm>
    </dsp:sp>
    <dsp:sp modelId="{CE81BA69-394C-47E1-A275-09A86FCB702C}">
      <dsp:nvSpPr>
        <dsp:cNvPr id="0" name=""/>
        <dsp:cNvSpPr/>
      </dsp:nvSpPr>
      <dsp:spPr bwMode="auto">
        <a:xfrm>
          <a:off x="0" y="2190720"/>
          <a:ext cx="115949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rgbClr val="000000"/>
        </a:lnRef>
        <a:fillRef idx="3">
          <a:srgbClr val="000000"/>
        </a:fillRef>
        <a:effectRef idx="3">
          <a:srgbClr val="000000"/>
        </a:effectRef>
        <a:fontRef idx="minor">
          <a:schemeClr val="lt1"/>
        </a:fontRef>
      </dsp:style>
    </dsp:sp>
    <dsp:sp modelId="{74A3E09C-9262-467E-88D6-86D4B855CC8B}">
      <dsp:nvSpPr>
        <dsp:cNvPr id="0" name=""/>
        <dsp:cNvSpPr/>
      </dsp:nvSpPr>
      <dsp:spPr bwMode="auto">
        <a:xfrm>
          <a:off x="0" y="2190720"/>
          <a:ext cx="11594969" cy="730091"/>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t>Care Quality Commission </a:t>
          </a:r>
          <a:r>
            <a:rPr lang="en-GB" sz="2000" kern="1200"/>
            <a:t>(CQC) - checks that health and social care providers meet IG standards as part of inspections.</a:t>
          </a:r>
          <a:endParaRPr lang="en-US" sz="2000" kern="1200"/>
        </a:p>
      </dsp:txBody>
      <dsp:txXfrm>
        <a:off x="0" y="2190720"/>
        <a:ext cx="11594969" cy="730091"/>
      </dsp:txXfrm>
    </dsp:sp>
    <dsp:sp modelId="{7C9B6B83-4E5B-43ED-9F77-C970DA348377}">
      <dsp:nvSpPr>
        <dsp:cNvPr id="0" name=""/>
        <dsp:cNvSpPr/>
      </dsp:nvSpPr>
      <dsp:spPr bwMode="auto">
        <a:xfrm>
          <a:off x="0" y="2920811"/>
          <a:ext cx="115949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rgbClr val="000000"/>
        </a:lnRef>
        <a:fillRef idx="3">
          <a:srgbClr val="000000"/>
        </a:fillRef>
        <a:effectRef idx="3">
          <a:srgbClr val="000000"/>
        </a:effectRef>
        <a:fontRef idx="minor">
          <a:schemeClr val="lt1"/>
        </a:fontRef>
      </dsp:style>
    </dsp:sp>
    <dsp:sp modelId="{25160A87-10C4-4691-BB9C-035857193107}">
      <dsp:nvSpPr>
        <dsp:cNvPr id="0" name=""/>
        <dsp:cNvSpPr/>
      </dsp:nvSpPr>
      <dsp:spPr bwMode="auto">
        <a:xfrm>
          <a:off x="0" y="2920811"/>
          <a:ext cx="11594969" cy="730091"/>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t>Local Authorities and Care Providers </a:t>
          </a:r>
          <a:r>
            <a:rPr lang="en-GB" sz="2000" kern="1200"/>
            <a:t>- responsible for ensuring IG policies are followed at organisational level.</a:t>
          </a:r>
          <a:endParaRPr lang="en-US" sz="2000" kern="1200"/>
        </a:p>
      </dsp:txBody>
      <dsp:txXfrm>
        <a:off x="0" y="2920811"/>
        <a:ext cx="11594969" cy="73009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1">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forEach name="Name3" axis="ch" ptType="node">
      <dgm:layoutNode name="thickLine" styleLbl="alignNode1">
        <dgm:alg type="sp"/>
        <dgm:shape xmlns:r="http://schemas.openxmlformats.org/officeDocument/2006/relationships" type="line" r:blip="">
          <dgm:adjLst/>
        </dgm:shape>
        <dgm:presOf/>
      </dgm:layoutNode>
      <dgm:layoutNode name="horz1">
        <dgm:shape xmlns:r="http://schemas.openxmlformats.org/officeDocument/2006/relationships" r:blip="">
          <dgm:adjLst/>
        </dgm:shape>
        <dgm:presOf/>
        <dgm:choose name="Name4">
          <dgm:if name="Name5" func="var" arg="dir" op="equ" val="norm">
            <dgm:alg type="lin">
              <dgm:param type="linDir" val="fromL"/>
              <dgm:param type="nodeVertAlign" val="t"/>
            </dgm:alg>
          </dgm:if>
          <dgm:else name="Name6">
            <dgm:alg type="lin">
              <dgm:param type="linDir" val="fromR"/>
              <dgm:param type="nodeVertAlign" val="t"/>
            </dgm:alg>
          </dgm:else>
        </dgm:choose>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shape xmlns:r="http://schemas.openxmlformats.org/officeDocument/2006/relationships" r:blip="">
            <dgm:adjLst/>
          </dgm:shape>
          <dgm:presOf/>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presOf/>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shape xmlns:r="http://schemas.openxmlformats.org/officeDocument/2006/relationships" r:blip="">
                  <dgm:adjLst/>
                </dgm:shape>
                <dgm:presOf/>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forEach name="Name26" axis="ch" ptType="node">
                  <dgm:layoutNode name="horz3">
                    <dgm:shape xmlns:r="http://schemas.openxmlformats.org/officeDocument/2006/relationships" r:blip="">
                      <dgm:adjLst/>
                    </dgm:shape>
                    <dgm:presOf/>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shape xmlns:r="http://schemas.openxmlformats.org/officeDocument/2006/relationships" r:blip="">
                        <dgm:adjLst/>
                      </dgm:shape>
                      <dgm:presOf/>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forEach name="Name33" axis="ch" ptType="node">
                        <dgm:layoutNode name="horz4">
                          <dgm:shape xmlns:r="http://schemas.openxmlformats.org/officeDocument/2006/relationships" r:blip="">
                            <dgm:adjLst/>
                          </dgm:shape>
                          <dgm:presOf/>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varLst>
                              <dgm:bulletEnabled val="1"/>
                            </dgm:var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1">
  <dgm:title val=""/>
  <dgm:desc val=""/>
  <dgm:catLst>
    <dgm:cat type="simple" pri="10500"/>
  </dgm:catLst>
  <dgm:scene3d>
    <a:camera prst="orthographicFront"/>
    <a:lightRig rig="threePt" dir="t"/>
  </dgm:scene3d>
  <dgm:styleLbl name="alignAcc1">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alignAccFollowNode1">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alignImgPlace1">
    <dgm:scene3d>
      <a:camera prst="orthographicFront"/>
      <a:lightRig rig="threePt" dir="t"/>
    </dgm:scene3d>
    <dgm:sp3d/>
    <dgm:txPr/>
    <dgm:style>
      <a:lnRef idx="0">
        <a:srgbClr val="000000"/>
      </a:lnRef>
      <a:fillRef idx="1">
        <a:srgbClr val="000000"/>
      </a:fillRef>
      <a:effectRef idx="3">
        <a:srgbClr val="000000"/>
      </a:effectRef>
      <a:fontRef idx="minor"/>
    </dgm:style>
  </dgm:styleLbl>
  <dgm:styleLbl name="alignNode1">
    <dgm:scene3d>
      <a:camera prst="orthographicFront"/>
      <a:lightRig rig="threePt" dir="t"/>
    </dgm:scene3d>
    <dgm:sp3d/>
    <dgm:txPr/>
    <dgm:style>
      <a:lnRef idx="1">
        <a:srgbClr val="000000"/>
      </a:lnRef>
      <a:fillRef idx="3">
        <a:srgbClr val="000000"/>
      </a:fillRef>
      <a:effectRef idx="3">
        <a:srgbClr val="000000"/>
      </a:effectRef>
      <a:fontRef idx="minor">
        <a:schemeClr val="lt1"/>
      </a:fontRef>
    </dgm:style>
  </dgm:styleLbl>
  <dgm:styleLbl name="asst0">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asst1">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asst2">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asst3">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asst4">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bgAcc1">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bgAccFollowNode1">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bgImgPlace1">
    <dgm:scene3d>
      <a:camera prst="orthographicFront"/>
      <a:lightRig rig="threePt" dir="t"/>
    </dgm:scene3d>
    <dgm:sp3d/>
    <dgm:txPr/>
    <dgm:style>
      <a:lnRef idx="0">
        <a:srgbClr val="000000"/>
      </a:lnRef>
      <a:fillRef idx="1">
        <a:srgbClr val="000000"/>
      </a:fillRef>
      <a:effectRef idx="3">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bgSibTrans2D1">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callout">
    <dgm:scene3d>
      <a:camera prst="orthographicFront"/>
      <a:lightRig rig="threePt" dir="t"/>
    </dgm:scene3d>
    <dgm:sp3d/>
    <dgm:txPr/>
    <dgm:style>
      <a:lnRef idx="1">
        <a:srgbClr val="000000"/>
      </a:lnRef>
      <a:fillRef idx="0">
        <a:srgbClr val="000000"/>
      </a:fillRef>
      <a:effectRef idx="1">
        <a:srgbClr val="000000"/>
      </a:effectRef>
      <a:fontRef idx="minor"/>
    </dgm:style>
  </dgm:styleLbl>
  <dgm:styleLbl name="conFgAcc1">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3">
        <a:srgbClr val="000000"/>
      </a:effectRef>
      <a:fontRef idx="minor"/>
    </dgm:style>
  </dgm:styleLbl>
  <dgm:styleLbl name="fgAcc0">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fgAcc1">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fgAcc2">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fgAcc3">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fgAcc4">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fgAccFollowNode1">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fgImgPlace1">
    <dgm:scene3d>
      <a:camera prst="orthographicFront"/>
      <a:lightRig rig="threePt" dir="t"/>
    </dgm:scene3d>
    <dgm:sp3d/>
    <dgm:txPr/>
    <dgm:style>
      <a:lnRef idx="0">
        <a:srgbClr val="000000"/>
      </a:lnRef>
      <a:fillRef idx="1">
        <a:srgbClr val="000000"/>
      </a:fillRef>
      <a:effectRef idx="3">
        <a:srgbClr val="000000"/>
      </a:effectRef>
      <a:fontRef idx="minor"/>
    </dgm:style>
  </dgm:styleLbl>
  <dgm:styleLbl name="fgShp">
    <dgm:scene3d>
      <a:camera prst="orthographicFront"/>
      <a:lightRig rig="threePt" dir="t"/>
    </dgm:scene3d>
    <dgm:sp3d/>
    <dgm:txPr/>
    <dgm:style>
      <a:lnRef idx="0">
        <a:srgbClr val="000000"/>
      </a:lnRef>
      <a:fillRef idx="3">
        <a:srgbClr val="000000"/>
      </a:fillRef>
      <a:effectRef idx="3">
        <a:srgbClr val="000000"/>
      </a:effectRef>
      <a:fontRef idx="minor"/>
    </dgm:style>
  </dgm:styleLbl>
  <dgm:styleLbl name="fgSibTrans2D1">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lnNode1">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node0">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node1">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node2">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node3">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node4">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parChTrans2D2">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parChTrans2D3">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parChTrans2D4">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solidAlignAcc1">
    <dgm:scene3d>
      <a:camera prst="orthographicFront"/>
      <a:lightRig rig="threePt" dir="t"/>
    </dgm:scene3d>
    <dgm:sp3d/>
    <dgm:txPr/>
    <dgm:style>
      <a:lnRef idx="1">
        <a:srgbClr val="000000"/>
      </a:lnRef>
      <a:fillRef idx="1">
        <a:srgbClr val="000000"/>
      </a:fillRef>
      <a:effectRef idx="3">
        <a:srgbClr val="000000"/>
      </a:effectRef>
      <a:fontRef idx="minor"/>
    </dgm:style>
  </dgm:styleLbl>
  <dgm:styleLbl name="solidBgAcc1">
    <dgm:scene3d>
      <a:camera prst="orthographicFront"/>
      <a:lightRig rig="threePt" dir="t"/>
    </dgm:scene3d>
    <dgm:sp3d/>
    <dgm:txPr/>
    <dgm:style>
      <a:lnRef idx="1">
        <a:srgbClr val="000000"/>
      </a:lnRef>
      <a:fillRef idx="1">
        <a:srgbClr val="000000"/>
      </a:fillRef>
      <a:effectRef idx="3">
        <a:srgbClr val="000000"/>
      </a:effectRef>
      <a:fontRef idx="minor"/>
    </dgm:style>
  </dgm:styleLbl>
  <dgm:styleLbl name="solidFgAcc1">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0">
        <a:srgbClr val="000000"/>
      </a:lnRef>
      <a:fillRef idx="3">
        <a:srgbClr val="000000"/>
      </a:fillRef>
      <a:effectRef idx="3">
        <a:srgbClr val="00000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643415600" name="Header Placeholder 1"/>
          <p:cNvSpPr>
            <a:spLocks noGrp="1"/>
          </p:cNvSpPr>
          <p:nvPr>
            <p:ph type="hdr" sz="quarter"/>
          </p:nvPr>
        </p:nvSpPr>
        <p:spPr bwMode="auto">
          <a:xfrm>
            <a:off x="1" y="1"/>
            <a:ext cx="3078427" cy="513508"/>
          </a:xfrm>
          <a:prstGeom prst="rect">
            <a:avLst/>
          </a:prstGeom>
        </p:spPr>
        <p:txBody>
          <a:bodyPr vert="horz" lIns="99075" tIns="49538" rIns="99075" bIns="49538" rtlCol="0"/>
          <a:lstStyle>
            <a:lvl1pPr algn="l">
              <a:defRPr sz="1300"/>
            </a:lvl1pPr>
          </a:lstStyle>
          <a:p>
            <a:pPr>
              <a:defRPr/>
            </a:pPr>
            <a:endParaRPr lang="en-US"/>
          </a:p>
        </p:txBody>
      </p:sp>
      <p:sp>
        <p:nvSpPr>
          <p:cNvPr id="1784601770" name="Date Placeholder 2"/>
          <p:cNvSpPr>
            <a:spLocks noGrp="1"/>
          </p:cNvSpPr>
          <p:nvPr>
            <p:ph type="dt" idx="1"/>
          </p:nvPr>
        </p:nvSpPr>
        <p:spPr bwMode="auto">
          <a:xfrm>
            <a:off x="4023993" y="1"/>
            <a:ext cx="3078427" cy="513508"/>
          </a:xfrm>
          <a:prstGeom prst="rect">
            <a:avLst/>
          </a:prstGeom>
        </p:spPr>
        <p:txBody>
          <a:bodyPr vert="horz" lIns="99075" tIns="49538" rIns="99075" bIns="49538" rtlCol="0"/>
          <a:lstStyle>
            <a:lvl1pPr algn="r">
              <a:defRPr sz="1300"/>
            </a:lvl1pPr>
          </a:lstStyle>
          <a:p>
            <a:pPr>
              <a:defRPr/>
            </a:pPr>
            <a:fld id="{CF981728-CE48-49DC-905D-BED0E3AA70FA}" type="datetimeFigureOut">
              <a:rPr lang="en-US"/>
              <a:t>9/4/2026</a:t>
            </a:fld>
            <a:endParaRPr lang="en-US"/>
          </a:p>
        </p:txBody>
      </p:sp>
      <p:sp>
        <p:nvSpPr>
          <p:cNvPr id="1352709736" name="Slide Image Placeholder 3"/>
          <p:cNvSpPr>
            <a:spLocks noGrp="1" noRot="1" noChangeAspect="1"/>
          </p:cNvSpPr>
          <p:nvPr>
            <p:ph type="sldImg" idx="2"/>
          </p:nvPr>
        </p:nvSpPr>
        <p:spPr bwMode="auto">
          <a:xfrm>
            <a:off x="481013" y="1277938"/>
            <a:ext cx="6143625" cy="3455987"/>
          </a:xfrm>
          <a:prstGeom prst="rect">
            <a:avLst/>
          </a:prstGeom>
          <a:noFill/>
          <a:ln w="12700">
            <a:solidFill>
              <a:prstClr val="black"/>
            </a:solidFill>
          </a:ln>
        </p:spPr>
        <p:txBody>
          <a:bodyPr vert="horz" lIns="99075" tIns="49538" rIns="99075" bIns="49538" rtlCol="0" anchor="ctr"/>
          <a:lstStyle/>
          <a:p>
            <a:pPr>
              <a:defRPr/>
            </a:pPr>
            <a:endParaRPr lang="en-US"/>
          </a:p>
        </p:txBody>
      </p:sp>
      <p:sp>
        <p:nvSpPr>
          <p:cNvPr id="1529290317" name="Notes Placeholder 4"/>
          <p:cNvSpPr>
            <a:spLocks noGrp="1"/>
          </p:cNvSpPr>
          <p:nvPr>
            <p:ph type="body" sz="quarter" idx="3"/>
          </p:nvPr>
        </p:nvSpPr>
        <p:spPr bwMode="auto">
          <a:xfrm>
            <a:off x="710407" y="4925408"/>
            <a:ext cx="5683250" cy="4029879"/>
          </a:xfrm>
          <a:prstGeom prst="rect">
            <a:avLst/>
          </a:prstGeom>
        </p:spPr>
        <p:txBody>
          <a:bodyPr vert="horz" lIns="99075" tIns="49538" rIns="99075" bIns="49538" rtlCol="0"/>
          <a:lstStyle/>
          <a:p>
            <a:pPr lvl="0">
              <a:defRPr/>
            </a:pPr>
            <a:r>
              <a:rPr lang="en-US"/>
              <a:t>Click to edit Master text styles</a:t>
            </a:r>
          </a:p>
          <a:p>
            <a:pPr lvl="1">
              <a:defRPr/>
            </a:pPr>
            <a:r>
              <a:rPr lang="en-US"/>
              <a:t>Second level</a:t>
            </a:r>
          </a:p>
          <a:p>
            <a:pPr lvl="2">
              <a:defRPr/>
            </a:pPr>
            <a:r>
              <a:rPr lang="en-US"/>
              <a:t>Third level</a:t>
            </a:r>
          </a:p>
          <a:p>
            <a:pPr lvl="3">
              <a:defRPr/>
            </a:pPr>
            <a:r>
              <a:rPr lang="en-US"/>
              <a:t>Fourth level</a:t>
            </a:r>
          </a:p>
          <a:p>
            <a:pPr lvl="4">
              <a:defRPr/>
            </a:pPr>
            <a:r>
              <a:rPr lang="en-US"/>
              <a:t>Fifth level</a:t>
            </a:r>
          </a:p>
        </p:txBody>
      </p:sp>
      <p:sp>
        <p:nvSpPr>
          <p:cNvPr id="667043507" name="Footer Placeholder 5"/>
          <p:cNvSpPr>
            <a:spLocks noGrp="1"/>
          </p:cNvSpPr>
          <p:nvPr>
            <p:ph type="ftr" sz="quarter" idx="4"/>
          </p:nvPr>
        </p:nvSpPr>
        <p:spPr bwMode="auto">
          <a:xfrm>
            <a:off x="1" y="9721108"/>
            <a:ext cx="3078427" cy="513507"/>
          </a:xfrm>
          <a:prstGeom prst="rect">
            <a:avLst/>
          </a:prstGeom>
        </p:spPr>
        <p:txBody>
          <a:bodyPr vert="horz" lIns="99075" tIns="49538" rIns="99075" bIns="49538" rtlCol="0" anchor="b"/>
          <a:lstStyle>
            <a:lvl1pPr algn="l">
              <a:defRPr sz="1300"/>
            </a:lvl1pPr>
          </a:lstStyle>
          <a:p>
            <a:pPr>
              <a:defRPr/>
            </a:pPr>
            <a:endParaRPr lang="en-US"/>
          </a:p>
        </p:txBody>
      </p:sp>
      <p:sp>
        <p:nvSpPr>
          <p:cNvPr id="602219725" name="Slide Number Placeholder 6"/>
          <p:cNvSpPr>
            <a:spLocks noGrp="1"/>
          </p:cNvSpPr>
          <p:nvPr>
            <p:ph type="sldNum" sz="quarter" idx="5"/>
          </p:nvPr>
        </p:nvSpPr>
        <p:spPr bwMode="auto">
          <a:xfrm>
            <a:off x="4023993" y="9721108"/>
            <a:ext cx="3078427" cy="513507"/>
          </a:xfrm>
          <a:prstGeom prst="rect">
            <a:avLst/>
          </a:prstGeom>
        </p:spPr>
        <p:txBody>
          <a:bodyPr vert="horz" lIns="99075" tIns="49538" rIns="99075" bIns="49538" rtlCol="0" anchor="b"/>
          <a:lstStyle>
            <a:lvl1pPr algn="r">
              <a:defRPr sz="1300"/>
            </a:lvl1pPr>
          </a:lstStyle>
          <a:p>
            <a:pPr>
              <a:defRPr/>
            </a:pPr>
            <a:fld id="{3D4C67B5-F292-4576-8BF8-36D135D4AF60}"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a:defRPr sz="1200">
        <a:solidFill>
          <a:schemeClr val="tx1"/>
        </a:solidFill>
        <a:latin typeface="+mn-lt"/>
        <a:ea typeface="+mn-ea"/>
        <a:cs typeface="+mn-cs"/>
      </a:defRPr>
    </a:lvl1pPr>
    <a:lvl2pPr marL="457200" algn="l" defTabSz="914400" rtl="0">
      <a:defRPr sz="1200">
        <a:solidFill>
          <a:schemeClr val="tx1"/>
        </a:solidFill>
        <a:latin typeface="+mn-lt"/>
        <a:ea typeface="+mn-ea"/>
        <a:cs typeface="+mn-cs"/>
      </a:defRPr>
    </a:lvl2pPr>
    <a:lvl3pPr marL="914400" algn="l" defTabSz="914400" rtl="0">
      <a:defRPr sz="1200">
        <a:solidFill>
          <a:schemeClr val="tx1"/>
        </a:solidFill>
        <a:latin typeface="+mn-lt"/>
        <a:ea typeface="+mn-ea"/>
        <a:cs typeface="+mn-cs"/>
      </a:defRPr>
    </a:lvl3pPr>
    <a:lvl4pPr marL="1371600" algn="l" defTabSz="914400" rtl="0">
      <a:defRPr sz="1200">
        <a:solidFill>
          <a:schemeClr val="tx1"/>
        </a:solidFill>
        <a:latin typeface="+mn-lt"/>
        <a:ea typeface="+mn-ea"/>
        <a:cs typeface="+mn-cs"/>
      </a:defRPr>
    </a:lvl4pPr>
    <a:lvl5pPr marL="1828800" algn="l" defTabSz="914400" rtl="0">
      <a:defRPr sz="1200">
        <a:solidFill>
          <a:schemeClr val="tx1"/>
        </a:solidFill>
        <a:latin typeface="+mn-lt"/>
        <a:ea typeface="+mn-ea"/>
        <a:cs typeface="+mn-cs"/>
      </a:defRPr>
    </a:lvl5pPr>
    <a:lvl6pPr marL="2286000" algn="l" defTabSz="914400" rtl="0">
      <a:defRPr sz="1200">
        <a:solidFill>
          <a:schemeClr val="tx1"/>
        </a:solidFill>
        <a:latin typeface="+mn-lt"/>
        <a:ea typeface="+mn-ea"/>
        <a:cs typeface="+mn-cs"/>
      </a:defRPr>
    </a:lvl6pPr>
    <a:lvl7pPr marL="2743200" algn="l" defTabSz="914400" rtl="0">
      <a:defRPr sz="1200">
        <a:solidFill>
          <a:schemeClr val="tx1"/>
        </a:solidFill>
        <a:latin typeface="+mn-lt"/>
        <a:ea typeface="+mn-ea"/>
        <a:cs typeface="+mn-cs"/>
      </a:defRPr>
    </a:lvl7pPr>
    <a:lvl8pPr marL="3200400" algn="l" defTabSz="914400" rtl="0">
      <a:defRPr sz="1200">
        <a:solidFill>
          <a:schemeClr val="tx1"/>
        </a:solidFill>
        <a:latin typeface="+mn-lt"/>
        <a:ea typeface="+mn-ea"/>
        <a:cs typeface="+mn-cs"/>
      </a:defRPr>
    </a:lvl8pPr>
    <a:lvl9pPr marL="3657600" algn="l" defTabSz="914400" rtl="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ico.org.uk/about-the-ico/what-we-do/legislation-we-cover/data-use-and-access-act-2025/the-data-use-and-access-act-2025-duaa-summary-of-the-change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6A5sUoCbb-w"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ncsc.gov.uk/guidance/phishing" TargetMode="External"/><Relationship Id="rId2" Type="http://schemas.openxmlformats.org/officeDocument/2006/relationships/slide" Target="../slides/slide22.xml"/><Relationship Id="rId1" Type="http://schemas.openxmlformats.org/officeDocument/2006/relationships/notesMaster" Target="../notesMasters/notesMaster1.xml"/><Relationship Id="rId6" Type="http://schemas.openxmlformats.org/officeDocument/2006/relationships/hyperlink" Target="https://ico.org.uk/for-organisations/uk-gdpr-guidance-and-resources/security/a-guide-to-data-security/#11" TargetMode="External"/><Relationship Id="rId5" Type="http://schemas.openxmlformats.org/officeDocument/2006/relationships/hyperlink" Target="https://www.ncsc.gov.uk/collection/supply-chain-security" TargetMode="External"/><Relationship Id="rId4" Type="http://schemas.openxmlformats.org/officeDocument/2006/relationships/hyperlink" Target="https://ico.org.uk/for-organisations/uk-gdpr-guidance-and-resources/security/a-guide-to-data-security/passwords-in-online-services/"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youtube.com/watch?v=PRVd30lUeAw"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88659783" name="Slide Image Placeholder 1"/>
          <p:cNvSpPr>
            <a:spLocks noGrp="1" noRot="1" noChangeAspect="1"/>
          </p:cNvSpPr>
          <p:nvPr>
            <p:ph type="sldImg"/>
          </p:nvPr>
        </p:nvSpPr>
        <p:spPr bwMode="auto"/>
      </p:sp>
      <p:sp>
        <p:nvSpPr>
          <p:cNvPr id="317179394" name="Notes Placeholder 2"/>
          <p:cNvSpPr>
            <a:spLocks noGrp="1"/>
          </p:cNvSpPr>
          <p:nvPr>
            <p:ph type="body" idx="1"/>
          </p:nvPr>
        </p:nvSpPr>
        <p:spPr bwMode="auto"/>
        <p:txBody>
          <a:bodyPr/>
          <a:lstStyle/>
          <a:p>
            <a:pPr>
              <a:defRPr/>
            </a:pPr>
            <a:endParaRPr lang="en-GB"/>
          </a:p>
        </p:txBody>
      </p:sp>
      <p:sp>
        <p:nvSpPr>
          <p:cNvPr id="70961522" name="Slide Number Placeholder 3"/>
          <p:cNvSpPr>
            <a:spLocks noGrp="1"/>
          </p:cNvSpPr>
          <p:nvPr>
            <p:ph type="sldNum" sz="quarter" idx="5"/>
          </p:nvPr>
        </p:nvSpPr>
        <p:spPr bwMode="auto"/>
        <p:txBody>
          <a:bodyPr/>
          <a:lstStyle/>
          <a:p>
            <a:pPr>
              <a:defRPr/>
            </a:pPr>
            <a:fld id="{3D4C67B5-F292-4576-8BF8-36D135D4AF60}" type="slidenum">
              <a:rPr lang="en-GB"/>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90930722" name="Slide Image Placeholder 1"/>
          <p:cNvSpPr>
            <a:spLocks noGrp="1" noRot="1" noChangeAspect="1"/>
          </p:cNvSpPr>
          <p:nvPr>
            <p:ph type="sldImg"/>
          </p:nvPr>
        </p:nvSpPr>
        <p:spPr bwMode="auto"/>
      </p:sp>
      <p:sp>
        <p:nvSpPr>
          <p:cNvPr id="65842657" name="Notes Placeholder 2"/>
          <p:cNvSpPr>
            <a:spLocks noGrp="1"/>
          </p:cNvSpPr>
          <p:nvPr>
            <p:ph type="body" idx="1"/>
          </p:nvPr>
        </p:nvSpPr>
        <p:spPr bwMode="auto"/>
        <p:txBody>
          <a:bodyPr/>
          <a:lstStyle/>
          <a:p>
            <a:pPr>
              <a:defRPr/>
            </a:pPr>
            <a:endParaRPr lang="en-GB"/>
          </a:p>
        </p:txBody>
      </p:sp>
      <p:sp>
        <p:nvSpPr>
          <p:cNvPr id="984506336" name="Slide Number Placeholder 3"/>
          <p:cNvSpPr>
            <a:spLocks noGrp="1"/>
          </p:cNvSpPr>
          <p:nvPr>
            <p:ph type="sldNum" sz="quarter" idx="5"/>
          </p:nvPr>
        </p:nvSpPr>
        <p:spPr bwMode="auto"/>
        <p:txBody>
          <a:bodyPr/>
          <a:lstStyle/>
          <a:p>
            <a:pPr>
              <a:defRPr/>
            </a:pPr>
            <a:fld id="{3D4C67B5-F292-4576-8BF8-36D135D4AF60}" type="slidenum">
              <a:rPr lang="en-GB"/>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446360840" name="Slide Image Placeholder 1"/>
          <p:cNvSpPr>
            <a:spLocks noGrp="1" noRot="1" noChangeAspect="1"/>
          </p:cNvSpPr>
          <p:nvPr>
            <p:ph type="sldImg"/>
          </p:nvPr>
        </p:nvSpPr>
        <p:spPr bwMode="auto"/>
      </p:sp>
      <p:sp>
        <p:nvSpPr>
          <p:cNvPr id="1387155650" name="Notes Placeholder 2"/>
          <p:cNvSpPr>
            <a:spLocks noGrp="1"/>
          </p:cNvSpPr>
          <p:nvPr>
            <p:ph type="body" idx="1"/>
          </p:nvPr>
        </p:nvSpPr>
        <p:spPr bwMode="auto"/>
        <p:txBody>
          <a:bodyPr/>
          <a:lstStyle/>
          <a:p>
            <a:pPr>
              <a:defRPr/>
            </a:pPr>
            <a:r>
              <a:rPr lang="en-GB" b="1"/>
              <a:t>Information governance (IG) </a:t>
            </a:r>
            <a:r>
              <a:rPr lang="en-GB"/>
              <a:t>is about making sure that personal and sensitive information is collected, stored, and shared responsibly. In health and social care, this is vital because we deal with some of the most sensitive data about people’s lives. IG is essentially about handling service user, staff, and organisational information in ways that are legal, ethical, and safe. It combines law, policy, and best practice.</a:t>
            </a:r>
          </a:p>
          <a:p>
            <a:pPr marL="628650" lvl="1" indent="-171450">
              <a:buFont typeface="Arial"/>
              <a:buChar char="•"/>
              <a:defRPr/>
            </a:pPr>
            <a:r>
              <a:rPr lang="en-GB" b="1"/>
              <a:t>Key law: </a:t>
            </a:r>
            <a:r>
              <a:rPr lang="en-GB"/>
              <a:t>All organisations must follow the Data Protection Act 2018 and UK GDPR. These laws outline how personal data should be managed - for example, ensuring it is accurate, secure, and only kept as long as necessary.</a:t>
            </a:r>
          </a:p>
          <a:p>
            <a:pPr marL="628650" lvl="1" indent="-171450">
              <a:buFont typeface="Arial"/>
              <a:buChar char="•"/>
              <a:defRPr/>
            </a:pPr>
            <a:r>
              <a:rPr lang="en-GB" b="1"/>
              <a:t>ICO role: </a:t>
            </a:r>
            <a:r>
              <a:rPr lang="en-GB"/>
              <a:t>The Information Commissioner’s Office (ICO) is the UK regulator for data protection. They provide guidance on what organisations must do by law, what they should do as best practice, and what they may do in specific circumstances.</a:t>
            </a:r>
          </a:p>
          <a:p>
            <a:pPr marL="0" lvl="0" indent="0">
              <a:buFont typeface="Arial"/>
              <a:buNone/>
              <a:defRPr/>
            </a:pPr>
            <a:r>
              <a:rPr lang="en-GB" sz="2000" b="1" i="1"/>
              <a:t>Think about your own data - when you give details to a GP, a university, or a care provider, you expect it to be protected. IG is what ensures this happens.</a:t>
            </a:r>
          </a:p>
        </p:txBody>
      </p:sp>
      <p:sp>
        <p:nvSpPr>
          <p:cNvPr id="1506926742" name="Slide Number Placeholder 3"/>
          <p:cNvSpPr>
            <a:spLocks noGrp="1"/>
          </p:cNvSpPr>
          <p:nvPr>
            <p:ph type="sldNum" sz="quarter" idx="5"/>
          </p:nvPr>
        </p:nvSpPr>
        <p:spPr bwMode="auto"/>
        <p:txBody>
          <a:bodyPr/>
          <a:lstStyle/>
          <a:p>
            <a:pPr>
              <a:defRPr/>
            </a:pPr>
            <a:fld id="{3D4C67B5-F292-4576-8BF8-36D135D4AF60}" type="slidenum">
              <a:rPr lang="en-GB"/>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62481036" name="Slide Image Placeholder 1"/>
          <p:cNvSpPr>
            <a:spLocks noGrp="1" noRot="1" noChangeAspect="1"/>
          </p:cNvSpPr>
          <p:nvPr>
            <p:ph type="sldImg"/>
          </p:nvPr>
        </p:nvSpPr>
        <p:spPr bwMode="auto"/>
      </p:sp>
      <p:sp>
        <p:nvSpPr>
          <p:cNvPr id="939838230" name="Notes Placeholder 2"/>
          <p:cNvSpPr>
            <a:spLocks noGrp="1"/>
          </p:cNvSpPr>
          <p:nvPr>
            <p:ph type="body" idx="1"/>
          </p:nvPr>
        </p:nvSpPr>
        <p:spPr bwMode="auto"/>
        <p:txBody>
          <a:bodyPr/>
          <a:lstStyle/>
          <a:p>
            <a:pPr>
              <a:defRPr/>
            </a:pPr>
            <a:endParaRPr lang="en-GB"/>
          </a:p>
        </p:txBody>
      </p:sp>
      <p:sp>
        <p:nvSpPr>
          <p:cNvPr id="618106830" name="Slide Number Placeholder 3"/>
          <p:cNvSpPr>
            <a:spLocks noGrp="1"/>
          </p:cNvSpPr>
          <p:nvPr>
            <p:ph type="sldNum" sz="quarter" idx="5"/>
          </p:nvPr>
        </p:nvSpPr>
        <p:spPr bwMode="auto"/>
        <p:txBody>
          <a:bodyPr/>
          <a:lstStyle/>
          <a:p>
            <a:pPr>
              <a:defRPr/>
            </a:pPr>
            <a:fld id="{3D4C67B5-F292-4576-8BF8-36D135D4AF60}" type="slidenum">
              <a:rPr lang="en-GB"/>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47386007" name="Slide Image Placeholder 1"/>
          <p:cNvSpPr>
            <a:spLocks noGrp="1" noRot="1" noChangeAspect="1"/>
          </p:cNvSpPr>
          <p:nvPr>
            <p:ph type="sldImg"/>
          </p:nvPr>
        </p:nvSpPr>
        <p:spPr bwMode="auto"/>
      </p:sp>
      <p:sp>
        <p:nvSpPr>
          <p:cNvPr id="771050290" name="Notes Placeholder 2"/>
          <p:cNvSpPr>
            <a:spLocks noGrp="1"/>
          </p:cNvSpPr>
          <p:nvPr>
            <p:ph type="body" idx="1"/>
          </p:nvPr>
        </p:nvSpPr>
        <p:spPr bwMode="auto"/>
        <p:txBody>
          <a:bodyPr/>
          <a:lstStyle/>
          <a:p>
            <a:pPr>
              <a:defRPr/>
            </a:pPr>
            <a:r>
              <a:rPr lang="en-GB" dirty="0">
                <a:cs typeface="Calibri"/>
              </a:rPr>
              <a:t>https://www.legislation.gov.uk/ukpga/2018/12/pdfs/ukpga_20180012_en.pdf </a:t>
            </a:r>
          </a:p>
          <a:p>
            <a:pPr>
              <a:defRPr/>
            </a:pPr>
            <a:endParaRPr lang="en-GB"/>
          </a:p>
          <a:p>
            <a:pPr>
              <a:defRPr/>
            </a:pPr>
            <a:r>
              <a:rPr lang="en-GB" dirty="0">
                <a:cs typeface="Calibri"/>
              </a:rPr>
              <a:t>Data Act 2025 update:</a:t>
            </a:r>
          </a:p>
          <a:p>
            <a:pPr marL="171450" indent="-171450">
              <a:buFont typeface="Arial"/>
              <a:buChar char="•"/>
              <a:defRPr/>
            </a:pPr>
            <a:r>
              <a:rPr lang="en-GB" b="1" dirty="0">
                <a:cs typeface="Calibri"/>
              </a:rPr>
              <a:t>Scientific research:</a:t>
            </a:r>
            <a:r>
              <a:rPr lang="en-GB" dirty="0">
                <a:cs typeface="Calibri"/>
              </a:rPr>
              <a:t> The Act gives organisations more flexibility to use and re-use personal data for scientific research, subject to safeguards. </a:t>
            </a:r>
          </a:p>
          <a:p>
            <a:pPr marL="171450" indent="-171450">
              <a:buFont typeface="Arial"/>
              <a:buChar char="•"/>
              <a:defRPr/>
            </a:pPr>
            <a:r>
              <a:rPr lang="en-GB" b="1" dirty="0">
                <a:cs typeface="Calibri"/>
              </a:rPr>
              <a:t>Automated decision-making:</a:t>
            </a:r>
            <a:r>
              <a:rPr lang="en-GB" dirty="0">
                <a:cs typeface="Calibri"/>
              </a:rPr>
              <a:t> It broadens when significant decisions can be made using automated processing, while retaining rights to challenge decisions and seek human review. </a:t>
            </a:r>
          </a:p>
          <a:p>
            <a:pPr marL="171450" indent="-171450">
              <a:buFont typeface="Arial"/>
              <a:buChar char="•"/>
              <a:defRPr/>
            </a:pPr>
            <a:r>
              <a:rPr lang="en-GB" b="1" dirty="0">
                <a:cs typeface="Calibri"/>
              </a:rPr>
              <a:t>Lawful data use:</a:t>
            </a:r>
            <a:r>
              <a:rPr lang="en-GB" dirty="0">
                <a:cs typeface="Calibri"/>
              </a:rPr>
              <a:t> It clarifies when personal data can be re-used for compatible or recognised legitimate-interest purposes. </a:t>
            </a:r>
          </a:p>
          <a:p>
            <a:pPr marL="171450" indent="-171450">
              <a:buFont typeface="Arial"/>
              <a:buChar char="•"/>
              <a:defRPr/>
            </a:pPr>
            <a:r>
              <a:rPr lang="en-GB" b="1" dirty="0">
                <a:cs typeface="Calibri"/>
              </a:rPr>
              <a:t>Complaints:</a:t>
            </a:r>
            <a:r>
              <a:rPr lang="en-GB" dirty="0">
                <a:cs typeface="Calibri"/>
              </a:rPr>
              <a:t> Organisations must have clearer processes for receiving, acknowledging and responding to complaints about personal-data use. </a:t>
            </a:r>
          </a:p>
          <a:p>
            <a:pPr marL="171450" indent="-171450">
              <a:buFont typeface="Arial"/>
              <a:buChar char="•"/>
              <a:defRPr/>
            </a:pPr>
            <a:r>
              <a:rPr lang="en-GB" b="1" dirty="0">
                <a:cs typeface="Calibri"/>
              </a:rPr>
              <a:t>Health and social care standards:</a:t>
            </a:r>
            <a:r>
              <a:rPr lang="en-GB" dirty="0">
                <a:cs typeface="Calibri"/>
              </a:rPr>
              <a:t> The Act strengthens information and IT standards for health and adult social care in England, including requirements that can apply to technology suppliers.</a:t>
            </a:r>
          </a:p>
          <a:p>
            <a:pPr>
              <a:defRPr/>
            </a:pPr>
            <a:endParaRPr lang="en-GB">
              <a:cs typeface="Calibri"/>
            </a:endParaRPr>
          </a:p>
          <a:p>
            <a:pPr>
              <a:defRPr/>
            </a:pPr>
            <a:r>
              <a:rPr lang="en-GB" dirty="0">
                <a:hlinkClick r:id="rId3"/>
              </a:rPr>
              <a:t>https://ico.org.uk/about-the-ico/what-we-do/legislation-we-cover/data-use-and-access-act-2025/the-data-use-and-access-act-2025-duaa-summary-of-the-changes/</a:t>
            </a:r>
            <a:r>
              <a:rPr lang="en-GB" dirty="0"/>
              <a:t> </a:t>
            </a:r>
          </a:p>
        </p:txBody>
      </p:sp>
      <p:sp>
        <p:nvSpPr>
          <p:cNvPr id="1545381311" name="Slide Number Placeholder 3"/>
          <p:cNvSpPr>
            <a:spLocks noGrp="1"/>
          </p:cNvSpPr>
          <p:nvPr>
            <p:ph type="sldNum" sz="quarter" idx="5"/>
          </p:nvPr>
        </p:nvSpPr>
        <p:spPr bwMode="auto"/>
        <p:txBody>
          <a:bodyPr/>
          <a:lstStyle/>
          <a:p>
            <a:pPr>
              <a:defRPr/>
            </a:pPr>
            <a:fld id="{3D4C67B5-F292-4576-8BF8-36D135D4AF60}" type="slidenum">
              <a:rPr lang="en-GB"/>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8600773" name="Slide Image Placeholder 1"/>
          <p:cNvSpPr>
            <a:spLocks noGrp="1" noRot="1" noChangeAspect="1"/>
          </p:cNvSpPr>
          <p:nvPr>
            <p:ph type="sldImg"/>
          </p:nvPr>
        </p:nvSpPr>
        <p:spPr bwMode="auto"/>
      </p:sp>
      <p:sp>
        <p:nvSpPr>
          <p:cNvPr id="180252862" name="Notes Placeholder 2"/>
          <p:cNvSpPr>
            <a:spLocks noGrp="1"/>
          </p:cNvSpPr>
          <p:nvPr>
            <p:ph type="body" idx="1"/>
          </p:nvPr>
        </p:nvSpPr>
        <p:spPr bwMode="auto"/>
        <p:txBody>
          <a:bodyPr/>
          <a:lstStyle/>
          <a:p>
            <a:pPr algn="l">
              <a:defRPr/>
            </a:pPr>
            <a:r>
              <a:rPr lang="en-GB" b="0" i="0">
                <a:solidFill>
                  <a:srgbClr val="000000"/>
                </a:solidFill>
                <a:latin typeface="Georgia"/>
              </a:rPr>
              <a:t>Notes from - https://ico.org.uk/for-organisations/uk-gdpr-guidance-and-resources/data-protection-principles/a-guide-to-the-data-protection-principles/</a:t>
            </a:r>
          </a:p>
          <a:p>
            <a:pPr algn="l">
              <a:defRPr/>
            </a:pPr>
            <a:endParaRPr lang="en-GB" b="0" i="0">
              <a:solidFill>
                <a:srgbClr val="000000"/>
              </a:solidFill>
              <a:latin typeface="Georgia"/>
            </a:endParaRPr>
          </a:p>
          <a:p>
            <a:pPr algn="l">
              <a:defRPr/>
            </a:pPr>
            <a:r>
              <a:rPr lang="en-GB" b="0" i="0">
                <a:solidFill>
                  <a:srgbClr val="000000"/>
                </a:solidFill>
                <a:latin typeface="Georgia"/>
              </a:rPr>
              <a:t>What are the principles? </a:t>
            </a:r>
          </a:p>
          <a:p>
            <a:pPr algn="l">
              <a:defRPr/>
            </a:pPr>
            <a:r>
              <a:rPr lang="en-GB" b="0" i="0">
                <a:solidFill>
                  <a:srgbClr val="000000"/>
                </a:solidFill>
                <a:latin typeface="Verdana"/>
              </a:rPr>
              <a:t>Article 5 of the UK GDPR sets out seven key principles which lie at the heart of the general data protection regime.</a:t>
            </a:r>
          </a:p>
          <a:p>
            <a:pPr algn="l">
              <a:defRPr/>
            </a:pPr>
            <a:r>
              <a:rPr lang="en-GB" b="0" i="0">
                <a:solidFill>
                  <a:srgbClr val="000000"/>
                </a:solidFill>
                <a:latin typeface="Verdana"/>
              </a:rPr>
              <a:t>Article 5(1) requires that personal data shall be: </a:t>
            </a:r>
            <a:r>
              <a:rPr lang="en-GB" b="1" i="0">
                <a:solidFill>
                  <a:srgbClr val="000000"/>
                </a:solidFill>
                <a:latin typeface="Verdana"/>
              </a:rPr>
              <a:t> </a:t>
            </a:r>
          </a:p>
          <a:p>
            <a:pPr>
              <a:defRPr/>
            </a:pPr>
            <a:r>
              <a:rPr lang="en-GB" b="1"/>
              <a:t>1. Lawfulness, fairness, transparency</a:t>
            </a:r>
            <a:r>
              <a:rPr lang="en-GB"/>
              <a:t> - Data must be collected and used legally, fairly, and openly.</a:t>
            </a:r>
          </a:p>
          <a:p>
            <a:pPr>
              <a:defRPr/>
            </a:pPr>
            <a:r>
              <a:rPr lang="en-GB" b="1"/>
              <a:t>2. Purpose limitation</a:t>
            </a:r>
            <a:r>
              <a:rPr lang="en-GB"/>
              <a:t> - Data should only be used for the reason it was collected.</a:t>
            </a:r>
          </a:p>
          <a:p>
            <a:pPr>
              <a:defRPr/>
            </a:pPr>
            <a:r>
              <a:rPr lang="en-GB" b="1"/>
              <a:t>3. Data minimisation</a:t>
            </a:r>
            <a:r>
              <a:rPr lang="en-GB"/>
              <a:t> - Only collect what is necessary.</a:t>
            </a:r>
          </a:p>
          <a:p>
            <a:pPr>
              <a:defRPr/>
            </a:pPr>
            <a:r>
              <a:rPr lang="en-GB" b="1"/>
              <a:t>4. Accuracy</a:t>
            </a:r>
            <a:r>
              <a:rPr lang="en-GB"/>
              <a:t> - Keep data correct and up to date.</a:t>
            </a:r>
          </a:p>
          <a:p>
            <a:pPr>
              <a:defRPr/>
            </a:pPr>
            <a:r>
              <a:rPr lang="en-GB" b="1"/>
              <a:t>5. Storage limitation</a:t>
            </a:r>
            <a:r>
              <a:rPr lang="en-GB"/>
              <a:t> - Do not keep data longer than needed.</a:t>
            </a:r>
          </a:p>
          <a:p>
            <a:pPr>
              <a:defRPr/>
            </a:pPr>
            <a:r>
              <a:rPr lang="en-GB" b="1"/>
              <a:t>6. Integrity &amp; confidentiality (security)</a:t>
            </a:r>
            <a:r>
              <a:rPr lang="en-GB"/>
              <a:t> - Protect data from misuse, loss, or damage.</a:t>
            </a:r>
          </a:p>
          <a:p>
            <a:pPr>
              <a:defRPr/>
            </a:pPr>
            <a:r>
              <a:rPr lang="en-GB" b="1"/>
              <a:t>7. Accountability</a:t>
            </a:r>
            <a:r>
              <a:rPr lang="en-GB"/>
              <a:t> - Organisations must show they comply with all these principles.</a:t>
            </a:r>
          </a:p>
          <a:p>
            <a:pPr algn="l">
              <a:defRPr/>
            </a:pPr>
            <a:endParaRPr lang="en-GB" b="0" i="0">
              <a:solidFill>
                <a:srgbClr val="000000"/>
              </a:solidFill>
              <a:latin typeface="Verdana"/>
            </a:endParaRPr>
          </a:p>
          <a:p>
            <a:pPr>
              <a:defRPr/>
            </a:pPr>
            <a:r>
              <a:rPr lang="en-GB" b="1"/>
              <a:t>Accountability (Article 5(2)) Adds that…</a:t>
            </a:r>
          </a:p>
          <a:p>
            <a:pPr>
              <a:defRPr/>
            </a:pPr>
            <a:r>
              <a:rPr lang="en-GB"/>
              <a:t>The organisation (the “controller”) is legally responsible for making sure personal data is processed correctly under the seven GDPR principles. </a:t>
            </a:r>
          </a:p>
          <a:p>
            <a:pPr>
              <a:defRPr/>
            </a:pPr>
            <a:r>
              <a:rPr lang="en-GB"/>
              <a:t>They must also be able to prove compliance, for example through records, policies, staff training, audits, and clear privacy notices. In health and social care, this means not only saying data is secure but showing evidence that it is.</a:t>
            </a:r>
          </a:p>
        </p:txBody>
      </p:sp>
      <p:sp>
        <p:nvSpPr>
          <p:cNvPr id="2133413563" name="Slide Number Placeholder 3"/>
          <p:cNvSpPr>
            <a:spLocks noGrp="1"/>
          </p:cNvSpPr>
          <p:nvPr>
            <p:ph type="sldNum" sz="quarter" idx="5"/>
          </p:nvPr>
        </p:nvSpPr>
        <p:spPr bwMode="auto"/>
        <p:txBody>
          <a:bodyPr/>
          <a:lstStyle/>
          <a:p>
            <a:pPr>
              <a:defRPr/>
            </a:pPr>
            <a:fld id="{3D4C67B5-F292-4576-8BF8-36D135D4AF60}" type="slidenum">
              <a:rPr lang="en-GB"/>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87330585" name="Slide Image Placeholder 1"/>
          <p:cNvSpPr>
            <a:spLocks noGrp="1" noRot="1" noChangeAspect="1"/>
          </p:cNvSpPr>
          <p:nvPr>
            <p:ph type="sldImg"/>
          </p:nvPr>
        </p:nvSpPr>
        <p:spPr bwMode="auto"/>
      </p:sp>
      <p:sp>
        <p:nvSpPr>
          <p:cNvPr id="16464064" name="Notes Placeholder 2"/>
          <p:cNvSpPr>
            <a:spLocks noGrp="1"/>
          </p:cNvSpPr>
          <p:nvPr>
            <p:ph type="body" idx="1"/>
          </p:nvPr>
        </p:nvSpPr>
        <p:spPr bwMode="auto"/>
        <p:txBody>
          <a:bodyPr/>
          <a:lstStyle/>
          <a:p>
            <a:pPr marL="171450" indent="-171450">
              <a:buFont typeface="Arial"/>
              <a:buChar char="•"/>
              <a:defRPr/>
            </a:pPr>
            <a:r>
              <a:rPr lang="en-GB"/>
              <a:t>The principles are not just "legal text" - they shape everyday practice in health and social care.</a:t>
            </a:r>
            <a:br>
              <a:rPr lang="en-GB"/>
            </a:br>
            <a:endParaRPr lang="en-GB"/>
          </a:p>
          <a:p>
            <a:pPr marL="171450" indent="-171450">
              <a:buFont typeface="Arial"/>
              <a:buChar char="•"/>
              <a:defRPr/>
            </a:pPr>
            <a:r>
              <a:rPr lang="en-GB"/>
              <a:t>Following them builds trust with patients, clients, and the public. If people believe their data is safe, they are more likely to share it, which supports better care.</a:t>
            </a:r>
            <a:br>
              <a:rPr lang="en-GB"/>
            </a:br>
            <a:endParaRPr lang="en-GB"/>
          </a:p>
          <a:p>
            <a:pPr marL="171450" indent="-171450">
              <a:buFont typeface="Arial"/>
              <a:buChar char="•"/>
              <a:defRPr/>
            </a:pPr>
            <a:r>
              <a:rPr lang="en-GB"/>
              <a:t>Non-compliance is not just about fines - it can damage an organisation’s reputation and lead to loss of confidence.</a:t>
            </a:r>
            <a:br>
              <a:rPr lang="en-GB"/>
            </a:br>
            <a:endParaRPr lang="en-GB"/>
          </a:p>
          <a:p>
            <a:pPr marL="171450" indent="-171450">
              <a:buFont typeface="Arial"/>
              <a:buChar char="•"/>
              <a:defRPr/>
            </a:pPr>
            <a:r>
              <a:rPr lang="en-GB"/>
              <a:t>For Example: if a hospital accidentally leaks patient records, the fine might be huge, but the bigger issue is loss of public trust.</a:t>
            </a:r>
          </a:p>
        </p:txBody>
      </p:sp>
      <p:sp>
        <p:nvSpPr>
          <p:cNvPr id="438312391" name="Slide Number Placeholder 3"/>
          <p:cNvSpPr>
            <a:spLocks noGrp="1"/>
          </p:cNvSpPr>
          <p:nvPr>
            <p:ph type="sldNum" sz="quarter" idx="5"/>
          </p:nvPr>
        </p:nvSpPr>
        <p:spPr bwMode="auto"/>
        <p:txBody>
          <a:bodyPr/>
          <a:lstStyle/>
          <a:p>
            <a:pPr>
              <a:defRPr/>
            </a:pPr>
            <a:fld id="{3D4C67B5-F292-4576-8BF8-36D135D4AF60}" type="slidenum">
              <a:rPr lang="en-GB"/>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82B0CB3-8EE3-228E-3BA5-CB95C48740EB}" type="slidenum">
              <a:rPr/>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53780805" name="Slide Image Placeholder 1"/>
          <p:cNvSpPr>
            <a:spLocks noGrp="1" noRot="1" noChangeAspect="1"/>
          </p:cNvSpPr>
          <p:nvPr>
            <p:ph type="sldImg"/>
          </p:nvPr>
        </p:nvSpPr>
        <p:spPr bwMode="auto"/>
      </p:sp>
      <p:sp>
        <p:nvSpPr>
          <p:cNvPr id="1716880850" name="Notes Placeholder 2"/>
          <p:cNvSpPr>
            <a:spLocks noGrp="1"/>
          </p:cNvSpPr>
          <p:nvPr>
            <p:ph type="body" idx="1"/>
          </p:nvPr>
        </p:nvSpPr>
        <p:spPr bwMode="auto"/>
        <p:txBody>
          <a:bodyPr/>
          <a:lstStyle/>
          <a:p>
            <a:pPr>
              <a:defRPr/>
            </a:pPr>
            <a:r>
              <a:rPr lang="en-US" sz="1200" b="0" i="0" u="sng" strike="noStrike" cap="none" spc="0" dirty="0">
                <a:solidFill>
                  <a:schemeClr val="tx1"/>
                </a:solidFill>
                <a:latin typeface="Calibri"/>
                <a:ea typeface="Calibri"/>
                <a:cs typeface="Calibri"/>
                <a:hlinkClick r:id="rId3"/>
              </a:rPr>
              <a:t>https://www.youtube.com/watch?v=6A5sUoCbb-w</a:t>
            </a:r>
            <a:br>
              <a:rPr lang="en-GB" dirty="0"/>
            </a:br>
            <a:br>
              <a:rPr lang="en-GB" dirty="0"/>
            </a:br>
            <a:r>
              <a:rPr lang="en-GB" dirty="0"/>
              <a:t>https://ico.org.uk/ </a:t>
            </a:r>
          </a:p>
          <a:p>
            <a:pPr>
              <a:defRPr/>
            </a:pPr>
            <a:endParaRPr lang="en-GB" dirty="0"/>
          </a:p>
          <a:p>
            <a:pPr>
              <a:defRPr/>
            </a:pPr>
            <a:r>
              <a:rPr lang="en-GB" dirty="0"/>
              <a:t>We will be exploring some of the case studies that the ICO has intervened in - including data breaches, use of video surveillance and bio-metrics in innovations. </a:t>
            </a:r>
          </a:p>
        </p:txBody>
      </p:sp>
      <p:sp>
        <p:nvSpPr>
          <p:cNvPr id="835649967" name="Slide Number Placeholder 3"/>
          <p:cNvSpPr>
            <a:spLocks noGrp="1"/>
          </p:cNvSpPr>
          <p:nvPr>
            <p:ph type="sldNum" sz="quarter" idx="5"/>
          </p:nvPr>
        </p:nvSpPr>
        <p:spPr bwMode="auto"/>
        <p:txBody>
          <a:bodyPr/>
          <a:lstStyle/>
          <a:p>
            <a:pPr>
              <a:defRPr/>
            </a:pPr>
            <a:fld id="{3D4C67B5-F292-4576-8BF8-36D135D4AF60}" type="slidenum">
              <a:rPr lang="en-GB"/>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34908986" name="Slide Image Placeholder 1"/>
          <p:cNvSpPr>
            <a:spLocks noGrp="1" noRot="1" noChangeAspect="1"/>
          </p:cNvSpPr>
          <p:nvPr>
            <p:ph type="sldImg"/>
          </p:nvPr>
        </p:nvSpPr>
        <p:spPr bwMode="auto"/>
      </p:sp>
      <p:sp>
        <p:nvSpPr>
          <p:cNvPr id="1357641688" name="Notes Placeholder 2"/>
          <p:cNvSpPr>
            <a:spLocks noGrp="1"/>
          </p:cNvSpPr>
          <p:nvPr>
            <p:ph type="body" idx="1"/>
          </p:nvPr>
        </p:nvSpPr>
        <p:spPr bwMode="auto"/>
        <p:txBody>
          <a:bodyPr/>
          <a:lstStyle/>
          <a:p>
            <a:pPr algn="l">
              <a:defRPr/>
            </a:pPr>
            <a:r>
              <a:rPr lang="en-GB" b="0" i="0">
                <a:solidFill>
                  <a:srgbClr val="000000"/>
                </a:solidFill>
                <a:latin typeface="Georgia"/>
              </a:rPr>
              <a:t>These three principles are the foundation of responsible data use.</a:t>
            </a:r>
          </a:p>
          <a:p>
            <a:pPr algn="l">
              <a:defRPr/>
            </a:pPr>
            <a:r>
              <a:rPr lang="en-GB" b="1" i="0">
                <a:solidFill>
                  <a:srgbClr val="000000"/>
                </a:solidFill>
                <a:latin typeface="Georgia"/>
              </a:rPr>
              <a:t>Lawfulness: </a:t>
            </a:r>
            <a:r>
              <a:rPr lang="en-GB" b="0" i="0">
                <a:solidFill>
                  <a:srgbClr val="000000"/>
                </a:solidFill>
                <a:latin typeface="Georgia"/>
              </a:rPr>
              <a:t>organisations must have a legal basis to collect and use data.</a:t>
            </a:r>
          </a:p>
          <a:p>
            <a:pPr algn="l">
              <a:defRPr/>
            </a:pPr>
            <a:r>
              <a:rPr lang="en-GB" b="1" i="0">
                <a:solidFill>
                  <a:srgbClr val="000000"/>
                </a:solidFill>
                <a:latin typeface="Georgia"/>
              </a:rPr>
              <a:t>Fairness: </a:t>
            </a:r>
            <a:r>
              <a:rPr lang="en-GB" b="0" i="0">
                <a:solidFill>
                  <a:srgbClr val="000000"/>
                </a:solidFill>
                <a:latin typeface="Georgia"/>
              </a:rPr>
              <a:t>data must be used in ways that people would reasonably expect and not cause unjustified harm.</a:t>
            </a:r>
          </a:p>
          <a:p>
            <a:pPr algn="l">
              <a:defRPr/>
            </a:pPr>
            <a:r>
              <a:rPr lang="en-GB" b="1" i="0">
                <a:solidFill>
                  <a:srgbClr val="000000"/>
                </a:solidFill>
                <a:latin typeface="Georgia"/>
              </a:rPr>
              <a:t>Transparency: </a:t>
            </a:r>
            <a:r>
              <a:rPr lang="en-GB" b="0" i="0">
                <a:solidFill>
                  <a:srgbClr val="000000"/>
                </a:solidFill>
                <a:latin typeface="Georgia"/>
              </a:rPr>
              <a:t>people must be told clearly how their data will be used.</a:t>
            </a:r>
          </a:p>
          <a:p>
            <a:pPr algn="l">
              <a:defRPr/>
            </a:pPr>
            <a:r>
              <a:rPr lang="en-GB" b="0" i="0">
                <a:solidFill>
                  <a:srgbClr val="000000"/>
                </a:solidFill>
                <a:latin typeface="Georgia"/>
              </a:rPr>
              <a:t>All three principles are connected - if one fails, compliance is at risk.</a:t>
            </a:r>
          </a:p>
        </p:txBody>
      </p:sp>
      <p:sp>
        <p:nvSpPr>
          <p:cNvPr id="1983508766" name="Slide Number Placeholder 3"/>
          <p:cNvSpPr>
            <a:spLocks noGrp="1"/>
          </p:cNvSpPr>
          <p:nvPr>
            <p:ph type="sldNum" sz="quarter" idx="5"/>
          </p:nvPr>
        </p:nvSpPr>
        <p:spPr bwMode="auto"/>
        <p:txBody>
          <a:bodyPr/>
          <a:lstStyle/>
          <a:p>
            <a:pPr>
              <a:defRPr/>
            </a:pPr>
            <a:fld id="{3D4C67B5-F292-4576-8BF8-36D135D4AF60}" type="slidenum">
              <a:rPr lang="en-GB"/>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68017492" name="Slide Image Placeholder 1"/>
          <p:cNvSpPr>
            <a:spLocks noGrp="1" noRot="1" noChangeAspect="1"/>
          </p:cNvSpPr>
          <p:nvPr>
            <p:ph type="sldImg"/>
          </p:nvPr>
        </p:nvSpPr>
        <p:spPr bwMode="auto"/>
      </p:sp>
      <p:sp>
        <p:nvSpPr>
          <p:cNvPr id="1971095495" name="Notes Placeholder 2"/>
          <p:cNvSpPr>
            <a:spLocks noGrp="1"/>
          </p:cNvSpPr>
          <p:nvPr>
            <p:ph type="body" idx="1"/>
          </p:nvPr>
        </p:nvSpPr>
        <p:spPr bwMode="auto"/>
        <p:txBody>
          <a:bodyPr/>
          <a:lstStyle/>
          <a:p>
            <a:pPr>
              <a:defRPr/>
            </a:pPr>
            <a:r>
              <a:rPr lang="en-GB" b="1"/>
              <a:t>Lawfulness: </a:t>
            </a:r>
            <a:r>
              <a:rPr lang="en-GB"/>
              <a:t>processing data requires a lawful basis (six possible ones, e.g., consent, legal obligation, contract). If none applies, the processing is unlawful.</a:t>
            </a:r>
          </a:p>
          <a:p>
            <a:pPr>
              <a:defRPr/>
            </a:pPr>
            <a:r>
              <a:rPr lang="en-GB" b="0"/>
              <a:t>Organisations </a:t>
            </a:r>
            <a:r>
              <a:rPr lang="en-GB"/>
              <a:t>must not use personal data in ways that break other laws (e.g., breaching confidentiality, copyright, or contractual agreements).</a:t>
            </a:r>
          </a:p>
          <a:p>
            <a:pPr>
              <a:defRPr/>
            </a:pPr>
            <a:r>
              <a:rPr lang="en-GB" b="1"/>
              <a:t>Fairness: </a:t>
            </a:r>
            <a:r>
              <a:rPr lang="en-GB"/>
              <a:t>processing must not be misleading, unexpected, or unduly harmful. It should align with people’s reasonable expectations.</a:t>
            </a:r>
          </a:p>
          <a:p>
            <a:pPr>
              <a:defRPr/>
            </a:pPr>
            <a:r>
              <a:rPr lang="en-GB"/>
              <a:t>Even if data use is lawful, it can still be unfair if it disadvantages individuals without good reason.</a:t>
            </a:r>
          </a:p>
        </p:txBody>
      </p:sp>
      <p:sp>
        <p:nvSpPr>
          <p:cNvPr id="1338742277" name="Slide Number Placeholder 3"/>
          <p:cNvSpPr>
            <a:spLocks noGrp="1"/>
          </p:cNvSpPr>
          <p:nvPr>
            <p:ph type="sldNum" sz="quarter" idx="5"/>
          </p:nvPr>
        </p:nvSpPr>
        <p:spPr bwMode="auto"/>
        <p:txBody>
          <a:bodyPr/>
          <a:lstStyle/>
          <a:p>
            <a:pPr>
              <a:defRPr/>
            </a:pPr>
            <a:fld id="{3D4C67B5-F292-4576-8BF8-36D135D4AF60}" type="slidenum">
              <a:rPr lang="en-GB"/>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7780622" name="Slide Image Placeholder 1"/>
          <p:cNvSpPr>
            <a:spLocks noGrp="1" noRot="1" noChangeAspect="1"/>
          </p:cNvSpPr>
          <p:nvPr>
            <p:ph type="sldImg"/>
          </p:nvPr>
        </p:nvSpPr>
        <p:spPr bwMode="auto"/>
      </p:sp>
      <p:sp>
        <p:nvSpPr>
          <p:cNvPr id="872471062" name="Notes Placeholder 2"/>
          <p:cNvSpPr>
            <a:spLocks noGrp="1"/>
          </p:cNvSpPr>
          <p:nvPr>
            <p:ph type="body" idx="1"/>
          </p:nvPr>
        </p:nvSpPr>
        <p:spPr bwMode="auto"/>
        <p:txBody>
          <a:bodyPr/>
          <a:lstStyle/>
          <a:p>
            <a:pPr marL="171450" indent="-171450">
              <a:buFont typeface="Arial"/>
              <a:buChar char="•"/>
              <a:defRPr/>
            </a:pPr>
            <a:r>
              <a:rPr lang="en-GB"/>
              <a:t>Transparency is about being open and honest from the start.</a:t>
            </a:r>
          </a:p>
          <a:p>
            <a:pPr marL="171450" indent="-171450">
              <a:buFont typeface="Arial"/>
              <a:buChar char="•"/>
              <a:defRPr/>
            </a:pPr>
            <a:endParaRPr lang="en-GB"/>
          </a:p>
          <a:p>
            <a:pPr marL="171450" indent="-171450">
              <a:buFont typeface="Arial"/>
              <a:buChar char="•"/>
              <a:defRPr/>
            </a:pPr>
            <a:r>
              <a:rPr lang="en-GB"/>
              <a:t>Organisations must explain: who they are, why they are collecting data, and how it will be used.</a:t>
            </a:r>
          </a:p>
          <a:p>
            <a:pPr marL="171450" indent="-171450">
              <a:buFont typeface="Arial"/>
              <a:buChar char="•"/>
              <a:defRPr/>
            </a:pPr>
            <a:endParaRPr lang="en-GB"/>
          </a:p>
          <a:p>
            <a:pPr marL="171450" indent="-171450">
              <a:buFont typeface="Arial"/>
              <a:buChar char="•"/>
              <a:defRPr/>
            </a:pPr>
            <a:r>
              <a:rPr lang="en-GB"/>
              <a:t>Information should be communicated clearly and accessibly (e.g., privacy notices in plain language).</a:t>
            </a:r>
          </a:p>
          <a:p>
            <a:pPr marL="171450" indent="-171450">
              <a:buFont typeface="Arial"/>
              <a:buChar char="•"/>
              <a:defRPr/>
            </a:pPr>
            <a:endParaRPr lang="en-GB"/>
          </a:p>
          <a:p>
            <a:pPr marL="171450" indent="-171450">
              <a:buFont typeface="Arial"/>
              <a:buChar char="•"/>
              <a:defRPr/>
            </a:pPr>
            <a:r>
              <a:rPr lang="en-GB"/>
              <a:t>This is important where people might not know their data is being collected (“invisible processing”).</a:t>
            </a:r>
          </a:p>
          <a:p>
            <a:pPr marL="171450" indent="-171450">
              <a:buFont typeface="Arial"/>
              <a:buChar char="•"/>
              <a:defRPr/>
            </a:pPr>
            <a:endParaRPr lang="en-GB"/>
          </a:p>
          <a:p>
            <a:pPr marL="171450" indent="-171450">
              <a:buFont typeface="Arial"/>
              <a:buChar char="•"/>
              <a:defRPr/>
            </a:pPr>
            <a:r>
              <a:rPr lang="en-GB"/>
              <a:t>Transparency allows individuals to make informed choices and exercise their rights.</a:t>
            </a:r>
          </a:p>
          <a:p>
            <a:pPr>
              <a:defRPr/>
            </a:pPr>
            <a:endParaRPr lang="en-GB"/>
          </a:p>
        </p:txBody>
      </p:sp>
      <p:sp>
        <p:nvSpPr>
          <p:cNvPr id="2001037854" name="Slide Number Placeholder 3"/>
          <p:cNvSpPr>
            <a:spLocks noGrp="1"/>
          </p:cNvSpPr>
          <p:nvPr>
            <p:ph type="sldNum" sz="quarter" idx="5"/>
          </p:nvPr>
        </p:nvSpPr>
        <p:spPr bwMode="auto"/>
        <p:txBody>
          <a:bodyPr/>
          <a:lstStyle/>
          <a:p>
            <a:pPr>
              <a:defRPr/>
            </a:pPr>
            <a:fld id="{3D4C67B5-F292-4576-8BF8-36D135D4AF60}" type="slidenum">
              <a:rPr lang="en-GB"/>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2877485" name="Slide Image Placeholder 1"/>
          <p:cNvSpPr>
            <a:spLocks noGrp="1" noRot="1" noChangeAspect="1"/>
          </p:cNvSpPr>
          <p:nvPr>
            <p:ph type="sldImg"/>
          </p:nvPr>
        </p:nvSpPr>
        <p:spPr bwMode="auto"/>
      </p:sp>
      <p:sp>
        <p:nvSpPr>
          <p:cNvPr id="512937978" name="Notes Placeholder 2"/>
          <p:cNvSpPr>
            <a:spLocks noGrp="1"/>
          </p:cNvSpPr>
          <p:nvPr>
            <p:ph type="body" idx="1"/>
          </p:nvPr>
        </p:nvSpPr>
        <p:spPr bwMode="auto"/>
        <p:txBody>
          <a:bodyPr/>
          <a:lstStyle/>
          <a:p>
            <a:pPr marL="171450" indent="-171450">
              <a:buFont typeface="Arial"/>
              <a:buChar char="•"/>
              <a:defRPr/>
            </a:pPr>
            <a:r>
              <a:rPr lang="en-GB"/>
              <a:t>In short- </a:t>
            </a:r>
            <a:r>
              <a:rPr lang="en-GB" b="1"/>
              <a:t>Purpose limitation </a:t>
            </a:r>
            <a:r>
              <a:rPr lang="en-GB"/>
              <a:t>means organisations must only collect and use personal data for clear, specific, and legitimate reasons.</a:t>
            </a:r>
            <a:br>
              <a:rPr lang="en-GB"/>
            </a:br>
            <a:endParaRPr lang="en-GB"/>
          </a:p>
          <a:p>
            <a:pPr marL="171450" indent="-171450">
              <a:buFont typeface="Arial"/>
              <a:buChar char="•"/>
              <a:defRPr/>
            </a:pPr>
            <a:r>
              <a:rPr lang="en-GB"/>
              <a:t>Under UK GDPR, organisations must clearly define</a:t>
            </a:r>
            <a:r>
              <a:rPr lang="en-GB" b="1"/>
              <a:t> why </a:t>
            </a:r>
            <a:r>
              <a:rPr lang="en-GB"/>
              <a:t>they are collecting personal data from the outset.</a:t>
            </a:r>
            <a:br>
              <a:rPr lang="en-GB"/>
            </a:br>
            <a:endParaRPr lang="en-GB"/>
          </a:p>
          <a:p>
            <a:pPr marL="171450" indent="-171450">
              <a:buFont typeface="Arial"/>
              <a:buChar char="•"/>
              <a:defRPr/>
            </a:pPr>
            <a:r>
              <a:rPr lang="en-GB"/>
              <a:t>They are required to record these purposes in their documentation and privacy notices for individuals.</a:t>
            </a:r>
            <a:br>
              <a:rPr lang="en-GB"/>
            </a:br>
            <a:endParaRPr lang="en-GB"/>
          </a:p>
          <a:p>
            <a:pPr marL="171450" indent="-171450">
              <a:buFont typeface="Arial"/>
              <a:buChar char="•"/>
              <a:defRPr/>
            </a:pPr>
            <a:r>
              <a:rPr lang="en-GB"/>
              <a:t>Data should not be reused for unrelated or incompatible purposes.</a:t>
            </a:r>
            <a:br>
              <a:rPr lang="en-GB"/>
            </a:br>
            <a:endParaRPr lang="en-GB"/>
          </a:p>
          <a:p>
            <a:pPr marL="171450" indent="-171450">
              <a:buFont typeface="Arial"/>
              <a:buChar char="•"/>
              <a:defRPr/>
            </a:pPr>
            <a:r>
              <a:rPr lang="en-GB"/>
              <a:t>The only exceptions are if the new use is compatible with the original purpose, if individuals give consent, or if there is a legal obligation.</a:t>
            </a:r>
            <a:br>
              <a:rPr lang="en-GB"/>
            </a:br>
            <a:endParaRPr lang="en-GB"/>
          </a:p>
          <a:p>
            <a:pPr marL="171450" indent="-171450">
              <a:buFont typeface="Arial"/>
              <a:buChar char="•"/>
              <a:defRPr/>
            </a:pPr>
            <a:r>
              <a:rPr lang="en-GB"/>
              <a:t>This principle prevents “function creep” - where data gradually gets used for purposes beyond those originally intended.</a:t>
            </a:r>
          </a:p>
        </p:txBody>
      </p:sp>
      <p:sp>
        <p:nvSpPr>
          <p:cNvPr id="181334346" name="Slide Number Placeholder 3"/>
          <p:cNvSpPr>
            <a:spLocks noGrp="1"/>
          </p:cNvSpPr>
          <p:nvPr>
            <p:ph type="sldNum" sz="quarter" idx="5"/>
          </p:nvPr>
        </p:nvSpPr>
        <p:spPr bwMode="auto"/>
        <p:txBody>
          <a:bodyPr/>
          <a:lstStyle/>
          <a:p>
            <a:pPr>
              <a:defRPr/>
            </a:pPr>
            <a:fld id="{3D4C67B5-F292-4576-8BF8-36D135D4AF60}" type="slidenum">
              <a:rPr lang="en-GB"/>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69547189" name="Slide Image Placeholder 1"/>
          <p:cNvSpPr>
            <a:spLocks noGrp="1" noRot="1" noChangeAspect="1"/>
          </p:cNvSpPr>
          <p:nvPr>
            <p:ph type="sldImg"/>
          </p:nvPr>
        </p:nvSpPr>
        <p:spPr bwMode="auto"/>
      </p:sp>
      <p:sp>
        <p:nvSpPr>
          <p:cNvPr id="165491622" name="Notes Placeholder 2"/>
          <p:cNvSpPr>
            <a:spLocks noGrp="1"/>
          </p:cNvSpPr>
          <p:nvPr>
            <p:ph type="body" idx="1"/>
          </p:nvPr>
        </p:nvSpPr>
        <p:spPr bwMode="auto"/>
        <p:txBody>
          <a:bodyPr/>
          <a:lstStyle/>
          <a:p>
            <a:pPr>
              <a:defRPr/>
            </a:pPr>
            <a:r>
              <a:rPr lang="en-GB" i="1"/>
              <a:t>A care organisation plans to open a new over-55’s supported living village. They use the next-of-kin contact details from their internal system to send marketing, via email, postal mail, and SMS about an open day.</a:t>
            </a:r>
          </a:p>
          <a:p>
            <a:pPr>
              <a:defRPr/>
            </a:pPr>
            <a:endParaRPr lang="en-GB"/>
          </a:p>
          <a:p>
            <a:pPr>
              <a:defRPr/>
            </a:pPr>
            <a:r>
              <a:rPr lang="en-GB" b="1"/>
              <a:t>Prompt discussion: </a:t>
            </a:r>
            <a:r>
              <a:rPr lang="en-GB"/>
              <a:t>Ask the students: Is this approach OK? Why or why not? Encourage them to reason based on GDPR principles, especially lawfulness, fairness, and purpose limitation.</a:t>
            </a:r>
            <a:br>
              <a:rPr lang="en-GB"/>
            </a:br>
            <a:br>
              <a:rPr lang="en-GB"/>
            </a:br>
            <a:r>
              <a:rPr lang="en-GB" b="1"/>
              <a:t>Key points the discussion should surface:</a:t>
            </a:r>
          </a:p>
          <a:p>
            <a:pPr marL="171450" indent="-171450">
              <a:buFont typeface="Arial"/>
              <a:buChar char="•"/>
              <a:defRPr/>
            </a:pPr>
            <a:r>
              <a:rPr lang="en-GB" b="1"/>
              <a:t>Purpose Limitation Breach: </a:t>
            </a:r>
            <a:r>
              <a:rPr lang="en-GB" b="0"/>
              <a:t>The</a:t>
            </a:r>
            <a:r>
              <a:rPr lang="en-GB" b="1"/>
              <a:t> </a:t>
            </a:r>
            <a:r>
              <a:rPr lang="en-GB"/>
              <a:t>data was likely collected for care-related reasons, not marketing - using it for marketing without consent is a clear violation.</a:t>
            </a:r>
          </a:p>
          <a:p>
            <a:pPr marL="171450" indent="-171450">
              <a:buFont typeface="Arial"/>
              <a:buChar char="•"/>
              <a:defRPr/>
            </a:pPr>
            <a:endParaRPr lang="en-GB"/>
          </a:p>
          <a:p>
            <a:pPr marL="171450" indent="-171450">
              <a:buFont typeface="Arial"/>
              <a:buChar char="•"/>
              <a:defRPr/>
            </a:pPr>
            <a:r>
              <a:rPr lang="en-GB" b="1"/>
              <a:t>Lawful Basis Missing: </a:t>
            </a:r>
            <a:r>
              <a:rPr lang="en-GB"/>
              <a:t>There’s no legal ground for this form of communication — unless there was explicit consent, this is unlawful.</a:t>
            </a:r>
          </a:p>
          <a:p>
            <a:pPr marL="171450" indent="-171450">
              <a:buFont typeface="Arial"/>
              <a:buChar char="•"/>
              <a:defRPr/>
            </a:pPr>
            <a:br>
              <a:rPr lang="en-GB"/>
            </a:br>
            <a:r>
              <a:rPr lang="en-GB" b="1"/>
              <a:t>Fairness and Transparency: </a:t>
            </a:r>
            <a:r>
              <a:rPr lang="en-GB"/>
              <a:t>Individuals wouldn’t reasonably expect their personal contact information to be used for marketing - and crucially, they were not informed (lack of transparency).</a:t>
            </a:r>
          </a:p>
          <a:p>
            <a:pPr marL="171450" indent="-171450">
              <a:buFont typeface="Arial"/>
              <a:buChar char="•"/>
              <a:defRPr/>
            </a:pPr>
            <a:br>
              <a:rPr lang="en-GB"/>
            </a:br>
            <a:r>
              <a:rPr lang="en-GB" b="1"/>
              <a:t>Reputational Risk and Consequences: </a:t>
            </a:r>
            <a:r>
              <a:rPr lang="en-GB"/>
              <a:t>Beyond GDPR fines, such misuse can erode trust in care services and the organisation's integrity.</a:t>
            </a:r>
          </a:p>
          <a:p>
            <a:pPr>
              <a:defRPr/>
            </a:pPr>
            <a:endParaRPr lang="en-GB"/>
          </a:p>
          <a:p>
            <a:pPr>
              <a:defRPr/>
            </a:pPr>
            <a:r>
              <a:rPr lang="en-GB" sz="2000" b="1" i="1"/>
              <a:t>Invite students to rephrase the scenario: What could the organisation have done instead? (e.g., obtained consent first, provided opt-in options, used anonymised approaches, etc.)</a:t>
            </a:r>
          </a:p>
        </p:txBody>
      </p:sp>
      <p:sp>
        <p:nvSpPr>
          <p:cNvPr id="1832137461" name="Slide Number Placeholder 3"/>
          <p:cNvSpPr>
            <a:spLocks noGrp="1"/>
          </p:cNvSpPr>
          <p:nvPr>
            <p:ph type="sldNum" sz="quarter" idx="5"/>
          </p:nvPr>
        </p:nvSpPr>
        <p:spPr bwMode="auto"/>
        <p:txBody>
          <a:bodyPr/>
          <a:lstStyle/>
          <a:p>
            <a:pPr>
              <a:defRPr/>
            </a:pPr>
            <a:fld id="{3D4C67B5-F292-4576-8BF8-36D135D4AF60}" type="slidenum">
              <a:rPr lang="en-GB"/>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18618201" name="Slide Image Placeholder 1"/>
          <p:cNvSpPr>
            <a:spLocks noGrp="1" noRot="1" noChangeAspect="1"/>
          </p:cNvSpPr>
          <p:nvPr>
            <p:ph type="sldImg"/>
          </p:nvPr>
        </p:nvSpPr>
        <p:spPr bwMode="auto"/>
      </p:sp>
      <p:sp>
        <p:nvSpPr>
          <p:cNvPr id="1924384705" name="Notes Placeholder 2"/>
          <p:cNvSpPr>
            <a:spLocks noGrp="1"/>
          </p:cNvSpPr>
          <p:nvPr>
            <p:ph type="body" idx="1"/>
          </p:nvPr>
        </p:nvSpPr>
        <p:spPr bwMode="auto"/>
        <p:txBody>
          <a:bodyPr/>
          <a:lstStyle/>
          <a:p>
            <a:pPr>
              <a:defRPr/>
            </a:pPr>
            <a:endParaRPr lang="en-GB"/>
          </a:p>
        </p:txBody>
      </p:sp>
      <p:sp>
        <p:nvSpPr>
          <p:cNvPr id="1344255232" name="Slide Number Placeholder 3"/>
          <p:cNvSpPr>
            <a:spLocks noGrp="1"/>
          </p:cNvSpPr>
          <p:nvPr>
            <p:ph type="sldNum" sz="quarter" idx="5"/>
          </p:nvPr>
        </p:nvSpPr>
        <p:spPr bwMode="auto"/>
        <p:txBody>
          <a:bodyPr/>
          <a:lstStyle/>
          <a:p>
            <a:pPr>
              <a:defRPr/>
            </a:pPr>
            <a:fld id="{3D4C67B5-F292-4576-8BF8-36D135D4AF60}" type="slidenum">
              <a:rPr lang="en-GB"/>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29CD6ED-D7CC-E415-A9BF-F83B1EC6DB3B}" type="slidenum">
              <a:rPr/>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76600691" name="Slide Image Placeholder 1"/>
          <p:cNvSpPr>
            <a:spLocks noGrp="1" noRot="1" noChangeAspect="1"/>
          </p:cNvSpPr>
          <p:nvPr>
            <p:ph type="sldImg"/>
          </p:nvPr>
        </p:nvSpPr>
        <p:spPr bwMode="auto"/>
      </p:sp>
      <p:sp>
        <p:nvSpPr>
          <p:cNvPr id="288191169" name="Notes Placeholder 2"/>
          <p:cNvSpPr>
            <a:spLocks noGrp="1"/>
          </p:cNvSpPr>
          <p:nvPr>
            <p:ph type="body" idx="1"/>
          </p:nvPr>
        </p:nvSpPr>
        <p:spPr bwMode="auto"/>
        <p:txBody>
          <a:bodyPr/>
          <a:lstStyle/>
          <a:p>
            <a:pPr marL="171450" indent="-171450">
              <a:buFont typeface="Arial"/>
              <a:buChar char="•"/>
              <a:defRPr/>
            </a:pPr>
            <a:r>
              <a:rPr lang="en-GB"/>
              <a:t>The accuracy principle requires organisations to take reasonable steps to ensure data is correct and not misleading.</a:t>
            </a:r>
            <a:br>
              <a:rPr lang="en-GB"/>
            </a:br>
            <a:endParaRPr lang="en-GB"/>
          </a:p>
          <a:p>
            <a:pPr marL="171450" indent="-171450">
              <a:buFont typeface="Arial"/>
              <a:buChar char="•"/>
              <a:defRPr/>
            </a:pPr>
            <a:r>
              <a:rPr lang="en-GB"/>
              <a:t>Personal data should be updated when needed for its purpose (e.g. payroll, delivery addresses).</a:t>
            </a:r>
            <a:br>
              <a:rPr lang="en-GB"/>
            </a:br>
            <a:endParaRPr lang="en-GB"/>
          </a:p>
          <a:p>
            <a:pPr marL="171450" indent="-171450">
              <a:buFont typeface="Arial"/>
              <a:buChar char="•"/>
              <a:defRPr/>
            </a:pPr>
            <a:r>
              <a:rPr lang="en-GB"/>
              <a:t>If data is found to be inaccurate or misleading, it must be corrected or erased promptly.</a:t>
            </a:r>
            <a:br>
              <a:rPr lang="en-GB"/>
            </a:br>
            <a:endParaRPr lang="en-GB"/>
          </a:p>
          <a:p>
            <a:pPr marL="171450" indent="-171450">
              <a:buFont typeface="Arial"/>
              <a:buChar char="•"/>
              <a:defRPr/>
            </a:pPr>
            <a:r>
              <a:rPr lang="en-GB"/>
              <a:t>Organisations must take challenges seriously when individuals say their data is wrong.</a:t>
            </a:r>
            <a:br>
              <a:rPr lang="en-GB"/>
            </a:br>
            <a:endParaRPr lang="en-GB"/>
          </a:p>
          <a:p>
            <a:pPr marL="171450" indent="-171450">
              <a:buFont typeface="Arial"/>
              <a:buChar char="•"/>
              <a:defRPr/>
            </a:pPr>
            <a:r>
              <a:rPr lang="en-GB"/>
              <a:t>This links to the “right to rectification” - the legal right for individuals to have their data corrected.</a:t>
            </a:r>
            <a:br>
              <a:rPr lang="en-GB"/>
            </a:br>
            <a:endParaRPr lang="en-GB"/>
          </a:p>
          <a:p>
            <a:pPr>
              <a:defRPr/>
            </a:pPr>
            <a:r>
              <a:rPr lang="en-GB"/>
              <a:t>For Example: If someone once lived in London, that remains an accurate historical record, even if they now live in Manchester. But listing London as their current address would be inaccurate.</a:t>
            </a:r>
          </a:p>
          <a:p>
            <a:pPr marL="0" indent="0">
              <a:buFont typeface="Arial"/>
              <a:buNone/>
              <a:defRPr/>
            </a:pPr>
            <a:endParaRPr lang="en-GB"/>
          </a:p>
          <a:p>
            <a:pPr>
              <a:defRPr/>
            </a:pPr>
            <a:endParaRPr lang="en-GB"/>
          </a:p>
        </p:txBody>
      </p:sp>
      <p:sp>
        <p:nvSpPr>
          <p:cNvPr id="2032313934" name="Slide Number Placeholder 3"/>
          <p:cNvSpPr>
            <a:spLocks noGrp="1"/>
          </p:cNvSpPr>
          <p:nvPr>
            <p:ph type="sldNum" sz="quarter" idx="5"/>
          </p:nvPr>
        </p:nvSpPr>
        <p:spPr bwMode="auto"/>
        <p:txBody>
          <a:bodyPr/>
          <a:lstStyle/>
          <a:p>
            <a:pPr>
              <a:defRPr/>
            </a:pPr>
            <a:fld id="{3D4C67B5-F292-4576-8BF8-36D135D4AF60}" type="slidenum">
              <a:rPr lang="en-GB"/>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09B37BAD-E0B7-74BE-B62E-A9A1507A692D}" type="slidenum">
              <a:rPr/>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21660312" name="Slide Image Placeholder 1"/>
          <p:cNvSpPr>
            <a:spLocks noGrp="1" noRot="1" noChangeAspect="1"/>
          </p:cNvSpPr>
          <p:nvPr>
            <p:ph type="sldImg"/>
          </p:nvPr>
        </p:nvSpPr>
        <p:spPr bwMode="auto"/>
      </p:sp>
      <p:sp>
        <p:nvSpPr>
          <p:cNvPr id="76736198" name="Notes Placeholder 2"/>
          <p:cNvSpPr>
            <a:spLocks noGrp="1"/>
          </p:cNvSpPr>
          <p:nvPr>
            <p:ph type="body" idx="1"/>
          </p:nvPr>
        </p:nvSpPr>
        <p:spPr bwMode="auto"/>
        <p:txBody>
          <a:bodyPr/>
          <a:lstStyle/>
          <a:p>
            <a:pPr marL="171450" indent="-171450">
              <a:buFont typeface="Arial"/>
              <a:buChar char="•"/>
              <a:defRPr/>
            </a:pPr>
            <a:r>
              <a:rPr lang="en-GB"/>
              <a:t>The </a:t>
            </a:r>
            <a:r>
              <a:rPr lang="en-GB" b="1"/>
              <a:t>storage limitation principle </a:t>
            </a:r>
            <a:r>
              <a:rPr lang="en-GB"/>
              <a:t>means that organisations must not keep personal data for longer than is necessary.</a:t>
            </a:r>
          </a:p>
          <a:p>
            <a:pPr marL="171450" indent="-171450">
              <a:buFont typeface="Arial"/>
              <a:buChar char="•"/>
              <a:defRPr/>
            </a:pPr>
            <a:r>
              <a:rPr lang="en-GB"/>
              <a:t>They must decide and be able to justify how long they keep data, depending on its purpose.</a:t>
            </a:r>
          </a:p>
          <a:p>
            <a:pPr marL="171450" indent="-171450">
              <a:buFont typeface="Arial"/>
              <a:buChar char="•"/>
              <a:defRPr/>
            </a:pPr>
            <a:r>
              <a:rPr lang="en-GB"/>
              <a:t>Organisations should have retention policies, with standard timeframes wherever possible, and must regularly review data to erase or anonymise anything that is no longer needed.</a:t>
            </a:r>
          </a:p>
          <a:p>
            <a:pPr marL="171450" indent="-171450">
              <a:buFont typeface="Arial"/>
              <a:buChar char="•"/>
              <a:defRPr/>
            </a:pPr>
            <a:r>
              <a:rPr lang="en-GB"/>
              <a:t>Individuals have a </a:t>
            </a:r>
            <a:r>
              <a:rPr lang="en-GB" b="1"/>
              <a:t>right to erasure</a:t>
            </a:r>
            <a:r>
              <a:rPr lang="en-GB"/>
              <a:t> if the data is no longer required.</a:t>
            </a:r>
          </a:p>
          <a:p>
            <a:pPr marL="171450" indent="-171450">
              <a:buFont typeface="Arial"/>
              <a:buChar char="•"/>
              <a:defRPr/>
            </a:pPr>
            <a:r>
              <a:rPr lang="en-GB"/>
              <a:t>Data can be kept for longer only for limited purposes, such as archiving in the public interest, scientific or historical research, or statistical use.</a:t>
            </a:r>
          </a:p>
          <a:p>
            <a:pPr>
              <a:defRPr/>
            </a:pPr>
            <a:endParaRPr lang="en-GB"/>
          </a:p>
        </p:txBody>
      </p:sp>
      <p:sp>
        <p:nvSpPr>
          <p:cNvPr id="1162183806" name="Slide Number Placeholder 3"/>
          <p:cNvSpPr>
            <a:spLocks noGrp="1"/>
          </p:cNvSpPr>
          <p:nvPr>
            <p:ph type="sldNum" sz="quarter" idx="5"/>
          </p:nvPr>
        </p:nvSpPr>
        <p:spPr bwMode="auto"/>
        <p:txBody>
          <a:bodyPr/>
          <a:lstStyle/>
          <a:p>
            <a:pPr>
              <a:defRPr/>
            </a:pPr>
            <a:fld id="{3D4C67B5-F292-4576-8BF8-36D135D4AF60}" type="slidenum">
              <a:rPr lang="en-GB"/>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1D1A38A-084B-E7E9-6E38-CE73E296A05D}" type="slidenum">
              <a:rPr/>
              <a:t>20</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092752863" name="Slide Image Placeholder 1"/>
          <p:cNvSpPr>
            <a:spLocks noGrp="1" noRot="1" noChangeAspect="1"/>
          </p:cNvSpPr>
          <p:nvPr>
            <p:ph type="sldImg"/>
          </p:nvPr>
        </p:nvSpPr>
        <p:spPr bwMode="auto"/>
      </p:sp>
      <p:sp>
        <p:nvSpPr>
          <p:cNvPr id="987271375" name="Notes Placeholder 2"/>
          <p:cNvSpPr>
            <a:spLocks noGrp="1"/>
          </p:cNvSpPr>
          <p:nvPr>
            <p:ph type="body" idx="1"/>
          </p:nvPr>
        </p:nvSpPr>
        <p:spPr bwMode="auto"/>
        <p:txBody>
          <a:bodyPr/>
          <a:lstStyle/>
          <a:p>
            <a:pPr marL="171450" indent="-171450">
              <a:buFont typeface="Arial"/>
              <a:buChar char="•"/>
              <a:defRPr/>
            </a:pPr>
            <a:r>
              <a:rPr lang="en-GB"/>
              <a:t>This principle is about keeping personal data safe, secure, and available when needed.</a:t>
            </a:r>
          </a:p>
          <a:p>
            <a:pPr marL="171450" indent="-171450">
              <a:buFont typeface="Arial"/>
              <a:buChar char="•"/>
              <a:defRPr/>
            </a:pPr>
            <a:r>
              <a:rPr lang="en-GB"/>
              <a:t>Organisations must use appropriate security measures - both technical (like firewalls, encryption, passwords) and organisational (like staff training, clear policies).</a:t>
            </a:r>
          </a:p>
          <a:p>
            <a:pPr marL="171450" indent="-171450">
              <a:buFont typeface="Arial"/>
              <a:buChar char="•"/>
              <a:defRPr/>
            </a:pPr>
            <a:r>
              <a:rPr lang="en-GB"/>
              <a:t>Security does not just mean stopping hackers - it also includes preventing accidental loss, making sure data is backed up, and ensuring information can be restored after an incident.</a:t>
            </a:r>
          </a:p>
          <a:p>
            <a:pPr marL="171450" indent="-171450">
              <a:buFont typeface="Arial"/>
              <a:buChar char="•"/>
              <a:defRPr/>
            </a:pPr>
            <a:r>
              <a:rPr lang="en-GB"/>
              <a:t>For Example: a hospital must keep patient records confidential (so they are not shared inappropriately), accurate (so treatment is correct), and available (so staff can access them during an emergency).</a:t>
            </a:r>
          </a:p>
          <a:p>
            <a:pPr marL="0" indent="0">
              <a:buFont typeface="Arial"/>
              <a:buNone/>
              <a:defRPr/>
            </a:pPr>
            <a:r>
              <a:rPr lang="en-GB" b="1"/>
              <a:t>Example:</a:t>
            </a:r>
            <a:r>
              <a:rPr lang="en-GB"/>
              <a:t> </a:t>
            </a:r>
            <a:r>
              <a:rPr lang="en-GB" i="1"/>
              <a:t>In 2017, the NHS was hit by the WannaCry cyber-attack, which locked staff out of patient records and disrupted appointments across the country. This highlighted why strong security systems and regular updates are vital to protect data and maintain services.</a:t>
            </a:r>
          </a:p>
        </p:txBody>
      </p:sp>
      <p:sp>
        <p:nvSpPr>
          <p:cNvPr id="682256379" name="Slide Number Placeholder 3"/>
          <p:cNvSpPr>
            <a:spLocks noGrp="1"/>
          </p:cNvSpPr>
          <p:nvPr>
            <p:ph type="sldNum" sz="quarter" idx="5"/>
          </p:nvPr>
        </p:nvSpPr>
        <p:spPr bwMode="auto"/>
        <p:txBody>
          <a:bodyPr/>
          <a:lstStyle/>
          <a:p>
            <a:pPr>
              <a:defRPr/>
            </a:pPr>
            <a:fld id="{3D4C67B5-F292-4576-8BF8-36D135D4AF60}" type="slidenum">
              <a:rPr lang="en-GB"/>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42057020" name="Slide Image Placeholder 1"/>
          <p:cNvSpPr>
            <a:spLocks noGrp="1" noRot="1" noChangeAspect="1"/>
          </p:cNvSpPr>
          <p:nvPr>
            <p:ph type="sldImg"/>
          </p:nvPr>
        </p:nvSpPr>
        <p:spPr bwMode="auto"/>
      </p:sp>
      <p:sp>
        <p:nvSpPr>
          <p:cNvPr id="1693676891" name="Notes Placeholder 2"/>
          <p:cNvSpPr>
            <a:spLocks noGrp="1"/>
          </p:cNvSpPr>
          <p:nvPr>
            <p:ph type="body" idx="1"/>
          </p:nvPr>
        </p:nvSpPr>
        <p:spPr bwMode="auto"/>
        <p:txBody>
          <a:bodyPr/>
          <a:lstStyle/>
          <a:p>
            <a:pPr>
              <a:defRPr/>
            </a:pPr>
            <a:r>
              <a:rPr lang="en-GB"/>
              <a:t>Notes from ICO</a:t>
            </a:r>
          </a:p>
          <a:p>
            <a:pPr algn="l">
              <a:defRPr/>
            </a:pPr>
            <a:r>
              <a:rPr lang="en-GB" b="0" i="0">
                <a:solidFill>
                  <a:srgbClr val="000000"/>
                </a:solidFill>
                <a:latin typeface="Verdana"/>
              </a:rPr>
              <a:t>n the case of Gloucester City Council, a December 2021 ransomware attack via a phishing email received from a legitimate third-party address, which resulted in personal information being extracted and encrypted.</a:t>
            </a:r>
          </a:p>
          <a:p>
            <a:pPr algn="l">
              <a:defRPr/>
            </a:pPr>
            <a:r>
              <a:rPr lang="en-GB" b="0" i="0">
                <a:solidFill>
                  <a:srgbClr val="000000"/>
                </a:solidFill>
                <a:latin typeface="Verdana"/>
              </a:rPr>
              <a:t>Our investigation found that the Council failed to prevent log tampering, did not have a centralised logging system, or a security information and event management system, in place. That meant the Council could not effectively monitor and respond to security incidents, detect suspicious activities, or identify potential threats. We also found that the Council did not recover access to personal information in a timely manner and was unable to determine if specific groups of people were at risk as a result of the incident.</a:t>
            </a:r>
          </a:p>
          <a:p>
            <a:pPr algn="l">
              <a:defRPr/>
            </a:pPr>
            <a:r>
              <a:rPr lang="en-GB" b="0" i="0">
                <a:solidFill>
                  <a:srgbClr val="000000"/>
                </a:solidFill>
                <a:latin typeface="Verdana"/>
              </a:rPr>
              <a:t>To avoid similar incidents, organisations should: </a:t>
            </a:r>
          </a:p>
          <a:p>
            <a:pPr algn="l">
              <a:buFont typeface="Arial"/>
              <a:buChar char="•"/>
              <a:defRPr/>
            </a:pPr>
            <a:r>
              <a:rPr lang="en-GB" b="0" i="0">
                <a:solidFill>
                  <a:srgbClr val="000000"/>
                </a:solidFill>
                <a:latin typeface="Verdana"/>
              </a:rPr>
              <a:t>Ensure all relevant staff receive training in identifying phishing attacks, which is when attackers attempt to trick people into clicking a bad link that will download malware or into revealing people’s username and password. Organisations should consider tailoring the measures in the </a:t>
            </a:r>
            <a:r>
              <a:rPr lang="en-GB" b="0" i="0" u="sng" strike="noStrike">
                <a:solidFill>
                  <a:srgbClr val="005098"/>
                </a:solidFill>
                <a:latin typeface="Verdana"/>
                <a:hlinkClick r:id="rId3"/>
              </a:rPr>
              <a:t>NCSC Phishing Attack guidance</a:t>
            </a:r>
            <a:r>
              <a:rPr lang="en-GB" b="0" i="0">
                <a:solidFill>
                  <a:srgbClr val="000000"/>
                </a:solidFill>
                <a:latin typeface="Verdana"/>
              </a:rPr>
              <a:t> to their own organisation. </a:t>
            </a:r>
          </a:p>
          <a:p>
            <a:pPr algn="l">
              <a:buFont typeface="Arial"/>
              <a:buChar char="•"/>
              <a:defRPr/>
            </a:pPr>
            <a:r>
              <a:rPr lang="en-GB" b="0" i="0">
                <a:solidFill>
                  <a:srgbClr val="000000"/>
                </a:solidFill>
                <a:latin typeface="Verdana"/>
              </a:rPr>
              <a:t>Implement two-factor or multifactor authentication wherever it is possible to do so - to take the most common example, a password and a one-time token generator. This will be even more important for organisations that handle sensitive personal information. Read our </a:t>
            </a:r>
            <a:r>
              <a:rPr lang="en-GB" b="0" i="0" u="sng" strike="noStrike">
                <a:solidFill>
                  <a:srgbClr val="005098"/>
                </a:solidFill>
                <a:latin typeface="Verdana"/>
                <a:hlinkClick r:id="rId4"/>
              </a:rPr>
              <a:t>Passwords in online services guidance</a:t>
            </a:r>
            <a:r>
              <a:rPr lang="en-GB" b="0" i="0">
                <a:solidFill>
                  <a:srgbClr val="000000"/>
                </a:solidFill>
                <a:latin typeface="Verdana"/>
              </a:rPr>
              <a:t>. </a:t>
            </a:r>
          </a:p>
          <a:p>
            <a:pPr algn="l">
              <a:buFont typeface="Arial"/>
              <a:buChar char="•"/>
              <a:defRPr/>
            </a:pPr>
            <a:r>
              <a:rPr lang="en-GB" b="0" i="0">
                <a:solidFill>
                  <a:srgbClr val="000000"/>
                </a:solidFill>
                <a:latin typeface="Verdana"/>
              </a:rPr>
              <a:t>Determine and communicate security requirements to a supplier and formalise responsibilities within a contract. As part of this, establish how to seek assurances a supplier has implemented appropriate levels of security. The </a:t>
            </a:r>
            <a:r>
              <a:rPr lang="en-GB" b="0" i="0" u="sng" strike="noStrike">
                <a:solidFill>
                  <a:srgbClr val="005098"/>
                </a:solidFill>
                <a:latin typeface="Verdana"/>
                <a:hlinkClick r:id="rId5"/>
              </a:rPr>
              <a:t>NCSC supply chain security guidance</a:t>
            </a:r>
            <a:r>
              <a:rPr lang="en-GB" b="0" i="0">
                <a:solidFill>
                  <a:srgbClr val="000000"/>
                </a:solidFill>
                <a:latin typeface="Verdana"/>
              </a:rPr>
              <a:t> provides practical examples of how to manage security within a supply chain. </a:t>
            </a:r>
          </a:p>
          <a:p>
            <a:pPr algn="l">
              <a:buFont typeface="Arial"/>
              <a:buChar char="•"/>
              <a:defRPr/>
            </a:pPr>
            <a:r>
              <a:rPr lang="en-GB" b="0" i="0">
                <a:solidFill>
                  <a:srgbClr val="000000"/>
                </a:solidFill>
                <a:latin typeface="Verdana"/>
              </a:rPr>
              <a:t>Make sure that access to personal information is restored in the event of any incidents, such as by establishing an appropriate </a:t>
            </a:r>
            <a:r>
              <a:rPr lang="en-GB" b="0" i="0" u="sng" strike="noStrike">
                <a:solidFill>
                  <a:srgbClr val="005098"/>
                </a:solidFill>
                <a:latin typeface="Verdana"/>
                <a:hlinkClick r:id="rId6"/>
              </a:rPr>
              <a:t>backup process</a:t>
            </a:r>
            <a:r>
              <a:rPr lang="en-GB" b="0" i="0">
                <a:solidFill>
                  <a:srgbClr val="000000"/>
                </a:solidFill>
                <a:latin typeface="Verdana"/>
              </a:rPr>
              <a:t>. Such recovery measures should be reviewed regularly to ensure they’re appropriate in large incidents that pose a risk to people through confidentiality, availability or integrity issues.</a:t>
            </a:r>
          </a:p>
          <a:p>
            <a:pPr>
              <a:defRPr/>
            </a:pPr>
            <a:endParaRPr lang="en-GB"/>
          </a:p>
        </p:txBody>
      </p:sp>
      <p:sp>
        <p:nvSpPr>
          <p:cNvPr id="1788176237" name="Slide Number Placeholder 3"/>
          <p:cNvSpPr>
            <a:spLocks noGrp="1"/>
          </p:cNvSpPr>
          <p:nvPr>
            <p:ph type="sldNum" sz="quarter" idx="5"/>
          </p:nvPr>
        </p:nvSpPr>
        <p:spPr bwMode="auto"/>
        <p:txBody>
          <a:bodyPr/>
          <a:lstStyle/>
          <a:p>
            <a:pPr>
              <a:defRPr/>
            </a:pPr>
            <a:fld id="{3D4C67B5-F292-4576-8BF8-36D135D4AF60}" type="slidenum">
              <a:rPr lang="en-GB"/>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621501568" name="Slide Image Placeholder 1"/>
          <p:cNvSpPr>
            <a:spLocks noGrp="1" noRot="1" noChangeAspect="1"/>
          </p:cNvSpPr>
          <p:nvPr>
            <p:ph type="sldImg"/>
          </p:nvPr>
        </p:nvSpPr>
        <p:spPr bwMode="auto"/>
      </p:sp>
      <p:sp>
        <p:nvSpPr>
          <p:cNvPr id="1265302294" name="Notes Placeholder 2"/>
          <p:cNvSpPr>
            <a:spLocks noGrp="1"/>
          </p:cNvSpPr>
          <p:nvPr>
            <p:ph type="body" idx="1"/>
          </p:nvPr>
        </p:nvSpPr>
        <p:spPr bwMode="auto"/>
        <p:txBody>
          <a:bodyPr/>
          <a:lstStyle/>
          <a:p>
            <a:pPr>
              <a:defRPr/>
            </a:pPr>
            <a:r>
              <a:rPr lang="en-GB" dirty="0"/>
              <a:t>https://www.youtube.com/watch?v=ihGAIVPR3cE </a:t>
            </a:r>
          </a:p>
        </p:txBody>
      </p:sp>
      <p:sp>
        <p:nvSpPr>
          <p:cNvPr id="1623742862" name="Slide Number Placeholder 3"/>
          <p:cNvSpPr>
            <a:spLocks noGrp="1"/>
          </p:cNvSpPr>
          <p:nvPr>
            <p:ph type="sldNum" sz="quarter" idx="5"/>
          </p:nvPr>
        </p:nvSpPr>
        <p:spPr bwMode="auto"/>
        <p:txBody>
          <a:bodyPr/>
          <a:lstStyle/>
          <a:p>
            <a:pPr>
              <a:defRPr/>
            </a:pPr>
            <a:fld id="{3D4C67B5-F292-4576-8BF8-36D135D4AF60}" type="slidenum">
              <a:rPr lang="en-GB"/>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81629254" name="Slide Image Placeholder 1"/>
          <p:cNvSpPr>
            <a:spLocks noGrp="1" noRot="1" noChangeAspect="1"/>
          </p:cNvSpPr>
          <p:nvPr>
            <p:ph type="sldImg"/>
          </p:nvPr>
        </p:nvSpPr>
        <p:spPr bwMode="auto"/>
      </p:sp>
      <p:sp>
        <p:nvSpPr>
          <p:cNvPr id="1366862829" name="Notes Placeholder 2"/>
          <p:cNvSpPr>
            <a:spLocks noGrp="1"/>
          </p:cNvSpPr>
          <p:nvPr>
            <p:ph type="body" idx="1"/>
          </p:nvPr>
        </p:nvSpPr>
        <p:spPr bwMode="auto"/>
        <p:txBody>
          <a:bodyPr/>
          <a:lstStyle/>
          <a:p>
            <a:pPr>
              <a:defRPr/>
            </a:pPr>
            <a:r>
              <a:rPr lang="en-GB" b="1"/>
              <a:t>Controller</a:t>
            </a:r>
            <a:r>
              <a:rPr lang="en-GB"/>
              <a:t>: The organisation or individual that decides </a:t>
            </a:r>
            <a:r>
              <a:rPr lang="en-GB" i="1"/>
              <a:t>why</a:t>
            </a:r>
            <a:r>
              <a:rPr lang="en-GB"/>
              <a:t> and </a:t>
            </a:r>
            <a:r>
              <a:rPr lang="en-GB" i="1"/>
              <a:t>how</a:t>
            </a:r>
            <a:r>
              <a:rPr lang="en-GB"/>
              <a:t> personal data is processed. They hold overall responsibility.</a:t>
            </a:r>
          </a:p>
          <a:p>
            <a:pPr>
              <a:defRPr/>
            </a:pPr>
            <a:r>
              <a:rPr lang="en-GB" b="1"/>
              <a:t>Processor</a:t>
            </a:r>
            <a:r>
              <a:rPr lang="en-GB"/>
              <a:t>: Acts on behalf of the controller, following their instructions. They cannot use the data for their own purposes.</a:t>
            </a:r>
          </a:p>
          <a:p>
            <a:pPr>
              <a:defRPr/>
            </a:pPr>
            <a:r>
              <a:rPr lang="en-GB"/>
              <a:t>If a processor starts deciding purposes or methods themselves, they effectively become a controller.</a:t>
            </a:r>
          </a:p>
          <a:p>
            <a:pPr>
              <a:defRPr/>
            </a:pPr>
            <a:r>
              <a:rPr lang="en-GB"/>
              <a:t>Employees working under instruction are part of the controller, not separate processors.</a:t>
            </a:r>
          </a:p>
          <a:p>
            <a:pPr>
              <a:defRPr/>
            </a:pPr>
            <a:r>
              <a:rPr lang="en-GB" b="1"/>
              <a:t>Key point:</a:t>
            </a:r>
            <a:r>
              <a:rPr lang="en-GB"/>
              <a:t> Controllers must be able to show compliance by keeping clear policies, records, and procedures.</a:t>
            </a:r>
          </a:p>
          <a:p>
            <a:pPr>
              <a:defRPr/>
            </a:pPr>
            <a:endParaRPr lang="en-GB"/>
          </a:p>
        </p:txBody>
      </p:sp>
      <p:sp>
        <p:nvSpPr>
          <p:cNvPr id="1638876978" name="Slide Number Placeholder 3"/>
          <p:cNvSpPr>
            <a:spLocks noGrp="1"/>
          </p:cNvSpPr>
          <p:nvPr>
            <p:ph type="sldNum" sz="quarter" idx="5"/>
          </p:nvPr>
        </p:nvSpPr>
        <p:spPr bwMode="auto"/>
        <p:txBody>
          <a:bodyPr/>
          <a:lstStyle/>
          <a:p>
            <a:pPr>
              <a:defRPr/>
            </a:pPr>
            <a:fld id="{3D4C67B5-F292-4576-8BF8-36D135D4AF60}" type="slidenum">
              <a:rPr lang="en-GB"/>
              <a:t>24</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60E646D-1071-9EC5-B30D-166B892EF123}" type="slidenum">
              <a:rPr/>
              <a:t>25</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19329296" name="Slide Image Placeholder 1"/>
          <p:cNvSpPr>
            <a:spLocks noGrp="1" noRot="1" noChangeAspect="1"/>
          </p:cNvSpPr>
          <p:nvPr>
            <p:ph type="sldImg"/>
          </p:nvPr>
        </p:nvSpPr>
        <p:spPr bwMode="auto"/>
      </p:sp>
      <p:sp>
        <p:nvSpPr>
          <p:cNvPr id="684396050" name="Notes Placeholder 2"/>
          <p:cNvSpPr>
            <a:spLocks noGrp="1"/>
          </p:cNvSpPr>
          <p:nvPr>
            <p:ph type="body" idx="1"/>
          </p:nvPr>
        </p:nvSpPr>
        <p:spPr bwMode="auto"/>
        <p:txBody>
          <a:bodyPr/>
          <a:lstStyle/>
          <a:p>
            <a:pPr algn="l">
              <a:defRPr/>
            </a:pPr>
            <a:r>
              <a:rPr lang="en-GB" b="0" i="0">
                <a:solidFill>
                  <a:srgbClr val="000000"/>
                </a:solidFill>
                <a:latin typeface="Georgia"/>
              </a:rPr>
              <a:t>Notes from - https://ico.org.uk/for-organisations/uk-gdpr-guidance-and-resources/data-protection-principles/a-guide-to-the-data-protection-principles/</a:t>
            </a:r>
          </a:p>
          <a:p>
            <a:pPr algn="l">
              <a:defRPr/>
            </a:pPr>
            <a:endParaRPr lang="en-GB" b="0" i="0">
              <a:solidFill>
                <a:srgbClr val="000000"/>
              </a:solidFill>
              <a:latin typeface="Georgia"/>
            </a:endParaRPr>
          </a:p>
          <a:p>
            <a:pPr algn="l">
              <a:defRPr/>
            </a:pPr>
            <a:r>
              <a:rPr lang="en-GB" b="0" i="0">
                <a:solidFill>
                  <a:srgbClr val="000000"/>
                </a:solidFill>
                <a:latin typeface="Georgia"/>
              </a:rPr>
              <a:t>What are the principles? </a:t>
            </a:r>
          </a:p>
          <a:p>
            <a:pPr algn="l">
              <a:defRPr/>
            </a:pPr>
            <a:r>
              <a:rPr lang="en-GB" b="0" i="0">
                <a:solidFill>
                  <a:srgbClr val="000000"/>
                </a:solidFill>
                <a:latin typeface="Verdana"/>
              </a:rPr>
              <a:t>Article 5 of the UK GDPR sets out seven key principles which lie at the heart of the general data protection regime.</a:t>
            </a:r>
          </a:p>
          <a:p>
            <a:pPr algn="l">
              <a:defRPr/>
            </a:pPr>
            <a:r>
              <a:rPr lang="en-GB" b="0" i="0">
                <a:solidFill>
                  <a:srgbClr val="000000"/>
                </a:solidFill>
                <a:latin typeface="Verdana"/>
              </a:rPr>
              <a:t>Article 5(1) requires that personal data shall be: </a:t>
            </a:r>
            <a:r>
              <a:rPr lang="en-GB" b="1" i="0">
                <a:solidFill>
                  <a:srgbClr val="000000"/>
                </a:solidFill>
                <a:latin typeface="Verdana"/>
              </a:rPr>
              <a:t> </a:t>
            </a:r>
          </a:p>
          <a:p>
            <a:pPr>
              <a:defRPr/>
            </a:pPr>
            <a:r>
              <a:rPr lang="en-GB" b="1"/>
              <a:t>1. Lawfulness, fairness, transparency</a:t>
            </a:r>
            <a:r>
              <a:rPr lang="en-GB"/>
              <a:t> - Data must be collected and used legally, fairly, and openly.</a:t>
            </a:r>
          </a:p>
          <a:p>
            <a:pPr>
              <a:defRPr/>
            </a:pPr>
            <a:r>
              <a:rPr lang="en-GB" b="1"/>
              <a:t>2. Purpose limitation</a:t>
            </a:r>
            <a:r>
              <a:rPr lang="en-GB"/>
              <a:t> - Data should only be used for the reason it was collected.</a:t>
            </a:r>
          </a:p>
          <a:p>
            <a:pPr>
              <a:defRPr/>
            </a:pPr>
            <a:r>
              <a:rPr lang="en-GB" b="1"/>
              <a:t>3. Data minimisation</a:t>
            </a:r>
            <a:r>
              <a:rPr lang="en-GB"/>
              <a:t> - Only collect what is necessary.</a:t>
            </a:r>
          </a:p>
          <a:p>
            <a:pPr>
              <a:defRPr/>
            </a:pPr>
            <a:r>
              <a:rPr lang="en-GB" b="1"/>
              <a:t>4. Accuracy</a:t>
            </a:r>
            <a:r>
              <a:rPr lang="en-GB"/>
              <a:t> - Keep data correct and up to date.</a:t>
            </a:r>
          </a:p>
          <a:p>
            <a:pPr>
              <a:defRPr/>
            </a:pPr>
            <a:r>
              <a:rPr lang="en-GB" b="1"/>
              <a:t>5. Storage limitation</a:t>
            </a:r>
            <a:r>
              <a:rPr lang="en-GB"/>
              <a:t> - Do not keep data longer than needed.</a:t>
            </a:r>
          </a:p>
          <a:p>
            <a:pPr>
              <a:defRPr/>
            </a:pPr>
            <a:r>
              <a:rPr lang="en-GB" b="1"/>
              <a:t>6. Integrity &amp; confidentiality (security)</a:t>
            </a:r>
            <a:r>
              <a:rPr lang="en-GB"/>
              <a:t> - Protect data from misuse, loss, or damage.</a:t>
            </a:r>
          </a:p>
          <a:p>
            <a:pPr>
              <a:defRPr/>
            </a:pPr>
            <a:r>
              <a:rPr lang="en-GB" b="1"/>
              <a:t>7. Accountability</a:t>
            </a:r>
            <a:r>
              <a:rPr lang="en-GB"/>
              <a:t> - Organisations must show they comply with all these principles.</a:t>
            </a:r>
          </a:p>
          <a:p>
            <a:pPr algn="l">
              <a:defRPr/>
            </a:pPr>
            <a:endParaRPr lang="en-GB" b="0" i="0">
              <a:solidFill>
                <a:srgbClr val="000000"/>
              </a:solidFill>
              <a:latin typeface="Verdana"/>
            </a:endParaRPr>
          </a:p>
          <a:p>
            <a:pPr>
              <a:defRPr/>
            </a:pPr>
            <a:r>
              <a:rPr lang="en-GB" b="1"/>
              <a:t>Accountability (Article 5(2)) Adds that…</a:t>
            </a:r>
          </a:p>
          <a:p>
            <a:pPr>
              <a:defRPr/>
            </a:pPr>
            <a:r>
              <a:rPr lang="en-GB"/>
              <a:t>The organisation (the “controller”) is legally responsible for making sure personal data is processed correctly under the seven GDPR principles. </a:t>
            </a:r>
          </a:p>
          <a:p>
            <a:pPr>
              <a:defRPr/>
            </a:pPr>
            <a:r>
              <a:rPr lang="en-GB"/>
              <a:t>They must also be able to prove compliance, for example through records, policies, staff training, audits, and clear privacy notices. In health and social care, this means not only saying data is secure but showing evidence that it is.</a:t>
            </a:r>
          </a:p>
        </p:txBody>
      </p:sp>
      <p:sp>
        <p:nvSpPr>
          <p:cNvPr id="1229071251" name="Slide Number Placeholder 3"/>
          <p:cNvSpPr>
            <a:spLocks noGrp="1"/>
          </p:cNvSpPr>
          <p:nvPr>
            <p:ph type="sldNum" sz="quarter" idx="5"/>
          </p:nvPr>
        </p:nvSpPr>
        <p:spPr bwMode="auto"/>
        <p:txBody>
          <a:bodyPr/>
          <a:lstStyle/>
          <a:p>
            <a:pPr marL="0" marR="0" lvl="0" indent="0" algn="r" defTabSz="914400" rtl="0">
              <a:lnSpc>
                <a:spcPct val="100000"/>
              </a:lnSpc>
              <a:spcBef>
                <a:spcPts val="0"/>
              </a:spcBef>
              <a:spcAft>
                <a:spcPts val="0"/>
              </a:spcAft>
              <a:buClrTx/>
              <a:buSzTx/>
              <a:buFontTx/>
              <a:buNone/>
              <a:defRPr/>
            </a:pPr>
            <a:fld id="{3D4C67B5-F292-4576-8BF8-36D135D4AF60}" type="slidenum">
              <a:rPr lang="en-GB" sz="1300" b="0" i="0" u="none" strike="noStrike" cap="none" spc="0">
                <a:ln>
                  <a:noFill/>
                </a:ln>
                <a:solidFill>
                  <a:prstClr val="black"/>
                </a:solidFill>
                <a:latin typeface="Calibri"/>
                <a:ea typeface="+mn-ea"/>
                <a:cs typeface="+mn-cs"/>
              </a:rPr>
              <a:t>26</a:t>
            </a:fld>
            <a:endParaRPr lang="en-GB" sz="1300" b="0" i="0" u="none" strike="noStrike" cap="none" spc="0">
              <a:ln>
                <a:noFill/>
              </a:ln>
              <a:solidFill>
                <a:prstClr val="black"/>
              </a:solidFill>
              <a:latin typeface="Calibri"/>
              <a:ea typeface="+mn-ea"/>
              <a:cs typeface="+mn-cs"/>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84173526" name="Slide Image Placeholder 1"/>
          <p:cNvSpPr>
            <a:spLocks noGrp="1" noRot="1" noChangeAspect="1"/>
          </p:cNvSpPr>
          <p:nvPr>
            <p:ph type="sldImg"/>
          </p:nvPr>
        </p:nvSpPr>
        <p:spPr bwMode="auto"/>
      </p:sp>
      <p:sp>
        <p:nvSpPr>
          <p:cNvPr id="266311390" name="Notes Placeholder 2"/>
          <p:cNvSpPr>
            <a:spLocks noGrp="1"/>
          </p:cNvSpPr>
          <p:nvPr>
            <p:ph type="body" idx="1"/>
          </p:nvPr>
        </p:nvSpPr>
        <p:spPr bwMode="auto"/>
        <p:txBody>
          <a:bodyPr/>
          <a:lstStyle/>
          <a:p>
            <a:pPr marL="171450" indent="-171450">
              <a:buFont typeface="Arial"/>
              <a:buChar char="•"/>
              <a:defRPr/>
            </a:pPr>
            <a:r>
              <a:rPr lang="en-GB"/>
              <a:t>Video surveillance is increasingly common (e.g. CCTV, smart doorbells, wireless cameras).</a:t>
            </a:r>
          </a:p>
          <a:p>
            <a:pPr marL="171450" indent="-171450">
              <a:buFont typeface="Arial"/>
              <a:buChar char="•"/>
              <a:defRPr/>
            </a:pPr>
            <a:r>
              <a:rPr lang="en-GB"/>
              <a:t>Newer systems use </a:t>
            </a:r>
            <a:r>
              <a:rPr lang="en-GB" b="1"/>
              <a:t>AI, Facial Recognition Technology (FRT)</a:t>
            </a:r>
            <a:r>
              <a:rPr lang="en-GB"/>
              <a:t>, and </a:t>
            </a:r>
            <a:r>
              <a:rPr lang="en-GB" b="1"/>
              <a:t>Automatic Number Plate Recognition (ANPR)</a:t>
            </a:r>
            <a:r>
              <a:rPr lang="en-GB"/>
              <a:t>, processing large amounts of personal data.</a:t>
            </a:r>
          </a:p>
          <a:p>
            <a:pPr marL="171450" indent="-171450">
              <a:buFont typeface="Arial"/>
              <a:buChar char="•"/>
              <a:defRPr/>
            </a:pPr>
            <a:r>
              <a:rPr lang="en-GB"/>
              <a:t>These systems can be </a:t>
            </a:r>
            <a:r>
              <a:rPr lang="en-GB" b="1"/>
              <a:t>intrusive</a:t>
            </a:r>
            <a:r>
              <a:rPr lang="en-GB"/>
              <a:t>, especially if people are recorded without their knowledge or in unexpected places.</a:t>
            </a:r>
          </a:p>
          <a:p>
            <a:pPr marL="171450" indent="-171450">
              <a:buFont typeface="Arial"/>
              <a:buChar char="•"/>
              <a:defRPr/>
            </a:pPr>
            <a:r>
              <a:rPr lang="en-GB"/>
              <a:t>Public trust relies on systems being </a:t>
            </a:r>
            <a:r>
              <a:rPr lang="en-GB" b="1"/>
              <a:t>lawful, fair, and transparent</a:t>
            </a:r>
            <a:r>
              <a:rPr lang="en-GB"/>
              <a:t>, respecting people’s rights.</a:t>
            </a:r>
          </a:p>
          <a:p>
            <a:pPr marL="171450" indent="-171450">
              <a:buFont typeface="Arial"/>
              <a:buChar char="•"/>
              <a:defRPr/>
            </a:pPr>
            <a:r>
              <a:rPr lang="en-GB"/>
              <a:t>Surveillance should be used as a </a:t>
            </a:r>
            <a:r>
              <a:rPr lang="en-GB" b="1"/>
              <a:t>supporting tool</a:t>
            </a:r>
            <a:r>
              <a:rPr lang="en-GB"/>
              <a:t>, not a blanket solution.</a:t>
            </a:r>
          </a:p>
          <a:p>
            <a:pPr marL="171450" indent="-171450">
              <a:buFont typeface="Arial"/>
              <a:buChar char="•"/>
              <a:defRPr/>
            </a:pPr>
            <a:r>
              <a:rPr lang="en-GB"/>
              <a:t>ICO guidance helps organisations (public, private, and law enforcement) stay compliant with UK GDPR and the Data Protection Act 2018.</a:t>
            </a:r>
          </a:p>
          <a:p>
            <a:pPr>
              <a:defRPr/>
            </a:pPr>
            <a:endParaRPr lang="en-GB"/>
          </a:p>
        </p:txBody>
      </p:sp>
      <p:sp>
        <p:nvSpPr>
          <p:cNvPr id="813990384" name="Slide Number Placeholder 3"/>
          <p:cNvSpPr>
            <a:spLocks noGrp="1"/>
          </p:cNvSpPr>
          <p:nvPr>
            <p:ph type="sldNum" sz="quarter" idx="5"/>
          </p:nvPr>
        </p:nvSpPr>
        <p:spPr bwMode="auto"/>
        <p:txBody>
          <a:bodyPr/>
          <a:lstStyle/>
          <a:p>
            <a:pPr>
              <a:defRPr/>
            </a:pPr>
            <a:fld id="{3D4C67B5-F292-4576-8BF8-36D135D4AF60}" type="slidenum">
              <a:rPr lang="en-GB"/>
              <a:t>27</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052243268" name="Slide Image Placeholder 1"/>
          <p:cNvSpPr>
            <a:spLocks noGrp="1" noRot="1" noChangeAspect="1"/>
          </p:cNvSpPr>
          <p:nvPr>
            <p:ph type="sldImg"/>
          </p:nvPr>
        </p:nvSpPr>
        <p:spPr bwMode="auto"/>
      </p:sp>
      <p:sp>
        <p:nvSpPr>
          <p:cNvPr id="1287816335" name="Notes Placeholder 2"/>
          <p:cNvSpPr>
            <a:spLocks noGrp="1"/>
          </p:cNvSpPr>
          <p:nvPr>
            <p:ph type="body" idx="1"/>
          </p:nvPr>
        </p:nvSpPr>
        <p:spPr bwMode="auto"/>
        <p:txBody>
          <a:bodyPr/>
          <a:lstStyle/>
          <a:p>
            <a:pPr>
              <a:buNone/>
              <a:defRPr/>
            </a:pPr>
            <a:r>
              <a:rPr lang="en-GB" b="1"/>
              <a:t>1. How could this use of BWV benefit the ambulance staff?</a:t>
            </a:r>
            <a:endParaRPr lang="en-GB"/>
          </a:p>
          <a:p>
            <a:pPr lvl="1">
              <a:buFont typeface="Arial"/>
              <a:buChar char="•"/>
              <a:defRPr/>
            </a:pPr>
            <a:r>
              <a:rPr lang="en-GB"/>
              <a:t>Provides </a:t>
            </a:r>
            <a:r>
              <a:rPr lang="en-GB" b="1"/>
              <a:t>evidence</a:t>
            </a:r>
            <a:r>
              <a:rPr lang="en-GB"/>
              <a:t> of abusive behaviour, which can support disciplinary or legal action.</a:t>
            </a:r>
          </a:p>
          <a:p>
            <a:pPr lvl="1">
              <a:buFont typeface="Arial"/>
              <a:buChar char="•"/>
              <a:defRPr/>
            </a:pPr>
            <a:r>
              <a:rPr lang="en-GB"/>
              <a:t>Acts as a </a:t>
            </a:r>
            <a:r>
              <a:rPr lang="en-GB" b="1"/>
              <a:t>deterrent</a:t>
            </a:r>
            <a:r>
              <a:rPr lang="en-GB"/>
              <a:t>, reducing the likelihood of abuse.</a:t>
            </a:r>
          </a:p>
          <a:p>
            <a:pPr lvl="1">
              <a:buFont typeface="Arial"/>
              <a:buChar char="•"/>
              <a:defRPr/>
            </a:pPr>
            <a:r>
              <a:rPr lang="en-GB"/>
              <a:t>Improves </a:t>
            </a:r>
            <a:r>
              <a:rPr lang="en-GB" b="1"/>
              <a:t>staff safety and wellbeing</a:t>
            </a:r>
            <a:r>
              <a:rPr lang="en-GB"/>
              <a:t> by creating a sense of protection.</a:t>
            </a:r>
          </a:p>
          <a:p>
            <a:pPr lvl="1">
              <a:buFont typeface="Arial"/>
              <a:buChar char="•"/>
              <a:defRPr/>
            </a:pPr>
            <a:r>
              <a:rPr lang="en-GB"/>
              <a:t>Can help de-escalate situations when individuals know they are being recorded.</a:t>
            </a:r>
          </a:p>
          <a:p>
            <a:pPr>
              <a:buNone/>
              <a:defRPr/>
            </a:pPr>
            <a:r>
              <a:rPr lang="en-GB" b="1"/>
              <a:t>2. How could this use of BWV benefit the community?</a:t>
            </a:r>
            <a:endParaRPr lang="en-GB"/>
          </a:p>
          <a:p>
            <a:pPr lvl="1">
              <a:buFont typeface="Arial"/>
              <a:buChar char="•"/>
              <a:defRPr/>
            </a:pPr>
            <a:r>
              <a:rPr lang="en-GB"/>
              <a:t>Increases </a:t>
            </a:r>
            <a:r>
              <a:rPr lang="en-GB" b="1"/>
              <a:t>public trust</a:t>
            </a:r>
            <a:r>
              <a:rPr lang="en-GB"/>
              <a:t> in ambulance staff, showing transparency.</a:t>
            </a:r>
          </a:p>
          <a:p>
            <a:pPr lvl="1">
              <a:buFont typeface="Arial"/>
              <a:buChar char="•"/>
              <a:defRPr/>
            </a:pPr>
            <a:r>
              <a:rPr lang="en-GB"/>
              <a:t>Provides an accurate record of incidents, which can resolve disputes fairly.</a:t>
            </a:r>
          </a:p>
          <a:p>
            <a:pPr lvl="1">
              <a:buFont typeface="Arial"/>
              <a:buChar char="•"/>
              <a:defRPr/>
            </a:pPr>
            <a:r>
              <a:rPr lang="en-GB"/>
              <a:t>Can improve </a:t>
            </a:r>
            <a:r>
              <a:rPr lang="en-GB" b="1"/>
              <a:t>training and service delivery</a:t>
            </a:r>
            <a:r>
              <a:rPr lang="en-GB"/>
              <a:t> by reviewing footage for learning purposes.</a:t>
            </a:r>
          </a:p>
          <a:p>
            <a:pPr lvl="1">
              <a:buFont typeface="Arial"/>
              <a:buChar char="•"/>
              <a:defRPr/>
            </a:pPr>
            <a:r>
              <a:rPr lang="en-GB"/>
              <a:t>Offers </a:t>
            </a:r>
            <a:r>
              <a:rPr lang="en-GB" b="1"/>
              <a:t>accountability</a:t>
            </a:r>
            <a:r>
              <a:rPr lang="en-GB"/>
              <a:t>, reassuring the public that staff actions are also recorded.</a:t>
            </a:r>
          </a:p>
          <a:p>
            <a:pPr>
              <a:buNone/>
              <a:defRPr/>
            </a:pPr>
            <a:r>
              <a:rPr lang="en-GB" b="1"/>
              <a:t>3. What data protections need to be considered?</a:t>
            </a:r>
            <a:endParaRPr lang="en-GB"/>
          </a:p>
          <a:p>
            <a:pPr lvl="1">
              <a:buFont typeface="Arial"/>
              <a:buChar char="•"/>
              <a:defRPr/>
            </a:pPr>
            <a:r>
              <a:rPr lang="en-GB" b="1"/>
              <a:t>Lawful basis:</a:t>
            </a:r>
            <a:r>
              <a:rPr lang="en-GB"/>
              <a:t> The service must have a valid GDPR lawful basis (e.g. public task, legitimate interests).</a:t>
            </a:r>
          </a:p>
          <a:p>
            <a:pPr lvl="1">
              <a:buFont typeface="Arial"/>
              <a:buChar char="•"/>
              <a:defRPr/>
            </a:pPr>
            <a:r>
              <a:rPr lang="en-GB" b="1"/>
              <a:t>Transparency:</a:t>
            </a:r>
            <a:r>
              <a:rPr lang="en-GB"/>
              <a:t> Patients and public must be informed that recording is happening.</a:t>
            </a:r>
          </a:p>
          <a:p>
            <a:pPr lvl="1">
              <a:buFont typeface="Arial"/>
              <a:buChar char="•"/>
              <a:defRPr/>
            </a:pPr>
            <a:r>
              <a:rPr lang="en-GB" b="1"/>
              <a:t>Data minimisation:</a:t>
            </a:r>
            <a:r>
              <a:rPr lang="en-GB"/>
              <a:t> Recordings should only be captured when necessary, not continuously.</a:t>
            </a:r>
          </a:p>
          <a:p>
            <a:pPr lvl="1">
              <a:buFont typeface="Arial"/>
              <a:buChar char="•"/>
              <a:defRPr/>
            </a:pPr>
            <a:r>
              <a:rPr lang="en-GB" b="1"/>
              <a:t>Storage limitation:</a:t>
            </a:r>
            <a:r>
              <a:rPr lang="en-GB"/>
              <a:t> Footage must be stored securely and only for as long as necessary.</a:t>
            </a:r>
          </a:p>
          <a:p>
            <a:pPr lvl="1">
              <a:buFont typeface="Arial"/>
              <a:buChar char="•"/>
              <a:defRPr/>
            </a:pPr>
            <a:r>
              <a:rPr lang="en-GB" b="1"/>
              <a:t>Confidentiality and security:</a:t>
            </a:r>
            <a:r>
              <a:rPr lang="en-GB"/>
              <a:t> Strong protections against unauthorised access or sharing.</a:t>
            </a:r>
          </a:p>
          <a:p>
            <a:pPr lvl="1">
              <a:buFont typeface="Arial"/>
              <a:buChar char="•"/>
              <a:defRPr/>
            </a:pPr>
            <a:r>
              <a:rPr lang="en-GB" b="1"/>
              <a:t>Rights of individuals:</a:t>
            </a:r>
            <a:r>
              <a:rPr lang="en-GB"/>
              <a:t> People may have the right to request access to footage if they are identifiable.</a:t>
            </a:r>
          </a:p>
          <a:p>
            <a:pPr>
              <a:buNone/>
              <a:defRPr/>
            </a:pPr>
            <a:br>
              <a:rPr lang="en-GB"/>
            </a:br>
            <a:r>
              <a:rPr lang="en-GB" i="1"/>
              <a:t>Encourage students to weigh up </a:t>
            </a:r>
            <a:r>
              <a:rPr lang="en-GB" b="1" i="1"/>
              <a:t>protection vs privacy</a:t>
            </a:r>
            <a:r>
              <a:rPr lang="en-GB" i="1"/>
              <a:t>. Ask them to consider:</a:t>
            </a:r>
          </a:p>
          <a:p>
            <a:pPr lvl="1">
              <a:buFont typeface="Arial"/>
              <a:buChar char="•"/>
              <a:defRPr/>
            </a:pPr>
            <a:r>
              <a:rPr lang="en-GB" i="1"/>
              <a:t>Would they feel safer if BWV was used by paramedics?</a:t>
            </a:r>
          </a:p>
          <a:p>
            <a:pPr lvl="1">
              <a:buFont typeface="Arial"/>
              <a:buChar char="•"/>
              <a:defRPr/>
            </a:pPr>
            <a:r>
              <a:rPr lang="en-GB" i="1"/>
              <a:t>Would they feel comfortable being recorded during a medical emergency?</a:t>
            </a:r>
          </a:p>
          <a:p>
            <a:pPr>
              <a:defRPr/>
            </a:pPr>
            <a:endParaRPr lang="en-GB"/>
          </a:p>
        </p:txBody>
      </p:sp>
      <p:sp>
        <p:nvSpPr>
          <p:cNvPr id="1376056624" name="Slide Number Placeholder 3"/>
          <p:cNvSpPr>
            <a:spLocks noGrp="1"/>
          </p:cNvSpPr>
          <p:nvPr>
            <p:ph type="sldNum" sz="quarter" idx="5"/>
          </p:nvPr>
        </p:nvSpPr>
        <p:spPr bwMode="auto"/>
        <p:txBody>
          <a:bodyPr/>
          <a:lstStyle/>
          <a:p>
            <a:pPr>
              <a:defRPr/>
            </a:pPr>
            <a:fld id="{3D4C67B5-F292-4576-8BF8-36D135D4AF60}" type="slidenum">
              <a:rPr lang="en-GB"/>
              <a:t>28</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22494540" name="Slide Image Placeholder 1"/>
          <p:cNvSpPr>
            <a:spLocks noGrp="1" noRot="1" noChangeAspect="1"/>
          </p:cNvSpPr>
          <p:nvPr>
            <p:ph type="sldImg"/>
          </p:nvPr>
        </p:nvSpPr>
        <p:spPr bwMode="auto"/>
      </p:sp>
      <p:sp>
        <p:nvSpPr>
          <p:cNvPr id="1046623457" name="Notes Placeholder 2"/>
          <p:cNvSpPr>
            <a:spLocks noGrp="1"/>
          </p:cNvSpPr>
          <p:nvPr>
            <p:ph type="body" idx="1"/>
          </p:nvPr>
        </p:nvSpPr>
        <p:spPr bwMode="auto"/>
        <p:txBody>
          <a:bodyPr/>
          <a:lstStyle/>
          <a:p>
            <a:pPr>
              <a:defRPr/>
            </a:pPr>
            <a:r>
              <a:rPr lang="en-GB"/>
              <a:t>The education authority wants to use </a:t>
            </a:r>
            <a:r>
              <a:rPr lang="en-GB" b="1"/>
              <a:t>Facial Recognition Technology (FRT)</a:t>
            </a:r>
            <a:r>
              <a:rPr lang="en-GB"/>
              <a:t> at lunch to manage payments. This involves processing </a:t>
            </a:r>
            <a:r>
              <a:rPr lang="en-GB" b="1"/>
              <a:t>biometric data</a:t>
            </a:r>
            <a:r>
              <a:rPr lang="en-GB"/>
              <a:t> (special category data), which requires careful safeguards.</a:t>
            </a:r>
          </a:p>
          <a:p>
            <a:pPr>
              <a:defRPr/>
            </a:pPr>
            <a:r>
              <a:rPr lang="en-GB" b="1"/>
              <a:t>Key issues to discuss:</a:t>
            </a:r>
            <a:endParaRPr lang="en-GB"/>
          </a:p>
          <a:p>
            <a:pPr>
              <a:defRPr/>
            </a:pPr>
            <a:r>
              <a:rPr lang="en-GB" b="1"/>
              <a:t>Potential benefits for students:</a:t>
            </a:r>
            <a:endParaRPr lang="en-GB"/>
          </a:p>
          <a:p>
            <a:pPr lvl="1">
              <a:defRPr/>
            </a:pPr>
            <a:r>
              <a:rPr lang="en-GB"/>
              <a:t>Faster and more convenient lunch service.</a:t>
            </a:r>
          </a:p>
          <a:p>
            <a:pPr lvl="1">
              <a:defRPr/>
            </a:pPr>
            <a:r>
              <a:rPr lang="en-GB"/>
              <a:t>Reduces queues and the need for cash/cards.</a:t>
            </a:r>
          </a:p>
          <a:p>
            <a:pPr>
              <a:defRPr/>
            </a:pPr>
            <a:r>
              <a:rPr lang="en-GB" b="1"/>
              <a:t>Potential benefits for the community:</a:t>
            </a:r>
            <a:endParaRPr lang="en-GB"/>
          </a:p>
          <a:p>
            <a:pPr lvl="1">
              <a:defRPr/>
            </a:pPr>
            <a:r>
              <a:rPr lang="en-GB"/>
              <a:t>Efficiency for schools and parents.</a:t>
            </a:r>
          </a:p>
          <a:p>
            <a:pPr lvl="1">
              <a:defRPr/>
            </a:pPr>
            <a:r>
              <a:rPr lang="en-GB"/>
              <a:t>Reduced risk of bullying/theft linked to cash.</a:t>
            </a:r>
          </a:p>
          <a:p>
            <a:pPr lvl="1">
              <a:defRPr/>
            </a:pPr>
            <a:r>
              <a:rPr lang="en-GB"/>
              <a:t>Transparency of accounts for parents.</a:t>
            </a:r>
          </a:p>
          <a:p>
            <a:pPr>
              <a:defRPr/>
            </a:pPr>
            <a:r>
              <a:rPr lang="en-GB" b="1"/>
              <a:t>Risks and data protection concerns:</a:t>
            </a:r>
            <a:endParaRPr lang="en-GB"/>
          </a:p>
          <a:p>
            <a:pPr marL="171450" indent="-171450">
              <a:buFont typeface="Arial"/>
              <a:buChar char="•"/>
              <a:defRPr/>
            </a:pPr>
            <a:r>
              <a:rPr lang="en-GB"/>
              <a:t>Biometric data = </a:t>
            </a:r>
            <a:r>
              <a:rPr lang="en-GB" b="1"/>
              <a:t>special category</a:t>
            </a:r>
            <a:r>
              <a:rPr lang="en-GB"/>
              <a:t>, so high protection needed.</a:t>
            </a:r>
          </a:p>
          <a:p>
            <a:pPr marL="171450" indent="-171450">
              <a:buFont typeface="Arial"/>
              <a:buChar char="•"/>
              <a:defRPr/>
            </a:pPr>
            <a:r>
              <a:rPr lang="en-GB"/>
              <a:t>Must complete a </a:t>
            </a:r>
            <a:r>
              <a:rPr lang="en-GB" b="1"/>
              <a:t>Data Protection Impact Assessment (DPIA)</a:t>
            </a:r>
            <a:r>
              <a:rPr lang="en-GB"/>
              <a:t> before use.</a:t>
            </a:r>
          </a:p>
          <a:p>
            <a:pPr marL="171450" indent="-171450">
              <a:buFont typeface="Arial"/>
              <a:buChar char="•"/>
              <a:defRPr/>
            </a:pPr>
            <a:r>
              <a:rPr lang="en-GB"/>
              <a:t>Must have </a:t>
            </a:r>
            <a:r>
              <a:rPr lang="en-GB" b="1"/>
              <a:t>explicit consent</a:t>
            </a:r>
            <a:r>
              <a:rPr lang="en-GB"/>
              <a:t> from pupils or parents/carers.</a:t>
            </a:r>
          </a:p>
          <a:p>
            <a:pPr marL="171450" indent="-171450">
              <a:buFont typeface="Arial"/>
              <a:buChar char="•"/>
              <a:defRPr/>
            </a:pPr>
            <a:r>
              <a:rPr lang="en-GB"/>
              <a:t>Students who refuse must be offered a </a:t>
            </a:r>
            <a:r>
              <a:rPr lang="en-GB" b="1"/>
              <a:t>genuine alternative</a:t>
            </a:r>
            <a:r>
              <a:rPr lang="en-GB"/>
              <a:t> (e.g. swipe cards, PINs, cash).</a:t>
            </a:r>
          </a:p>
          <a:p>
            <a:pPr marL="171450" indent="-171450">
              <a:buFont typeface="Arial"/>
              <a:buChar char="•"/>
              <a:defRPr/>
            </a:pPr>
            <a:r>
              <a:rPr lang="en-GB"/>
              <a:t>Risks include </a:t>
            </a:r>
            <a:r>
              <a:rPr lang="en-GB" b="1"/>
              <a:t>bias, discrimination, and errors</a:t>
            </a:r>
            <a:r>
              <a:rPr lang="en-GB"/>
              <a:t> in recognition.</a:t>
            </a:r>
          </a:p>
          <a:p>
            <a:pPr marL="171450" indent="-171450">
              <a:buFont typeface="Arial"/>
              <a:buChar char="•"/>
              <a:defRPr/>
            </a:pPr>
            <a:r>
              <a:rPr lang="en-GB"/>
              <a:t>Schools must provide a </a:t>
            </a:r>
            <a:r>
              <a:rPr lang="en-GB" b="1"/>
              <a:t>clear, child-friendly privacy notice</a:t>
            </a:r>
            <a:r>
              <a:rPr lang="en-GB"/>
              <a:t> explaining what data is collected, how long it is kept, and who it is shared with.</a:t>
            </a:r>
          </a:p>
          <a:p>
            <a:pPr marL="171450" indent="-171450">
              <a:buFont typeface="Arial"/>
              <a:buChar char="•"/>
              <a:defRPr/>
            </a:pPr>
            <a:r>
              <a:rPr lang="en-GB"/>
              <a:t>Under the </a:t>
            </a:r>
            <a:r>
              <a:rPr lang="en-GB" b="1"/>
              <a:t>Protection of Freedoms Act 2012</a:t>
            </a:r>
            <a:r>
              <a:rPr lang="en-GB"/>
              <a:t> (England/Wales), both child and parental consent is required.</a:t>
            </a:r>
          </a:p>
          <a:p>
            <a:pPr marL="0" indent="0">
              <a:buFont typeface="Arial"/>
              <a:buNone/>
              <a:defRPr/>
            </a:pPr>
            <a:br>
              <a:rPr lang="en-GB"/>
            </a:br>
            <a:r>
              <a:rPr lang="en-GB" sz="1600" i="1"/>
              <a:t>Prompt students to weigh up </a:t>
            </a:r>
            <a:r>
              <a:rPr lang="en-GB" sz="1600" b="1" i="1"/>
              <a:t>convenience vs intrusion</a:t>
            </a:r>
            <a:r>
              <a:rPr lang="en-GB" sz="1600" i="1"/>
              <a:t>. Would they feel comfortable with FRT in their own schools or workplaces?</a:t>
            </a:r>
          </a:p>
          <a:p>
            <a:pPr>
              <a:defRPr/>
            </a:pPr>
            <a:endParaRPr lang="en-GB"/>
          </a:p>
        </p:txBody>
      </p:sp>
      <p:sp>
        <p:nvSpPr>
          <p:cNvPr id="1124768635" name="Slide Number Placeholder 3"/>
          <p:cNvSpPr>
            <a:spLocks noGrp="1"/>
          </p:cNvSpPr>
          <p:nvPr>
            <p:ph type="sldNum" sz="quarter" idx="5"/>
          </p:nvPr>
        </p:nvSpPr>
        <p:spPr bwMode="auto"/>
        <p:txBody>
          <a:bodyPr/>
          <a:lstStyle/>
          <a:p>
            <a:pPr>
              <a:defRPr/>
            </a:pPr>
            <a:fld id="{3D4C67B5-F292-4576-8BF8-36D135D4AF60}" type="slidenum">
              <a:rPr lang="en-GB"/>
              <a:t>29</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3921327" name="Slide Image Placeholder 1"/>
          <p:cNvSpPr>
            <a:spLocks noGrp="1" noRot="1" noChangeAspect="1"/>
          </p:cNvSpPr>
          <p:nvPr>
            <p:ph type="sldImg"/>
          </p:nvPr>
        </p:nvSpPr>
        <p:spPr bwMode="auto"/>
      </p:sp>
      <p:sp>
        <p:nvSpPr>
          <p:cNvPr id="2122186847" name="Notes Placeholder 2"/>
          <p:cNvSpPr>
            <a:spLocks noGrp="1"/>
          </p:cNvSpPr>
          <p:nvPr>
            <p:ph type="body" idx="1"/>
          </p:nvPr>
        </p:nvSpPr>
        <p:spPr bwMode="auto"/>
        <p:txBody>
          <a:bodyPr/>
          <a:lstStyle/>
          <a:p>
            <a:pPr>
              <a:defRPr/>
            </a:pPr>
            <a:r>
              <a:rPr lang="en-GB"/>
              <a:t>We will move on from GDPR now and introduce the use of data in the UK. </a:t>
            </a:r>
          </a:p>
        </p:txBody>
      </p:sp>
      <p:sp>
        <p:nvSpPr>
          <p:cNvPr id="1355061802" name="Slide Number Placeholder 3"/>
          <p:cNvSpPr>
            <a:spLocks noGrp="1"/>
          </p:cNvSpPr>
          <p:nvPr>
            <p:ph type="sldNum" sz="quarter" idx="5"/>
          </p:nvPr>
        </p:nvSpPr>
        <p:spPr bwMode="auto"/>
        <p:txBody>
          <a:bodyPr/>
          <a:lstStyle/>
          <a:p>
            <a:pPr>
              <a:defRPr/>
            </a:pPr>
            <a:fld id="{3D4C67B5-F292-4576-8BF8-36D135D4AF60}" type="slidenum">
              <a:rPr lang="en-GB"/>
              <a:t>30</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30244084" name="Slide Image Placeholder 1"/>
          <p:cNvSpPr>
            <a:spLocks noGrp="1" noRot="1" noChangeAspect="1"/>
          </p:cNvSpPr>
          <p:nvPr>
            <p:ph type="sldImg"/>
          </p:nvPr>
        </p:nvSpPr>
        <p:spPr bwMode="auto"/>
      </p:sp>
      <p:sp>
        <p:nvSpPr>
          <p:cNvPr id="1103123795" name="Notes Placeholder 2"/>
          <p:cNvSpPr>
            <a:spLocks noGrp="1"/>
          </p:cNvSpPr>
          <p:nvPr>
            <p:ph type="body" idx="1"/>
          </p:nvPr>
        </p:nvSpPr>
        <p:spPr bwMode="auto"/>
        <p:txBody>
          <a:bodyPr/>
          <a:lstStyle/>
          <a:p>
            <a:pPr marL="171450" indent="-171450">
              <a:buFont typeface="Arial"/>
              <a:buChar char="•"/>
              <a:defRPr/>
            </a:pPr>
            <a:r>
              <a:rPr lang="en-GB" b="1" dirty="0">
                <a:cs typeface="Calibri"/>
              </a:rPr>
              <a:t>NHS Structure</a:t>
            </a:r>
            <a:r>
              <a:rPr lang="en-GB" dirty="0">
                <a:cs typeface="Calibri"/>
              </a:rPr>
              <a:t>: The NHS is not a single organisation but a network of GP surgeries, hospitals, clinics, care providers, and local authorities. Each holds different parts of a patient’s records.</a:t>
            </a:r>
            <a:br>
              <a:rPr lang="en-GB" dirty="0">
                <a:cs typeface="+mn-lt"/>
              </a:rPr>
            </a:br>
            <a:endParaRPr lang="en-GB"/>
          </a:p>
          <a:p>
            <a:pPr marL="171450" indent="-171450">
              <a:buFont typeface="Arial"/>
              <a:buChar char="•"/>
              <a:defRPr/>
            </a:pPr>
            <a:r>
              <a:rPr lang="en-GB" b="1" dirty="0">
                <a:cs typeface="Calibri"/>
              </a:rPr>
              <a:t>Why data matters</a:t>
            </a:r>
            <a:r>
              <a:rPr lang="en-GB" dirty="0">
                <a:cs typeface="Calibri"/>
              </a:rPr>
              <a:t>: Sharing data across these organisations helps staff make safe and informed decisions about patient care. Better use of data gives patients more control and improves treatment.</a:t>
            </a:r>
            <a:br>
              <a:rPr lang="en-GB" dirty="0">
                <a:cs typeface="+mn-lt"/>
              </a:rPr>
            </a:br>
            <a:endParaRPr lang="en-GB"/>
          </a:p>
          <a:p>
            <a:pPr marL="171450" indent="-171450">
              <a:buFont typeface="Arial"/>
              <a:buChar char="•"/>
              <a:defRPr/>
            </a:pPr>
            <a:r>
              <a:rPr lang="en-GB" b="1" dirty="0">
                <a:cs typeface="Calibri"/>
              </a:rPr>
              <a:t>NHS England’s role</a:t>
            </a:r>
            <a:r>
              <a:rPr lang="en-GB" dirty="0">
                <a:cs typeface="Calibri"/>
              </a:rPr>
              <a:t>: Collects, manages, and safeguards health and care information at a national level. Ensures data is shared legally and securely, to improve services and outcomes.</a:t>
            </a:r>
            <a:br>
              <a:rPr lang="en-GB" dirty="0">
                <a:cs typeface="+mn-lt"/>
              </a:rPr>
            </a:br>
            <a:endParaRPr lang="en-GB"/>
          </a:p>
          <a:p>
            <a:pPr marL="171450" indent="-171450">
              <a:buFont typeface="Arial"/>
              <a:buChar char="•"/>
              <a:defRPr/>
            </a:pPr>
            <a:r>
              <a:rPr lang="en-GB" b="1" dirty="0">
                <a:cs typeface="Calibri"/>
              </a:rPr>
              <a:t>Legal basis</a:t>
            </a:r>
            <a:r>
              <a:rPr lang="en-GB" dirty="0">
                <a:cs typeface="Calibri"/>
              </a:rPr>
              <a:t>: NHS Digital (historical) was established by the Health and Social Care Act 2012 to act as a “safe haven” for patient information. NHS Digital became NHS England (current) in 2023.</a:t>
            </a:r>
            <a:endParaRPr lang="en-GB" dirty="0">
              <a:cs typeface="+mn-lt"/>
            </a:endParaRPr>
          </a:p>
          <a:p>
            <a:pPr marL="171450" indent="-171450">
              <a:buFont typeface="Arial"/>
              <a:buChar char="•"/>
              <a:defRPr/>
            </a:pPr>
            <a:endParaRPr lang="en-GB" dirty="0">
              <a:cs typeface="Calibri"/>
            </a:endParaRPr>
          </a:p>
          <a:p>
            <a:pPr marL="171450" indent="-171450">
              <a:buFont typeface="Arial"/>
              <a:buChar char="•"/>
              <a:defRPr/>
            </a:pPr>
            <a:r>
              <a:rPr lang="en-GB" b="1" dirty="0">
                <a:cs typeface="Calibri"/>
              </a:rPr>
              <a:t>Data use</a:t>
            </a:r>
            <a:r>
              <a:rPr lang="en-GB" dirty="0">
                <a:cs typeface="Calibri"/>
              </a:rPr>
              <a:t>: Most information is anonymised for research, planning, and service improvement. Identifiable data is only used where strictly necessary, safeguarded by strict legal and security rules.</a:t>
            </a:r>
          </a:p>
          <a:p>
            <a:pPr>
              <a:defRPr/>
            </a:pPr>
            <a:endParaRPr lang="en-GB"/>
          </a:p>
        </p:txBody>
      </p:sp>
      <p:sp>
        <p:nvSpPr>
          <p:cNvPr id="1464789076" name="Slide Number Placeholder 3"/>
          <p:cNvSpPr>
            <a:spLocks noGrp="1"/>
          </p:cNvSpPr>
          <p:nvPr>
            <p:ph type="sldNum" sz="quarter" idx="5"/>
          </p:nvPr>
        </p:nvSpPr>
        <p:spPr bwMode="auto"/>
        <p:txBody>
          <a:bodyPr/>
          <a:lstStyle/>
          <a:p>
            <a:pPr>
              <a:defRPr/>
            </a:pPr>
            <a:fld id="{3D4C67B5-F292-4576-8BF8-36D135D4AF60}" type="slidenum">
              <a:rPr lang="en-GB"/>
              <a:t>31</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r>
              <a:rPr lang="en-GB" sz="1200" b="0" i="0" u="sng" strike="noStrike" cap="none" spc="0" dirty="0">
                <a:solidFill>
                  <a:schemeClr val="tx1"/>
                </a:solidFill>
                <a:latin typeface="Calibri"/>
                <a:ea typeface="Calibri"/>
                <a:cs typeface="Calibri"/>
                <a:hlinkClick r:id="rId3"/>
              </a:rPr>
              <a:t>https://www.youtube.com/watch?v=PRVd30lUeAw</a:t>
            </a:r>
            <a:r>
              <a:rPr lang="en" sz="1200" b="0" i="0" u="none" strike="noStrike" cap="none" spc="0" dirty="0">
                <a:solidFill>
                  <a:schemeClr val="tx1"/>
                </a:solidFill>
                <a:latin typeface="Calibri"/>
                <a:ea typeface="Arial"/>
                <a:cs typeface="Arial"/>
              </a:rPr>
              <a:t> </a:t>
            </a:r>
            <a:endParaRPr sz="1200" dirty="0"/>
          </a:p>
          <a:p>
            <a:pPr>
              <a:defRPr/>
            </a:pPr>
            <a:endParaRPr dirty="0"/>
          </a:p>
        </p:txBody>
      </p:sp>
      <p:sp>
        <p:nvSpPr>
          <p:cNvPr id="4" name="Slide Number Placeholder 3"/>
          <p:cNvSpPr>
            <a:spLocks noGrp="1"/>
          </p:cNvSpPr>
          <p:nvPr>
            <p:ph type="sldNum" sz="quarter" idx="10"/>
          </p:nvPr>
        </p:nvSpPr>
        <p:spPr bwMode="auto"/>
        <p:txBody>
          <a:bodyPr/>
          <a:lstStyle/>
          <a:p>
            <a:pPr>
              <a:defRPr/>
            </a:pPr>
            <a:fld id="{56D37A42-B027-C26D-4BF3-F8A354831E8D}" type="slidenum">
              <a:rPr/>
              <a:t>32</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05024049" name="Slide Image Placeholder 1"/>
          <p:cNvSpPr>
            <a:spLocks noGrp="1" noRot="1" noChangeAspect="1"/>
          </p:cNvSpPr>
          <p:nvPr>
            <p:ph type="sldImg"/>
          </p:nvPr>
        </p:nvSpPr>
        <p:spPr bwMode="auto"/>
      </p:sp>
      <p:sp>
        <p:nvSpPr>
          <p:cNvPr id="2136945939" name="Notes Placeholder 2"/>
          <p:cNvSpPr>
            <a:spLocks noGrp="1"/>
          </p:cNvSpPr>
          <p:nvPr>
            <p:ph type="body" idx="1"/>
          </p:nvPr>
        </p:nvSpPr>
        <p:spPr bwMode="auto"/>
        <p:txBody>
          <a:bodyPr/>
          <a:lstStyle/>
          <a:p>
            <a:pPr algn="l">
              <a:defRPr/>
            </a:pPr>
            <a:r>
              <a:rPr lang="en-GB" b="1" i="0" dirty="0">
                <a:solidFill>
                  <a:srgbClr val="3F525F"/>
                </a:solidFill>
                <a:latin typeface="Frutiger W01"/>
              </a:rPr>
              <a:t>What we do</a:t>
            </a:r>
          </a:p>
          <a:p>
            <a:pPr algn="l">
              <a:defRPr/>
            </a:pPr>
            <a:r>
              <a:rPr lang="en-GB" b="0" i="0" dirty="0">
                <a:solidFill>
                  <a:srgbClr val="3F525F"/>
                </a:solidFill>
                <a:latin typeface="Frutiger W01"/>
              </a:rPr>
              <a:t>NHS Digital is the data and technology partner of the NHS in England. We make sure patient information is protected, and can be shared legally and used safely to improve health and care.</a:t>
            </a:r>
          </a:p>
          <a:p>
            <a:pPr>
              <a:defRPr/>
            </a:pPr>
            <a:r>
              <a:rPr lang="en-GB" dirty="0">
                <a:solidFill>
                  <a:srgbClr val="3F525F"/>
                </a:solidFill>
                <a:cs typeface="Calibri"/>
              </a:rPr>
              <a:t>NHS Digital was the data and technology partner of the NHS in England until February 2023. These responsibilities now sit within NHS England.</a:t>
            </a:r>
            <a:endParaRPr lang="en-GB" dirty="0">
              <a:cs typeface="Calibri"/>
            </a:endParaRPr>
          </a:p>
        </p:txBody>
      </p:sp>
      <p:sp>
        <p:nvSpPr>
          <p:cNvPr id="1558343346" name="Slide Number Placeholder 3"/>
          <p:cNvSpPr>
            <a:spLocks noGrp="1"/>
          </p:cNvSpPr>
          <p:nvPr>
            <p:ph type="sldNum" sz="quarter" idx="5"/>
          </p:nvPr>
        </p:nvSpPr>
        <p:spPr bwMode="auto"/>
        <p:txBody>
          <a:bodyPr/>
          <a:lstStyle/>
          <a:p>
            <a:pPr>
              <a:defRPr/>
            </a:pPr>
            <a:fld id="{3D4C67B5-F292-4576-8BF8-36D135D4AF60}" type="slidenum">
              <a:rPr lang="en-GB"/>
              <a:t>33</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39895981" name="Slide Image Placeholder 1"/>
          <p:cNvSpPr>
            <a:spLocks noGrp="1" noRot="1" noChangeAspect="1"/>
          </p:cNvSpPr>
          <p:nvPr>
            <p:ph type="sldImg"/>
          </p:nvPr>
        </p:nvSpPr>
        <p:spPr bwMode="auto"/>
      </p:sp>
      <p:sp>
        <p:nvSpPr>
          <p:cNvPr id="260690118" name="Notes Placeholder 2"/>
          <p:cNvSpPr>
            <a:spLocks noGrp="1"/>
          </p:cNvSpPr>
          <p:nvPr>
            <p:ph type="body" idx="1"/>
          </p:nvPr>
        </p:nvSpPr>
        <p:spPr bwMode="auto"/>
        <p:txBody>
          <a:bodyPr/>
          <a:lstStyle/>
          <a:p>
            <a:pPr>
              <a:defRPr/>
            </a:pPr>
            <a:r>
              <a:rPr lang="en-GB" b="1" dirty="0">
                <a:cs typeface="Calibri"/>
              </a:rPr>
              <a:t>Keeps patient data safe</a:t>
            </a:r>
            <a:br>
              <a:rPr lang="en-GB" dirty="0">
                <a:cs typeface="+mn-lt"/>
              </a:rPr>
            </a:br>
            <a:r>
              <a:rPr lang="en-GB" dirty="0">
                <a:cs typeface="Calibri"/>
              </a:rPr>
              <a:t>NHS England acts as the “safe haven” for health and care information. All systems are designed to protect confidentiality while ensuring lawful use under GDPR and the Health and Social Care Act 2012.</a:t>
            </a:r>
          </a:p>
          <a:p>
            <a:pPr>
              <a:defRPr/>
            </a:pPr>
            <a:r>
              <a:rPr lang="en-GB" b="1" dirty="0">
                <a:cs typeface="Calibri"/>
              </a:rPr>
              <a:t>Runs IT systems that connect health and care</a:t>
            </a:r>
            <a:br>
              <a:rPr lang="en-GB" dirty="0">
                <a:cs typeface="+mn-lt"/>
              </a:rPr>
            </a:br>
            <a:r>
              <a:rPr lang="en-GB" dirty="0">
                <a:cs typeface="Calibri"/>
              </a:rPr>
              <a:t>Examples include:</a:t>
            </a:r>
          </a:p>
          <a:p>
            <a:pPr lvl="1">
              <a:defRPr/>
            </a:pPr>
            <a:r>
              <a:rPr lang="en-GB" b="1" dirty="0">
                <a:cs typeface="Calibri"/>
              </a:rPr>
              <a:t>NHS Spine</a:t>
            </a:r>
            <a:r>
              <a:rPr lang="en-GB" dirty="0">
                <a:cs typeface="Calibri"/>
              </a:rPr>
              <a:t> - ensures that every patient’s NHS number is linked to their records so nothing important is lost, even if patients move between services.</a:t>
            </a:r>
          </a:p>
          <a:p>
            <a:pPr lvl="1">
              <a:defRPr/>
            </a:pPr>
            <a:r>
              <a:rPr lang="en-GB" b="1" dirty="0">
                <a:cs typeface="Calibri"/>
              </a:rPr>
              <a:t>Summary Care Record (SCR)</a:t>
            </a:r>
            <a:r>
              <a:rPr lang="en-GB" dirty="0">
                <a:cs typeface="Calibri"/>
              </a:rPr>
              <a:t> - gives essential information such as allergies and current medication to clinicians when patients are treated outside of their GP practice.</a:t>
            </a:r>
          </a:p>
          <a:p>
            <a:pPr>
              <a:defRPr/>
            </a:pPr>
            <a:r>
              <a:rPr lang="en-GB" b="1" dirty="0">
                <a:cs typeface="Calibri"/>
              </a:rPr>
              <a:t>Provides digital services for patients and professionals</a:t>
            </a:r>
            <a:endParaRPr lang="en-GB" dirty="0">
              <a:cs typeface="Calibri"/>
            </a:endParaRPr>
          </a:p>
          <a:p>
            <a:pPr lvl="1">
              <a:defRPr/>
            </a:pPr>
            <a:r>
              <a:rPr lang="en-GB" b="1" dirty="0">
                <a:cs typeface="Calibri"/>
              </a:rPr>
              <a:t>NHS App</a:t>
            </a:r>
            <a:r>
              <a:rPr lang="en-GB" dirty="0">
                <a:cs typeface="Calibri"/>
              </a:rPr>
              <a:t> - access to appointments, repeat prescriptions, vaccination records.</a:t>
            </a:r>
          </a:p>
          <a:p>
            <a:pPr lvl="1">
              <a:defRPr/>
            </a:pPr>
            <a:r>
              <a:rPr lang="en-GB" b="1" dirty="0">
                <a:cs typeface="Calibri"/>
              </a:rPr>
              <a:t>NHS website</a:t>
            </a:r>
            <a:r>
              <a:rPr lang="en-GB" dirty="0">
                <a:cs typeface="Calibri"/>
              </a:rPr>
              <a:t> - trusted health advice.</a:t>
            </a:r>
          </a:p>
          <a:p>
            <a:pPr lvl="1">
              <a:defRPr/>
            </a:pPr>
            <a:r>
              <a:rPr lang="en-GB" b="1" dirty="0">
                <a:cs typeface="Calibri"/>
              </a:rPr>
              <a:t>Electronic Prescription Service</a:t>
            </a:r>
            <a:r>
              <a:rPr lang="en-GB" dirty="0">
                <a:cs typeface="Calibri"/>
              </a:rPr>
              <a:t> - prescriptions sent straight to pharmacies.</a:t>
            </a:r>
          </a:p>
          <a:p>
            <a:pPr lvl="1">
              <a:defRPr/>
            </a:pPr>
            <a:r>
              <a:rPr lang="en-GB" b="1" dirty="0">
                <a:cs typeface="Calibri"/>
              </a:rPr>
              <a:t>e-Referrals</a:t>
            </a:r>
            <a:r>
              <a:rPr lang="en-GB" dirty="0">
                <a:cs typeface="Calibri"/>
              </a:rPr>
              <a:t> - enables online hospital and clinic booking.</a:t>
            </a:r>
          </a:p>
          <a:p>
            <a:pPr>
              <a:defRPr/>
            </a:pPr>
            <a:r>
              <a:rPr lang="en-GB" b="1" dirty="0">
                <a:cs typeface="Calibri"/>
              </a:rPr>
              <a:t>Uses data to improve care for everyone</a:t>
            </a:r>
            <a:endParaRPr lang="en-GB" dirty="0">
              <a:cs typeface="Calibri"/>
            </a:endParaRPr>
          </a:p>
          <a:p>
            <a:pPr lvl="1">
              <a:defRPr/>
            </a:pPr>
            <a:r>
              <a:rPr lang="en-GB" dirty="0">
                <a:cs typeface="Calibri"/>
              </a:rPr>
              <a:t>Monitoring NHS performance - ensuring quality of care and identifying areas needing improvement.</a:t>
            </a:r>
          </a:p>
          <a:p>
            <a:pPr lvl="1">
              <a:defRPr/>
            </a:pPr>
            <a:r>
              <a:rPr lang="en-GB" dirty="0">
                <a:cs typeface="Calibri"/>
              </a:rPr>
              <a:t>Managing disease outbreaks - e.g. tracking Covid-19, flu, or other public health risks.</a:t>
            </a:r>
          </a:p>
          <a:p>
            <a:pPr lvl="1">
              <a:defRPr/>
            </a:pPr>
            <a:r>
              <a:rPr lang="en-GB" dirty="0">
                <a:cs typeface="Calibri"/>
              </a:rPr>
              <a:t>Planning future services - using population data to anticipate needs.</a:t>
            </a:r>
          </a:p>
          <a:p>
            <a:pPr lvl="1">
              <a:defRPr/>
            </a:pPr>
            <a:r>
              <a:rPr lang="en-GB" dirty="0">
                <a:cs typeface="Calibri"/>
              </a:rPr>
              <a:t>Supporting health research - anonymised datasets are used to study treatments and develop new medicines.</a:t>
            </a:r>
          </a:p>
          <a:p>
            <a:pPr>
              <a:defRPr/>
            </a:pPr>
            <a:r>
              <a:rPr lang="en-GB" b="1" i="1" dirty="0">
                <a:cs typeface="Calibri"/>
              </a:rPr>
              <a:t>Encourage students to reflect on the balance between benefits (better care, planning, research) and risks (privacy, misuse of data). This links back to GDPR principles like security, accountability, and storage limitation.</a:t>
            </a:r>
          </a:p>
          <a:p>
            <a:pPr>
              <a:defRPr/>
            </a:pPr>
            <a:endParaRPr lang="en-GB"/>
          </a:p>
          <a:p>
            <a:pPr>
              <a:defRPr/>
            </a:pPr>
            <a:endParaRPr lang="en-GB"/>
          </a:p>
        </p:txBody>
      </p:sp>
      <p:sp>
        <p:nvSpPr>
          <p:cNvPr id="1299071468" name="Slide Number Placeholder 3"/>
          <p:cNvSpPr>
            <a:spLocks noGrp="1"/>
          </p:cNvSpPr>
          <p:nvPr>
            <p:ph type="sldNum" sz="quarter" idx="5"/>
          </p:nvPr>
        </p:nvSpPr>
        <p:spPr bwMode="auto"/>
        <p:txBody>
          <a:bodyPr/>
          <a:lstStyle/>
          <a:p>
            <a:pPr>
              <a:defRPr/>
            </a:pPr>
            <a:fld id="{3D4C67B5-F292-4576-8BF8-36D135D4AF60}" type="slidenum">
              <a:rPr lang="en-GB"/>
              <a:t>34</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549073196" name="Slide Image Placeholder 1"/>
          <p:cNvSpPr>
            <a:spLocks noGrp="1" noRot="1" noChangeAspect="1"/>
          </p:cNvSpPr>
          <p:nvPr>
            <p:ph type="sldImg"/>
          </p:nvPr>
        </p:nvSpPr>
        <p:spPr bwMode="auto"/>
      </p:sp>
      <p:sp>
        <p:nvSpPr>
          <p:cNvPr id="1941090008" name="Notes Placeholder 2"/>
          <p:cNvSpPr>
            <a:spLocks noGrp="1"/>
          </p:cNvSpPr>
          <p:nvPr>
            <p:ph type="body" idx="1"/>
          </p:nvPr>
        </p:nvSpPr>
        <p:spPr bwMode="auto"/>
        <p:txBody>
          <a:bodyPr/>
          <a:lstStyle/>
          <a:p>
            <a:pPr marL="171450" indent="-171450">
              <a:buFont typeface="Arial"/>
              <a:buChar char="•"/>
              <a:defRPr/>
            </a:pPr>
            <a:r>
              <a:rPr lang="en-GB" b="1" dirty="0">
                <a:cs typeface="Calibri"/>
              </a:rPr>
              <a:t>Set the context</a:t>
            </a:r>
            <a:r>
              <a:rPr lang="en-GB" dirty="0">
                <a:cs typeface="Calibri"/>
              </a:rPr>
              <a:t>: Explain briefly that NHS England regularly publishes reports like this one, using data collected from GP practices and other primary care providers. This particular example looks at dementia diagnoses in England.</a:t>
            </a:r>
            <a:br>
              <a:rPr lang="en-GB" dirty="0">
                <a:cs typeface="+mn-lt"/>
              </a:rPr>
            </a:br>
            <a:endParaRPr lang="en-GB"/>
          </a:p>
          <a:p>
            <a:pPr marL="171450" indent="-171450">
              <a:buFont typeface="Arial"/>
              <a:buChar char="•"/>
              <a:defRPr/>
            </a:pPr>
            <a:r>
              <a:rPr lang="en-GB" b="1" dirty="0">
                <a:cs typeface="Calibri"/>
              </a:rPr>
              <a:t>Highlight the key fact</a:t>
            </a:r>
            <a:r>
              <a:rPr lang="en-GB" dirty="0">
                <a:cs typeface="Calibri"/>
              </a:rPr>
              <a:t>: Over 492,000 patients had a recorded dementia diagnosis by August 2024, with numbers continuing to rise. This illustrates the scale of the challenge.</a:t>
            </a:r>
            <a:br>
              <a:rPr lang="en-GB" dirty="0">
                <a:cs typeface="+mn-lt"/>
              </a:rPr>
            </a:br>
            <a:endParaRPr lang="en-GB"/>
          </a:p>
          <a:p>
            <a:pPr marL="171450" indent="-171450">
              <a:buFont typeface="Arial"/>
              <a:buChar char="•"/>
              <a:defRPr/>
            </a:pPr>
            <a:r>
              <a:rPr lang="en-GB" b="1" dirty="0">
                <a:cs typeface="Calibri"/>
              </a:rPr>
              <a:t>Facilitate discussion</a:t>
            </a:r>
            <a:r>
              <a:rPr lang="en-GB" dirty="0">
                <a:cs typeface="Calibri"/>
              </a:rPr>
              <a:t> using the three questions on the right-hand side:</a:t>
            </a:r>
          </a:p>
          <a:p>
            <a:pPr marL="628650" lvl="1" indent="-171450">
              <a:buFont typeface="Arial"/>
              <a:buChar char="•"/>
              <a:defRPr/>
            </a:pPr>
            <a:r>
              <a:rPr lang="en-GB" b="1" dirty="0">
                <a:cs typeface="Calibri"/>
              </a:rPr>
              <a:t>Patients</a:t>
            </a:r>
            <a:r>
              <a:rPr lang="en-GB" dirty="0">
                <a:cs typeface="Calibri"/>
              </a:rPr>
              <a:t> - better planning of services, earlier interventions, improved consistency of care.</a:t>
            </a:r>
          </a:p>
          <a:p>
            <a:pPr marL="628650" lvl="1" indent="-171450">
              <a:buFont typeface="Arial"/>
              <a:buChar char="•"/>
              <a:defRPr/>
            </a:pPr>
            <a:r>
              <a:rPr lang="en-GB" b="1" dirty="0">
                <a:cs typeface="Calibri"/>
              </a:rPr>
              <a:t>Staff</a:t>
            </a:r>
            <a:r>
              <a:rPr lang="en-GB" dirty="0">
                <a:cs typeface="Calibri"/>
              </a:rPr>
              <a:t> - helps identify training needs, workforce planning, and resource allocation.</a:t>
            </a:r>
          </a:p>
          <a:p>
            <a:pPr marL="628650" lvl="1" indent="-171450">
              <a:buFont typeface="Arial"/>
              <a:buChar char="•"/>
              <a:defRPr/>
            </a:pPr>
            <a:r>
              <a:rPr lang="en-GB" b="1" dirty="0">
                <a:cs typeface="Calibri"/>
              </a:rPr>
              <a:t>Communities</a:t>
            </a:r>
            <a:r>
              <a:rPr lang="en-GB" dirty="0">
                <a:cs typeface="Calibri"/>
              </a:rPr>
              <a:t> - informs local authority planning, awareness campaigns, and support groups.</a:t>
            </a:r>
          </a:p>
          <a:p>
            <a:pPr>
              <a:defRPr/>
            </a:pPr>
            <a:r>
              <a:rPr lang="en-GB" b="1" i="1" dirty="0">
                <a:cs typeface="Calibri"/>
              </a:rPr>
              <a:t>Encourage students to think critically-while data has benefits, also ask “what are the risks?” (e.g., privacy, stigma, or data accuracy).</a:t>
            </a:r>
          </a:p>
          <a:p>
            <a:pPr>
              <a:defRPr/>
            </a:pPr>
            <a:endParaRPr lang="en-GB"/>
          </a:p>
        </p:txBody>
      </p:sp>
      <p:sp>
        <p:nvSpPr>
          <p:cNvPr id="892433049" name="Slide Number Placeholder 3"/>
          <p:cNvSpPr>
            <a:spLocks noGrp="1"/>
          </p:cNvSpPr>
          <p:nvPr>
            <p:ph type="sldNum" sz="quarter" idx="5"/>
          </p:nvPr>
        </p:nvSpPr>
        <p:spPr bwMode="auto"/>
        <p:txBody>
          <a:bodyPr/>
          <a:lstStyle/>
          <a:p>
            <a:pPr>
              <a:defRPr/>
            </a:pPr>
            <a:fld id="{3D4C67B5-F292-4576-8BF8-36D135D4AF60}" type="slidenum">
              <a:rPr lang="en-GB"/>
              <a:t>35</a:t>
            </a:fld>
            <a:endParaRPr lang="en-GB"/>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1F3B41E5-9848-6EA0-F35C-B0BD96E23408}" type="slidenum">
              <a:rPr/>
              <a:t>36</a:t>
            </a:fld>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55808922" name="Slide Image Placeholder 1"/>
          <p:cNvSpPr>
            <a:spLocks noGrp="1" noRot="1" noChangeAspect="1"/>
          </p:cNvSpPr>
          <p:nvPr>
            <p:ph type="sldImg"/>
          </p:nvPr>
        </p:nvSpPr>
        <p:spPr bwMode="auto"/>
      </p:sp>
      <p:sp>
        <p:nvSpPr>
          <p:cNvPr id="1355411766" name="Notes Placeholder 2"/>
          <p:cNvSpPr>
            <a:spLocks noGrp="1"/>
          </p:cNvSpPr>
          <p:nvPr>
            <p:ph type="body" idx="1"/>
          </p:nvPr>
        </p:nvSpPr>
        <p:spPr bwMode="auto"/>
        <p:txBody>
          <a:bodyPr/>
          <a:lstStyle/>
          <a:p>
            <a:pPr marL="171450" indent="-171450">
              <a:buFont typeface="Arial"/>
              <a:buChar char="•"/>
              <a:defRPr/>
            </a:pPr>
            <a:r>
              <a:rPr lang="en-GB"/>
              <a:t>NDG ensures patient data is kept safe and used properly.</a:t>
            </a:r>
            <a:br>
              <a:rPr lang="en-GB"/>
            </a:br>
            <a:endParaRPr lang="en-GB"/>
          </a:p>
          <a:p>
            <a:pPr marL="171450" indent="-171450">
              <a:buFont typeface="Arial"/>
              <a:buChar char="•"/>
              <a:defRPr/>
            </a:pPr>
            <a:r>
              <a:rPr lang="en-GB" b="1"/>
              <a:t>Vision: </a:t>
            </a:r>
            <a:r>
              <a:rPr lang="en-GB"/>
              <a:t>improve health and care outcomes through the </a:t>
            </a:r>
            <a:r>
              <a:rPr lang="en-GB" i="1"/>
              <a:t>safe, appropriate, and ethical</a:t>
            </a:r>
            <a:r>
              <a:rPr lang="en-GB"/>
              <a:t> use of health and social care data.</a:t>
            </a:r>
            <a:br>
              <a:rPr lang="en-GB"/>
            </a:br>
            <a:endParaRPr lang="en-GB"/>
          </a:p>
          <a:p>
            <a:pPr marL="171450" indent="-171450">
              <a:buFont typeface="Arial"/>
              <a:buChar char="•"/>
              <a:defRPr/>
            </a:pPr>
            <a:r>
              <a:rPr lang="en-GB" b="1"/>
              <a:t>Key point: </a:t>
            </a:r>
            <a:r>
              <a:rPr lang="en-GB"/>
              <a:t>data use should always focus on public benefit, not organisational convenience.</a:t>
            </a:r>
          </a:p>
          <a:p>
            <a:pPr>
              <a:defRPr/>
            </a:pPr>
            <a:endParaRPr lang="en-GB"/>
          </a:p>
        </p:txBody>
      </p:sp>
      <p:sp>
        <p:nvSpPr>
          <p:cNvPr id="885573152" name="Slide Number Placeholder 3"/>
          <p:cNvSpPr>
            <a:spLocks noGrp="1"/>
          </p:cNvSpPr>
          <p:nvPr>
            <p:ph type="sldNum" sz="quarter" idx="5"/>
          </p:nvPr>
        </p:nvSpPr>
        <p:spPr bwMode="auto"/>
        <p:txBody>
          <a:bodyPr/>
          <a:lstStyle/>
          <a:p>
            <a:pPr>
              <a:defRPr/>
            </a:pPr>
            <a:fld id="{3D4C67B5-F292-4576-8BF8-36D135D4AF60}" type="slidenum">
              <a:rPr lang="en-GB"/>
              <a:t>37</a:t>
            </a:fld>
            <a:endParaRPr lang="en-GB"/>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02368136" name="Slide Image Placeholder 1"/>
          <p:cNvSpPr>
            <a:spLocks noGrp="1" noRot="1" noChangeAspect="1"/>
          </p:cNvSpPr>
          <p:nvPr>
            <p:ph type="sldImg"/>
          </p:nvPr>
        </p:nvSpPr>
        <p:spPr bwMode="auto"/>
      </p:sp>
      <p:sp>
        <p:nvSpPr>
          <p:cNvPr id="1999043089" name="Notes Placeholder 2"/>
          <p:cNvSpPr>
            <a:spLocks noGrp="1"/>
          </p:cNvSpPr>
          <p:nvPr>
            <p:ph type="body" idx="1"/>
          </p:nvPr>
        </p:nvSpPr>
        <p:spPr bwMode="auto"/>
        <p:txBody>
          <a:bodyPr/>
          <a:lstStyle/>
          <a:p>
            <a:pPr marL="171450" indent="-171450">
              <a:buFont typeface="Arial"/>
              <a:buChar char="•"/>
              <a:defRPr/>
            </a:pPr>
            <a:r>
              <a:rPr lang="en-GB" b="1"/>
              <a:t>Mission: </a:t>
            </a:r>
            <a:r>
              <a:rPr lang="en-GB"/>
              <a:t>to maintain public trust in how health and social care data is collected and used.</a:t>
            </a:r>
            <a:br>
              <a:rPr lang="en-GB"/>
            </a:br>
            <a:endParaRPr lang="en-GB"/>
          </a:p>
          <a:p>
            <a:pPr marL="171450" indent="-171450">
              <a:buFont typeface="Arial"/>
              <a:buChar char="•"/>
              <a:defRPr/>
            </a:pPr>
            <a:r>
              <a:rPr lang="en-GB"/>
              <a:t>People need confidence that data will stay private and only be used for public benefit.</a:t>
            </a:r>
            <a:br>
              <a:rPr lang="en-GB"/>
            </a:br>
            <a:endParaRPr lang="en-GB"/>
          </a:p>
          <a:p>
            <a:pPr marL="171450" indent="-171450">
              <a:buFont typeface="Arial"/>
              <a:buChar char="•"/>
              <a:defRPr/>
            </a:pPr>
            <a:r>
              <a:rPr lang="en-GB"/>
              <a:t>NDG provides advice, support, and challenge to ensure systems and practices remain trustworthy.</a:t>
            </a:r>
          </a:p>
          <a:p>
            <a:pPr>
              <a:defRPr/>
            </a:pPr>
            <a:endParaRPr lang="en-GB"/>
          </a:p>
        </p:txBody>
      </p:sp>
      <p:sp>
        <p:nvSpPr>
          <p:cNvPr id="1701314343" name="Slide Number Placeholder 3"/>
          <p:cNvSpPr>
            <a:spLocks noGrp="1"/>
          </p:cNvSpPr>
          <p:nvPr>
            <p:ph type="sldNum" sz="quarter" idx="5"/>
          </p:nvPr>
        </p:nvSpPr>
        <p:spPr bwMode="auto"/>
        <p:txBody>
          <a:bodyPr/>
          <a:lstStyle/>
          <a:p>
            <a:pPr>
              <a:defRPr/>
            </a:pPr>
            <a:fld id="{3D4C67B5-F292-4576-8BF8-36D135D4AF60}" type="slidenum">
              <a:rPr lang="en-GB"/>
              <a:t>38</a:t>
            </a:fld>
            <a:endParaRPr lang="en-GB"/>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28410162" name="Slide Image Placeholder 1"/>
          <p:cNvSpPr>
            <a:spLocks noGrp="1" noRot="1" noChangeAspect="1"/>
          </p:cNvSpPr>
          <p:nvPr>
            <p:ph type="sldImg"/>
          </p:nvPr>
        </p:nvSpPr>
        <p:spPr bwMode="auto"/>
      </p:sp>
      <p:sp>
        <p:nvSpPr>
          <p:cNvPr id="428630431" name="Notes Placeholder 2"/>
          <p:cNvSpPr>
            <a:spLocks noGrp="1"/>
          </p:cNvSpPr>
          <p:nvPr>
            <p:ph type="body" idx="1"/>
          </p:nvPr>
        </p:nvSpPr>
        <p:spPr bwMode="auto"/>
        <p:txBody>
          <a:bodyPr/>
          <a:lstStyle/>
          <a:p>
            <a:pPr>
              <a:buNone/>
              <a:defRPr/>
            </a:pPr>
            <a:r>
              <a:rPr lang="en-GB"/>
              <a:t>Four strategic </a:t>
            </a:r>
            <a:r>
              <a:rPr lang="en-GB" b="1"/>
              <a:t>objectives:</a:t>
            </a:r>
          </a:p>
          <a:p>
            <a:pPr marL="228600" indent="-228600">
              <a:buFont typeface="+mj-lt"/>
              <a:buAutoNum type="arabicPeriod"/>
              <a:defRPr/>
            </a:pPr>
            <a:r>
              <a:rPr lang="en-GB"/>
              <a:t>Safeguard trust in confidentiality.</a:t>
            </a:r>
          </a:p>
          <a:p>
            <a:pPr marL="228600" indent="-228600">
              <a:buFont typeface="+mj-lt"/>
              <a:buAutoNum type="arabicPeriod"/>
              <a:defRPr/>
            </a:pPr>
            <a:r>
              <a:rPr lang="en-GB"/>
              <a:t>Encourage safe and appropriate data sharing for care.</a:t>
            </a:r>
          </a:p>
          <a:p>
            <a:pPr marL="228600" indent="-228600">
              <a:buFont typeface="+mj-lt"/>
              <a:buAutoNum type="arabicPeriod"/>
              <a:defRPr/>
            </a:pPr>
            <a:r>
              <a:rPr lang="en-GB"/>
              <a:t>Increase public understanding of how and why data is used.</a:t>
            </a:r>
          </a:p>
          <a:p>
            <a:pPr marL="228600" indent="-228600">
              <a:buFont typeface="+mj-lt"/>
              <a:buAutoNum type="arabicPeriod"/>
              <a:defRPr/>
            </a:pPr>
            <a:r>
              <a:rPr lang="en-GB"/>
              <a:t>Promote ethical use of data in planning, research, and innovation.</a:t>
            </a:r>
          </a:p>
          <a:p>
            <a:pPr marL="228600" indent="-228600">
              <a:buFont typeface="+mj-lt"/>
              <a:buAutoNum type="arabicPeriod"/>
              <a:defRPr/>
            </a:pPr>
            <a:r>
              <a:rPr lang="en-GB"/>
              <a:t>Focus: striking the balance between innovation and protecting individuals’ rights.</a:t>
            </a:r>
          </a:p>
          <a:p>
            <a:pPr>
              <a:defRPr/>
            </a:pPr>
            <a:endParaRPr lang="en-GB"/>
          </a:p>
        </p:txBody>
      </p:sp>
      <p:sp>
        <p:nvSpPr>
          <p:cNvPr id="1829063644" name="Slide Number Placeholder 3"/>
          <p:cNvSpPr>
            <a:spLocks noGrp="1"/>
          </p:cNvSpPr>
          <p:nvPr>
            <p:ph type="sldNum" sz="quarter" idx="5"/>
          </p:nvPr>
        </p:nvSpPr>
        <p:spPr bwMode="auto"/>
        <p:txBody>
          <a:bodyPr/>
          <a:lstStyle/>
          <a:p>
            <a:pPr>
              <a:defRPr/>
            </a:pPr>
            <a:fld id="{3D4C67B5-F292-4576-8BF8-36D135D4AF60}" type="slidenum">
              <a:rPr lang="en-GB"/>
              <a:t>39</a:t>
            </a:fld>
            <a:endParaRPr lang="en-GB"/>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75544485" name="Slide Image Placeholder 1"/>
          <p:cNvSpPr>
            <a:spLocks noGrp="1" noRot="1" noChangeAspect="1"/>
          </p:cNvSpPr>
          <p:nvPr>
            <p:ph type="sldImg"/>
          </p:nvPr>
        </p:nvSpPr>
        <p:spPr bwMode="auto"/>
      </p:sp>
      <p:sp>
        <p:nvSpPr>
          <p:cNvPr id="1485459664" name="Notes Placeholder 2"/>
          <p:cNvSpPr>
            <a:spLocks noGrp="1"/>
          </p:cNvSpPr>
          <p:nvPr>
            <p:ph type="body" idx="1"/>
          </p:nvPr>
        </p:nvSpPr>
        <p:spPr bwMode="auto"/>
        <p:txBody>
          <a:bodyPr/>
          <a:lstStyle/>
          <a:p>
            <a:pPr marL="171450" indent="-171450">
              <a:buFont typeface="Arial"/>
              <a:buChar char="•"/>
              <a:defRPr/>
            </a:pPr>
            <a:r>
              <a:rPr lang="en-GB" dirty="0">
                <a:cs typeface="Calibri"/>
              </a:rPr>
              <a:t>The Caldicott Principles guide how confidential information is used in health and social care.</a:t>
            </a:r>
          </a:p>
          <a:p>
            <a:pPr marL="171450" indent="-171450">
              <a:buFont typeface="Arial"/>
              <a:buChar char="•"/>
              <a:defRPr/>
            </a:pPr>
            <a:r>
              <a:rPr lang="en-GB" dirty="0">
                <a:cs typeface="Calibri"/>
              </a:rPr>
              <a:t>They apply whenever identifiable patient or service user data is collected, used, or shared, including within organisations, between organisations, and sometimes for staff data.</a:t>
            </a:r>
          </a:p>
          <a:p>
            <a:pPr marL="171450" indent="-171450">
              <a:buFont typeface="Arial"/>
              <a:buChar char="•"/>
              <a:defRPr/>
            </a:pPr>
            <a:r>
              <a:rPr lang="en-GB" dirty="0">
                <a:cs typeface="Calibri"/>
              </a:rPr>
              <a:t>The goal is to balance safe information sharing for effective care with protection of confidentiality.</a:t>
            </a:r>
          </a:p>
          <a:p>
            <a:pPr marL="171450" indent="-171450">
              <a:buFont typeface="Arial"/>
              <a:buChar char="•"/>
              <a:defRPr/>
            </a:pPr>
            <a:r>
              <a:rPr lang="en-GB" dirty="0">
                <a:cs typeface="Calibri"/>
              </a:rPr>
              <a:t>Patients and service users should be treated as partners in how their data is used, and difficult decisions may involve a Caldicott Guardian.</a:t>
            </a:r>
          </a:p>
          <a:p>
            <a:pPr>
              <a:defRPr/>
            </a:pPr>
            <a:r>
              <a:rPr lang="en-GB" b="1" dirty="0">
                <a:cs typeface="Calibri"/>
              </a:rPr>
              <a:t>Summary of Principles:</a:t>
            </a:r>
          </a:p>
          <a:p>
            <a:pPr marL="685800" lvl="1" indent="-228600">
              <a:buFont typeface="+mj-lt"/>
              <a:buAutoNum type="arabicPeriod"/>
              <a:defRPr/>
            </a:pPr>
            <a:r>
              <a:rPr lang="en-GB" b="1" dirty="0">
                <a:cs typeface="Calibri"/>
              </a:rPr>
              <a:t>Justify purpose - </a:t>
            </a:r>
            <a:r>
              <a:rPr lang="en-GB" dirty="0">
                <a:cs typeface="Calibri"/>
              </a:rPr>
              <a:t>every use of confidential information must be clear and documented.</a:t>
            </a:r>
          </a:p>
          <a:p>
            <a:pPr marL="685800" lvl="1" indent="-228600">
              <a:buFont typeface="+mj-lt"/>
              <a:buAutoNum type="arabicPeriod"/>
              <a:defRPr/>
            </a:pPr>
            <a:r>
              <a:rPr lang="en-GB" b="1" dirty="0">
                <a:cs typeface="Calibri"/>
              </a:rPr>
              <a:t>Only when necessary - </a:t>
            </a:r>
            <a:r>
              <a:rPr lang="en-GB" dirty="0">
                <a:cs typeface="Calibri"/>
              </a:rPr>
              <a:t>do not use confidential information unless absolutely needed.</a:t>
            </a:r>
          </a:p>
          <a:p>
            <a:pPr marL="685800" lvl="1" indent="-228600">
              <a:buFont typeface="+mj-lt"/>
              <a:buAutoNum type="arabicPeriod"/>
              <a:defRPr/>
            </a:pPr>
            <a:r>
              <a:rPr lang="en-GB" b="1" dirty="0">
                <a:cs typeface="Calibri"/>
              </a:rPr>
              <a:t>Minimum necessary - </a:t>
            </a:r>
            <a:r>
              <a:rPr lang="en-GB" dirty="0">
                <a:cs typeface="Calibri"/>
              </a:rPr>
              <a:t>use the smallest amount of data required.</a:t>
            </a:r>
          </a:p>
          <a:p>
            <a:pPr marL="685800" lvl="1" indent="-228600">
              <a:buFont typeface="+mj-lt"/>
              <a:buAutoNum type="arabicPeriod"/>
              <a:defRPr/>
            </a:pPr>
            <a:r>
              <a:rPr lang="en-GB" b="1" dirty="0">
                <a:cs typeface="Calibri"/>
              </a:rPr>
              <a:t>Need-to-know access - </a:t>
            </a:r>
            <a:r>
              <a:rPr lang="en-GB" dirty="0">
                <a:cs typeface="Calibri"/>
              </a:rPr>
              <a:t>only those who require access should have it.</a:t>
            </a:r>
          </a:p>
          <a:p>
            <a:pPr marL="685800" lvl="1" indent="-228600">
              <a:buFont typeface="+mj-lt"/>
              <a:buAutoNum type="arabicPeriod"/>
              <a:defRPr/>
            </a:pPr>
            <a:r>
              <a:rPr lang="en-GB" b="1" dirty="0">
                <a:cs typeface="Calibri"/>
              </a:rPr>
              <a:t>Responsibilities - </a:t>
            </a:r>
            <a:r>
              <a:rPr lang="en-GB" dirty="0">
                <a:cs typeface="Calibri"/>
              </a:rPr>
              <a:t>all staff handling confidential data must understand their duties.</a:t>
            </a:r>
          </a:p>
          <a:p>
            <a:pPr marL="685800" lvl="1" indent="-228600">
              <a:buFont typeface="+mj-lt"/>
              <a:buAutoNum type="arabicPeriod"/>
              <a:defRPr/>
            </a:pPr>
            <a:r>
              <a:rPr lang="en-GB" b="1" dirty="0">
                <a:cs typeface="Calibri"/>
              </a:rPr>
              <a:t>Comply with law - </a:t>
            </a:r>
            <a:r>
              <a:rPr lang="en-GB" dirty="0">
                <a:cs typeface="Calibri"/>
              </a:rPr>
              <a:t>every use of data must be lawful.</a:t>
            </a:r>
          </a:p>
          <a:p>
            <a:pPr marL="685800" lvl="1" indent="-228600">
              <a:buFont typeface="+mj-lt"/>
              <a:buAutoNum type="arabicPeriod"/>
              <a:defRPr/>
            </a:pPr>
            <a:r>
              <a:rPr lang="en-GB" b="1" dirty="0">
                <a:cs typeface="Calibri"/>
              </a:rPr>
              <a:t>Duty to share vs protect - </a:t>
            </a:r>
            <a:r>
              <a:rPr lang="en-GB" dirty="0">
                <a:cs typeface="Calibri"/>
              </a:rPr>
              <a:t>sharing for care is as important as protecting confidentiality.</a:t>
            </a:r>
          </a:p>
          <a:p>
            <a:pPr marL="685800" lvl="1" indent="-228600">
              <a:buFont typeface="+mj-lt"/>
              <a:buAutoNum type="arabicPeriod"/>
              <a:defRPr/>
            </a:pPr>
            <a:r>
              <a:rPr lang="en-GB" b="1" dirty="0">
                <a:cs typeface="Calibri"/>
              </a:rPr>
              <a:t>Inform patients - patients </a:t>
            </a:r>
            <a:r>
              <a:rPr lang="en-GB" dirty="0">
                <a:cs typeface="Calibri"/>
              </a:rPr>
              <a:t>and service users should know how their information is used and what choices they have.</a:t>
            </a:r>
            <a:br>
              <a:rPr lang="en-GB" dirty="0">
                <a:cs typeface="+mn-lt"/>
              </a:rPr>
            </a:br>
            <a:br>
              <a:rPr lang="en-GB" dirty="0">
                <a:cs typeface="+mn-lt"/>
              </a:rPr>
            </a:br>
            <a:br>
              <a:rPr lang="en-GB" dirty="0">
                <a:cs typeface="+mn-lt"/>
              </a:rPr>
            </a:br>
            <a:r>
              <a:rPr lang="en-GB" b="1" dirty="0">
                <a:cs typeface="Calibri"/>
              </a:rPr>
              <a:t>Current application: The NHS is developing a Single Patient Record to join information across care settings. Which governance principles become particularly important when more patient information can be accessed across organisations?”</a:t>
            </a:r>
            <a:r>
              <a:rPr lang="en-GB" dirty="0">
                <a:cs typeface="Calibri"/>
              </a:rPr>
              <a:t> </a:t>
            </a:r>
          </a:p>
          <a:p>
            <a:pPr marL="685800" lvl="1" indent="-228600">
              <a:buAutoNum type="arabicPeriod"/>
              <a:defRPr/>
            </a:pPr>
            <a:endParaRPr lang="en-GB" dirty="0">
              <a:cs typeface="Calibri"/>
            </a:endParaRPr>
          </a:p>
          <a:p>
            <a:pPr lvl="1">
              <a:defRPr/>
            </a:pPr>
            <a:r>
              <a:rPr lang="en-GB" dirty="0">
                <a:cs typeface="Calibri"/>
              </a:rPr>
              <a:t>Prompt students towards </a:t>
            </a:r>
            <a:r>
              <a:rPr lang="en-GB" b="1" dirty="0">
                <a:cs typeface="Calibri"/>
              </a:rPr>
              <a:t>lawful basis, transparency, accuracy, data minimisation, need-to-know access and accountability</a:t>
            </a:r>
            <a:r>
              <a:rPr lang="en-GB" dirty="0">
                <a:cs typeface="Calibri"/>
              </a:rPr>
              <a:t>. </a:t>
            </a:r>
          </a:p>
          <a:p>
            <a:pPr lvl="1">
              <a:defRPr/>
            </a:pPr>
            <a:r>
              <a:rPr lang="en-GB" dirty="0">
                <a:cs typeface="Calibri"/>
              </a:rPr>
              <a:t>The SPR is currently in early development, so describe it as proposed/developing, not delivered.</a:t>
            </a:r>
            <a:endParaRPr lang="en-GB" dirty="0"/>
          </a:p>
        </p:txBody>
      </p:sp>
      <p:sp>
        <p:nvSpPr>
          <p:cNvPr id="1480029968" name="Slide Number Placeholder 3"/>
          <p:cNvSpPr>
            <a:spLocks noGrp="1"/>
          </p:cNvSpPr>
          <p:nvPr>
            <p:ph type="sldNum" sz="quarter" idx="5"/>
          </p:nvPr>
        </p:nvSpPr>
        <p:spPr bwMode="auto"/>
        <p:txBody>
          <a:bodyPr/>
          <a:lstStyle/>
          <a:p>
            <a:pPr>
              <a:defRPr/>
            </a:pPr>
            <a:fld id="{3D4C67B5-F292-4576-8BF8-36D135D4AF60}" type="slidenum">
              <a:rPr lang="en-GB"/>
              <a:t>40</a:t>
            </a:fld>
            <a:endParaRPr lang="en-GB"/>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906588094" name="Slide Image Placeholder 1"/>
          <p:cNvSpPr>
            <a:spLocks noGrp="1" noRot="1" noChangeAspect="1"/>
          </p:cNvSpPr>
          <p:nvPr>
            <p:ph type="sldImg"/>
          </p:nvPr>
        </p:nvSpPr>
        <p:spPr bwMode="auto"/>
      </p:sp>
      <p:sp>
        <p:nvSpPr>
          <p:cNvPr id="1387707961" name="Notes Placeholder 2"/>
          <p:cNvSpPr>
            <a:spLocks noGrp="1"/>
          </p:cNvSpPr>
          <p:nvPr>
            <p:ph type="body" idx="1"/>
          </p:nvPr>
        </p:nvSpPr>
        <p:spPr bwMode="auto"/>
        <p:txBody>
          <a:bodyPr/>
          <a:lstStyle/>
          <a:p>
            <a:pPr>
              <a:defRPr/>
            </a:pPr>
            <a:endParaRPr lang="en-GB"/>
          </a:p>
        </p:txBody>
      </p:sp>
      <p:sp>
        <p:nvSpPr>
          <p:cNvPr id="1760664778" name="Slide Number Placeholder 3"/>
          <p:cNvSpPr>
            <a:spLocks noGrp="1"/>
          </p:cNvSpPr>
          <p:nvPr>
            <p:ph type="sldNum" sz="quarter" idx="5"/>
          </p:nvPr>
        </p:nvSpPr>
        <p:spPr bwMode="auto"/>
        <p:txBody>
          <a:bodyPr/>
          <a:lstStyle/>
          <a:p>
            <a:pPr>
              <a:defRPr/>
            </a:pPr>
            <a:fld id="{3D4C67B5-F292-4576-8BF8-36D135D4AF60}" type="slidenum">
              <a:rPr lang="en-GB"/>
              <a:t>46</a:t>
            </a:fld>
            <a:endParaRPr lang="en-GB"/>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35361977" name="Slide Image Placeholder 1"/>
          <p:cNvSpPr>
            <a:spLocks noGrp="1" noRot="1" noChangeAspect="1"/>
          </p:cNvSpPr>
          <p:nvPr>
            <p:ph type="sldImg"/>
          </p:nvPr>
        </p:nvSpPr>
        <p:spPr bwMode="auto"/>
      </p:sp>
      <p:sp>
        <p:nvSpPr>
          <p:cNvPr id="1149510833" name="Notes Placeholder 2"/>
          <p:cNvSpPr>
            <a:spLocks noGrp="1"/>
          </p:cNvSpPr>
          <p:nvPr>
            <p:ph type="body" idx="1"/>
          </p:nvPr>
        </p:nvSpPr>
        <p:spPr bwMode="auto"/>
        <p:txBody>
          <a:bodyPr/>
          <a:lstStyle/>
          <a:p>
            <a:pPr>
              <a:defRPr/>
            </a:pPr>
            <a:endParaRPr lang="en-GB"/>
          </a:p>
        </p:txBody>
      </p:sp>
      <p:sp>
        <p:nvSpPr>
          <p:cNvPr id="203298547" name="Slide Number Placeholder 3"/>
          <p:cNvSpPr>
            <a:spLocks noGrp="1"/>
          </p:cNvSpPr>
          <p:nvPr>
            <p:ph type="sldNum" sz="quarter" idx="5"/>
          </p:nvPr>
        </p:nvSpPr>
        <p:spPr bwMode="auto"/>
        <p:txBody>
          <a:bodyPr/>
          <a:lstStyle/>
          <a:p>
            <a:pPr>
              <a:defRPr/>
            </a:pPr>
            <a:fld id="{3D4C67B5-F292-4576-8BF8-36D135D4AF60}" type="slidenum">
              <a:rPr lang="en-GB"/>
              <a:t>46</a:t>
            </a:fld>
            <a:endParaRPr lang="en-GB"/>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69271615" name="Slide Image Placeholder 1"/>
          <p:cNvSpPr>
            <a:spLocks noGrp="1" noRot="1" noChangeAspect="1"/>
          </p:cNvSpPr>
          <p:nvPr>
            <p:ph type="sldImg"/>
          </p:nvPr>
        </p:nvSpPr>
        <p:spPr bwMode="auto"/>
      </p:sp>
      <p:sp>
        <p:nvSpPr>
          <p:cNvPr id="329401548" name="Notes Placeholder 2"/>
          <p:cNvSpPr>
            <a:spLocks noGrp="1"/>
          </p:cNvSpPr>
          <p:nvPr>
            <p:ph type="body" idx="1"/>
          </p:nvPr>
        </p:nvSpPr>
        <p:spPr bwMode="auto"/>
        <p:txBody>
          <a:bodyPr/>
          <a:lstStyle/>
          <a:p>
            <a:pPr>
              <a:defRPr/>
            </a:pPr>
            <a:endParaRPr lang="en-GB"/>
          </a:p>
        </p:txBody>
      </p:sp>
      <p:sp>
        <p:nvSpPr>
          <p:cNvPr id="1757378388" name="Slide Number Placeholder 3"/>
          <p:cNvSpPr>
            <a:spLocks noGrp="1"/>
          </p:cNvSpPr>
          <p:nvPr>
            <p:ph type="sldNum" sz="quarter" idx="5"/>
          </p:nvPr>
        </p:nvSpPr>
        <p:spPr bwMode="auto"/>
        <p:txBody>
          <a:bodyPr/>
          <a:lstStyle/>
          <a:p>
            <a:pPr>
              <a:defRPr/>
            </a:pPr>
            <a:fld id="{3D4C67B5-F292-4576-8BF8-36D135D4AF60}" type="slidenum">
              <a:rPr lang="en-GB"/>
              <a:t>47</a:t>
            </a:fld>
            <a:endParaRPr lang="en-GB"/>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71090426" name="Slide Image Placeholder 1"/>
          <p:cNvSpPr>
            <a:spLocks noGrp="1" noRot="1" noChangeAspect="1"/>
          </p:cNvSpPr>
          <p:nvPr>
            <p:ph type="sldImg"/>
          </p:nvPr>
        </p:nvSpPr>
        <p:spPr bwMode="auto"/>
      </p:sp>
      <p:sp>
        <p:nvSpPr>
          <p:cNvPr id="1325820264" name="Notes Placeholder 2"/>
          <p:cNvSpPr>
            <a:spLocks noGrp="1"/>
          </p:cNvSpPr>
          <p:nvPr>
            <p:ph type="body" idx="1"/>
          </p:nvPr>
        </p:nvSpPr>
        <p:spPr bwMode="auto"/>
        <p:txBody>
          <a:bodyPr/>
          <a:lstStyle/>
          <a:p>
            <a:pPr>
              <a:defRPr/>
            </a:pPr>
            <a:endParaRPr lang="en-GB"/>
          </a:p>
        </p:txBody>
      </p:sp>
      <p:sp>
        <p:nvSpPr>
          <p:cNvPr id="417804367" name="Slide Number Placeholder 3"/>
          <p:cNvSpPr>
            <a:spLocks noGrp="1"/>
          </p:cNvSpPr>
          <p:nvPr>
            <p:ph type="sldNum" sz="quarter" idx="5"/>
          </p:nvPr>
        </p:nvSpPr>
        <p:spPr bwMode="auto"/>
        <p:txBody>
          <a:bodyPr/>
          <a:lstStyle/>
          <a:p>
            <a:pPr>
              <a:defRPr/>
            </a:pPr>
            <a:fld id="{3D4C67B5-F292-4576-8BF8-36D135D4AF60}" type="slidenum">
              <a:rPr lang="en-GB"/>
              <a:t>48</a:t>
            </a:fld>
            <a:endParaRPr lang="en-GB"/>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61398339" name="Slide Image Placeholder 1"/>
          <p:cNvSpPr>
            <a:spLocks noGrp="1" noRot="1" noChangeAspect="1"/>
          </p:cNvSpPr>
          <p:nvPr>
            <p:ph type="sldImg"/>
          </p:nvPr>
        </p:nvSpPr>
        <p:spPr bwMode="auto"/>
      </p:sp>
      <p:sp>
        <p:nvSpPr>
          <p:cNvPr id="1526341377" name="Notes Placeholder 2"/>
          <p:cNvSpPr>
            <a:spLocks noGrp="1"/>
          </p:cNvSpPr>
          <p:nvPr>
            <p:ph type="body" idx="1"/>
          </p:nvPr>
        </p:nvSpPr>
        <p:spPr bwMode="auto"/>
        <p:txBody>
          <a:bodyPr/>
          <a:lstStyle/>
          <a:p>
            <a:pPr>
              <a:defRPr/>
            </a:pPr>
            <a:r>
              <a:rPr lang="en-US">
                <a:ea typeface="Calibri"/>
                <a:cs typeface="Calibri"/>
              </a:rPr>
              <a:t>The UWTSd library have info skills course to help you to develop </a:t>
            </a:r>
          </a:p>
        </p:txBody>
      </p:sp>
      <p:sp>
        <p:nvSpPr>
          <p:cNvPr id="201415075" name="Slide Number Placeholder 3"/>
          <p:cNvSpPr>
            <a:spLocks noGrp="1"/>
          </p:cNvSpPr>
          <p:nvPr>
            <p:ph type="sldNum" sz="quarter" idx="5"/>
          </p:nvPr>
        </p:nvSpPr>
        <p:spPr bwMode="auto"/>
        <p:txBody>
          <a:bodyPr/>
          <a:lstStyle/>
          <a:p>
            <a:pPr marL="0" marR="0" lvl="0" indent="0" algn="r" defTabSz="914400" rtl="0">
              <a:lnSpc>
                <a:spcPct val="100000"/>
              </a:lnSpc>
              <a:spcBef>
                <a:spcPts val="0"/>
              </a:spcBef>
              <a:spcAft>
                <a:spcPts val="0"/>
              </a:spcAft>
              <a:buClrTx/>
              <a:buSzTx/>
              <a:buFontTx/>
              <a:buNone/>
              <a:defRPr/>
            </a:pPr>
            <a:fld id="{3D4C67B5-F292-4576-8BF8-36D135D4AF60}" type="slidenum">
              <a:rPr lang="en-US" sz="1300" b="0" i="0" u="none" strike="noStrike" cap="none" spc="0">
                <a:ln>
                  <a:noFill/>
                </a:ln>
                <a:solidFill>
                  <a:prstClr val="black"/>
                </a:solidFill>
                <a:latin typeface="Calibri"/>
                <a:ea typeface="+mn-ea"/>
                <a:cs typeface="+mn-cs"/>
              </a:rPr>
              <a:t>50</a:t>
            </a:fld>
            <a:endParaRPr lang="en-US" sz="1300" b="0" i="0" u="none" strike="noStrike" cap="none" spc="0">
              <a:ln>
                <a:noFill/>
              </a:ln>
              <a:solidFill>
                <a:prstClr val="black"/>
              </a:solidFill>
              <a:latin typeface="Calibri"/>
              <a:ea typeface="+mn-ea"/>
              <a:cs typeface="+mn-cs"/>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2421372" name="Slide Image Placeholder 1"/>
          <p:cNvSpPr>
            <a:spLocks noGrp="1" noRot="1" noChangeAspect="1"/>
          </p:cNvSpPr>
          <p:nvPr>
            <p:ph type="sldImg"/>
          </p:nvPr>
        </p:nvSpPr>
        <p:spPr bwMode="auto"/>
      </p:sp>
      <p:sp>
        <p:nvSpPr>
          <p:cNvPr id="296358635" name="Notes Placeholder 2"/>
          <p:cNvSpPr>
            <a:spLocks noGrp="1"/>
          </p:cNvSpPr>
          <p:nvPr>
            <p:ph type="body" idx="1"/>
          </p:nvPr>
        </p:nvSpPr>
        <p:spPr bwMode="auto"/>
        <p:txBody>
          <a:bodyPr/>
          <a:lstStyle/>
          <a:p>
            <a:pPr>
              <a:defRPr/>
            </a:pPr>
            <a:endParaRPr lang="en-GB"/>
          </a:p>
        </p:txBody>
      </p:sp>
      <p:sp>
        <p:nvSpPr>
          <p:cNvPr id="1720195333" name="Slide Number Placeholder 3"/>
          <p:cNvSpPr>
            <a:spLocks noGrp="1"/>
          </p:cNvSpPr>
          <p:nvPr>
            <p:ph type="sldNum" sz="quarter" idx="5"/>
          </p:nvPr>
        </p:nvSpPr>
        <p:spPr bwMode="auto"/>
        <p:txBody>
          <a:bodyPr/>
          <a:lstStyle/>
          <a:p>
            <a:pPr>
              <a:defRPr/>
            </a:pPr>
            <a:fld id="{3D4C67B5-F292-4576-8BF8-36D135D4AF60}" type="slidenum">
              <a:rPr lang="en-GB"/>
              <a:t>51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preserve="1" userDrawn="1">
  <p:cSld name="Title Slide">
    <p:spTree>
      <p:nvGrpSpPr>
        <p:cNvPr id="1" name=""/>
        <p:cNvGrpSpPr/>
        <p:nvPr/>
      </p:nvGrpSpPr>
      <p:grpSpPr bwMode="auto">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711818737" name="Text Placeholder 2"/>
          <p:cNvSpPr>
            <a:spLocks noGrp="1"/>
          </p:cNvSpPr>
          <p:nvPr>
            <p:ph idx="1"/>
          </p:nvPr>
        </p:nvSpPr>
        <p:spPr bwMode="auto">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2046896654" name="Picture 4" descr="A close-up of a blue and yellow ban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209175246" name="Picture 2" descr="A blue background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518115097" name="Text Placeholder 2"/>
          <p:cNvSpPr>
            <a:spLocks noGrp="1"/>
          </p:cNvSpPr>
          <p:nvPr>
            <p:ph idx="1"/>
          </p:nvPr>
        </p:nvSpPr>
        <p:spPr bwMode="auto">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p>
        </p:txBody>
      </p:sp>
      <p:sp>
        <p:nvSpPr>
          <p:cNvPr id="780560989" name="Text Placeholder 2"/>
          <p:cNvSpPr>
            <a:spLocks noGrp="1"/>
          </p:cNvSpPr>
          <p:nvPr>
            <p:ph idx="10"/>
          </p:nvPr>
        </p:nvSpPr>
        <p:spPr bwMode="auto">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758926603" name="Picture 3" descr="A blue background with a logo&#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275986353" name="Text Placeholder 2"/>
          <p:cNvSpPr>
            <a:spLocks noGrp="1"/>
          </p:cNvSpPr>
          <p:nvPr>
            <p:ph idx="1"/>
          </p:nvPr>
        </p:nvSpPr>
        <p:spPr bwMode="auto">
          <a:xfrm>
            <a:off x="630810" y="1470581"/>
            <a:ext cx="10803903" cy="1799393"/>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317444717" name="Picture 3" descr="A blue background with yellow tex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158838849" name="Text Placeholder 2"/>
          <p:cNvSpPr>
            <a:spLocks noGrp="1"/>
          </p:cNvSpPr>
          <p:nvPr>
            <p:ph idx="1"/>
          </p:nvPr>
        </p:nvSpPr>
        <p:spPr bwMode="auto">
          <a:xfrm>
            <a:off x="630810" y="1470581"/>
            <a:ext cx="10803903" cy="3747462"/>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9172613"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
        <p:nvSpPr>
          <p:cNvPr id="891493555" name="Text Placeholder 2"/>
          <p:cNvSpPr>
            <a:spLocks noGrp="1"/>
          </p:cNvSpPr>
          <p:nvPr>
            <p:ph idx="10"/>
          </p:nvPr>
        </p:nvSpPr>
        <p:spPr bwMode="auto">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defRPr/>
            </a:pPr>
            <a:r>
              <a:rPr lang="en-GB"/>
              <a:t>Click to edit Master text styles</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821003583" name="Picture 4" descr="A building with a castle and a lawn&#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813339127"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PhAnim="0" preserve="1" userDrawn="1">
  <p:cSld name="6_Custom Layout">
    <p:spTree>
      <p:nvGrpSpPr>
        <p:cNvPr id="1" name=""/>
        <p:cNvGrpSpPr/>
        <p:nvPr/>
      </p:nvGrpSpPr>
      <p:grpSpPr bwMode="auto">
        <a:xfrm>
          <a:off x="0" y="0"/>
          <a:ext cx="0" cy="0"/>
          <a:chOff x="0" y="0"/>
          <a:chExt cx="0" cy="0"/>
        </a:xfrm>
      </p:grpSpPr>
      <p:pic>
        <p:nvPicPr>
          <p:cNvPr id="1863170336" name="Picture 6" descr="A collage of a building and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2020969597"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587828404" name="Picture 3" descr="A person walking in front of a building&#10;&#10;Description automatically generated"/>
          <p:cNvPicPr>
            <a:picLocks noChangeAspect="1"/>
          </p:cNvPicPr>
          <p:nvPr userDrawn="1"/>
        </p:nvPicPr>
        <p:blipFill rotWithShape="1">
          <a:blip r:embed="rId2"/>
          <a:stretch/>
        </p:blipFill>
        <p:spPr bwMode="auto">
          <a:xfrm>
            <a:off x="0" y="0"/>
            <a:ext cx="12225130" cy="6876636"/>
          </a:xfrm>
          <a:prstGeom prst="rect">
            <a:avLst/>
          </a:prstGeom>
        </p:spPr>
      </p:pic>
      <p:sp>
        <p:nvSpPr>
          <p:cNvPr id="448265947"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770941221" name="Picture 4" descr="A close-up of a 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25190884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1810802374" name="Picture 3" descr="A brick building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752517169"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PhAnim="0" preserve="1" userDrawn="1">
  <p:cSld name="5_Custom Layout">
    <p:spTree>
      <p:nvGrpSpPr>
        <p:cNvPr id="1" name=""/>
        <p:cNvGrpSpPr/>
        <p:nvPr/>
      </p:nvGrpSpPr>
      <p:grpSpPr bwMode="auto">
        <a:xfrm>
          <a:off x="0" y="0"/>
          <a:ext cx="0" cy="0"/>
          <a:chOff x="0" y="0"/>
          <a:chExt cx="0" cy="0"/>
        </a:xfrm>
      </p:grpSpPr>
      <p:pic>
        <p:nvPicPr>
          <p:cNvPr id="352728547" name="Picture 4" descr="A building with glass doors&#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1131632595"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373029700"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304156363" name="Text Placeholder 2"/>
          <p:cNvSpPr>
            <a:spLocks noGrp="1"/>
          </p:cNvSpPr>
          <p:nvPr>
            <p:ph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55601134" name="Picture 4" descr="A blue and white scree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893965846" name="Title Placeholder 1"/>
          <p:cNvSpPr>
            <a:spLocks noGrp="1"/>
          </p:cNvSpPr>
          <p:nvPr>
            <p:ph type="title"/>
          </p:nvPr>
        </p:nvSpPr>
        <p:spPr bwMode="auto">
          <a:xfrm>
            <a:off x="301657" y="1420926"/>
            <a:ext cx="11594969"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900249659" name="Text Placeholder 2"/>
          <p:cNvSpPr>
            <a:spLocks noGrp="1"/>
          </p:cNvSpPr>
          <p:nvPr>
            <p:ph idx="1"/>
          </p:nvPr>
        </p:nvSpPr>
        <p:spPr bwMode="auto">
          <a:xfrm>
            <a:off x="301657" y="2881426"/>
            <a:ext cx="11594969" cy="3651349"/>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1094591991" name="Picture 3" descr="A blue background with yellow tex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671207550" name="Text Placeholder 2"/>
          <p:cNvSpPr>
            <a:spLocks noGrp="1"/>
          </p:cNvSpPr>
          <p:nvPr>
            <p:ph idx="1"/>
          </p:nvPr>
        </p:nvSpPr>
        <p:spPr bwMode="auto">
          <a:xfrm>
            <a:off x="630810" y="1470581"/>
            <a:ext cx="10803903" cy="3747462"/>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3544478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23285069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730623514" name="Picture 4"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498619283"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254320870"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2055189154" name="Picture 5"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47705596"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354440696"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2071672907"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51729112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776196950" name="Picture 5" descr="A white background with black dot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502532355"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81715109"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206368798" name="Picture 4" descr="A white background with black and white cloud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22100155"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93698048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p:spTree>
      <p:nvGrpSpPr>
        <p:cNvPr id="1" name=""/>
        <p:cNvGrpSpPr/>
        <p:nvPr/>
      </p:nvGrpSpPr>
      <p:grpSpPr bwMode="auto">
        <a:xfrm>
          <a:off x="0" y="0"/>
          <a:ext cx="0" cy="0"/>
          <a:chOff x="0" y="0"/>
          <a:chExt cx="0" cy="0"/>
        </a:xfrm>
      </p:grpSpPr>
      <p:sp>
        <p:nvSpPr>
          <p:cNvPr id="777915940"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950499334" name="Picture 2"/>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2">
    <p:spTree>
      <p:nvGrpSpPr>
        <p:cNvPr id="1" name=""/>
        <p:cNvGrpSpPr/>
        <p:nvPr/>
      </p:nvGrpSpPr>
      <p:grpSpPr bwMode="auto">
        <a:xfrm>
          <a:off x="0" y="0"/>
          <a:ext cx="0" cy="0"/>
          <a:chOff x="0" y="0"/>
          <a:chExt cx="0" cy="0"/>
        </a:xfrm>
      </p:grpSpPr>
      <p:sp>
        <p:nvSpPr>
          <p:cNvPr id="102810562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2004965145" name="Picture 4" descr="A picture containing screensho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p:spTree>
      <p:nvGrpSpPr>
        <p:cNvPr id="1" name=""/>
        <p:cNvGrpSpPr/>
        <p:nvPr/>
      </p:nvGrpSpPr>
      <p:grpSpPr bwMode="auto">
        <a:xfrm>
          <a:off x="0" y="0"/>
          <a:ext cx="0" cy="0"/>
          <a:chOff x="0" y="0"/>
          <a:chExt cx="0" cy="0"/>
        </a:xfrm>
      </p:grpSpPr>
      <p:sp>
        <p:nvSpPr>
          <p:cNvPr id="2038727574"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311592402" name="Picture 4" descr="A picture containing white, design&#10;&#10;Description automatically generated"/>
          <p:cNvPicPr>
            <a:picLocks noChangeAspect="1"/>
          </p:cNvPicPr>
          <p:nvPr userDrawn="1"/>
        </p:nvPicPr>
        <p:blipFill rotWithShape="1">
          <a:blip r:embed="rId2"/>
          <a:stretch/>
        </p:blipFill>
        <p:spPr bwMode="auto">
          <a:xfrm>
            <a:off x="0" y="0"/>
            <a:ext cx="11988800" cy="6743700"/>
          </a:xfrm>
          <a:prstGeom prst="rect">
            <a:avLst/>
          </a:prstGeom>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2">
    <p:spTree>
      <p:nvGrpSpPr>
        <p:cNvPr id="1" name=""/>
        <p:cNvGrpSpPr/>
        <p:nvPr/>
      </p:nvGrpSpPr>
      <p:grpSpPr bwMode="auto">
        <a:xfrm>
          <a:off x="0" y="0"/>
          <a:ext cx="0" cy="0"/>
          <a:chOff x="0" y="0"/>
          <a:chExt cx="0" cy="0"/>
        </a:xfrm>
      </p:grpSpPr>
      <p:sp>
        <p:nvSpPr>
          <p:cNvPr id="1206195980"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132827811" name="Picture 2" descr="A picture containing white, design&#10;&#10;Description automatically generated"/>
          <p:cNvPicPr>
            <a:picLocks noChangeAspect="1"/>
          </p:cNvPicPr>
          <p:nvPr userDrawn="1"/>
        </p:nvPicPr>
        <p:blipFill rotWithShape="1">
          <a:blip r:embed="rId2"/>
          <a:stretch/>
        </p:blipFill>
        <p:spPr bwMode="auto">
          <a:xfrm>
            <a:off x="-1" y="0"/>
            <a:ext cx="11921067" cy="6705600"/>
          </a:xfrm>
          <a:prstGeom prst="rect">
            <a:avLst/>
          </a:prstGeom>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p:spTree>
      <p:nvGrpSpPr>
        <p:cNvPr id="1" name=""/>
        <p:cNvGrpSpPr/>
        <p:nvPr/>
      </p:nvGrpSpPr>
      <p:grpSpPr bwMode="auto">
        <a:xfrm>
          <a:off x="0" y="0"/>
          <a:ext cx="0" cy="0"/>
          <a:chOff x="0" y="0"/>
          <a:chExt cx="0" cy="0"/>
        </a:xfrm>
      </p:grpSpPr>
      <p:sp>
        <p:nvSpPr>
          <p:cNvPr id="207224692"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903777603" name="Picture 2" descr="A picture containing white, design&#10;&#10;Description automatically generated"/>
          <p:cNvPicPr>
            <a:picLocks noChangeAspect="1"/>
          </p:cNvPicPr>
          <p:nvPr userDrawn="1"/>
        </p:nvPicPr>
        <p:blipFill rotWithShape="1">
          <a:blip r:embed="rId2"/>
          <a:stretch/>
        </p:blipFill>
        <p:spPr bwMode="auto">
          <a:xfrm>
            <a:off x="-1" y="0"/>
            <a:ext cx="11801475" cy="6638330"/>
          </a:xfrm>
          <a:prstGeom prst="rect">
            <a:avLst/>
          </a:prstGeom>
        </p:spPr>
      </p:pic>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2">
    <p:spTree>
      <p:nvGrpSpPr>
        <p:cNvPr id="1" name=""/>
        <p:cNvGrpSpPr/>
        <p:nvPr/>
      </p:nvGrpSpPr>
      <p:grpSpPr bwMode="auto">
        <a:xfrm>
          <a:off x="0" y="0"/>
          <a:ext cx="0" cy="0"/>
          <a:chOff x="0" y="0"/>
          <a:chExt cx="0" cy="0"/>
        </a:xfrm>
      </p:grpSpPr>
      <p:sp>
        <p:nvSpPr>
          <p:cNvPr id="2099767187"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338829369" name="Picture 2" descr="A picture containing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p:spTree>
      <p:nvGrpSpPr>
        <p:cNvPr id="1" name=""/>
        <p:cNvGrpSpPr/>
        <p:nvPr/>
      </p:nvGrpSpPr>
      <p:grpSpPr bwMode="auto">
        <a:xfrm>
          <a:off x="0" y="0"/>
          <a:ext cx="0" cy="0"/>
          <a:chOff x="0" y="0"/>
          <a:chExt cx="0" cy="0"/>
        </a:xfrm>
      </p:grpSpPr>
      <p:sp>
        <p:nvSpPr>
          <p:cNvPr id="145033743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933001257" name="Picture 2" descr="A picture containing screenshot, text, design&#10;&#10;Description automatically generated"/>
          <p:cNvPicPr>
            <a:picLocks noChangeAspect="1"/>
          </p:cNvPicPr>
          <p:nvPr userDrawn="1"/>
        </p:nvPicPr>
        <p:blipFill rotWithShape="1">
          <a:blip r:embed="rId2"/>
          <a:stretch/>
        </p:blipFill>
        <p:spPr bwMode="auto">
          <a:xfrm>
            <a:off x="0" y="0"/>
            <a:ext cx="12096750" cy="6804422"/>
          </a:xfrm>
          <a:prstGeom prst="rect">
            <a:avLst/>
          </a:prstGeom>
        </p:spPr>
      </p:pic>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2">
    <p:spTree>
      <p:nvGrpSpPr>
        <p:cNvPr id="1" name=""/>
        <p:cNvGrpSpPr/>
        <p:nvPr/>
      </p:nvGrpSpPr>
      <p:grpSpPr bwMode="auto">
        <a:xfrm>
          <a:off x="0" y="0"/>
          <a:ext cx="0" cy="0"/>
          <a:chOff x="0" y="0"/>
          <a:chExt cx="0" cy="0"/>
        </a:xfrm>
      </p:grpSpPr>
      <p:sp>
        <p:nvSpPr>
          <p:cNvPr id="1119100165"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619359873" name="Picture 2" descr="A picture containing screenshot,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5" Type="http://schemas.openxmlformats.org/officeDocument/2006/relationships/image" Target="../media/image1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316940694" name="Title Placeholder 1"/>
          <p:cNvSpPr>
            <a:spLocks noGrp="1"/>
          </p:cNvSpPr>
          <p:nvPr>
            <p:ph type="title"/>
          </p:nvPr>
        </p:nvSpPr>
        <p:spPr bwMode="auto">
          <a:xfrm>
            <a:off x="838200" y="365125"/>
            <a:ext cx="10515600"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868189019" name="Text Placeholder 2"/>
          <p:cNvSpPr>
            <a:spLocks noGrp="1"/>
          </p:cNvSpPr>
          <p:nvPr>
            <p:ph type="body" idx="1"/>
          </p:nvPr>
        </p:nvSpPr>
        <p:spPr bwMode="auto">
          <a:xfrm>
            <a:off x="838200" y="1825625"/>
            <a:ext cx="10515600" cy="4351338"/>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
        <p:nvSpPr>
          <p:cNvPr id="1686284565" name="Date Placeholder 3"/>
          <p:cNvSpPr>
            <a:spLocks noGrp="1"/>
          </p:cNvSpPr>
          <p:nvPr>
            <p:ph type="dt" sz="half" idx="2"/>
          </p:nvPr>
        </p:nvSpPr>
        <p:spPr bwMode="auto">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8E540C29-F910-6D43-9045-53D256484F6D}" type="datetimeFigureOut">
              <a:rPr lang="en-US"/>
              <a:t>9/4/2026</a:t>
            </a:fld>
            <a:endParaRPr lang="en-US"/>
          </a:p>
        </p:txBody>
      </p:sp>
      <p:sp>
        <p:nvSpPr>
          <p:cNvPr id="565309497" name="Footer Placeholder 4"/>
          <p:cNvSpPr>
            <a:spLocks noGrp="1"/>
          </p:cNvSpPr>
          <p:nvPr>
            <p:ph type="ftr" sz="quarter" idx="3"/>
          </p:nvPr>
        </p:nvSpPr>
        <p:spPr bwMode="auto">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1282067259" name="Slide Number Placeholder 5"/>
          <p:cNvSpPr>
            <a:spLocks noGrp="1"/>
          </p:cNvSpPr>
          <p:nvPr>
            <p:ph type="sldNum" sz="quarter" idx="4"/>
          </p:nvPr>
        </p:nvSpPr>
        <p:spPr bwMode="auto">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FF188F3-1707-3C44-A904-58D86E3FE638}" type="slidenum">
              <a:rPr lang="en-US"/>
              <a:t>‹#›</a:t>
            </a:fld>
            <a:endParaRPr lang="en-US"/>
          </a:p>
        </p:txBody>
      </p:sp>
      <p:pic>
        <p:nvPicPr>
          <p:cNvPr id="1187983295" name="Picture 7" descr="A blue background with white text&#10;&#10;Description automatically generated with low confidence"/>
          <p:cNvPicPr>
            <a:picLocks noChangeAspect="1"/>
          </p:cNvPicPr>
          <p:nvPr userDrawn="1"/>
        </p:nvPicPr>
        <p:blipFill rotWithShape="1">
          <a:blip r:embed="rId3"/>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254792132" name="Picture 3" descr="A close-up of a blue background&#10;&#10;Description automatically generated with low confidence"/>
          <p:cNvPicPr>
            <a:picLocks noChangeAspect="1"/>
          </p:cNvPicPr>
          <p:nvPr userDrawn="1"/>
        </p:nvPicPr>
        <p:blipFill rotWithShape="1">
          <a:blip r:embed="rId7"/>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1549195928" name="Text Placeholder 2"/>
          <p:cNvSpPr>
            <a:spLocks noGrp="1"/>
          </p:cNvSpPr>
          <p:nvPr>
            <p:ph type="body"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pic>
        <p:nvPicPr>
          <p:cNvPr id="1790539038" name="Picture 3" descr="A picture containing text, screenshot, font, logo&#10;&#10;Description automatically generated"/>
          <p:cNvPicPr>
            <a:picLocks noChangeAspect="1"/>
          </p:cNvPicPr>
          <p:nvPr userDrawn="1"/>
        </p:nvPicPr>
        <p:blipFill rotWithShape="1">
          <a:blip r:embed="rId9"/>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0" indent="0" algn="l" defTabSz="914400" rtl="0">
        <a:lnSpc>
          <a:spcPct val="90000"/>
        </a:lnSpc>
        <a:spcBef>
          <a:spcPts val="1000"/>
        </a:spcBef>
        <a:buFont typeface="Arial"/>
        <a:buNone/>
        <a:defRPr sz="2800">
          <a:solidFill>
            <a:schemeClr val="bg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465156550"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083905830" name="Text Placeholder 2"/>
          <p:cNvSpPr>
            <a:spLocks noGrp="1"/>
          </p:cNvSpPr>
          <p:nvPr>
            <p:ph type="body"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pic>
        <p:nvPicPr>
          <p:cNvPr id="2072204496" name="Picture 5" descr="A picture containing text, businesscard, screenshot, logo&#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1884570413" name="Picture 4" descr="A white background with blue border&#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774131417"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54045780"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1999665796" name="Picture 5" descr="A white background with black dots&#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795172419"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058750540"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legislation.gov.uk/ukpga/2018/12/pdfs/ukpga_20180012_en.pdf" TargetMode="External"/><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14.xml"/><Relationship Id="rId5" Type="http://schemas.openxmlformats.org/officeDocument/2006/relationships/image" Target="../media/image32.png"/><Relationship Id="rId4" Type="http://schemas.openxmlformats.org/officeDocument/2006/relationships/image" Target="../media/image31.png"/></Relationships>
</file>

<file path=ppt/slides/_rels/slide8.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5.xml"/><Relationship Id="rId1" Type="http://schemas.openxmlformats.org/officeDocument/2006/relationships/video" Target="https://www.youtube.com/embed/6A5sUoCbb-w?feature=oembed" TargetMode="External"/><Relationship Id="rId6" Type="http://schemas.openxmlformats.org/officeDocument/2006/relationships/image" Target="../media/image35.jpeg"/><Relationship Id="rId5" Type="http://schemas.openxmlformats.org/officeDocument/2006/relationships/image" Target="../media/image34.png"/><Relationship Id="rId4" Type="http://schemas.openxmlformats.org/officeDocument/2006/relationships/hyperlink" Target="https://ico.org.uk/"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2.png"/></Relationships>
</file>

<file path=ppt/slides/_rels/slide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32.png"/></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38.png"/></Relationships>
</file>

<file path=ppt/slides/_rels/slide1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3.xml"/><Relationship Id="rId1" Type="http://schemas.openxmlformats.org/officeDocument/2006/relationships/slideLayout" Target="../slideLayouts/slideLayout15.xml"/><Relationship Id="rId5" Type="http://schemas.openxmlformats.org/officeDocument/2006/relationships/image" Target="../media/image41.png"/><Relationship Id="rId4" Type="http://schemas.openxmlformats.org/officeDocument/2006/relationships/image" Target="../media/image40.png"/></Relationships>
</file>

<file path=ppt/slides/_rels/slide1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5.xml"/><Relationship Id="rId1" Type="http://schemas.openxmlformats.org/officeDocument/2006/relationships/slideLayout" Target="../slideLayouts/slideLayout15.xml"/><Relationship Id="rId5" Type="http://schemas.openxmlformats.org/officeDocument/2006/relationships/image" Target="../media/image45.png"/><Relationship Id="rId4" Type="http://schemas.openxmlformats.org/officeDocument/2006/relationships/image" Target="../media/image44.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8.xml"/><Relationship Id="rId1" Type="http://schemas.openxmlformats.org/officeDocument/2006/relationships/slideLayout" Target="../slideLayouts/slideLayout17.xml"/><Relationship Id="rId4" Type="http://schemas.openxmlformats.org/officeDocument/2006/relationships/image" Target="../media/image47.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5.xml"/><Relationship Id="rId1" Type="http://schemas.openxmlformats.org/officeDocument/2006/relationships/video" Target="https://www.youtube.com/embed/ihGAIVPR3cE?feature=oembed" TargetMode="External"/><Relationship Id="rId4" Type="http://schemas.openxmlformats.org/officeDocument/2006/relationships/image" Target="../media/image48.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7.xml"/><Relationship Id="rId1" Type="http://schemas.openxmlformats.org/officeDocument/2006/relationships/slideLayout" Target="../slideLayouts/slideLayout15.xml"/><Relationship Id="rId5" Type="http://schemas.openxmlformats.org/officeDocument/2006/relationships/image" Target="../media/image51.png"/><Relationship Id="rId4" Type="http://schemas.openxmlformats.org/officeDocument/2006/relationships/image" Target="../media/image50.jp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0.xml"/><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notesSlide" Target="../notesSlides/notesSlide31.xml"/><Relationship Id="rId1" Type="http://schemas.openxmlformats.org/officeDocument/2006/relationships/slideLayout" Target="../slideLayouts/slideLayout15.xml"/><Relationship Id="rId4" Type="http://schemas.openxmlformats.org/officeDocument/2006/relationships/image" Target="../media/image54.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5.xml"/><Relationship Id="rId1" Type="http://schemas.openxmlformats.org/officeDocument/2006/relationships/video" Target="https://www.youtube.com/embed/PRVd30lUeAw?feature=oembed" TargetMode="External"/><Relationship Id="rId4" Type="http://schemas.openxmlformats.org/officeDocument/2006/relationships/image" Target="../media/image55.jpeg"/></Relationships>
</file>

<file path=ppt/slides/_rels/slide33.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33.xml"/><Relationship Id="rId1" Type="http://schemas.openxmlformats.org/officeDocument/2006/relationships/slideLayout" Target="../slideLayouts/slideLayout15.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hyperlink" Target="https://digital.nhs.uk/data-and-information/publications/statistical/primary-care-dementia-data/august-2024" TargetMode="External"/><Relationship Id="rId2" Type="http://schemas.openxmlformats.org/officeDocument/2006/relationships/notesSlide" Target="../notesSlides/notesSlide35.xml"/><Relationship Id="rId1" Type="http://schemas.openxmlformats.org/officeDocument/2006/relationships/slideLayout" Target="../slideLayouts/slideLayout15.xml"/><Relationship Id="rId5" Type="http://schemas.openxmlformats.org/officeDocument/2006/relationships/image" Target="../media/image63.png"/><Relationship Id="rId4" Type="http://schemas.openxmlformats.org/officeDocument/2006/relationships/image" Target="../media/image62.png"/></Relationships>
</file>

<file path=ppt/slides/_rels/slide36.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6.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7.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9.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40.xm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8" Type="http://schemas.openxmlformats.org/officeDocument/2006/relationships/hyperlink" Target="https://ico.org.uk/" TargetMode="External"/><Relationship Id="rId13" Type="http://schemas.openxmlformats.org/officeDocument/2006/relationships/hyperlink" Target="https://digital.nhs.uk/your-data" TargetMode="External"/><Relationship Id="rId3" Type="http://schemas.openxmlformats.org/officeDocument/2006/relationships/hyperlink" Target="https://www.gov.uk/government/organisations/national-data-guardian/about" TargetMode="External"/><Relationship Id="rId7" Type="http://schemas.openxmlformats.org/officeDocument/2006/relationships/hyperlink" Target="https://ico.org.uk/for-organisations/uk-gdpr-guidance-and-resources/data-protection-principles/a-guide-to-the-data-protection-principles/lawfulness-fairness-and-transparency/" TargetMode="External"/><Relationship Id="rId12" Type="http://schemas.openxmlformats.org/officeDocument/2006/relationships/hyperlink" Target="https://digital.nhs.uk/about-nhs-digital" TargetMode="External"/><Relationship Id="rId2" Type="http://schemas.openxmlformats.org/officeDocument/2006/relationships/notesSlide" Target="../notesSlides/notesSlide44.xml"/><Relationship Id="rId1" Type="http://schemas.openxmlformats.org/officeDocument/2006/relationships/slideLayout" Target="../slideLayouts/slideLayout15.xml"/><Relationship Id="rId6" Type="http://schemas.openxmlformats.org/officeDocument/2006/relationships/hyperlink" Target="https://ico.org.uk/for-organisations/uk-gdpr-guidance-and-resources/accountability-and-governance/accountability-framework/contracts-and-data-sharing/purpose-limitation/" TargetMode="External"/><Relationship Id="rId11" Type="http://schemas.openxmlformats.org/officeDocument/2006/relationships/hyperlink" Target="https://digital.nhs.uk/data-and-information/publications/statistical/primary-care-dementia-data/august-2024" TargetMode="External"/><Relationship Id="rId5" Type="http://schemas.openxmlformats.org/officeDocument/2006/relationships/hyperlink" Target="https://ico.org.uk/for-organisations/uk-gdpr-guidance-and-resources/data-protection-principles/a-guide-to-the-data-protection-principles/accuracy/" TargetMode="External"/><Relationship Id="rId10" Type="http://schemas.openxmlformats.org/officeDocument/2006/relationships/hyperlink" Target="https://ico.org.uk/for-organisations/direct-marketing-and-privacy-and-electronic-communications/guidance-for-the-use-of-personal-data-in-political-campaigning-1/purpose-limitation-data-minimisation-and-storage-limitation/" TargetMode="External"/><Relationship Id="rId4" Type="http://schemas.openxmlformats.org/officeDocument/2006/relationships/hyperlink" Target="https://ico.org.uk/for-organisations/uk-gdpr-guidance-and-resources/accountability-and-governance/guide-to-accountability-and-governance/" TargetMode="External"/><Relationship Id="rId9" Type="http://schemas.openxmlformats.org/officeDocument/2006/relationships/hyperlink" Target="https://ico.org.uk/for-organisations/advice-for-small-organisations/getting-started-with-gdpr/getting-started-with-data-protection/" TargetMode="External"/><Relationship Id="rId14" Type="http://schemas.openxmlformats.org/officeDocument/2006/relationships/hyperlink" Target="https://www.dsptoolkit.nhs.uk/"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england.nhs.uk/2023/02/nhs-digital-and-nhs-england-complete-merger/" TargetMode="External"/><Relationship Id="rId2" Type="http://schemas.openxmlformats.org/officeDocument/2006/relationships/hyperlink" Target="https://ico.org.uk/about-the-ico/what-we-do/legislation-we-cover/data-use-and-access-act-2025/the-data-use-and-access-act-2025-how-does-this-affect-me/" TargetMode="External"/><Relationship Id="rId1" Type="http://schemas.openxmlformats.org/officeDocument/2006/relationships/slideLayout" Target="../slideLayouts/slideLayout15.xml"/><Relationship Id="rId4" Type="http://schemas.openxmlformats.org/officeDocument/2006/relationships/hyperlink" Target="https://www.england.nhs.uk/about/protecting-and-safely-using-data-in-the-new-nhs-england/"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5.xml"/><Relationship Id="rId1" Type="http://schemas.openxmlformats.org/officeDocument/2006/relationships/slideLayout" Target="../slideLayouts/slideLayout18.xml"/><Relationship Id="rId5" Type="http://schemas.openxmlformats.org/officeDocument/2006/relationships/image" Target="../media/image68.jpg"/><Relationship Id="rId4" Type="http://schemas.openxmlformats.org/officeDocument/2006/relationships/hyperlink" Target="https://moodle.uwtsd.ac.uk/course/view.php?id=11455" TargetMode="Externa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95440236" name="Content Placeholder 1"/>
          <p:cNvSpPr>
            <a:spLocks noGrp="1"/>
          </p:cNvSpPr>
          <p:nvPr>
            <p:ph idx="1"/>
          </p:nvPr>
        </p:nvSpPr>
        <p:spPr bwMode="auto">
          <a:xfrm>
            <a:off x="630810" y="1470581"/>
            <a:ext cx="10803903" cy="1090489"/>
          </a:xfrm>
        </p:spPr>
        <p:txBody>
          <a:bodyPr/>
          <a:lstStyle/>
          <a:p>
            <a:pPr marL="0" indent="0" algn="ctr">
              <a:buNone/>
              <a:defRPr/>
            </a:pPr>
            <a:r>
              <a:rPr lang="en-GB" sz="3200">
                <a:solidFill>
                  <a:schemeClr val="bg1"/>
                </a:solidFill>
                <a:ea typeface="Calibri"/>
                <a:cs typeface="Calibri"/>
              </a:rPr>
              <a:t>BMHP6026_BIRM </a:t>
            </a:r>
            <a:endParaRPr lang="en-US">
              <a:ea typeface="Calibri"/>
              <a:cs typeface="Calibri"/>
            </a:endParaRPr>
          </a:p>
          <a:p>
            <a:pPr marL="0" indent="0" algn="ctr">
              <a:buNone/>
              <a:defRPr/>
            </a:pPr>
            <a:endParaRPr lang="en-GB" sz="3200">
              <a:solidFill>
                <a:schemeClr val="bg1"/>
              </a:solidFill>
              <a:ea typeface="Calibri"/>
              <a:cs typeface="Calibri"/>
            </a:endParaRPr>
          </a:p>
          <a:p>
            <a:pPr marL="0" indent="0" algn="ctr">
              <a:buNone/>
              <a:defRPr/>
            </a:pPr>
            <a:r>
              <a:rPr lang="en-GB" sz="4800" b="1">
                <a:solidFill>
                  <a:schemeClr val="bg1"/>
                </a:solidFill>
                <a:ea typeface="Calibri"/>
                <a:cs typeface="Calibri"/>
              </a:rPr>
              <a:t>Week 3</a:t>
            </a:r>
          </a:p>
          <a:p>
            <a:pPr marL="0" indent="0" algn="ctr">
              <a:buNone/>
              <a:defRPr/>
            </a:pPr>
            <a:r>
              <a:rPr lang="en-GB" sz="4800" b="1">
                <a:solidFill>
                  <a:schemeClr val="bg1"/>
                </a:solidFill>
                <a:ea typeface="Calibri"/>
                <a:cs typeface="Calibri"/>
              </a:rPr>
              <a:t>Information Governance </a:t>
            </a:r>
          </a:p>
          <a:p>
            <a:pPr marL="0" indent="0" algn="ctr">
              <a:buNone/>
              <a:defRPr/>
            </a:pPr>
            <a:r>
              <a:rPr lang="en-GB" sz="4800" b="1">
                <a:solidFill>
                  <a:schemeClr val="bg1"/>
                </a:solidFill>
                <a:ea typeface="Calibri"/>
                <a:cs typeface="Calibri"/>
              </a:rPr>
              <a:t>and Ethical use of Data</a:t>
            </a:r>
          </a:p>
          <a:p>
            <a:pPr marL="0" indent="0" algn="ctr">
              <a:buNone/>
              <a:defRPr/>
            </a:pPr>
            <a:endParaRPr lang="en-GB" sz="3200">
              <a:solidFill>
                <a:schemeClr val="bg1"/>
              </a:solidFill>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055461716" name="Title 3"/>
          <p:cNvSpPr>
            <a:spLocks noGrp="1"/>
          </p:cNvSpPr>
          <p:nvPr>
            <p:ph type="title"/>
          </p:nvPr>
        </p:nvSpPr>
        <p:spPr bwMode="auto"/>
        <p:txBody>
          <a:bodyPr>
            <a:normAutofit/>
          </a:bodyPr>
          <a:lstStyle/>
          <a:p>
            <a:pPr>
              <a:defRPr/>
            </a:pPr>
            <a:r>
              <a:rPr lang="en-GB" sz="4800" b="1">
                <a:latin typeface="+mn-lt"/>
              </a:rPr>
              <a:t>During the Session… </a:t>
            </a:r>
          </a:p>
        </p:txBody>
      </p:sp>
      <p:sp>
        <p:nvSpPr>
          <p:cNvPr id="1924281446" name="Arrow: Right 7"/>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370603165" name="Freeform: Shape 8"/>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Introduction to information governance.</a:t>
            </a:r>
          </a:p>
        </p:txBody>
      </p:sp>
      <p:sp>
        <p:nvSpPr>
          <p:cNvPr id="187682797" name="Freeform: Shape 9"/>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Overview of UK GDPR </a:t>
            </a:r>
          </a:p>
        </p:txBody>
      </p:sp>
      <p:sp>
        <p:nvSpPr>
          <p:cNvPr id="2084023473" name="Freeform: Shape 10"/>
          <p:cNvSpPr/>
          <p:nvPr/>
        </p:nvSpPr>
        <p:spPr bwMode="auto">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Introduction to ethical use of patient data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70603165"/>
                                        </p:tgtEl>
                                        <p:attrNameLst>
                                          <p:attrName>style.visibility</p:attrName>
                                        </p:attrNameLst>
                                      </p:cBhvr>
                                      <p:to>
                                        <p:strVal val="visible"/>
                                      </p:to>
                                    </p:set>
                                    <p:animEffect transition="in" filter="fade">
                                      <p:cBhvr>
                                        <p:cTn id="7" dur="500"/>
                                        <p:tgtEl>
                                          <p:spTgt spid="37060316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7682797"/>
                                        </p:tgtEl>
                                        <p:attrNameLst>
                                          <p:attrName>style.visibility</p:attrName>
                                        </p:attrNameLst>
                                      </p:cBhvr>
                                      <p:to>
                                        <p:strVal val="visible"/>
                                      </p:to>
                                    </p:set>
                                    <p:animEffect transition="in" filter="fade">
                                      <p:cBhvr>
                                        <p:cTn id="12" dur="500"/>
                                        <p:tgtEl>
                                          <p:spTgt spid="18768279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84023473"/>
                                        </p:tgtEl>
                                        <p:attrNameLst>
                                          <p:attrName>style.visibility</p:attrName>
                                        </p:attrNameLst>
                                      </p:cBhvr>
                                      <p:to>
                                        <p:strVal val="visible"/>
                                      </p:to>
                                    </p:set>
                                    <p:animEffect transition="in" filter="fade">
                                      <p:cBhvr>
                                        <p:cTn id="17" dur="500"/>
                                        <p:tgtEl>
                                          <p:spTgt spid="20840234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0603165" grpId="0" animBg="1"/>
      <p:bldP spid="187682797" grpId="0" animBg="1"/>
      <p:bldP spid="2084023473" grpId="0" animBg="1"/>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grpSp>
        <p:nvGrpSpPr>
          <p:cNvPr id="386377010" name="Group 17"/>
          <p:cNvGrpSpPr/>
          <p:nvPr/>
        </p:nvGrpSpPr>
        <p:grpSpPr bwMode="auto">
          <a:xfrm>
            <a:off x="-5334747" y="1032768"/>
            <a:ext cx="13551453" cy="6668087"/>
            <a:chOff x="-5334747" y="1028576"/>
            <a:chExt cx="13551453" cy="6668087"/>
          </a:xfrm>
        </p:grpSpPr>
        <p:sp>
          <p:nvSpPr>
            <p:cNvPr id="11" name="Block Arc 10"/>
            <p:cNvSpPr/>
            <p:nvPr/>
          </p:nvSpPr>
          <p:spPr bwMode="auto">
            <a:xfrm>
              <a:off x="-5334747" y="1028576"/>
              <a:ext cx="6668087" cy="6668087"/>
            </a:xfrm>
            <a:prstGeom prst="blockArc">
              <a:avLst>
                <a:gd name="adj1" fmla="val 18900000"/>
                <a:gd name="adj2" fmla="val 2700000"/>
                <a:gd name="adj3" fmla="val 324"/>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2" name="Freeform: Shape 11"/>
            <p:cNvSpPr/>
            <p:nvPr/>
          </p:nvSpPr>
          <p:spPr bwMode="auto">
            <a:xfrm>
              <a:off x="844586" y="2381283"/>
              <a:ext cx="7372120" cy="990667"/>
            </a:xfrm>
            <a:custGeom>
              <a:avLst/>
              <a:gdLst>
                <a:gd name="connsiteX0" fmla="*/ 0 w 7372120"/>
                <a:gd name="connsiteY0" fmla="*/ 0 h 990667"/>
                <a:gd name="connsiteX1" fmla="*/ 7372120 w 7372120"/>
                <a:gd name="connsiteY1" fmla="*/ 0 h 990667"/>
                <a:gd name="connsiteX2" fmla="*/ 7372120 w 7372120"/>
                <a:gd name="connsiteY2" fmla="*/ 990667 h 990667"/>
                <a:gd name="connsiteX3" fmla="*/ 0 w 7372120"/>
                <a:gd name="connsiteY3" fmla="*/ 990667 h 990667"/>
                <a:gd name="connsiteX4" fmla="*/ 0 w 7372120"/>
                <a:gd name="connsiteY4" fmla="*/ 0 h 990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120" h="990667" extrusionOk="0">
                  <a:moveTo>
                    <a:pt x="0" y="0"/>
                  </a:moveTo>
                  <a:lnTo>
                    <a:pt x="7372120" y="0"/>
                  </a:lnTo>
                  <a:lnTo>
                    <a:pt x="7372120" y="990667"/>
                  </a:lnTo>
                  <a:lnTo>
                    <a:pt x="0" y="99066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86343" tIns="48260" rIns="48260" bIns="48260" numCol="1" spcCol="1270" anchor="ctr" anchorCtr="0">
              <a:noAutofit/>
            </a:bodyPr>
            <a:lstStyle/>
            <a:p>
              <a:pPr marL="0" lvl="0" indent="0" algn="l" defTabSz="844550">
                <a:lnSpc>
                  <a:spcPct val="90000"/>
                </a:lnSpc>
                <a:spcBef>
                  <a:spcPts val="0"/>
                </a:spcBef>
                <a:spcAft>
                  <a:spcPts val="0"/>
                </a:spcAft>
                <a:buNone/>
                <a:defRPr/>
              </a:pPr>
              <a:r>
                <a:rPr lang="en-GB" sz="1900" b="1"/>
                <a:t>Any organisation that collects, analyses, publishes or disseminates confidential health and care information must follow the Data Protection Act 2018 and UK GDPR. </a:t>
              </a:r>
            </a:p>
          </p:txBody>
        </p:sp>
        <p:sp>
          <p:nvSpPr>
            <p:cNvPr id="13" name="Oval 12"/>
            <p:cNvSpPr/>
            <p:nvPr/>
          </p:nvSpPr>
          <p:spPr bwMode="auto">
            <a:xfrm>
              <a:off x="333250" y="2257450"/>
              <a:ext cx="1238334" cy="1238334"/>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166347805" name="Group 18"/>
          <p:cNvGrpSpPr/>
          <p:nvPr/>
        </p:nvGrpSpPr>
        <p:grpSpPr bwMode="auto">
          <a:xfrm>
            <a:off x="693357" y="3743452"/>
            <a:ext cx="7523349" cy="1238334"/>
            <a:chOff x="693357" y="3743452"/>
            <a:chExt cx="7523349" cy="1238334"/>
          </a:xfrm>
        </p:grpSpPr>
        <p:sp>
          <p:nvSpPr>
            <p:cNvPr id="14" name="Freeform: Shape 13"/>
            <p:cNvSpPr/>
            <p:nvPr/>
          </p:nvSpPr>
          <p:spPr bwMode="auto">
            <a:xfrm>
              <a:off x="1204694" y="3743452"/>
              <a:ext cx="7012012" cy="1148339"/>
            </a:xfrm>
            <a:custGeom>
              <a:avLst/>
              <a:gdLst>
                <a:gd name="connsiteX0" fmla="*/ 0 w 7012012"/>
                <a:gd name="connsiteY0" fmla="*/ 0 h 990667"/>
                <a:gd name="connsiteX1" fmla="*/ 7012012 w 7012012"/>
                <a:gd name="connsiteY1" fmla="*/ 0 h 990667"/>
                <a:gd name="connsiteX2" fmla="*/ 7012012 w 7012012"/>
                <a:gd name="connsiteY2" fmla="*/ 990667 h 990667"/>
                <a:gd name="connsiteX3" fmla="*/ 0 w 7012012"/>
                <a:gd name="connsiteY3" fmla="*/ 990667 h 990667"/>
                <a:gd name="connsiteX4" fmla="*/ 0 w 7012012"/>
                <a:gd name="connsiteY4" fmla="*/ 0 h 990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012" h="990667" extrusionOk="0">
                  <a:moveTo>
                    <a:pt x="0" y="0"/>
                  </a:moveTo>
                  <a:lnTo>
                    <a:pt x="7012012" y="0"/>
                  </a:lnTo>
                  <a:lnTo>
                    <a:pt x="7012012" y="990667"/>
                  </a:lnTo>
                  <a:lnTo>
                    <a:pt x="0" y="99066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86343" tIns="48260" rIns="48260" bIns="48260" numCol="1" spcCol="1270" anchor="ctr" anchorCtr="0">
              <a:noAutofit/>
            </a:bodyPr>
            <a:lstStyle/>
            <a:p>
              <a:pPr marL="0" lvl="0" indent="0" algn="l" defTabSz="844550">
                <a:lnSpc>
                  <a:spcPct val="90000"/>
                </a:lnSpc>
                <a:spcBef>
                  <a:spcPts val="0"/>
                </a:spcBef>
                <a:spcAft>
                  <a:spcPts val="0"/>
                </a:spcAft>
                <a:buNone/>
                <a:defRPr/>
              </a:pPr>
              <a:r>
                <a:rPr lang="en-GB" sz="1900" b="1"/>
                <a:t>The Information Commissioner’s Office (ICO) clearly defines the steps that organisations must, should and may take to ensure that confidential information is handled appropriately. </a:t>
              </a:r>
            </a:p>
          </p:txBody>
        </p:sp>
        <p:sp>
          <p:nvSpPr>
            <p:cNvPr id="15" name="Oval 14"/>
            <p:cNvSpPr/>
            <p:nvPr/>
          </p:nvSpPr>
          <p:spPr bwMode="auto">
            <a:xfrm>
              <a:off x="693357" y="3743452"/>
              <a:ext cx="1238334" cy="1238334"/>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1502517617" name="Group 19"/>
          <p:cNvGrpSpPr/>
          <p:nvPr/>
        </p:nvGrpSpPr>
        <p:grpSpPr bwMode="auto">
          <a:xfrm>
            <a:off x="333250" y="5229453"/>
            <a:ext cx="7883456" cy="1238334"/>
            <a:chOff x="333250" y="5229453"/>
            <a:chExt cx="7883456" cy="1238334"/>
          </a:xfrm>
        </p:grpSpPr>
        <p:sp>
          <p:nvSpPr>
            <p:cNvPr id="16" name="Freeform: Shape 15"/>
            <p:cNvSpPr/>
            <p:nvPr/>
          </p:nvSpPr>
          <p:spPr bwMode="auto">
            <a:xfrm>
              <a:off x="844586" y="5349097"/>
              <a:ext cx="7372120" cy="994858"/>
            </a:xfrm>
            <a:custGeom>
              <a:avLst/>
              <a:gdLst>
                <a:gd name="connsiteX0" fmla="*/ 0 w 7372120"/>
                <a:gd name="connsiteY0" fmla="*/ 0 h 990667"/>
                <a:gd name="connsiteX1" fmla="*/ 7372120 w 7372120"/>
                <a:gd name="connsiteY1" fmla="*/ 0 h 990667"/>
                <a:gd name="connsiteX2" fmla="*/ 7372120 w 7372120"/>
                <a:gd name="connsiteY2" fmla="*/ 990667 h 990667"/>
                <a:gd name="connsiteX3" fmla="*/ 0 w 7372120"/>
                <a:gd name="connsiteY3" fmla="*/ 990667 h 990667"/>
                <a:gd name="connsiteX4" fmla="*/ 0 w 7372120"/>
                <a:gd name="connsiteY4" fmla="*/ 0 h 990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120" h="990667" extrusionOk="0">
                  <a:moveTo>
                    <a:pt x="0" y="0"/>
                  </a:moveTo>
                  <a:lnTo>
                    <a:pt x="7372120" y="0"/>
                  </a:lnTo>
                  <a:lnTo>
                    <a:pt x="7372120" y="990667"/>
                  </a:lnTo>
                  <a:lnTo>
                    <a:pt x="0" y="99066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86343" tIns="48260" rIns="48260" bIns="48260" numCol="1" spcCol="1270" anchor="ctr" anchorCtr="0">
              <a:noAutofit/>
            </a:bodyPr>
            <a:lstStyle/>
            <a:p>
              <a:pPr marL="0" lvl="0" indent="0" algn="l" defTabSz="844550">
                <a:lnSpc>
                  <a:spcPct val="90000"/>
                </a:lnSpc>
                <a:spcBef>
                  <a:spcPts val="0"/>
                </a:spcBef>
                <a:spcAft>
                  <a:spcPts val="0"/>
                </a:spcAft>
                <a:buNone/>
                <a:defRPr/>
              </a:pPr>
              <a:r>
                <a:rPr lang="en-GB" sz="1900" b="1"/>
                <a:t>Information governance refers to the practice of handling the information of service users, staff and other identifiable individuals.</a:t>
              </a:r>
            </a:p>
          </p:txBody>
        </p:sp>
        <p:sp>
          <p:nvSpPr>
            <p:cNvPr id="17" name="Oval 16"/>
            <p:cNvSpPr/>
            <p:nvPr/>
          </p:nvSpPr>
          <p:spPr bwMode="auto">
            <a:xfrm>
              <a:off x="333250" y="5229453"/>
              <a:ext cx="1238334" cy="1238334"/>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sp>
        <p:nvSpPr>
          <p:cNvPr id="76624780" name="Title 1"/>
          <p:cNvSpPr>
            <a:spLocks noGrp="1"/>
          </p:cNvSpPr>
          <p:nvPr>
            <p:ph type="title"/>
          </p:nvPr>
        </p:nvSpPr>
        <p:spPr bwMode="auto">
          <a:xfrm>
            <a:off x="333250" y="1152407"/>
            <a:ext cx="12298680" cy="985401"/>
          </a:xfrm>
          <a:prstGeom prst="rect">
            <a:avLst/>
          </a:prstGeom>
          <a:solidFill>
            <a:schemeClr val="bg1"/>
          </a:solidFill>
        </p:spPr>
        <p:txBody>
          <a:bodyPr/>
          <a:lstStyle/>
          <a:p>
            <a:pPr>
              <a:defRPr/>
            </a:pPr>
            <a:r>
              <a:rPr lang="en-GB" b="1">
                <a:latin typeface="+mn-lt"/>
              </a:rPr>
              <a:t>Information Governance</a:t>
            </a:r>
          </a:p>
        </p:txBody>
      </p:sp>
      <p:pic>
        <p:nvPicPr>
          <p:cNvPr id="1323031502" name="Picture 7"/>
          <p:cNvPicPr>
            <a:picLocks noChangeAspect="1"/>
          </p:cNvPicPr>
          <p:nvPr/>
        </p:nvPicPr>
        <p:blipFill rotWithShape="1">
          <a:blip r:embed="rId3"/>
          <a:srcRect l="14843" t="7586" r="12054" b="3543"/>
          <a:stretch/>
        </p:blipFill>
        <p:spPr bwMode="auto">
          <a:xfrm>
            <a:off x="8216706" y="1868009"/>
            <a:ext cx="3776003" cy="435270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6377010"/>
                                        </p:tgtEl>
                                        <p:attrNameLst>
                                          <p:attrName>style.visibility</p:attrName>
                                        </p:attrNameLst>
                                      </p:cBhvr>
                                      <p:to>
                                        <p:strVal val="visible"/>
                                      </p:to>
                                    </p:set>
                                    <p:animEffect transition="in" filter="fade">
                                      <p:cBhvr>
                                        <p:cTn id="7" dur="500"/>
                                        <p:tgtEl>
                                          <p:spTgt spid="3863770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6347805"/>
                                        </p:tgtEl>
                                        <p:attrNameLst>
                                          <p:attrName>style.visibility</p:attrName>
                                        </p:attrNameLst>
                                      </p:cBhvr>
                                      <p:to>
                                        <p:strVal val="visible"/>
                                      </p:to>
                                    </p:set>
                                    <p:animEffect transition="in" filter="fade">
                                      <p:cBhvr>
                                        <p:cTn id="12" dur="500"/>
                                        <p:tgtEl>
                                          <p:spTgt spid="16634780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02517617"/>
                                        </p:tgtEl>
                                        <p:attrNameLst>
                                          <p:attrName>style.visibility</p:attrName>
                                        </p:attrNameLst>
                                      </p:cBhvr>
                                      <p:to>
                                        <p:strVal val="visible"/>
                                      </p:to>
                                    </p:set>
                                    <p:animEffect transition="in" filter="fade">
                                      <p:cBhvr>
                                        <p:cTn id="17" dur="500"/>
                                        <p:tgtEl>
                                          <p:spTgt spid="15025176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96761657" name="Title 1"/>
          <p:cNvSpPr>
            <a:spLocks noGrp="1"/>
          </p:cNvSpPr>
          <p:nvPr>
            <p:ph type="title"/>
          </p:nvPr>
        </p:nvSpPr>
        <p:spPr bwMode="auto">
          <a:xfrm>
            <a:off x="301657" y="1420926"/>
            <a:ext cx="11594969" cy="1325563"/>
          </a:xfrm>
        </p:spPr>
        <p:txBody>
          <a:bodyPr anchor="ctr">
            <a:normAutofit/>
          </a:bodyPr>
          <a:lstStyle/>
          <a:p>
            <a:pPr>
              <a:defRPr/>
            </a:pPr>
            <a:r>
              <a:rPr lang="en-GB" b="1">
                <a:latin typeface="+mn-lt"/>
              </a:rPr>
              <a:t>Key Organisations in Information Governance</a:t>
            </a:r>
          </a:p>
        </p:txBody>
      </p:sp>
      <p:graphicFrame>
        <p:nvGraphicFramePr>
          <p:cNvPr id="1054388094" name="Content Placeholder 2"/>
          <p:cNvGraphicFramePr>
            <a:graphicFrameLocks noGrp="1"/>
          </p:cNvGraphicFramePr>
          <p:nvPr>
            <p:ph idx="1"/>
          </p:nvPr>
        </p:nvGraphicFramePr>
        <p:xfrm>
          <a:off x="295374" y="2737787"/>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34331901" name="TextBox 3"/>
          <p:cNvSpPr txBox="1"/>
          <p:nvPr/>
        </p:nvSpPr>
        <p:spPr bwMode="auto">
          <a:xfrm>
            <a:off x="9026769" y="6235247"/>
            <a:ext cx="3165231" cy="307777"/>
          </a:xfrm>
          <a:prstGeom prst="rect">
            <a:avLst/>
          </a:prstGeom>
          <a:noFill/>
        </p:spPr>
        <p:txBody>
          <a:bodyPr wrap="square" rtlCol="0">
            <a:spAutoFit/>
          </a:bodyPr>
          <a:lstStyle/>
          <a:p>
            <a:pPr>
              <a:defRPr/>
            </a:pPr>
            <a:r>
              <a:rPr lang="en-GB" sz="1400"/>
              <a:t>(ICO, 2023, NHS England, 2022)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2742540" name="Title 1"/>
          <p:cNvSpPr>
            <a:spLocks noGrp="1"/>
          </p:cNvSpPr>
          <p:nvPr>
            <p:ph type="title"/>
          </p:nvPr>
        </p:nvSpPr>
        <p:spPr bwMode="auto">
          <a:xfrm>
            <a:off x="927258" y="65301"/>
            <a:ext cx="8779022" cy="1325563"/>
          </a:xfrm>
        </p:spPr>
        <p:txBody>
          <a:bodyPr anchor="ctr">
            <a:normAutofit fontScale="90000"/>
          </a:bodyPr>
          <a:lstStyle/>
          <a:p>
            <a:pPr>
              <a:defRPr/>
            </a:pPr>
            <a:r>
              <a:rPr lang="en-GB" sz="4900" b="1">
                <a:latin typeface="+mn-lt"/>
              </a:rPr>
              <a:t>Data Protection and </a:t>
            </a:r>
            <a:br>
              <a:rPr lang="en-GB" sz="4900" b="1">
                <a:latin typeface="+mn-lt"/>
              </a:rPr>
            </a:br>
            <a:r>
              <a:rPr lang="en-GB" sz="4900" b="1">
                <a:latin typeface="+mn-lt"/>
              </a:rPr>
              <a:t>UK GDPR </a:t>
            </a:r>
            <a:r>
              <a:rPr lang="en-GB" sz="2700" b="1">
                <a:latin typeface="+mn-lt"/>
              </a:rPr>
              <a:t>(General Data Protection Regulation)</a:t>
            </a:r>
            <a:endParaRPr lang="en-GB" sz="2200" b="1">
              <a:latin typeface="+mn-lt"/>
            </a:endParaRPr>
          </a:p>
        </p:txBody>
      </p:sp>
      <p:sp>
        <p:nvSpPr>
          <p:cNvPr id="2114527205" name="Freeform: Shape 5"/>
          <p:cNvSpPr/>
          <p:nvPr/>
        </p:nvSpPr>
        <p:spPr bwMode="auto">
          <a:xfrm>
            <a:off x="269106" y="3490121"/>
            <a:ext cx="11481847" cy="883507"/>
          </a:xfrm>
          <a:custGeom>
            <a:avLst/>
            <a:gdLst>
              <a:gd name="connsiteX0" fmla="*/ 0 w 11481847"/>
              <a:gd name="connsiteY0" fmla="*/ 0 h 883507"/>
              <a:gd name="connsiteX1" fmla="*/ 11481847 w 11481847"/>
              <a:gd name="connsiteY1" fmla="*/ 0 h 883507"/>
              <a:gd name="connsiteX2" fmla="*/ 11481847 w 11481847"/>
              <a:gd name="connsiteY2" fmla="*/ 883507 h 883507"/>
              <a:gd name="connsiteX3" fmla="*/ 0 w 11481847"/>
              <a:gd name="connsiteY3" fmla="*/ 883507 h 883507"/>
              <a:gd name="connsiteX4" fmla="*/ 0 w 11481847"/>
              <a:gd name="connsiteY4" fmla="*/ 0 h 8835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883507" extrusionOk="0">
                <a:moveTo>
                  <a:pt x="0" y="0"/>
                </a:moveTo>
                <a:lnTo>
                  <a:pt x="11481847" y="0"/>
                </a:lnTo>
                <a:lnTo>
                  <a:pt x="11481847" y="883507"/>
                </a:lnTo>
                <a:lnTo>
                  <a:pt x="0" y="883507"/>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113792" tIns="113792" rIns="113792" bIns="520206" numCol="1" spcCol="1270" anchor="ctr" anchorCtr="0">
            <a:noAutofit/>
          </a:bodyPr>
          <a:lstStyle/>
          <a:p>
            <a:pPr marL="0" lvl="0" indent="0" algn="ctr" defTabSz="711200">
              <a:lnSpc>
                <a:spcPct val="90000"/>
              </a:lnSpc>
              <a:spcBef>
                <a:spcPts val="0"/>
              </a:spcBef>
              <a:spcAft>
                <a:spcPts val="0"/>
              </a:spcAft>
              <a:buNone/>
              <a:defRPr/>
            </a:pPr>
            <a:r>
              <a:rPr lang="en-GB" sz="2400"/>
              <a:t>What is UK </a:t>
            </a:r>
            <a:r>
              <a:rPr lang="en-GB" sz="2400" b="1"/>
              <a:t>GDPR</a:t>
            </a:r>
            <a:r>
              <a:rPr lang="en-GB" sz="2400"/>
              <a:t>? </a:t>
            </a:r>
            <a:endParaRPr lang="en-US" sz="2400"/>
          </a:p>
        </p:txBody>
      </p:sp>
      <p:sp>
        <p:nvSpPr>
          <p:cNvPr id="327373432" name="Freeform: Shape 6"/>
          <p:cNvSpPr/>
          <p:nvPr/>
        </p:nvSpPr>
        <p:spPr bwMode="auto">
          <a:xfrm>
            <a:off x="269107" y="4071484"/>
            <a:ext cx="11481847" cy="883507"/>
          </a:xfrm>
          <a:custGeom>
            <a:avLst/>
            <a:gdLst>
              <a:gd name="connsiteX0" fmla="*/ 0 w 11481847"/>
              <a:gd name="connsiteY0" fmla="*/ 0 h 406413"/>
              <a:gd name="connsiteX1" fmla="*/ 11481847 w 11481847"/>
              <a:gd name="connsiteY1" fmla="*/ 0 h 406413"/>
              <a:gd name="connsiteX2" fmla="*/ 11481847 w 11481847"/>
              <a:gd name="connsiteY2" fmla="*/ 406413 h 406413"/>
              <a:gd name="connsiteX3" fmla="*/ 0 w 11481847"/>
              <a:gd name="connsiteY3" fmla="*/ 406413 h 406413"/>
              <a:gd name="connsiteX4" fmla="*/ 0 w 11481847"/>
              <a:gd name="connsiteY4" fmla="*/ 0 h 406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06413" extrusionOk="0">
                <a:moveTo>
                  <a:pt x="0" y="0"/>
                </a:moveTo>
                <a:lnTo>
                  <a:pt x="11481847" y="0"/>
                </a:lnTo>
                <a:lnTo>
                  <a:pt x="11481847" y="406413"/>
                </a:lnTo>
                <a:lnTo>
                  <a:pt x="0" y="406413"/>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2456" tIns="16510" rIns="92456" bIns="16510" numCol="1" spcCol="1270" anchor="ctr" anchorCtr="0">
            <a:noAutofit/>
          </a:bodyPr>
          <a:lstStyle/>
          <a:p>
            <a:pPr marL="0" lvl="0" indent="0" defTabSz="577849">
              <a:lnSpc>
                <a:spcPct val="90000"/>
              </a:lnSpc>
              <a:spcBef>
                <a:spcPts val="0"/>
              </a:spcBef>
              <a:spcAft>
                <a:spcPts val="0"/>
              </a:spcAft>
              <a:buNone/>
              <a:defRPr/>
            </a:pPr>
            <a:r>
              <a:rPr lang="en-GB" sz="2000" i="1"/>
              <a:t>““The GDPR” means Regulation (EU) 2016/679 of the European Parliament and of the Council of 27 April 2016 on the protection of natural persons with regard to the processing of personal data and on the free movement of such data (General Data Protection Regulation).” </a:t>
            </a:r>
            <a:r>
              <a:rPr lang="en-GB" sz="2000"/>
              <a:t>Data Protection Act 2018, section 3:10</a:t>
            </a:r>
            <a:endParaRPr lang="en-US" sz="2000"/>
          </a:p>
        </p:txBody>
      </p:sp>
      <p:grpSp>
        <p:nvGrpSpPr>
          <p:cNvPr id="395127306" name="Group 11"/>
          <p:cNvGrpSpPr/>
          <p:nvPr/>
        </p:nvGrpSpPr>
        <p:grpSpPr bwMode="auto">
          <a:xfrm>
            <a:off x="269107" y="2206615"/>
            <a:ext cx="11481848" cy="1358835"/>
            <a:chOff x="358218" y="2696245"/>
            <a:chExt cx="11481848" cy="1358835"/>
          </a:xfrm>
        </p:grpSpPr>
        <p:sp>
          <p:nvSpPr>
            <p:cNvPr id="8" name="Freeform: Shape 7"/>
            <p:cNvSpPr/>
            <p:nvPr/>
          </p:nvSpPr>
          <p:spPr bwMode="auto">
            <a:xfrm>
              <a:off x="358218" y="2696245"/>
              <a:ext cx="11481847" cy="1358835"/>
            </a:xfrm>
            <a:custGeom>
              <a:avLst/>
              <a:gdLst>
                <a:gd name="connsiteX0" fmla="*/ 0 w 11481847"/>
                <a:gd name="connsiteY0" fmla="*/ 475904 h 1358833"/>
                <a:gd name="connsiteX1" fmla="*/ 5571069 w 11481847"/>
                <a:gd name="connsiteY1" fmla="*/ 475904 h 1358833"/>
                <a:gd name="connsiteX2" fmla="*/ 5571069 w 11481847"/>
                <a:gd name="connsiteY2" fmla="*/ 339708 h 1358833"/>
                <a:gd name="connsiteX3" fmla="*/ 5401215 w 11481847"/>
                <a:gd name="connsiteY3" fmla="*/ 339708 h 1358833"/>
                <a:gd name="connsiteX4" fmla="*/ 5740924 w 11481847"/>
                <a:gd name="connsiteY4" fmla="*/ 0 h 1358833"/>
                <a:gd name="connsiteX5" fmla="*/ 6080632 w 11481847"/>
                <a:gd name="connsiteY5" fmla="*/ 339708 h 1358833"/>
                <a:gd name="connsiteX6" fmla="*/ 5910778 w 11481847"/>
                <a:gd name="connsiteY6" fmla="*/ 339708 h 1358833"/>
                <a:gd name="connsiteX7" fmla="*/ 5910778 w 11481847"/>
                <a:gd name="connsiteY7" fmla="*/ 475904 h 1358833"/>
                <a:gd name="connsiteX8" fmla="*/ 11481847 w 11481847"/>
                <a:gd name="connsiteY8" fmla="*/ 475904 h 1358833"/>
                <a:gd name="connsiteX9" fmla="*/ 11481847 w 11481847"/>
                <a:gd name="connsiteY9" fmla="*/ 1358833 h 1358833"/>
                <a:gd name="connsiteX10" fmla="*/ 0 w 11481847"/>
                <a:gd name="connsiteY10" fmla="*/ 1358833 h 1358833"/>
                <a:gd name="connsiteX11" fmla="*/ 0 w 11481847"/>
                <a:gd name="connsiteY11" fmla="*/ 475904 h 1358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847" h="1358833" extrusionOk="0">
                  <a:moveTo>
                    <a:pt x="11481847" y="882929"/>
                  </a:moveTo>
                  <a:lnTo>
                    <a:pt x="5910778" y="882929"/>
                  </a:lnTo>
                  <a:lnTo>
                    <a:pt x="5910778" y="1019125"/>
                  </a:lnTo>
                  <a:lnTo>
                    <a:pt x="6080632" y="1019125"/>
                  </a:lnTo>
                  <a:lnTo>
                    <a:pt x="5740923" y="1358832"/>
                  </a:lnTo>
                  <a:lnTo>
                    <a:pt x="5401215" y="1019125"/>
                  </a:lnTo>
                  <a:lnTo>
                    <a:pt x="5571069" y="1019125"/>
                  </a:lnTo>
                  <a:lnTo>
                    <a:pt x="5571069" y="882929"/>
                  </a:lnTo>
                  <a:lnTo>
                    <a:pt x="0" y="882929"/>
                  </a:lnTo>
                  <a:lnTo>
                    <a:pt x="0" y="1"/>
                  </a:lnTo>
                  <a:lnTo>
                    <a:pt x="11481847" y="1"/>
                  </a:lnTo>
                  <a:lnTo>
                    <a:pt x="11481847" y="882929"/>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113792" tIns="113793" rIns="113792" bIns="995676" numCol="1" spcCol="1270" anchor="ctr" anchorCtr="0">
              <a:noAutofit/>
            </a:bodyPr>
            <a:lstStyle/>
            <a:p>
              <a:pPr marL="0" lvl="0" indent="0" algn="ctr" defTabSz="711200">
                <a:lnSpc>
                  <a:spcPct val="90000"/>
                </a:lnSpc>
                <a:spcBef>
                  <a:spcPts val="0"/>
                </a:spcBef>
                <a:spcAft>
                  <a:spcPts val="0"/>
                </a:spcAft>
                <a:buNone/>
                <a:defRPr/>
              </a:pPr>
              <a:r>
                <a:rPr lang="en-GB" sz="2800"/>
                <a:t>What is </a:t>
              </a:r>
              <a:r>
                <a:rPr lang="en-GB" sz="2800" b="1"/>
                <a:t>Personal Data</a:t>
              </a:r>
              <a:r>
                <a:rPr lang="en-GB" sz="2800"/>
                <a:t>? </a:t>
              </a:r>
              <a:endParaRPr lang="en-US" sz="2800"/>
            </a:p>
          </p:txBody>
        </p:sp>
        <p:sp>
          <p:nvSpPr>
            <p:cNvPr id="9" name="Freeform: Shape 8"/>
            <p:cNvSpPr/>
            <p:nvPr/>
          </p:nvSpPr>
          <p:spPr bwMode="auto">
            <a:xfrm>
              <a:off x="358219" y="3584312"/>
              <a:ext cx="11481847" cy="406290"/>
            </a:xfrm>
            <a:custGeom>
              <a:avLst/>
              <a:gdLst>
                <a:gd name="connsiteX0" fmla="*/ 0 w 11481847"/>
                <a:gd name="connsiteY0" fmla="*/ 0 h 406291"/>
                <a:gd name="connsiteX1" fmla="*/ 11481847 w 11481847"/>
                <a:gd name="connsiteY1" fmla="*/ 0 h 406291"/>
                <a:gd name="connsiteX2" fmla="*/ 11481847 w 11481847"/>
                <a:gd name="connsiteY2" fmla="*/ 406291 h 406291"/>
                <a:gd name="connsiteX3" fmla="*/ 0 w 11481847"/>
                <a:gd name="connsiteY3" fmla="*/ 406291 h 406291"/>
                <a:gd name="connsiteX4" fmla="*/ 0 w 11481847"/>
                <a:gd name="connsiteY4" fmla="*/ 0 h 4062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06291" extrusionOk="0">
                  <a:moveTo>
                    <a:pt x="0" y="0"/>
                  </a:moveTo>
                  <a:lnTo>
                    <a:pt x="11481847" y="0"/>
                  </a:lnTo>
                  <a:lnTo>
                    <a:pt x="11481847" y="406291"/>
                  </a:lnTo>
                  <a:lnTo>
                    <a:pt x="0" y="406291"/>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2456" tIns="16510" rIns="92456" bIns="16510" numCol="1" spcCol="1270" anchor="ctr" anchorCtr="0">
              <a:noAutofit/>
            </a:bodyPr>
            <a:lstStyle/>
            <a:p>
              <a:pPr marL="0" lvl="0" indent="0" algn="ctr" defTabSz="577849">
                <a:lnSpc>
                  <a:spcPct val="90000"/>
                </a:lnSpc>
                <a:spcBef>
                  <a:spcPts val="0"/>
                </a:spcBef>
                <a:spcAft>
                  <a:spcPts val="0"/>
                </a:spcAft>
                <a:buNone/>
                <a:defRPr/>
              </a:pPr>
              <a:r>
                <a:rPr lang="en-GB" sz="2000"/>
                <a:t>“</a:t>
              </a:r>
              <a:r>
                <a:rPr lang="en-GB" sz="2000" i="1"/>
                <a:t>Any information relating to an identified or identifiable living person (the data subject)” </a:t>
              </a:r>
              <a:r>
                <a:rPr lang="en-GB" sz="2000"/>
                <a:t>ICO 2023</a:t>
              </a:r>
              <a:endParaRPr lang="en-US" sz="2000"/>
            </a:p>
          </p:txBody>
        </p:sp>
      </p:grpSp>
      <p:sp>
        <p:nvSpPr>
          <p:cNvPr id="204496465" name="Freeform: Shape 9"/>
          <p:cNvSpPr/>
          <p:nvPr/>
        </p:nvSpPr>
        <p:spPr bwMode="auto">
          <a:xfrm>
            <a:off x="266726" y="1712978"/>
            <a:ext cx="11481847" cy="569163"/>
          </a:xfrm>
          <a:custGeom>
            <a:avLst/>
            <a:gdLst>
              <a:gd name="connsiteX0" fmla="*/ 0 w 11481847"/>
              <a:gd name="connsiteY0" fmla="*/ 475904 h 1358833"/>
              <a:gd name="connsiteX1" fmla="*/ 5571069 w 11481847"/>
              <a:gd name="connsiteY1" fmla="*/ 475904 h 1358833"/>
              <a:gd name="connsiteX2" fmla="*/ 5571069 w 11481847"/>
              <a:gd name="connsiteY2" fmla="*/ 339708 h 1358833"/>
              <a:gd name="connsiteX3" fmla="*/ 5401215 w 11481847"/>
              <a:gd name="connsiteY3" fmla="*/ 339708 h 1358833"/>
              <a:gd name="connsiteX4" fmla="*/ 5740924 w 11481847"/>
              <a:gd name="connsiteY4" fmla="*/ 0 h 1358833"/>
              <a:gd name="connsiteX5" fmla="*/ 6080632 w 11481847"/>
              <a:gd name="connsiteY5" fmla="*/ 339708 h 1358833"/>
              <a:gd name="connsiteX6" fmla="*/ 5910778 w 11481847"/>
              <a:gd name="connsiteY6" fmla="*/ 339708 h 1358833"/>
              <a:gd name="connsiteX7" fmla="*/ 5910778 w 11481847"/>
              <a:gd name="connsiteY7" fmla="*/ 475904 h 1358833"/>
              <a:gd name="connsiteX8" fmla="*/ 11481847 w 11481847"/>
              <a:gd name="connsiteY8" fmla="*/ 475904 h 1358833"/>
              <a:gd name="connsiteX9" fmla="*/ 11481847 w 11481847"/>
              <a:gd name="connsiteY9" fmla="*/ 1358833 h 1358833"/>
              <a:gd name="connsiteX10" fmla="*/ 0 w 11481847"/>
              <a:gd name="connsiteY10" fmla="*/ 1358833 h 1358833"/>
              <a:gd name="connsiteX11" fmla="*/ 0 w 11481847"/>
              <a:gd name="connsiteY11" fmla="*/ 475904 h 1358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847" h="1358833" extrusionOk="0">
                <a:moveTo>
                  <a:pt x="11481847" y="882929"/>
                </a:moveTo>
                <a:lnTo>
                  <a:pt x="5910778" y="882929"/>
                </a:lnTo>
                <a:lnTo>
                  <a:pt x="5910778" y="1019125"/>
                </a:lnTo>
                <a:lnTo>
                  <a:pt x="6080632" y="1019125"/>
                </a:lnTo>
                <a:lnTo>
                  <a:pt x="5740923" y="1358832"/>
                </a:lnTo>
                <a:lnTo>
                  <a:pt x="5401215" y="1019125"/>
                </a:lnTo>
                <a:lnTo>
                  <a:pt x="5571069" y="1019125"/>
                </a:lnTo>
                <a:lnTo>
                  <a:pt x="5571069" y="882929"/>
                </a:lnTo>
                <a:lnTo>
                  <a:pt x="0" y="882929"/>
                </a:lnTo>
                <a:lnTo>
                  <a:pt x="0" y="1"/>
                </a:lnTo>
                <a:lnTo>
                  <a:pt x="11481847" y="1"/>
                </a:lnTo>
                <a:lnTo>
                  <a:pt x="11481847" y="882929"/>
                </a:lnTo>
                <a:close/>
              </a:path>
            </a:pathLst>
          </a:custGeom>
          <a:solidFill>
            <a:schemeClr val="bg1"/>
          </a:solidFill>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113791" tIns="113793" rIns="113792" bIns="589697" numCol="1" spcCol="1270" anchor="ctr" anchorCtr="0">
            <a:noAutofit/>
          </a:bodyPr>
          <a:lstStyle/>
          <a:p>
            <a:pPr marL="0" lvl="0" indent="0" defTabSz="711200">
              <a:lnSpc>
                <a:spcPct val="90000"/>
              </a:lnSpc>
              <a:spcBef>
                <a:spcPts val="0"/>
              </a:spcBef>
              <a:spcAft>
                <a:spcPts val="0"/>
              </a:spcAft>
              <a:buNone/>
              <a:defRPr/>
            </a:pPr>
            <a:r>
              <a:rPr lang="en-GB" sz="2800" u="sng">
                <a:solidFill>
                  <a:schemeClr val="tx1"/>
                </a:solidFill>
                <a:hlinkClick r:id="rId3"/>
              </a:rPr>
              <a:t>The Data Protection Act 2018 </a:t>
            </a:r>
            <a:r>
              <a:rPr lang="en-GB" sz="2800">
                <a:solidFill>
                  <a:schemeClr val="tx1"/>
                </a:solidFill>
              </a:rPr>
              <a:t>is a central piece of UK legislation governing the use of personal data, this act incorporates the principles of UK GDPR. </a:t>
            </a:r>
            <a:endParaRPr lang="en-US" sz="2800">
              <a:solidFill>
                <a:schemeClr val="tx1"/>
              </a:solidFill>
            </a:endParaRPr>
          </a:p>
        </p:txBody>
      </p:sp>
      <p:sp>
        <p:nvSpPr>
          <p:cNvPr id="17" name="Freeform: Shape 5">
            <a:extLst>
              <a:ext uri="{FF2B5EF4-FFF2-40B4-BE49-F238E27FC236}">
                <a16:creationId xmlns:a16="http://schemas.microsoft.com/office/drawing/2014/main" id="{0F452C44-567E-DAE1-7135-1C0EDD56055E}"/>
              </a:ext>
            </a:extLst>
          </p:cNvPr>
          <p:cNvSpPr/>
          <p:nvPr/>
        </p:nvSpPr>
        <p:spPr bwMode="auto">
          <a:xfrm>
            <a:off x="269106" y="4953161"/>
            <a:ext cx="11481847" cy="883507"/>
          </a:xfrm>
          <a:custGeom>
            <a:avLst/>
            <a:gdLst>
              <a:gd name="connsiteX0" fmla="*/ 0 w 11481847"/>
              <a:gd name="connsiteY0" fmla="*/ 0 h 883507"/>
              <a:gd name="connsiteX1" fmla="*/ 11481847 w 11481847"/>
              <a:gd name="connsiteY1" fmla="*/ 0 h 883507"/>
              <a:gd name="connsiteX2" fmla="*/ 11481847 w 11481847"/>
              <a:gd name="connsiteY2" fmla="*/ 883507 h 883507"/>
              <a:gd name="connsiteX3" fmla="*/ 0 w 11481847"/>
              <a:gd name="connsiteY3" fmla="*/ 883507 h 883507"/>
              <a:gd name="connsiteX4" fmla="*/ 0 w 11481847"/>
              <a:gd name="connsiteY4" fmla="*/ 0 h 8835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883507" extrusionOk="0">
                <a:moveTo>
                  <a:pt x="0" y="0"/>
                </a:moveTo>
                <a:lnTo>
                  <a:pt x="11481847" y="0"/>
                </a:lnTo>
                <a:lnTo>
                  <a:pt x="11481847" y="883507"/>
                </a:lnTo>
                <a:lnTo>
                  <a:pt x="0" y="883507"/>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113792" tIns="113792" rIns="113792" bIns="520206" numCol="1" spcCol="1270" anchor="ctr" anchorCtr="0">
            <a:noAutofit/>
          </a:bodyPr>
          <a:lstStyle/>
          <a:p>
            <a:pPr algn="ctr" defTabSz="711200">
              <a:lnSpc>
                <a:spcPct val="90000"/>
              </a:lnSpc>
              <a:defRPr/>
            </a:pPr>
            <a:r>
              <a:rPr lang="en-GB" sz="2400" dirty="0">
                <a:ea typeface="+mn-lt"/>
                <a:cs typeface="+mn-lt"/>
              </a:rPr>
              <a:t>Data (Use and Access) Act 2025 update:</a:t>
            </a:r>
            <a:endParaRPr lang="en-US" dirty="0">
              <a:ea typeface="+mn-lt"/>
              <a:cs typeface="+mn-lt"/>
            </a:endParaRPr>
          </a:p>
        </p:txBody>
      </p:sp>
      <p:sp>
        <p:nvSpPr>
          <p:cNvPr id="19" name="Freeform: Shape 6">
            <a:extLst>
              <a:ext uri="{FF2B5EF4-FFF2-40B4-BE49-F238E27FC236}">
                <a16:creationId xmlns:a16="http://schemas.microsoft.com/office/drawing/2014/main" id="{3D8163FB-C7F1-F5CF-A0AE-E8E3C41B3C73}"/>
              </a:ext>
            </a:extLst>
          </p:cNvPr>
          <p:cNvSpPr/>
          <p:nvPr/>
        </p:nvSpPr>
        <p:spPr bwMode="auto">
          <a:xfrm>
            <a:off x="269107" y="5392284"/>
            <a:ext cx="11471687" cy="710787"/>
          </a:xfrm>
          <a:custGeom>
            <a:avLst/>
            <a:gdLst>
              <a:gd name="connsiteX0" fmla="*/ 0 w 11481847"/>
              <a:gd name="connsiteY0" fmla="*/ 0 h 406413"/>
              <a:gd name="connsiteX1" fmla="*/ 11481847 w 11481847"/>
              <a:gd name="connsiteY1" fmla="*/ 0 h 406413"/>
              <a:gd name="connsiteX2" fmla="*/ 11481847 w 11481847"/>
              <a:gd name="connsiteY2" fmla="*/ 406413 h 406413"/>
              <a:gd name="connsiteX3" fmla="*/ 0 w 11481847"/>
              <a:gd name="connsiteY3" fmla="*/ 406413 h 406413"/>
              <a:gd name="connsiteX4" fmla="*/ 0 w 11481847"/>
              <a:gd name="connsiteY4" fmla="*/ 0 h 406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06413" extrusionOk="0">
                <a:moveTo>
                  <a:pt x="0" y="0"/>
                </a:moveTo>
                <a:lnTo>
                  <a:pt x="11481847" y="0"/>
                </a:lnTo>
                <a:lnTo>
                  <a:pt x="11481847" y="406413"/>
                </a:lnTo>
                <a:lnTo>
                  <a:pt x="0" y="406413"/>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2456" tIns="16510" rIns="92456" bIns="16510" numCol="1" spcCol="1270" anchor="ctr" anchorCtr="0">
            <a:noAutofit/>
          </a:bodyPr>
          <a:lstStyle/>
          <a:p>
            <a:pPr defTabSz="577849">
              <a:lnSpc>
                <a:spcPct val="90000"/>
              </a:lnSpc>
              <a:defRPr/>
            </a:pPr>
            <a:r>
              <a:rPr lang="en-GB" sz="2000" dirty="0">
                <a:ea typeface="+mn-lt"/>
                <a:cs typeface="+mn-lt"/>
              </a:rPr>
              <a:t>UK GDPR and the Data Protection Act 2018 remain the core framework.</a:t>
            </a:r>
            <a:br>
              <a:rPr lang="en-GB" sz="2000" dirty="0">
                <a:ea typeface="+mn-lt"/>
                <a:cs typeface="+mn-lt"/>
              </a:rPr>
            </a:br>
            <a:r>
              <a:rPr lang="en-GB" sz="2000" dirty="0">
                <a:ea typeface="+mn-lt"/>
                <a:cs typeface="+mn-lt"/>
              </a:rPr>
              <a:t> </a:t>
            </a:r>
            <a:r>
              <a:rPr lang="en-GB" sz="2000" b="1" dirty="0">
                <a:ea typeface="+mn-lt"/>
                <a:cs typeface="+mn-lt"/>
              </a:rPr>
              <a:t>Changes include</a:t>
            </a:r>
            <a:r>
              <a:rPr lang="en-GB" sz="2000" dirty="0">
                <a:ea typeface="+mn-lt"/>
                <a:cs typeface="+mn-lt"/>
              </a:rPr>
              <a:t> aspects of research use, automated decision-making, complaints and data sharing.</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4496465"/>
                                        </p:tgtEl>
                                        <p:attrNameLst>
                                          <p:attrName>style.visibility</p:attrName>
                                        </p:attrNameLst>
                                      </p:cBhvr>
                                      <p:to>
                                        <p:strVal val="visible"/>
                                      </p:to>
                                    </p:set>
                                    <p:animEffect transition="in" filter="fade">
                                      <p:cBhvr>
                                        <p:cTn id="7" dur="500"/>
                                        <p:tgtEl>
                                          <p:spTgt spid="20449646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95127306"/>
                                        </p:tgtEl>
                                        <p:attrNameLst>
                                          <p:attrName>style.visibility</p:attrName>
                                        </p:attrNameLst>
                                      </p:cBhvr>
                                      <p:to>
                                        <p:strVal val="visible"/>
                                      </p:to>
                                    </p:set>
                                    <p:animEffect transition="in" filter="fade">
                                      <p:cBhvr>
                                        <p:cTn id="12" dur="500"/>
                                        <p:tgtEl>
                                          <p:spTgt spid="39512730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114527205"/>
                                        </p:tgtEl>
                                        <p:attrNameLst>
                                          <p:attrName>style.visibility</p:attrName>
                                        </p:attrNameLst>
                                      </p:cBhvr>
                                      <p:to>
                                        <p:strVal val="visible"/>
                                      </p:to>
                                    </p:set>
                                    <p:animEffect transition="in" filter="fade">
                                      <p:cBhvr>
                                        <p:cTn id="17" dur="500"/>
                                        <p:tgtEl>
                                          <p:spTgt spid="2114527205"/>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27373432"/>
                                        </p:tgtEl>
                                        <p:attrNameLst>
                                          <p:attrName>style.visibility</p:attrName>
                                        </p:attrNameLst>
                                      </p:cBhvr>
                                      <p:to>
                                        <p:strVal val="visible"/>
                                      </p:to>
                                    </p:set>
                                    <p:animEffect transition="in" filter="fade">
                                      <p:cBhvr>
                                        <p:cTn id="20" dur="500"/>
                                        <p:tgtEl>
                                          <p:spTgt spid="32737343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500"/>
                                        <p:tgtEl>
                                          <p:spTgt spid="1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9"/>
                                        </p:tgtEl>
                                        <p:attrNameLst>
                                          <p:attrName>style.visibility</p:attrName>
                                        </p:attrNameLst>
                                      </p:cBhvr>
                                      <p:to>
                                        <p:strVal val="visible"/>
                                      </p:to>
                                    </p:set>
                                    <p:animEffect transition="in" filter="fade">
                                      <p:cBhvr>
                                        <p:cTn id="28"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4527205" grpId="0" animBg="1"/>
      <p:bldP spid="327373432" grpId="0" animBg="1"/>
      <p:bldP spid="204496465" grpId="0" animBg="1"/>
      <p:bldP spid="17" grpId="0" animBg="1"/>
      <p:bldP spid="19"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88829603" name="Content Placeholder 2"/>
          <p:cNvSpPr>
            <a:spLocks noGrp="1"/>
          </p:cNvSpPr>
          <p:nvPr>
            <p:ph idx="1"/>
          </p:nvPr>
        </p:nvSpPr>
        <p:spPr bwMode="auto">
          <a:xfrm>
            <a:off x="462604" y="1219200"/>
            <a:ext cx="9490288" cy="867871"/>
          </a:xfrm>
        </p:spPr>
        <p:txBody>
          <a:bodyPr>
            <a:normAutofit/>
          </a:bodyPr>
          <a:lstStyle/>
          <a:p>
            <a:pPr marL="0" indent="0">
              <a:buNone/>
              <a:defRPr/>
            </a:pPr>
            <a:r>
              <a:rPr lang="en-GB" sz="4000" b="1"/>
              <a:t>The UK GDPR sets out Seven Key Principles:</a:t>
            </a:r>
          </a:p>
        </p:txBody>
      </p:sp>
      <p:grpSp>
        <p:nvGrpSpPr>
          <p:cNvPr id="408673446" name="Group 19"/>
          <p:cNvGrpSpPr/>
          <p:nvPr/>
        </p:nvGrpSpPr>
        <p:grpSpPr bwMode="auto">
          <a:xfrm>
            <a:off x="265299" y="2222425"/>
            <a:ext cx="11329670" cy="479520"/>
            <a:chOff x="265299" y="2861326"/>
            <a:chExt cx="11329670" cy="479520"/>
          </a:xfrm>
        </p:grpSpPr>
        <p:sp>
          <p:nvSpPr>
            <p:cNvPr id="6" name="Rectangle 5"/>
            <p:cNvSpPr/>
            <p:nvPr/>
          </p:nvSpPr>
          <p:spPr bwMode="auto">
            <a:xfrm>
              <a:off x="265299" y="303844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7" name="Freeform: Shape 6"/>
            <p:cNvSpPr/>
            <p:nvPr/>
          </p:nvSpPr>
          <p:spPr bwMode="auto">
            <a:xfrm>
              <a:off x="831782" y="286132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2400"/>
                <a:t>1. Lawfulness, fairness and transparency</a:t>
              </a:r>
            </a:p>
          </p:txBody>
        </p:sp>
      </p:grpSp>
      <p:grpSp>
        <p:nvGrpSpPr>
          <p:cNvPr id="1967300945" name="Group 20"/>
          <p:cNvGrpSpPr/>
          <p:nvPr/>
        </p:nvGrpSpPr>
        <p:grpSpPr bwMode="auto">
          <a:xfrm>
            <a:off x="265299" y="2958402"/>
            <a:ext cx="11329670" cy="495347"/>
            <a:chOff x="265299" y="3389819"/>
            <a:chExt cx="11329670" cy="495347"/>
          </a:xfrm>
        </p:grpSpPr>
        <p:sp>
          <p:nvSpPr>
            <p:cNvPr id="8" name="Rectangle 7"/>
            <p:cNvSpPr/>
            <p:nvPr/>
          </p:nvSpPr>
          <p:spPr bwMode="auto">
            <a:xfrm>
              <a:off x="265299" y="35827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9" name="Freeform: Shape 8"/>
            <p:cNvSpPr/>
            <p:nvPr/>
          </p:nvSpPr>
          <p:spPr bwMode="auto">
            <a:xfrm>
              <a:off x="831782" y="3389819"/>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2400"/>
                <a:t>2. Purpose limitation</a:t>
              </a:r>
            </a:p>
          </p:txBody>
        </p:sp>
      </p:grpSp>
      <p:grpSp>
        <p:nvGrpSpPr>
          <p:cNvPr id="396301493" name="Group 21"/>
          <p:cNvGrpSpPr/>
          <p:nvPr/>
        </p:nvGrpSpPr>
        <p:grpSpPr bwMode="auto">
          <a:xfrm>
            <a:off x="265299" y="3682479"/>
            <a:ext cx="11329670" cy="479520"/>
            <a:chOff x="265299" y="3949966"/>
            <a:chExt cx="11329670" cy="479520"/>
          </a:xfrm>
        </p:grpSpPr>
        <p:sp>
          <p:nvSpPr>
            <p:cNvPr id="10" name="Rectangle 9"/>
            <p:cNvSpPr/>
            <p:nvPr/>
          </p:nvSpPr>
          <p:spPr bwMode="auto">
            <a:xfrm>
              <a:off x="265299" y="412708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1" name="Freeform: Shape 10"/>
            <p:cNvSpPr/>
            <p:nvPr/>
          </p:nvSpPr>
          <p:spPr bwMode="auto">
            <a:xfrm>
              <a:off x="831782" y="394996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2400"/>
                <a:t>3. Data minimisation</a:t>
              </a:r>
            </a:p>
          </p:txBody>
        </p:sp>
      </p:grpSp>
      <p:grpSp>
        <p:nvGrpSpPr>
          <p:cNvPr id="829055801" name="Group 22"/>
          <p:cNvGrpSpPr/>
          <p:nvPr/>
        </p:nvGrpSpPr>
        <p:grpSpPr bwMode="auto">
          <a:xfrm>
            <a:off x="265299" y="4329772"/>
            <a:ext cx="11329670" cy="495347"/>
            <a:chOff x="265299" y="4478459"/>
            <a:chExt cx="11329670" cy="495347"/>
          </a:xfrm>
        </p:grpSpPr>
        <p:sp>
          <p:nvSpPr>
            <p:cNvPr id="12" name="Rectangle 11"/>
            <p:cNvSpPr/>
            <p:nvPr/>
          </p:nvSpPr>
          <p:spPr bwMode="auto">
            <a:xfrm>
              <a:off x="265299" y="4671405"/>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 name="Freeform: Shape 12"/>
            <p:cNvSpPr/>
            <p:nvPr/>
          </p:nvSpPr>
          <p:spPr bwMode="auto">
            <a:xfrm>
              <a:off x="831782" y="4478459"/>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2400"/>
                <a:t>4. Accuracy</a:t>
              </a:r>
              <a:endParaRPr lang="en-GB" sz="1600"/>
            </a:p>
          </p:txBody>
        </p:sp>
      </p:grpSp>
      <p:grpSp>
        <p:nvGrpSpPr>
          <p:cNvPr id="1450704960" name="Group 23"/>
          <p:cNvGrpSpPr/>
          <p:nvPr/>
        </p:nvGrpSpPr>
        <p:grpSpPr bwMode="auto">
          <a:xfrm>
            <a:off x="265299" y="4919806"/>
            <a:ext cx="11329670" cy="479520"/>
            <a:chOff x="265299" y="5038606"/>
            <a:chExt cx="11329670" cy="479520"/>
          </a:xfrm>
        </p:grpSpPr>
        <p:sp>
          <p:nvSpPr>
            <p:cNvPr id="14" name="Rectangle 13"/>
            <p:cNvSpPr/>
            <p:nvPr/>
          </p:nvSpPr>
          <p:spPr bwMode="auto">
            <a:xfrm>
              <a:off x="265299" y="521572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5" name="Freeform: Shape 14"/>
            <p:cNvSpPr/>
            <p:nvPr/>
          </p:nvSpPr>
          <p:spPr bwMode="auto">
            <a:xfrm>
              <a:off x="831782" y="503860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2400"/>
                <a:t>5. Storage limitation</a:t>
              </a:r>
            </a:p>
          </p:txBody>
        </p:sp>
      </p:grpSp>
      <p:grpSp>
        <p:nvGrpSpPr>
          <p:cNvPr id="1187470214" name="Group 24"/>
          <p:cNvGrpSpPr/>
          <p:nvPr/>
        </p:nvGrpSpPr>
        <p:grpSpPr bwMode="auto">
          <a:xfrm>
            <a:off x="265299" y="5582926"/>
            <a:ext cx="11329670" cy="479520"/>
            <a:chOff x="265299" y="5582926"/>
            <a:chExt cx="11329670" cy="479520"/>
          </a:xfrm>
        </p:grpSpPr>
        <p:sp>
          <p:nvSpPr>
            <p:cNvPr id="16" name="Rectangle 15"/>
            <p:cNvSpPr/>
            <p:nvPr/>
          </p:nvSpPr>
          <p:spPr bwMode="auto">
            <a:xfrm>
              <a:off x="265299" y="576004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7" name="Freeform: Shape 16"/>
            <p:cNvSpPr/>
            <p:nvPr/>
          </p:nvSpPr>
          <p:spPr bwMode="auto">
            <a:xfrm>
              <a:off x="831782" y="558292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2400"/>
                <a:t>6. Integrity and confidentiality (security)</a:t>
              </a:r>
            </a:p>
          </p:txBody>
        </p:sp>
      </p:grpSp>
      <p:grpSp>
        <p:nvGrpSpPr>
          <p:cNvPr id="1364957025" name="Group 25"/>
          <p:cNvGrpSpPr/>
          <p:nvPr/>
        </p:nvGrpSpPr>
        <p:grpSpPr bwMode="auto">
          <a:xfrm>
            <a:off x="265299" y="6183405"/>
            <a:ext cx="11329670" cy="479520"/>
            <a:chOff x="265299" y="6127246"/>
            <a:chExt cx="11329670" cy="479520"/>
          </a:xfrm>
        </p:grpSpPr>
        <p:sp>
          <p:nvSpPr>
            <p:cNvPr id="18" name="Rectangle 17"/>
            <p:cNvSpPr/>
            <p:nvPr/>
          </p:nvSpPr>
          <p:spPr bwMode="auto">
            <a:xfrm>
              <a:off x="265299" y="63043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9" name="Freeform: Shape 18"/>
            <p:cNvSpPr/>
            <p:nvPr/>
          </p:nvSpPr>
          <p:spPr bwMode="auto">
            <a:xfrm>
              <a:off x="831782" y="612724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2400"/>
                <a:t>7. Accountability</a:t>
              </a:r>
              <a:endParaRPr lang="en-GB" sz="2000"/>
            </a:p>
          </p:txBody>
        </p:sp>
      </p:grpSp>
      <p:sp>
        <p:nvSpPr>
          <p:cNvPr id="277032389" name="TextBox 3"/>
          <p:cNvSpPr txBox="1"/>
          <p:nvPr/>
        </p:nvSpPr>
        <p:spPr bwMode="auto">
          <a:xfrm>
            <a:off x="10472194" y="6383757"/>
            <a:ext cx="1454507" cy="307777"/>
          </a:xfrm>
          <a:prstGeom prst="rect">
            <a:avLst/>
          </a:prstGeom>
          <a:noFill/>
        </p:spPr>
        <p:txBody>
          <a:bodyPr wrap="square" rtlCol="0">
            <a:spAutoFit/>
          </a:bodyPr>
          <a:lstStyle/>
          <a:p>
            <a:pPr>
              <a:defRPr/>
            </a:pPr>
            <a:r>
              <a:rPr lang="en-GB" sz="1400"/>
              <a:t>(ICO,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8673446"/>
                                        </p:tgtEl>
                                        <p:attrNameLst>
                                          <p:attrName>style.visibility</p:attrName>
                                        </p:attrNameLst>
                                      </p:cBhvr>
                                      <p:to>
                                        <p:strVal val="visible"/>
                                      </p:to>
                                    </p:set>
                                    <p:animEffect transition="in" filter="fade">
                                      <p:cBhvr>
                                        <p:cTn id="7" dur="500"/>
                                        <p:tgtEl>
                                          <p:spTgt spid="40867344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67300945"/>
                                        </p:tgtEl>
                                        <p:attrNameLst>
                                          <p:attrName>style.visibility</p:attrName>
                                        </p:attrNameLst>
                                      </p:cBhvr>
                                      <p:to>
                                        <p:strVal val="visible"/>
                                      </p:to>
                                    </p:set>
                                    <p:animEffect transition="in" filter="fade">
                                      <p:cBhvr>
                                        <p:cTn id="12" dur="500"/>
                                        <p:tgtEl>
                                          <p:spTgt spid="196730094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96301493"/>
                                        </p:tgtEl>
                                        <p:attrNameLst>
                                          <p:attrName>style.visibility</p:attrName>
                                        </p:attrNameLst>
                                      </p:cBhvr>
                                      <p:to>
                                        <p:strVal val="visible"/>
                                      </p:to>
                                    </p:set>
                                    <p:animEffect transition="in" filter="fade">
                                      <p:cBhvr>
                                        <p:cTn id="17" dur="500"/>
                                        <p:tgtEl>
                                          <p:spTgt spid="39630149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29055801"/>
                                        </p:tgtEl>
                                        <p:attrNameLst>
                                          <p:attrName>style.visibility</p:attrName>
                                        </p:attrNameLst>
                                      </p:cBhvr>
                                      <p:to>
                                        <p:strVal val="visible"/>
                                      </p:to>
                                    </p:set>
                                    <p:animEffect transition="in" filter="fade">
                                      <p:cBhvr>
                                        <p:cTn id="22" dur="500"/>
                                        <p:tgtEl>
                                          <p:spTgt spid="82905580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450704960"/>
                                        </p:tgtEl>
                                        <p:attrNameLst>
                                          <p:attrName>style.visibility</p:attrName>
                                        </p:attrNameLst>
                                      </p:cBhvr>
                                      <p:to>
                                        <p:strVal val="visible"/>
                                      </p:to>
                                    </p:set>
                                    <p:animEffect transition="in" filter="fade">
                                      <p:cBhvr>
                                        <p:cTn id="27" dur="500"/>
                                        <p:tgtEl>
                                          <p:spTgt spid="145070496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87470214"/>
                                        </p:tgtEl>
                                        <p:attrNameLst>
                                          <p:attrName>style.visibility</p:attrName>
                                        </p:attrNameLst>
                                      </p:cBhvr>
                                      <p:to>
                                        <p:strVal val="visible"/>
                                      </p:to>
                                    </p:set>
                                    <p:animEffect transition="in" filter="fade">
                                      <p:cBhvr>
                                        <p:cTn id="32" dur="500"/>
                                        <p:tgtEl>
                                          <p:spTgt spid="11874702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364957025"/>
                                        </p:tgtEl>
                                        <p:attrNameLst>
                                          <p:attrName>style.visibility</p:attrName>
                                        </p:attrNameLst>
                                      </p:cBhvr>
                                      <p:to>
                                        <p:strVal val="visible"/>
                                      </p:to>
                                    </p:set>
                                    <p:animEffect transition="in" filter="fade">
                                      <p:cBhvr>
                                        <p:cTn id="37" dur="500"/>
                                        <p:tgtEl>
                                          <p:spTgt spid="13649570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183844126" name="Title 1"/>
          <p:cNvSpPr>
            <a:spLocks noGrp="1"/>
          </p:cNvSpPr>
          <p:nvPr>
            <p:ph type="title"/>
          </p:nvPr>
        </p:nvSpPr>
        <p:spPr bwMode="auto">
          <a:xfrm>
            <a:off x="351934" y="106974"/>
            <a:ext cx="11481847" cy="1325563"/>
          </a:xfrm>
        </p:spPr>
        <p:txBody>
          <a:bodyPr anchor="ctr">
            <a:normAutofit/>
          </a:bodyPr>
          <a:lstStyle/>
          <a:p>
            <a:pPr>
              <a:defRPr/>
            </a:pPr>
            <a:r>
              <a:rPr lang="en-GB" sz="4800" b="1">
                <a:latin typeface="+mn-lt"/>
              </a:rPr>
              <a:t>Why are the Principles Important?</a:t>
            </a:r>
          </a:p>
        </p:txBody>
      </p:sp>
      <p:grpSp>
        <p:nvGrpSpPr>
          <p:cNvPr id="889675190" name="Group 14"/>
          <p:cNvGrpSpPr/>
          <p:nvPr/>
        </p:nvGrpSpPr>
        <p:grpSpPr bwMode="auto">
          <a:xfrm>
            <a:off x="358219" y="1221520"/>
            <a:ext cx="11481847" cy="1325562"/>
            <a:chOff x="358219" y="1405467"/>
            <a:chExt cx="11481847" cy="1141615"/>
          </a:xfrm>
        </p:grpSpPr>
        <p:sp>
          <p:nvSpPr>
            <p:cNvPr id="6" name="Rectangle: Rounded Corners 5"/>
            <p:cNvSpPr/>
            <p:nvPr/>
          </p:nvSpPr>
          <p:spPr bwMode="auto">
            <a:xfrm>
              <a:off x="358219" y="1405467"/>
              <a:ext cx="11481847" cy="1141615"/>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7" name="Rectangle 6" descr="Decision chart"/>
            <p:cNvSpPr/>
            <p:nvPr/>
          </p:nvSpPr>
          <p:spPr bwMode="auto">
            <a:xfrm>
              <a:off x="667206" y="1662330"/>
              <a:ext cx="561795" cy="627888"/>
            </a:xfrm>
            <a:prstGeom prst="rect">
              <a:avLst/>
            </a:prstGeom>
            <a:blipFill rotWithShape="1">
              <a:blip r:embed="rId3"/>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8" name="Freeform: Shape 7"/>
            <p:cNvSpPr/>
            <p:nvPr/>
          </p:nvSpPr>
          <p:spPr bwMode="auto">
            <a:xfrm>
              <a:off x="1537989" y="1405467"/>
              <a:ext cx="10302076" cy="1141615"/>
            </a:xfrm>
            <a:custGeom>
              <a:avLst/>
              <a:gdLst>
                <a:gd name="connsiteX0" fmla="*/ 0 w 10302076"/>
                <a:gd name="connsiteY0" fmla="*/ 0 h 1021445"/>
                <a:gd name="connsiteX1" fmla="*/ 10302076 w 10302076"/>
                <a:gd name="connsiteY1" fmla="*/ 0 h 1021445"/>
                <a:gd name="connsiteX2" fmla="*/ 10302076 w 10302076"/>
                <a:gd name="connsiteY2" fmla="*/ 1021445 h 1021445"/>
                <a:gd name="connsiteX3" fmla="*/ 0 w 10302076"/>
                <a:gd name="connsiteY3" fmla="*/ 1021445 h 1021445"/>
                <a:gd name="connsiteX4" fmla="*/ 0 w 10302076"/>
                <a:gd name="connsiteY4" fmla="*/ 0 h 1021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02076" h="1021445" extrusionOk="0">
                  <a:moveTo>
                    <a:pt x="0" y="0"/>
                  </a:moveTo>
                  <a:lnTo>
                    <a:pt x="10302076" y="0"/>
                  </a:lnTo>
                  <a:lnTo>
                    <a:pt x="10302076" y="1021445"/>
                  </a:lnTo>
                  <a:lnTo>
                    <a:pt x="0" y="1021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8103" tIns="108103" rIns="108103" bIns="108103" numCol="1" spcCol="1270" anchor="ctr" anchorCtr="0">
              <a:noAutofit/>
            </a:bodyPr>
            <a:lstStyle/>
            <a:p>
              <a:pPr marL="0" lvl="0" indent="0" algn="l" defTabSz="711200">
                <a:lnSpc>
                  <a:spcPct val="90000"/>
                </a:lnSpc>
                <a:spcBef>
                  <a:spcPts val="0"/>
                </a:spcBef>
                <a:spcAft>
                  <a:spcPts val="0"/>
                </a:spcAft>
                <a:buNone/>
                <a:defRPr/>
              </a:pPr>
              <a:r>
                <a:rPr lang="en-GB" b="1"/>
                <a:t>The principles lie at the heart of the UK GDPR. They are set out right at the start of the legislation and inform everything that follows. They do not give hard and fast rules, but rather embody the spirit of the general data protection regime - and as such there are very limited exceptions.</a:t>
              </a:r>
              <a:endParaRPr lang="en-US" b="1"/>
            </a:p>
          </p:txBody>
        </p:sp>
      </p:grpSp>
      <p:grpSp>
        <p:nvGrpSpPr>
          <p:cNvPr id="98274397" name="Group 15"/>
          <p:cNvGrpSpPr/>
          <p:nvPr/>
        </p:nvGrpSpPr>
        <p:grpSpPr bwMode="auto">
          <a:xfrm>
            <a:off x="358219" y="2648541"/>
            <a:ext cx="11481847" cy="1325561"/>
            <a:chOff x="358219" y="2832487"/>
            <a:chExt cx="11481847" cy="1141615"/>
          </a:xfrm>
        </p:grpSpPr>
        <p:sp>
          <p:nvSpPr>
            <p:cNvPr id="9" name="Rectangle: Rounded Corners 8"/>
            <p:cNvSpPr/>
            <p:nvPr/>
          </p:nvSpPr>
          <p:spPr bwMode="auto">
            <a:xfrm>
              <a:off x="358219" y="2832487"/>
              <a:ext cx="11481847" cy="1141615"/>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0" name="Rectangle 9" descr="Lock"/>
            <p:cNvSpPr/>
            <p:nvPr/>
          </p:nvSpPr>
          <p:spPr bwMode="auto">
            <a:xfrm>
              <a:off x="667206" y="3089350"/>
              <a:ext cx="561795" cy="627888"/>
            </a:xfrm>
            <a:prstGeom prst="rect">
              <a:avLst/>
            </a:prstGeom>
            <a:blipFill rotWithShape="1">
              <a:blip r:embed="rId4"/>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11" name="Freeform: Shape 10"/>
            <p:cNvSpPr/>
            <p:nvPr/>
          </p:nvSpPr>
          <p:spPr bwMode="auto">
            <a:xfrm>
              <a:off x="1537989" y="2832487"/>
              <a:ext cx="10302076" cy="1141615"/>
            </a:xfrm>
            <a:custGeom>
              <a:avLst/>
              <a:gdLst>
                <a:gd name="connsiteX0" fmla="*/ 0 w 10302076"/>
                <a:gd name="connsiteY0" fmla="*/ 0 h 1021445"/>
                <a:gd name="connsiteX1" fmla="*/ 10302076 w 10302076"/>
                <a:gd name="connsiteY1" fmla="*/ 0 h 1021445"/>
                <a:gd name="connsiteX2" fmla="*/ 10302076 w 10302076"/>
                <a:gd name="connsiteY2" fmla="*/ 1021445 h 1021445"/>
                <a:gd name="connsiteX3" fmla="*/ 0 w 10302076"/>
                <a:gd name="connsiteY3" fmla="*/ 1021445 h 1021445"/>
                <a:gd name="connsiteX4" fmla="*/ 0 w 10302076"/>
                <a:gd name="connsiteY4" fmla="*/ 0 h 1021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02076" h="1021445" extrusionOk="0">
                  <a:moveTo>
                    <a:pt x="0" y="0"/>
                  </a:moveTo>
                  <a:lnTo>
                    <a:pt x="10302076" y="0"/>
                  </a:lnTo>
                  <a:lnTo>
                    <a:pt x="10302076" y="1021445"/>
                  </a:lnTo>
                  <a:lnTo>
                    <a:pt x="0" y="1021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8103" tIns="108103" rIns="108103" bIns="108103" numCol="1" spcCol="1270" anchor="ctr" anchorCtr="0">
              <a:noAutofit/>
            </a:bodyPr>
            <a:lstStyle/>
            <a:p>
              <a:pPr marL="0" lvl="0" indent="0" algn="l" defTabSz="711200">
                <a:lnSpc>
                  <a:spcPct val="90000"/>
                </a:lnSpc>
                <a:spcBef>
                  <a:spcPts val="0"/>
                </a:spcBef>
                <a:spcAft>
                  <a:spcPts val="0"/>
                </a:spcAft>
                <a:buNone/>
                <a:defRPr/>
              </a:pPr>
              <a:r>
                <a:rPr lang="en-GB" b="1"/>
                <a:t>Compliance with the spirit of these key principles is therefore a fundamental building block for good data protection practice. It is also key to your compliance with the detailed provisions of the UK GDPR.</a:t>
              </a:r>
              <a:endParaRPr lang="en-US" b="1"/>
            </a:p>
          </p:txBody>
        </p:sp>
      </p:grpSp>
      <p:grpSp>
        <p:nvGrpSpPr>
          <p:cNvPr id="867156125" name="Group 16"/>
          <p:cNvGrpSpPr/>
          <p:nvPr/>
        </p:nvGrpSpPr>
        <p:grpSpPr bwMode="auto">
          <a:xfrm>
            <a:off x="358219" y="4075561"/>
            <a:ext cx="11481847" cy="1422562"/>
            <a:chOff x="358219" y="4075561"/>
            <a:chExt cx="11481847" cy="1422562"/>
          </a:xfrm>
        </p:grpSpPr>
        <p:sp>
          <p:nvSpPr>
            <p:cNvPr id="12" name="Rectangle: Rounded Corners 11"/>
            <p:cNvSpPr/>
            <p:nvPr/>
          </p:nvSpPr>
          <p:spPr bwMode="auto">
            <a:xfrm>
              <a:off x="358219" y="4161692"/>
              <a:ext cx="11481847" cy="1239429"/>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 name="Rectangle 12" descr="Gavel"/>
            <p:cNvSpPr/>
            <p:nvPr/>
          </p:nvSpPr>
          <p:spPr bwMode="auto">
            <a:xfrm>
              <a:off x="667206" y="4516370"/>
              <a:ext cx="561795" cy="627888"/>
            </a:xfrm>
            <a:prstGeom prst="rect">
              <a:avLst/>
            </a:prstGeom>
            <a:blipFill rotWithShape="1">
              <a:blip r:embed="rId5"/>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14" name="Freeform: Shape 13"/>
            <p:cNvSpPr/>
            <p:nvPr/>
          </p:nvSpPr>
          <p:spPr bwMode="auto">
            <a:xfrm>
              <a:off x="1537989" y="4075561"/>
              <a:ext cx="10302076" cy="1422562"/>
            </a:xfrm>
            <a:custGeom>
              <a:avLst/>
              <a:gdLst>
                <a:gd name="connsiteX0" fmla="*/ 0 w 10302076"/>
                <a:gd name="connsiteY0" fmla="*/ 0 h 1021445"/>
                <a:gd name="connsiteX1" fmla="*/ 10302076 w 10302076"/>
                <a:gd name="connsiteY1" fmla="*/ 0 h 1021445"/>
                <a:gd name="connsiteX2" fmla="*/ 10302076 w 10302076"/>
                <a:gd name="connsiteY2" fmla="*/ 1021445 h 1021445"/>
                <a:gd name="connsiteX3" fmla="*/ 0 w 10302076"/>
                <a:gd name="connsiteY3" fmla="*/ 1021445 h 1021445"/>
                <a:gd name="connsiteX4" fmla="*/ 0 w 10302076"/>
                <a:gd name="connsiteY4" fmla="*/ 0 h 1021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02076" h="1021445" extrusionOk="0">
                  <a:moveTo>
                    <a:pt x="0" y="0"/>
                  </a:moveTo>
                  <a:lnTo>
                    <a:pt x="10302076" y="0"/>
                  </a:lnTo>
                  <a:lnTo>
                    <a:pt x="10302076" y="1021445"/>
                  </a:lnTo>
                  <a:lnTo>
                    <a:pt x="0" y="1021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8103" tIns="108103" rIns="108103" bIns="108103" numCol="1" spcCol="1270" anchor="ctr" anchorCtr="0">
              <a:noAutofit/>
            </a:bodyPr>
            <a:lstStyle/>
            <a:p>
              <a:pPr marL="0" lvl="0" indent="0" algn="l" defTabSz="711200">
                <a:lnSpc>
                  <a:spcPct val="90000"/>
                </a:lnSpc>
                <a:spcBef>
                  <a:spcPts val="0"/>
                </a:spcBef>
                <a:spcAft>
                  <a:spcPts val="0"/>
                </a:spcAft>
                <a:buNone/>
                <a:defRPr/>
              </a:pPr>
              <a:r>
                <a:rPr lang="en-GB" b="1"/>
                <a:t>Failure to comply with the principles may leave you open to substantial fines. Article 83(5)(a) states that infringements of the basic principles for processing personal data are subject to the highest tier of administrative fines. This could mean a fine of up to £17.5 million, or 4% of your total worldwide annual turnover, whichever is higher.</a:t>
              </a:r>
              <a:endParaRPr lang="en-US" b="1"/>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89675190"/>
                                        </p:tgtEl>
                                        <p:attrNameLst>
                                          <p:attrName>style.visibility</p:attrName>
                                        </p:attrNameLst>
                                      </p:cBhvr>
                                      <p:to>
                                        <p:strVal val="visible"/>
                                      </p:to>
                                    </p:set>
                                    <p:animEffect transition="in" filter="fade">
                                      <p:cBhvr>
                                        <p:cTn id="7" dur="500"/>
                                        <p:tgtEl>
                                          <p:spTgt spid="8896751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8274397"/>
                                        </p:tgtEl>
                                        <p:attrNameLst>
                                          <p:attrName>style.visibility</p:attrName>
                                        </p:attrNameLst>
                                      </p:cBhvr>
                                      <p:to>
                                        <p:strVal val="visible"/>
                                      </p:to>
                                    </p:set>
                                    <p:animEffect transition="in" filter="fade">
                                      <p:cBhvr>
                                        <p:cTn id="12" dur="500"/>
                                        <p:tgtEl>
                                          <p:spTgt spid="9827439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67156125"/>
                                        </p:tgtEl>
                                        <p:attrNameLst>
                                          <p:attrName>style.visibility</p:attrName>
                                        </p:attrNameLst>
                                      </p:cBhvr>
                                      <p:to>
                                        <p:strVal val="visible"/>
                                      </p:to>
                                    </p:set>
                                    <p:animEffect transition="in" filter="fade">
                                      <p:cBhvr>
                                        <p:cTn id="17" dur="500"/>
                                        <p:tgtEl>
                                          <p:spTgt spid="8671561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57345787" name="Title 1"/>
          <p:cNvSpPr>
            <a:spLocks noGrp="1"/>
          </p:cNvSpPr>
          <p:nvPr>
            <p:ph type="title"/>
          </p:nvPr>
        </p:nvSpPr>
        <p:spPr bwMode="auto"/>
        <p:txBody>
          <a:bodyPr>
            <a:normAutofit/>
          </a:bodyPr>
          <a:lstStyle/>
          <a:p>
            <a:pPr algn="ctr">
              <a:defRPr/>
            </a:pPr>
            <a:r>
              <a:rPr lang="en-GB" sz="5400" b="1">
                <a:latin typeface="+mn-lt"/>
              </a:rPr>
              <a:t>Week 3- Activity 1</a:t>
            </a:r>
          </a:p>
        </p:txBody>
      </p:sp>
      <p:sp>
        <p:nvSpPr>
          <p:cNvPr id="1564680388" name="Content Placeholder 2"/>
          <p:cNvSpPr>
            <a:spLocks noGrp="1"/>
          </p:cNvSpPr>
          <p:nvPr>
            <p:ph idx="1"/>
          </p:nvPr>
        </p:nvSpPr>
        <p:spPr bwMode="auto">
          <a:xfrm>
            <a:off x="1959007" y="3206651"/>
            <a:ext cx="8556593" cy="3651349"/>
          </a:xfrm>
        </p:spPr>
        <p:txBody>
          <a:bodyPr>
            <a:normAutofit/>
          </a:bodyPr>
          <a:lstStyle/>
          <a:p>
            <a:pPr>
              <a:defRPr/>
            </a:pPr>
            <a:r>
              <a:rPr lang="en-GB" sz="4000"/>
              <a:t>GDPR Principles in Practice</a:t>
            </a:r>
          </a:p>
          <a:p>
            <a:pPr>
              <a:defRPr/>
            </a:pPr>
            <a:r>
              <a:rPr lang="en-GB" sz="4000"/>
              <a:t>You will find this on the week 3 section on the BMHP6026 Moodle page</a:t>
            </a:r>
          </a:p>
        </p:txBody>
      </p:sp>
      <p:pic>
        <p:nvPicPr>
          <p:cNvPr id="837061428" name="Graphic 4" descr="Lightbulb and gear outline"/>
          <p:cNvPicPr>
            <a:picLocks noChangeAspect="1"/>
          </p:cNvPicPr>
          <p:nvPr/>
        </p:nvPicPr>
        <p:blipFill rotWithShape="1">
          <a:blip>
            <a:extLst>
              <a:ext uri="{96DAC541-7B7A-43D3-8B79-37D633B846F1}">
                <asvg:svgBlip xmlns:asvg="http://schemas.microsoft.com/office/drawing/2016/SVG/main" r:embed="rId3"/>
              </a:ext>
            </a:extLst>
          </a:blip>
          <a:stretch/>
        </p:blipFill>
        <p:spPr bwMode="auto">
          <a:xfrm>
            <a:off x="10058400" y="1832089"/>
            <a:ext cx="1488558" cy="148855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587095337" name="Title 1"/>
          <p:cNvSpPr>
            <a:spLocks noGrp="1"/>
          </p:cNvSpPr>
          <p:nvPr>
            <p:ph type="title"/>
          </p:nvPr>
        </p:nvSpPr>
        <p:spPr bwMode="auto">
          <a:xfrm>
            <a:off x="0" y="1082259"/>
            <a:ext cx="11594969" cy="1325563"/>
          </a:xfrm>
        </p:spPr>
        <p:txBody>
          <a:bodyPr/>
          <a:lstStyle/>
          <a:p>
            <a:pPr>
              <a:defRPr/>
            </a:pPr>
            <a:r>
              <a:rPr lang="en-GB" b="1">
                <a:latin typeface="+mn-lt"/>
              </a:rPr>
              <a:t>The Information Commissioners Office -</a:t>
            </a:r>
          </a:p>
        </p:txBody>
      </p:sp>
      <p:pic>
        <p:nvPicPr>
          <p:cNvPr id="1197947417" name="Content Placeholder 4">
            <a:hlinkClick r:id="rId4"/>
          </p:cNvPr>
          <p:cNvPicPr>
            <a:picLocks noGrp="1" noChangeAspect="1"/>
          </p:cNvPicPr>
          <p:nvPr>
            <p:ph idx="1"/>
          </p:nvPr>
        </p:nvPicPr>
        <p:blipFill rotWithShape="1">
          <a:blip r:embed="rId5"/>
          <a:stretch/>
        </p:blipFill>
        <p:spPr bwMode="auto">
          <a:xfrm>
            <a:off x="9269731" y="2557680"/>
            <a:ext cx="2564870" cy="1742639"/>
          </a:xfrm>
        </p:spPr>
      </p:pic>
      <p:sp>
        <p:nvSpPr>
          <p:cNvPr id="467610353" name="TextBox 5"/>
          <p:cNvSpPr txBox="1"/>
          <p:nvPr/>
        </p:nvSpPr>
        <p:spPr bwMode="auto">
          <a:xfrm>
            <a:off x="9269731" y="4958496"/>
            <a:ext cx="2325238" cy="1634490"/>
          </a:xfrm>
          <a:prstGeom prst="roundRect">
            <a:avLst>
              <a:gd name="adj" fmla="val 16667"/>
            </a:avLst>
          </a:prstGeom>
          <a:solidFill>
            <a:schemeClr val="accent4"/>
          </a:solidFill>
        </p:spPr>
        <p:txBody>
          <a:bodyPr wrap="square" rtlCol="0">
            <a:spAutoFit/>
          </a:bodyPr>
          <a:lstStyle/>
          <a:p>
            <a:pPr>
              <a:defRPr/>
            </a:pPr>
            <a:r>
              <a:rPr lang="en-GB"/>
              <a:t>The ICO exists to empower people and organisations in the UK through information. </a:t>
            </a:r>
          </a:p>
        </p:txBody>
      </p:sp>
      <p:sp>
        <p:nvSpPr>
          <p:cNvPr id="609490669" name="TextBox 2"/>
          <p:cNvSpPr txBox="1"/>
          <p:nvPr/>
        </p:nvSpPr>
        <p:spPr bwMode="auto">
          <a:xfrm>
            <a:off x="10950200" y="6550222"/>
            <a:ext cx="1289538" cy="307777"/>
          </a:xfrm>
          <a:prstGeom prst="rect">
            <a:avLst/>
          </a:prstGeom>
          <a:noFill/>
        </p:spPr>
        <p:txBody>
          <a:bodyPr wrap="square" rtlCol="0">
            <a:spAutoFit/>
          </a:bodyPr>
          <a:lstStyle/>
          <a:p>
            <a:pPr>
              <a:defRPr/>
            </a:pPr>
            <a:r>
              <a:rPr lang="en-GB" sz="1400"/>
              <a:t>(ICCO, 2023)</a:t>
            </a:r>
          </a:p>
        </p:txBody>
      </p:sp>
      <p:pic>
        <p:nvPicPr>
          <p:cNvPr id="2" name="Online Media 1" title="What does the ICO do?">
            <a:hlinkClick r:id="" action="ppaction://media"/>
            <a:extLst>
              <a:ext uri="{FF2B5EF4-FFF2-40B4-BE49-F238E27FC236}">
                <a16:creationId xmlns:a16="http://schemas.microsoft.com/office/drawing/2014/main" id="{9AE58AB4-CF3E-1F5B-82F7-7E16532DD531}"/>
              </a:ext>
            </a:extLst>
          </p:cNvPr>
          <p:cNvPicPr>
            <a:picLocks noRot="1" noChangeAspect="1"/>
          </p:cNvPicPr>
          <p:nvPr>
            <a:videoFile r:link="rId1"/>
          </p:nvPr>
        </p:nvPicPr>
        <p:blipFill>
          <a:blip r:embed="rId6"/>
          <a:stretch>
            <a:fillRect/>
          </a:stretch>
        </p:blipFill>
        <p:spPr>
          <a:xfrm>
            <a:off x="804228" y="2407822"/>
            <a:ext cx="7059612" cy="39886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11811058" name="Title 3"/>
          <p:cNvSpPr>
            <a:spLocks noGrp="1"/>
          </p:cNvSpPr>
          <p:nvPr>
            <p:ph type="title"/>
          </p:nvPr>
        </p:nvSpPr>
        <p:spPr bwMode="auto">
          <a:xfrm>
            <a:off x="358219" y="98343"/>
            <a:ext cx="11481847" cy="1325563"/>
          </a:xfr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lIns="317057" tIns="17293" rIns="317057" bIns="17293" numCol="1" spcCol="1270" anchor="ctr" anchorCtr="0">
            <a:normAutofit/>
          </a:bodyPr>
          <a:lstStyle/>
          <a:p>
            <a:pPr marL="0" lvl="0" indent="0" defTabSz="800100">
              <a:spcBef>
                <a:spcPts val="0"/>
              </a:spcBef>
              <a:spcAft>
                <a:spcPts val="0"/>
              </a:spcAft>
              <a:buNone/>
              <a:defRPr/>
            </a:pPr>
            <a:r>
              <a:rPr lang="en-GB" b="1">
                <a:solidFill>
                  <a:schemeClr val="tx1"/>
                </a:solidFill>
              </a:rPr>
              <a:t>Lawfulness, Fairness and Transparency</a:t>
            </a:r>
          </a:p>
        </p:txBody>
      </p:sp>
      <p:sp>
        <p:nvSpPr>
          <p:cNvPr id="1128926081" name="Rectangle 6" descr="Bank"/>
          <p:cNvSpPr/>
          <p:nvPr/>
        </p:nvSpPr>
        <p:spPr bwMode="auto">
          <a:xfrm>
            <a:off x="455942" y="1967166"/>
            <a:ext cx="2401972" cy="2923667"/>
          </a:xfrm>
          <a:prstGeom prst="rect">
            <a:avLst/>
          </a:prstGeom>
          <a:blipFill rotWithShape="1">
            <a:blip r:embed="rId3"/>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1123150017" name="Rectangle 8" descr="Gavel"/>
          <p:cNvSpPr/>
          <p:nvPr/>
        </p:nvSpPr>
        <p:spPr bwMode="auto">
          <a:xfrm>
            <a:off x="4176512" y="2220116"/>
            <a:ext cx="2529088" cy="2370973"/>
          </a:xfrm>
          <a:prstGeom prst="rect">
            <a:avLst/>
          </a:prstGeom>
          <a:blipFill rotWithShape="1">
            <a:blip r:embed="rId4"/>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604505029" name="Freeform: Shape 9"/>
          <p:cNvSpPr/>
          <p:nvPr/>
        </p:nvSpPr>
        <p:spPr bwMode="auto">
          <a:xfrm>
            <a:off x="3351254" y="3061126"/>
            <a:ext cx="2405115" cy="1529964"/>
          </a:xfrm>
          <a:custGeom>
            <a:avLst/>
            <a:gdLst>
              <a:gd name="connsiteX0" fmla="*/ 0 w 2405115"/>
              <a:gd name="connsiteY0" fmla="*/ 0 h 1125000"/>
              <a:gd name="connsiteX1" fmla="*/ 2405115 w 2405115"/>
              <a:gd name="connsiteY1" fmla="*/ 0 h 1125000"/>
              <a:gd name="connsiteX2" fmla="*/ 2405115 w 2405115"/>
              <a:gd name="connsiteY2" fmla="*/ 1125000 h 1125000"/>
              <a:gd name="connsiteX3" fmla="*/ 0 w 2405115"/>
              <a:gd name="connsiteY3" fmla="*/ 1125000 h 1125000"/>
              <a:gd name="connsiteX4" fmla="*/ 0 w 2405115"/>
              <a:gd name="connsiteY4" fmla="*/ 0 h 112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5115" h="1125000" extrusionOk="0">
                <a:moveTo>
                  <a:pt x="0" y="0"/>
                </a:moveTo>
                <a:lnTo>
                  <a:pt x="2405115" y="0"/>
                </a:lnTo>
                <a:lnTo>
                  <a:pt x="2405115" y="1125000"/>
                </a:lnTo>
                <a:lnTo>
                  <a:pt x="0" y="1125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577849">
              <a:lnSpc>
                <a:spcPct val="90000"/>
              </a:lnSpc>
              <a:spcBef>
                <a:spcPts val="0"/>
              </a:spcBef>
              <a:spcAft>
                <a:spcPts val="0"/>
              </a:spcAft>
              <a:defRPr/>
            </a:pPr>
            <a:endParaRPr lang="en-US" sz="2000"/>
          </a:p>
        </p:txBody>
      </p:sp>
      <p:sp>
        <p:nvSpPr>
          <p:cNvPr id="434168111" name="Rectangle 10" descr="Irritant"/>
          <p:cNvSpPr/>
          <p:nvPr/>
        </p:nvSpPr>
        <p:spPr bwMode="auto">
          <a:xfrm>
            <a:off x="8299939" y="2117037"/>
            <a:ext cx="3012832" cy="2623924"/>
          </a:xfrm>
          <a:prstGeom prst="rect">
            <a:avLst/>
          </a:prstGeom>
          <a:blipFill rotWithShape="1">
            <a:blip r:embed="rId5"/>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1947995819" name="Freeform: Shape 11"/>
          <p:cNvSpPr/>
          <p:nvPr/>
        </p:nvSpPr>
        <p:spPr bwMode="auto">
          <a:xfrm>
            <a:off x="6315873" y="2866500"/>
            <a:ext cx="2405115" cy="1125000"/>
          </a:xfrm>
          <a:custGeom>
            <a:avLst/>
            <a:gdLst>
              <a:gd name="connsiteX0" fmla="*/ 0 w 2405115"/>
              <a:gd name="connsiteY0" fmla="*/ 0 h 1125000"/>
              <a:gd name="connsiteX1" fmla="*/ 2405115 w 2405115"/>
              <a:gd name="connsiteY1" fmla="*/ 0 h 1125000"/>
              <a:gd name="connsiteX2" fmla="*/ 2405115 w 2405115"/>
              <a:gd name="connsiteY2" fmla="*/ 1125000 h 1125000"/>
              <a:gd name="connsiteX3" fmla="*/ 0 w 2405115"/>
              <a:gd name="connsiteY3" fmla="*/ 1125000 h 1125000"/>
              <a:gd name="connsiteX4" fmla="*/ 0 w 2405115"/>
              <a:gd name="connsiteY4" fmla="*/ 0 h 112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5115" h="1125000" extrusionOk="0">
                <a:moveTo>
                  <a:pt x="0" y="0"/>
                </a:moveTo>
                <a:lnTo>
                  <a:pt x="2405115" y="0"/>
                </a:lnTo>
                <a:lnTo>
                  <a:pt x="2405115" y="1125000"/>
                </a:lnTo>
                <a:lnTo>
                  <a:pt x="0" y="1125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577849">
              <a:lnSpc>
                <a:spcPct val="90000"/>
              </a:lnSpc>
              <a:spcBef>
                <a:spcPts val="0"/>
              </a:spcBef>
              <a:spcAft>
                <a:spcPts val="0"/>
              </a:spcAft>
              <a:defRPr/>
            </a:pPr>
            <a:endParaRPr lang="en-US" sz="2000"/>
          </a:p>
        </p:txBody>
      </p:sp>
      <p:sp>
        <p:nvSpPr>
          <p:cNvPr id="1633823905" name="Rectangle 12" descr="Confused Person"/>
          <p:cNvSpPr/>
          <p:nvPr/>
        </p:nvSpPr>
        <p:spPr bwMode="auto">
          <a:xfrm>
            <a:off x="10338156" y="723644"/>
            <a:ext cx="1082301" cy="1082301"/>
          </a:xfrm>
          <a:prstGeom prst="rect">
            <a:avLst/>
          </a:prstGeom>
          <a:blipFill rotWithShape="1">
            <a:blip r:embed="rId6"/>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497199708" name="Freeform: Shape 13"/>
          <p:cNvSpPr/>
          <p:nvPr/>
        </p:nvSpPr>
        <p:spPr bwMode="auto">
          <a:xfrm>
            <a:off x="9280491" y="2866500"/>
            <a:ext cx="2405115" cy="1125000"/>
          </a:xfrm>
          <a:custGeom>
            <a:avLst/>
            <a:gdLst>
              <a:gd name="connsiteX0" fmla="*/ 0 w 2405115"/>
              <a:gd name="connsiteY0" fmla="*/ 0 h 1125000"/>
              <a:gd name="connsiteX1" fmla="*/ 2405115 w 2405115"/>
              <a:gd name="connsiteY1" fmla="*/ 0 h 1125000"/>
              <a:gd name="connsiteX2" fmla="*/ 2405115 w 2405115"/>
              <a:gd name="connsiteY2" fmla="*/ 1125000 h 1125000"/>
              <a:gd name="connsiteX3" fmla="*/ 0 w 2405115"/>
              <a:gd name="connsiteY3" fmla="*/ 1125000 h 1125000"/>
              <a:gd name="connsiteX4" fmla="*/ 0 w 2405115"/>
              <a:gd name="connsiteY4" fmla="*/ 0 h 112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5115" h="1125000" extrusionOk="0">
                <a:moveTo>
                  <a:pt x="0" y="0"/>
                </a:moveTo>
                <a:lnTo>
                  <a:pt x="2405115" y="0"/>
                </a:lnTo>
                <a:lnTo>
                  <a:pt x="2405115" y="1125000"/>
                </a:lnTo>
                <a:lnTo>
                  <a:pt x="0" y="1125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577849">
              <a:lnSpc>
                <a:spcPct val="90000"/>
              </a:lnSpc>
              <a:spcBef>
                <a:spcPts val="0"/>
              </a:spcBef>
              <a:spcAft>
                <a:spcPts val="0"/>
              </a:spcAft>
              <a:defRPr/>
            </a:pPr>
            <a:endParaRPr lang="en-US" sz="2000"/>
          </a:p>
        </p:txBody>
      </p:sp>
      <p:sp>
        <p:nvSpPr>
          <p:cNvPr id="1148191846" name="TextBox 1"/>
          <p:cNvSpPr txBox="1"/>
          <p:nvPr/>
        </p:nvSpPr>
        <p:spPr bwMode="auto">
          <a:xfrm>
            <a:off x="10603525" y="5249426"/>
            <a:ext cx="1418492" cy="369332"/>
          </a:xfrm>
          <a:prstGeom prst="rect">
            <a:avLst/>
          </a:prstGeom>
          <a:noFill/>
        </p:spPr>
        <p:txBody>
          <a:bodyPr wrap="square" rtlCol="0">
            <a:spAutoFit/>
          </a:bodyPr>
          <a:lstStyle/>
          <a:p>
            <a:pPr>
              <a:defRPr/>
            </a:pPr>
            <a:r>
              <a:rPr lang="en-GB"/>
              <a:t>(ICO, 2025b)</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8926081"/>
                                        </p:tgtEl>
                                        <p:attrNameLst>
                                          <p:attrName>style.visibility</p:attrName>
                                        </p:attrNameLst>
                                      </p:cBhvr>
                                      <p:to>
                                        <p:strVal val="visible"/>
                                      </p:to>
                                    </p:set>
                                    <p:animEffect transition="in" filter="fade">
                                      <p:cBhvr>
                                        <p:cTn id="7" dur="500"/>
                                        <p:tgtEl>
                                          <p:spTgt spid="112892608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23150017"/>
                                        </p:tgtEl>
                                        <p:attrNameLst>
                                          <p:attrName>style.visibility</p:attrName>
                                        </p:attrNameLst>
                                      </p:cBhvr>
                                      <p:to>
                                        <p:strVal val="visible"/>
                                      </p:to>
                                    </p:set>
                                    <p:animEffect transition="in" filter="fade">
                                      <p:cBhvr>
                                        <p:cTn id="12" dur="500"/>
                                        <p:tgtEl>
                                          <p:spTgt spid="1123150017"/>
                                        </p:tgtEl>
                                      </p:cBhvr>
                                    </p:animEffect>
                                  </p:childTnLst>
                                </p:cTn>
                              </p:par>
                              <p:par>
                                <p:cTn id="13" presetID="10" presetClass="entr" presetSubtype="0" fill="hold" grpId="0" nodeType="withEffect" nodePh="1">
                                  <p:stCondLst>
                                    <p:cond delay="0"/>
                                  </p:stCondLst>
                                  <p:endCondLst>
                                    <p:cond evt="begin" delay="0">
                                      <p:tn val="13"/>
                                    </p:cond>
                                  </p:endCondLst>
                                  <p:childTnLst>
                                    <p:set>
                                      <p:cBhvr>
                                        <p:cTn id="14" dur="1" fill="hold">
                                          <p:stCondLst>
                                            <p:cond delay="0"/>
                                          </p:stCondLst>
                                        </p:cTn>
                                        <p:tgtEl>
                                          <p:spTgt spid="604505029"/>
                                        </p:tgtEl>
                                        <p:attrNameLst>
                                          <p:attrName>style.visibility</p:attrName>
                                        </p:attrNameLst>
                                      </p:cBhvr>
                                      <p:to>
                                        <p:strVal val="visible"/>
                                      </p:to>
                                    </p:set>
                                    <p:animEffect transition="in" filter="fade">
                                      <p:cBhvr>
                                        <p:cTn id="15" dur="500"/>
                                        <p:tgtEl>
                                          <p:spTgt spid="60450502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34168111"/>
                                        </p:tgtEl>
                                        <p:attrNameLst>
                                          <p:attrName>style.visibility</p:attrName>
                                        </p:attrNameLst>
                                      </p:cBhvr>
                                      <p:to>
                                        <p:strVal val="visible"/>
                                      </p:to>
                                    </p:set>
                                    <p:animEffect transition="in" filter="fade">
                                      <p:cBhvr>
                                        <p:cTn id="20" dur="500"/>
                                        <p:tgtEl>
                                          <p:spTgt spid="434168111"/>
                                        </p:tgtEl>
                                      </p:cBhvr>
                                    </p:animEffect>
                                  </p:childTnLst>
                                </p:cTn>
                              </p:par>
                              <p:par>
                                <p:cTn id="21" presetID="10" presetClass="entr" presetSubtype="0" fill="hold" grpId="0" nodeType="withEffect" nodePh="1">
                                  <p:stCondLst>
                                    <p:cond delay="0"/>
                                  </p:stCondLst>
                                  <p:endCondLst>
                                    <p:cond evt="begin" delay="0">
                                      <p:tn val="21"/>
                                    </p:cond>
                                  </p:endCondLst>
                                  <p:childTnLst>
                                    <p:set>
                                      <p:cBhvr>
                                        <p:cTn id="22" dur="1" fill="hold">
                                          <p:stCondLst>
                                            <p:cond delay="0"/>
                                          </p:stCondLst>
                                        </p:cTn>
                                        <p:tgtEl>
                                          <p:spTgt spid="1947995819"/>
                                        </p:tgtEl>
                                        <p:attrNameLst>
                                          <p:attrName>style.visibility</p:attrName>
                                        </p:attrNameLst>
                                      </p:cBhvr>
                                      <p:to>
                                        <p:strVal val="visible"/>
                                      </p:to>
                                    </p:set>
                                    <p:animEffect transition="in" filter="fade">
                                      <p:cBhvr>
                                        <p:cTn id="23" dur="500"/>
                                        <p:tgtEl>
                                          <p:spTgt spid="1947995819"/>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633823905"/>
                                        </p:tgtEl>
                                        <p:attrNameLst>
                                          <p:attrName>style.visibility</p:attrName>
                                        </p:attrNameLst>
                                      </p:cBhvr>
                                      <p:to>
                                        <p:strVal val="visible"/>
                                      </p:to>
                                    </p:set>
                                    <p:animEffect transition="in" filter="fade">
                                      <p:cBhvr>
                                        <p:cTn id="28" dur="500"/>
                                        <p:tgtEl>
                                          <p:spTgt spid="1633823905"/>
                                        </p:tgtEl>
                                      </p:cBhvr>
                                    </p:animEffect>
                                  </p:childTnLst>
                                </p:cTn>
                              </p:par>
                              <p:par>
                                <p:cTn id="29" presetID="10" presetClass="entr" presetSubtype="0" fill="hold" grpId="0" nodeType="withEffect" nodePh="1">
                                  <p:stCondLst>
                                    <p:cond delay="0"/>
                                  </p:stCondLst>
                                  <p:endCondLst>
                                    <p:cond evt="begin" delay="0">
                                      <p:tn val="29"/>
                                    </p:cond>
                                  </p:endCondLst>
                                  <p:childTnLst>
                                    <p:set>
                                      <p:cBhvr>
                                        <p:cTn id="30" dur="1" fill="hold">
                                          <p:stCondLst>
                                            <p:cond delay="0"/>
                                          </p:stCondLst>
                                        </p:cTn>
                                        <p:tgtEl>
                                          <p:spTgt spid="497199708"/>
                                        </p:tgtEl>
                                        <p:attrNameLst>
                                          <p:attrName>style.visibility</p:attrName>
                                        </p:attrNameLst>
                                      </p:cBhvr>
                                      <p:to>
                                        <p:strVal val="visible"/>
                                      </p:to>
                                    </p:set>
                                    <p:animEffect transition="in" filter="fade">
                                      <p:cBhvr>
                                        <p:cTn id="31" dur="500"/>
                                        <p:tgtEl>
                                          <p:spTgt spid="4971997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505029" grpId="0"/>
      <p:bldP spid="1947995819" grpId="0"/>
      <p:bldP spid="497199708"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76898199" name="Title 3"/>
          <p:cNvSpPr>
            <a:spLocks noGrp="1"/>
          </p:cNvSpPr>
          <p:nvPr>
            <p:ph type="title"/>
          </p:nvPr>
        </p:nvSpPr>
        <p:spPr bwMode="auto">
          <a:xfrm>
            <a:off x="358219" y="98343"/>
            <a:ext cx="11481847" cy="1325563"/>
          </a:xfr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lIns="317057" tIns="17293" rIns="317057" bIns="17293" numCol="1" spcCol="1270" anchor="ctr" anchorCtr="0">
            <a:normAutofit/>
          </a:bodyPr>
          <a:lstStyle/>
          <a:p>
            <a:pPr marL="0" lvl="0" indent="0" algn="ctr" defTabSz="800100">
              <a:spcBef>
                <a:spcPts val="0"/>
              </a:spcBef>
              <a:spcAft>
                <a:spcPts val="0"/>
              </a:spcAft>
              <a:buNone/>
              <a:defRPr/>
            </a:pPr>
            <a:r>
              <a:rPr lang="en-GB" sz="4800" b="1">
                <a:solidFill>
                  <a:schemeClr val="tx1"/>
                </a:solidFill>
              </a:rPr>
              <a:t>Lawfulness and Fairness</a:t>
            </a:r>
          </a:p>
        </p:txBody>
      </p:sp>
      <p:sp>
        <p:nvSpPr>
          <p:cNvPr id="1458815693" name="Rectangle 6" descr="Bank"/>
          <p:cNvSpPr/>
          <p:nvPr/>
        </p:nvSpPr>
        <p:spPr bwMode="auto">
          <a:xfrm>
            <a:off x="1362708" y="1613937"/>
            <a:ext cx="2120378" cy="2185736"/>
          </a:xfrm>
          <a:prstGeom prst="rect">
            <a:avLst/>
          </a:prstGeom>
          <a:blipFill rotWithShape="1">
            <a:blip r:embed="rId3"/>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337354426" name="Rectangle 8" descr="Gavel"/>
          <p:cNvSpPr/>
          <p:nvPr/>
        </p:nvSpPr>
        <p:spPr bwMode="auto">
          <a:xfrm>
            <a:off x="7518430" y="1634794"/>
            <a:ext cx="1885818" cy="1824633"/>
          </a:xfrm>
          <a:prstGeom prst="rect">
            <a:avLst/>
          </a:prstGeom>
          <a:blipFill rotWithShape="1">
            <a:blip r:embed="rId4"/>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185794746" name="Freeform: Shape 9"/>
          <p:cNvSpPr/>
          <p:nvPr/>
        </p:nvSpPr>
        <p:spPr bwMode="auto">
          <a:xfrm>
            <a:off x="3351254" y="3061126"/>
            <a:ext cx="2405115" cy="1529964"/>
          </a:xfrm>
          <a:custGeom>
            <a:avLst/>
            <a:gdLst>
              <a:gd name="connsiteX0" fmla="*/ 0 w 2405115"/>
              <a:gd name="connsiteY0" fmla="*/ 0 h 1125000"/>
              <a:gd name="connsiteX1" fmla="*/ 2405115 w 2405115"/>
              <a:gd name="connsiteY1" fmla="*/ 0 h 1125000"/>
              <a:gd name="connsiteX2" fmla="*/ 2405115 w 2405115"/>
              <a:gd name="connsiteY2" fmla="*/ 1125000 h 1125000"/>
              <a:gd name="connsiteX3" fmla="*/ 0 w 2405115"/>
              <a:gd name="connsiteY3" fmla="*/ 1125000 h 1125000"/>
              <a:gd name="connsiteX4" fmla="*/ 0 w 2405115"/>
              <a:gd name="connsiteY4" fmla="*/ 0 h 112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5115" h="1125000" extrusionOk="0">
                <a:moveTo>
                  <a:pt x="0" y="0"/>
                </a:moveTo>
                <a:lnTo>
                  <a:pt x="2405115" y="0"/>
                </a:lnTo>
                <a:lnTo>
                  <a:pt x="2405115" y="1125000"/>
                </a:lnTo>
                <a:lnTo>
                  <a:pt x="0" y="1125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577849">
              <a:lnSpc>
                <a:spcPct val="90000"/>
              </a:lnSpc>
              <a:spcBef>
                <a:spcPts val="0"/>
              </a:spcBef>
              <a:spcAft>
                <a:spcPts val="0"/>
              </a:spcAft>
              <a:defRPr/>
            </a:pPr>
            <a:endParaRPr lang="en-US" sz="2000"/>
          </a:p>
        </p:txBody>
      </p:sp>
      <p:sp>
        <p:nvSpPr>
          <p:cNvPr id="1103254499" name="Freeform: Shape 11"/>
          <p:cNvSpPr/>
          <p:nvPr/>
        </p:nvSpPr>
        <p:spPr bwMode="auto">
          <a:xfrm>
            <a:off x="6315873" y="2866500"/>
            <a:ext cx="2405115" cy="1125000"/>
          </a:xfrm>
          <a:custGeom>
            <a:avLst/>
            <a:gdLst>
              <a:gd name="connsiteX0" fmla="*/ 0 w 2405115"/>
              <a:gd name="connsiteY0" fmla="*/ 0 h 1125000"/>
              <a:gd name="connsiteX1" fmla="*/ 2405115 w 2405115"/>
              <a:gd name="connsiteY1" fmla="*/ 0 h 1125000"/>
              <a:gd name="connsiteX2" fmla="*/ 2405115 w 2405115"/>
              <a:gd name="connsiteY2" fmla="*/ 1125000 h 1125000"/>
              <a:gd name="connsiteX3" fmla="*/ 0 w 2405115"/>
              <a:gd name="connsiteY3" fmla="*/ 1125000 h 1125000"/>
              <a:gd name="connsiteX4" fmla="*/ 0 w 2405115"/>
              <a:gd name="connsiteY4" fmla="*/ 0 h 112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5115" h="1125000" extrusionOk="0">
                <a:moveTo>
                  <a:pt x="0" y="0"/>
                </a:moveTo>
                <a:lnTo>
                  <a:pt x="2405115" y="0"/>
                </a:lnTo>
                <a:lnTo>
                  <a:pt x="2405115" y="1125000"/>
                </a:lnTo>
                <a:lnTo>
                  <a:pt x="0" y="1125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577849">
              <a:lnSpc>
                <a:spcPct val="90000"/>
              </a:lnSpc>
              <a:spcBef>
                <a:spcPts val="0"/>
              </a:spcBef>
              <a:spcAft>
                <a:spcPts val="0"/>
              </a:spcAft>
              <a:defRPr/>
            </a:pPr>
            <a:endParaRPr lang="en-US" sz="2000"/>
          </a:p>
        </p:txBody>
      </p:sp>
      <p:sp>
        <p:nvSpPr>
          <p:cNvPr id="933705143" name="Freeform: Shape 13"/>
          <p:cNvSpPr/>
          <p:nvPr/>
        </p:nvSpPr>
        <p:spPr bwMode="auto">
          <a:xfrm>
            <a:off x="9280491" y="2866500"/>
            <a:ext cx="2405115" cy="1125000"/>
          </a:xfrm>
          <a:custGeom>
            <a:avLst/>
            <a:gdLst>
              <a:gd name="connsiteX0" fmla="*/ 0 w 2405115"/>
              <a:gd name="connsiteY0" fmla="*/ 0 h 1125000"/>
              <a:gd name="connsiteX1" fmla="*/ 2405115 w 2405115"/>
              <a:gd name="connsiteY1" fmla="*/ 0 h 1125000"/>
              <a:gd name="connsiteX2" fmla="*/ 2405115 w 2405115"/>
              <a:gd name="connsiteY2" fmla="*/ 1125000 h 1125000"/>
              <a:gd name="connsiteX3" fmla="*/ 0 w 2405115"/>
              <a:gd name="connsiteY3" fmla="*/ 1125000 h 1125000"/>
              <a:gd name="connsiteX4" fmla="*/ 0 w 2405115"/>
              <a:gd name="connsiteY4" fmla="*/ 0 h 112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5115" h="1125000" extrusionOk="0">
                <a:moveTo>
                  <a:pt x="0" y="0"/>
                </a:moveTo>
                <a:lnTo>
                  <a:pt x="2405115" y="0"/>
                </a:lnTo>
                <a:lnTo>
                  <a:pt x="2405115" y="1125000"/>
                </a:lnTo>
                <a:lnTo>
                  <a:pt x="0" y="1125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577849">
              <a:lnSpc>
                <a:spcPct val="90000"/>
              </a:lnSpc>
              <a:spcBef>
                <a:spcPts val="0"/>
              </a:spcBef>
              <a:spcAft>
                <a:spcPts val="0"/>
              </a:spcAft>
              <a:defRPr/>
            </a:pPr>
            <a:endParaRPr lang="en-US" sz="2000"/>
          </a:p>
        </p:txBody>
      </p:sp>
      <p:sp>
        <p:nvSpPr>
          <p:cNvPr id="2101438658" name="TextBox 2"/>
          <p:cNvSpPr txBox="1"/>
          <p:nvPr/>
        </p:nvSpPr>
        <p:spPr bwMode="auto">
          <a:xfrm>
            <a:off x="861432" y="3820039"/>
            <a:ext cx="2991099" cy="1754326"/>
          </a:xfrm>
          <a:prstGeom prst="rect">
            <a:avLst/>
          </a:prstGeom>
          <a:noFill/>
          <a:ln w="31750">
            <a:solidFill>
              <a:schemeClr val="accent1">
                <a:shade val="15000"/>
              </a:schemeClr>
            </a:solidFill>
          </a:ln>
        </p:spPr>
        <p:txBody>
          <a:bodyPr wrap="square">
            <a:spAutoFit/>
          </a:bodyPr>
          <a:lstStyle/>
          <a:p>
            <a:pPr algn="ctr">
              <a:lnSpc>
                <a:spcPct val="90000"/>
              </a:lnSpc>
              <a:spcAft>
                <a:spcPts val="840"/>
              </a:spcAft>
              <a:buNone/>
              <a:defRPr/>
            </a:pPr>
            <a:r>
              <a:rPr lang="en-GB" sz="2000">
                <a:solidFill>
                  <a:srgbClr val="000000"/>
                </a:solidFill>
                <a:ea typeface="DengXian"/>
                <a:cs typeface="Arial"/>
              </a:rPr>
              <a:t>An organisation must identify valid grounds under the UK GDPR (known as a ‘lawful basis’) for collecting and using personal data.</a:t>
            </a:r>
            <a:endParaRPr lang="en-GB" sz="1200">
              <a:ea typeface="Times New Roman"/>
            </a:endParaRPr>
          </a:p>
        </p:txBody>
      </p:sp>
      <p:sp>
        <p:nvSpPr>
          <p:cNvPr id="2133409828" name="TextBox 5"/>
          <p:cNvSpPr txBox="1"/>
          <p:nvPr/>
        </p:nvSpPr>
        <p:spPr bwMode="auto">
          <a:xfrm>
            <a:off x="5705618" y="3813970"/>
            <a:ext cx="6083697" cy="1856919"/>
          </a:xfrm>
          <a:prstGeom prst="rect">
            <a:avLst/>
          </a:prstGeom>
          <a:noFill/>
          <a:ln w="34925">
            <a:solidFill>
              <a:schemeClr val="accent1">
                <a:shade val="15000"/>
              </a:schemeClr>
            </a:solidFill>
          </a:ln>
        </p:spPr>
        <p:txBody>
          <a:bodyPr wrap="square">
            <a:spAutoFit/>
          </a:bodyPr>
          <a:lstStyle/>
          <a:p>
            <a:pPr>
              <a:lnSpc>
                <a:spcPct val="90000"/>
              </a:lnSpc>
              <a:spcAft>
                <a:spcPts val="840"/>
              </a:spcAft>
              <a:defRPr/>
            </a:pPr>
            <a:r>
              <a:rPr lang="en-GB" sz="2000">
                <a:solidFill>
                  <a:srgbClr val="000000"/>
                </a:solidFill>
                <a:latin typeface="Aptos"/>
                <a:ea typeface="DengXian"/>
                <a:cs typeface="Arial"/>
              </a:rPr>
              <a:t>An organisation must ensure that you do not do </a:t>
            </a:r>
            <a:r>
              <a:rPr lang="en-GB" sz="2000">
                <a:solidFill>
                  <a:srgbClr val="000000"/>
                </a:solidFill>
                <a:ea typeface="DengXian"/>
                <a:cs typeface="Arial"/>
              </a:rPr>
              <a:t>anything with the data in breach of any other laws.</a:t>
            </a:r>
            <a:r>
              <a:rPr lang="en-GB" sz="2000"/>
              <a:t> </a:t>
            </a:r>
          </a:p>
          <a:p>
            <a:pPr>
              <a:lnSpc>
                <a:spcPct val="90000"/>
              </a:lnSpc>
              <a:spcAft>
                <a:spcPts val="840"/>
              </a:spcAft>
              <a:defRPr/>
            </a:pPr>
            <a:r>
              <a:rPr lang="en-GB" sz="2000"/>
              <a:t>An organisation must use personal data in a way that is fair. This means you must not process the data in a way that is unduly detrimental, unexpected or misleading to the individuals concerned.</a:t>
            </a:r>
          </a:p>
        </p:txBody>
      </p:sp>
      <p:sp>
        <p:nvSpPr>
          <p:cNvPr id="891971655" name="TextBox 14"/>
          <p:cNvSpPr txBox="1"/>
          <p:nvPr/>
        </p:nvSpPr>
        <p:spPr bwMode="auto">
          <a:xfrm>
            <a:off x="10456985" y="5697293"/>
            <a:ext cx="1735015" cy="369332"/>
          </a:xfrm>
          <a:prstGeom prst="rect">
            <a:avLst/>
          </a:prstGeom>
          <a:noFill/>
        </p:spPr>
        <p:txBody>
          <a:bodyPr wrap="square">
            <a:spAutoFit/>
          </a:bodyPr>
          <a:lstStyle/>
          <a:p>
            <a:pPr>
              <a:defRPr/>
            </a:pPr>
            <a:r>
              <a:rPr lang="en-GB"/>
              <a:t>(ICO, 2025b)</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58815693"/>
                                        </p:tgtEl>
                                        <p:attrNameLst>
                                          <p:attrName>style.visibility</p:attrName>
                                        </p:attrNameLst>
                                      </p:cBhvr>
                                      <p:to>
                                        <p:strVal val="visible"/>
                                      </p:to>
                                    </p:set>
                                    <p:animEffect transition="in" filter="fade">
                                      <p:cBhvr>
                                        <p:cTn id="7" dur="500"/>
                                        <p:tgtEl>
                                          <p:spTgt spid="145881569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37354426"/>
                                        </p:tgtEl>
                                        <p:attrNameLst>
                                          <p:attrName>style.visibility</p:attrName>
                                        </p:attrNameLst>
                                      </p:cBhvr>
                                      <p:to>
                                        <p:strVal val="visible"/>
                                      </p:to>
                                    </p:set>
                                    <p:animEffect transition="in" filter="fade">
                                      <p:cBhvr>
                                        <p:cTn id="12" dur="500"/>
                                        <p:tgtEl>
                                          <p:spTgt spid="337354426"/>
                                        </p:tgtEl>
                                      </p:cBhvr>
                                    </p:animEffect>
                                  </p:childTnLst>
                                </p:cTn>
                              </p:par>
                              <p:par>
                                <p:cTn id="13" presetID="10" presetClass="entr" presetSubtype="0" fill="hold" grpId="0" nodeType="withEffect" nodePh="1">
                                  <p:stCondLst>
                                    <p:cond delay="0"/>
                                  </p:stCondLst>
                                  <p:endCondLst>
                                    <p:cond evt="begin" delay="0">
                                      <p:tn val="13"/>
                                    </p:cond>
                                  </p:endCondLst>
                                  <p:childTnLst>
                                    <p:set>
                                      <p:cBhvr>
                                        <p:cTn id="14" dur="1" fill="hold">
                                          <p:stCondLst>
                                            <p:cond delay="0"/>
                                          </p:stCondLst>
                                        </p:cTn>
                                        <p:tgtEl>
                                          <p:spTgt spid="185794746"/>
                                        </p:tgtEl>
                                        <p:attrNameLst>
                                          <p:attrName>style.visibility</p:attrName>
                                        </p:attrNameLst>
                                      </p:cBhvr>
                                      <p:to>
                                        <p:strVal val="visible"/>
                                      </p:to>
                                    </p:set>
                                    <p:animEffect transition="in" filter="fade">
                                      <p:cBhvr>
                                        <p:cTn id="15" dur="500"/>
                                        <p:tgtEl>
                                          <p:spTgt spid="185794746"/>
                                        </p:tgtEl>
                                      </p:cBhvr>
                                    </p:animEffect>
                                  </p:childTnLst>
                                </p:cTn>
                              </p:par>
                              <p:par>
                                <p:cTn id="16" presetID="10" presetClass="entr" presetSubtype="0" fill="hold" grpId="0" nodeType="withEffect" nodePh="1">
                                  <p:stCondLst>
                                    <p:cond delay="0"/>
                                  </p:stCondLst>
                                  <p:endCondLst>
                                    <p:cond evt="begin" delay="0">
                                      <p:tn val="16"/>
                                    </p:cond>
                                  </p:endCondLst>
                                  <p:childTnLst>
                                    <p:set>
                                      <p:cBhvr>
                                        <p:cTn id="17" dur="1" fill="hold">
                                          <p:stCondLst>
                                            <p:cond delay="0"/>
                                          </p:stCondLst>
                                        </p:cTn>
                                        <p:tgtEl>
                                          <p:spTgt spid="1103254499"/>
                                        </p:tgtEl>
                                        <p:attrNameLst>
                                          <p:attrName>style.visibility</p:attrName>
                                        </p:attrNameLst>
                                      </p:cBhvr>
                                      <p:to>
                                        <p:strVal val="visible"/>
                                      </p:to>
                                    </p:set>
                                    <p:animEffect transition="in" filter="fade">
                                      <p:cBhvr>
                                        <p:cTn id="18" dur="500"/>
                                        <p:tgtEl>
                                          <p:spTgt spid="1103254499"/>
                                        </p:tgtEl>
                                      </p:cBhvr>
                                    </p:animEffect>
                                  </p:childTnLst>
                                </p:cTn>
                              </p:par>
                              <p:par>
                                <p:cTn id="19" presetID="10" presetClass="entr" presetSubtype="0" fill="hold" grpId="0" nodeType="withEffect" nodePh="1">
                                  <p:stCondLst>
                                    <p:cond delay="0"/>
                                  </p:stCondLst>
                                  <p:endCondLst>
                                    <p:cond evt="begin" delay="0">
                                      <p:tn val="19"/>
                                    </p:cond>
                                  </p:endCondLst>
                                  <p:childTnLst>
                                    <p:set>
                                      <p:cBhvr>
                                        <p:cTn id="20" dur="1" fill="hold">
                                          <p:stCondLst>
                                            <p:cond delay="0"/>
                                          </p:stCondLst>
                                        </p:cTn>
                                        <p:tgtEl>
                                          <p:spTgt spid="933705143"/>
                                        </p:tgtEl>
                                        <p:attrNameLst>
                                          <p:attrName>style.visibility</p:attrName>
                                        </p:attrNameLst>
                                      </p:cBhvr>
                                      <p:to>
                                        <p:strVal val="visible"/>
                                      </p:to>
                                    </p:set>
                                    <p:animEffect transition="in" filter="fade">
                                      <p:cBhvr>
                                        <p:cTn id="21" dur="500"/>
                                        <p:tgtEl>
                                          <p:spTgt spid="9337051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794746" grpId="0"/>
      <p:bldP spid="1103254499" grpId="0"/>
      <p:bldP spid="933705143"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612795161" name="Title 3"/>
          <p:cNvSpPr>
            <a:spLocks noGrp="1"/>
          </p:cNvSpPr>
          <p:nvPr>
            <p:ph type="title"/>
          </p:nvPr>
        </p:nvSpPr>
        <p:spPr bwMode="auto">
          <a:xfrm>
            <a:off x="358219" y="98343"/>
            <a:ext cx="11481847" cy="1325563"/>
          </a:xfr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lIns="317057" tIns="17293" rIns="317057" bIns="17293" numCol="1" spcCol="1270" anchor="ctr" anchorCtr="0">
            <a:normAutofit/>
          </a:bodyPr>
          <a:lstStyle/>
          <a:p>
            <a:pPr marL="0" lvl="0" indent="0" algn="ctr" defTabSz="800100">
              <a:spcBef>
                <a:spcPts val="0"/>
              </a:spcBef>
              <a:spcAft>
                <a:spcPts val="0"/>
              </a:spcAft>
              <a:buNone/>
              <a:defRPr/>
            </a:pPr>
            <a:r>
              <a:rPr lang="en-GB" sz="4800" b="1">
                <a:solidFill>
                  <a:schemeClr val="tx1"/>
                </a:solidFill>
              </a:rPr>
              <a:t>Transparency</a:t>
            </a:r>
          </a:p>
        </p:txBody>
      </p:sp>
      <p:sp>
        <p:nvSpPr>
          <p:cNvPr id="14942922" name="Rectangle 10" descr="Irritant"/>
          <p:cNvSpPr/>
          <p:nvPr/>
        </p:nvSpPr>
        <p:spPr bwMode="auto">
          <a:xfrm>
            <a:off x="1137139" y="2117037"/>
            <a:ext cx="3012832" cy="2623924"/>
          </a:xfrm>
          <a:prstGeom prst="rect">
            <a:avLst/>
          </a:prstGeom>
          <a:blipFill rotWithShape="1">
            <a:blip r:embed="rId3"/>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1848807678" name="Freeform: Shape 11"/>
          <p:cNvSpPr/>
          <p:nvPr/>
        </p:nvSpPr>
        <p:spPr bwMode="auto">
          <a:xfrm>
            <a:off x="4818184" y="3030623"/>
            <a:ext cx="6480561" cy="1325562"/>
          </a:xfrm>
          <a:custGeom>
            <a:avLst/>
            <a:gdLst>
              <a:gd name="connsiteX0" fmla="*/ 0 w 2405115"/>
              <a:gd name="connsiteY0" fmla="*/ 0 h 1125000"/>
              <a:gd name="connsiteX1" fmla="*/ 2405115 w 2405115"/>
              <a:gd name="connsiteY1" fmla="*/ 0 h 1125000"/>
              <a:gd name="connsiteX2" fmla="*/ 2405115 w 2405115"/>
              <a:gd name="connsiteY2" fmla="*/ 1125000 h 1125000"/>
              <a:gd name="connsiteX3" fmla="*/ 0 w 2405115"/>
              <a:gd name="connsiteY3" fmla="*/ 1125000 h 1125000"/>
              <a:gd name="connsiteX4" fmla="*/ 0 w 2405115"/>
              <a:gd name="connsiteY4" fmla="*/ 0 h 112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5115" h="1125000" extrusionOk="0">
                <a:moveTo>
                  <a:pt x="0" y="0"/>
                </a:moveTo>
                <a:lnTo>
                  <a:pt x="2405115" y="0"/>
                </a:lnTo>
                <a:lnTo>
                  <a:pt x="2405115" y="1125000"/>
                </a:lnTo>
                <a:lnTo>
                  <a:pt x="0" y="1125000"/>
                </a:lnTo>
                <a:lnTo>
                  <a:pt x="0" y="0"/>
                </a:lnTo>
                <a:close/>
              </a:path>
            </a:pathLst>
          </a:custGeom>
          <a:ln w="31750">
            <a:solidFill>
              <a:schemeClr val="accent1">
                <a:shade val="15000"/>
              </a:schemeClr>
            </a:solidFill>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a:defRPr/>
            </a:pPr>
            <a:r>
              <a:rPr lang="en-GB" sz="2400"/>
              <a:t>An organisation must be clear, open and honest with people from the start about how they will use their personal data.</a:t>
            </a:r>
          </a:p>
        </p:txBody>
      </p:sp>
      <p:sp>
        <p:nvSpPr>
          <p:cNvPr id="62695536" name="Rectangle 12" descr="Confused Person"/>
          <p:cNvSpPr/>
          <p:nvPr/>
        </p:nvSpPr>
        <p:spPr bwMode="auto">
          <a:xfrm>
            <a:off x="10483048" y="1521991"/>
            <a:ext cx="1082301" cy="1082301"/>
          </a:xfrm>
          <a:prstGeom prst="rect">
            <a:avLst/>
          </a:prstGeom>
          <a:blipFill rotWithShape="1">
            <a:blip r:embed="rId4"/>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290766672" name="Freeform: Shape 13"/>
          <p:cNvSpPr/>
          <p:nvPr/>
        </p:nvSpPr>
        <p:spPr bwMode="auto">
          <a:xfrm>
            <a:off x="9280491" y="2866500"/>
            <a:ext cx="2405115" cy="1125000"/>
          </a:xfrm>
          <a:custGeom>
            <a:avLst/>
            <a:gdLst>
              <a:gd name="connsiteX0" fmla="*/ 0 w 2405115"/>
              <a:gd name="connsiteY0" fmla="*/ 0 h 1125000"/>
              <a:gd name="connsiteX1" fmla="*/ 2405115 w 2405115"/>
              <a:gd name="connsiteY1" fmla="*/ 0 h 1125000"/>
              <a:gd name="connsiteX2" fmla="*/ 2405115 w 2405115"/>
              <a:gd name="connsiteY2" fmla="*/ 1125000 h 1125000"/>
              <a:gd name="connsiteX3" fmla="*/ 0 w 2405115"/>
              <a:gd name="connsiteY3" fmla="*/ 1125000 h 1125000"/>
              <a:gd name="connsiteX4" fmla="*/ 0 w 2405115"/>
              <a:gd name="connsiteY4" fmla="*/ 0 h 112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5115" h="1125000" extrusionOk="0">
                <a:moveTo>
                  <a:pt x="0" y="0"/>
                </a:moveTo>
                <a:lnTo>
                  <a:pt x="2405115" y="0"/>
                </a:lnTo>
                <a:lnTo>
                  <a:pt x="2405115" y="1125000"/>
                </a:lnTo>
                <a:lnTo>
                  <a:pt x="0" y="1125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577849">
              <a:lnSpc>
                <a:spcPct val="90000"/>
              </a:lnSpc>
              <a:spcBef>
                <a:spcPts val="0"/>
              </a:spcBef>
              <a:spcAft>
                <a:spcPts val="0"/>
              </a:spcAft>
              <a:defRPr/>
            </a:pPr>
            <a:endParaRPr lang="en-US" sz="2000"/>
          </a:p>
        </p:txBody>
      </p:sp>
      <p:sp>
        <p:nvSpPr>
          <p:cNvPr id="1856775107" name="TextBox 2"/>
          <p:cNvSpPr txBox="1"/>
          <p:nvPr/>
        </p:nvSpPr>
        <p:spPr bwMode="auto">
          <a:xfrm>
            <a:off x="10483048" y="5778236"/>
            <a:ext cx="1472190" cy="369332"/>
          </a:xfrm>
          <a:prstGeom prst="rect">
            <a:avLst/>
          </a:prstGeom>
          <a:noFill/>
        </p:spPr>
        <p:txBody>
          <a:bodyPr wrap="square">
            <a:spAutoFit/>
          </a:bodyPr>
          <a:lstStyle/>
          <a:p>
            <a:pPr>
              <a:defRPr/>
            </a:pPr>
            <a:r>
              <a:rPr lang="en-GB"/>
              <a:t>(ICO, 2025b)</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942922"/>
                                        </p:tgtEl>
                                        <p:attrNameLst>
                                          <p:attrName>style.visibility</p:attrName>
                                        </p:attrNameLst>
                                      </p:cBhvr>
                                      <p:to>
                                        <p:strVal val="visible"/>
                                      </p:to>
                                    </p:set>
                                    <p:animEffect transition="in" filter="fade">
                                      <p:cBhvr>
                                        <p:cTn id="7" dur="500"/>
                                        <p:tgtEl>
                                          <p:spTgt spid="149429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48807678"/>
                                        </p:tgtEl>
                                        <p:attrNameLst>
                                          <p:attrName>style.visibility</p:attrName>
                                        </p:attrNameLst>
                                      </p:cBhvr>
                                      <p:to>
                                        <p:strVal val="visible"/>
                                      </p:to>
                                    </p:set>
                                    <p:animEffect transition="in" filter="fade">
                                      <p:cBhvr>
                                        <p:cTn id="10" dur="500"/>
                                        <p:tgtEl>
                                          <p:spTgt spid="184880767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2695536"/>
                                        </p:tgtEl>
                                        <p:attrNameLst>
                                          <p:attrName>style.visibility</p:attrName>
                                        </p:attrNameLst>
                                      </p:cBhvr>
                                      <p:to>
                                        <p:strVal val="visible"/>
                                      </p:to>
                                    </p:set>
                                    <p:animEffect transition="in" filter="fade">
                                      <p:cBhvr>
                                        <p:cTn id="15" dur="500"/>
                                        <p:tgtEl>
                                          <p:spTgt spid="62695536"/>
                                        </p:tgtEl>
                                      </p:cBhvr>
                                    </p:animEffect>
                                  </p:childTnLst>
                                </p:cTn>
                              </p:par>
                              <p:par>
                                <p:cTn id="16" presetID="10" presetClass="entr" presetSubtype="0" fill="hold" grpId="0" nodeType="withEffect" nodePh="1">
                                  <p:stCondLst>
                                    <p:cond delay="0"/>
                                  </p:stCondLst>
                                  <p:endCondLst>
                                    <p:cond evt="begin" delay="0">
                                      <p:tn val="16"/>
                                    </p:cond>
                                  </p:endCondLst>
                                  <p:childTnLst>
                                    <p:set>
                                      <p:cBhvr>
                                        <p:cTn id="17" dur="1" fill="hold">
                                          <p:stCondLst>
                                            <p:cond delay="0"/>
                                          </p:stCondLst>
                                        </p:cTn>
                                        <p:tgtEl>
                                          <p:spTgt spid="290766672"/>
                                        </p:tgtEl>
                                        <p:attrNameLst>
                                          <p:attrName>style.visibility</p:attrName>
                                        </p:attrNameLst>
                                      </p:cBhvr>
                                      <p:to>
                                        <p:strVal val="visible"/>
                                      </p:to>
                                    </p:set>
                                    <p:animEffect transition="in" filter="fade">
                                      <p:cBhvr>
                                        <p:cTn id="18" dur="500"/>
                                        <p:tgtEl>
                                          <p:spTgt spid="2907666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8807678" grpId="0" animBg="1"/>
      <p:bldP spid="290766672"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grpSp>
        <p:nvGrpSpPr>
          <p:cNvPr id="1105797655" name="Group 21"/>
          <p:cNvGrpSpPr/>
          <p:nvPr/>
        </p:nvGrpSpPr>
        <p:grpSpPr bwMode="auto">
          <a:xfrm>
            <a:off x="298515" y="2685031"/>
            <a:ext cx="11594969" cy="1042987"/>
            <a:chOff x="301657" y="2881871"/>
            <a:chExt cx="11594969" cy="1042987"/>
          </a:xfrm>
        </p:grpSpPr>
        <p:grpSp>
          <p:nvGrpSpPr>
            <p:cNvPr id="18" name="Group 17"/>
            <p:cNvGrpSpPr/>
            <p:nvPr/>
          </p:nvGrpSpPr>
          <p:grpSpPr bwMode="auto">
            <a:xfrm>
              <a:off x="301657" y="2881871"/>
              <a:ext cx="11594969" cy="1042987"/>
              <a:chOff x="301657" y="2881871"/>
              <a:chExt cx="11594969" cy="1042987"/>
            </a:xfrm>
          </p:grpSpPr>
          <p:sp>
            <p:nvSpPr>
              <p:cNvPr id="9" name="Rectangle: Rounded Corners 8"/>
              <p:cNvSpPr/>
              <p:nvPr/>
            </p:nvSpPr>
            <p:spPr bwMode="auto">
              <a:xfrm>
                <a:off x="301657" y="2881871"/>
                <a:ext cx="11594969" cy="1042987"/>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0" name="Rectangle 9" descr="Irritant"/>
              <p:cNvSpPr/>
              <p:nvPr/>
            </p:nvSpPr>
            <p:spPr bwMode="auto">
              <a:xfrm>
                <a:off x="617160" y="3116543"/>
                <a:ext cx="573643" cy="573643"/>
              </a:xfrm>
              <a:prstGeom prst="rect">
                <a:avLst/>
              </a:prstGeom>
              <a:blipFill rotWithShape="1">
                <a:blip r:embed="rId3"/>
                <a:stretch/>
              </a:blipFill>
            </p:spPr>
            <p:style>
              <a:lnRef idx="2">
                <a:schemeClr val="lt1">
                  <a:hueOff val="0"/>
                  <a:satOff val="0"/>
                  <a:lumOff val="0"/>
                  <a:alphaOff val="0"/>
                </a:schemeClr>
              </a:lnRef>
              <a:fillRef idx="1">
                <a:srgbClr val="000000"/>
              </a:fillRef>
              <a:effectRef idx="0">
                <a:schemeClr val="accent1">
                  <a:hueOff val="0"/>
                  <a:satOff val="0"/>
                  <a:lumOff val="0"/>
                  <a:alphaOff val="0"/>
                </a:schemeClr>
              </a:effectRef>
              <a:fontRef idx="minor">
                <a:schemeClr val="lt1"/>
              </a:fontRef>
            </p:style>
            <p:txBody>
              <a:bodyPr/>
              <a:lstStyle/>
              <a:p>
                <a:pPr>
                  <a:defRPr/>
                </a:pPr>
                <a:endParaRPr lang="en-GB"/>
              </a:p>
            </p:txBody>
          </p:sp>
        </p:grpSp>
        <p:sp>
          <p:nvSpPr>
            <p:cNvPr id="11" name="Freeform: Shape 10"/>
            <p:cNvSpPr/>
            <p:nvPr/>
          </p:nvSpPr>
          <p:spPr bwMode="auto">
            <a:xfrm>
              <a:off x="1506306" y="2881871"/>
              <a:ext cx="10390318" cy="1042987"/>
            </a:xfrm>
            <a:custGeom>
              <a:avLst/>
              <a:gdLst>
                <a:gd name="connsiteX0" fmla="*/ 0 w 10390318"/>
                <a:gd name="connsiteY0" fmla="*/ 0 h 1042987"/>
                <a:gd name="connsiteX1" fmla="*/ 10390318 w 10390318"/>
                <a:gd name="connsiteY1" fmla="*/ 0 h 1042987"/>
                <a:gd name="connsiteX2" fmla="*/ 10390318 w 10390318"/>
                <a:gd name="connsiteY2" fmla="*/ 1042987 h 1042987"/>
                <a:gd name="connsiteX3" fmla="*/ 0 w 10390318"/>
                <a:gd name="connsiteY3" fmla="*/ 1042987 h 1042987"/>
                <a:gd name="connsiteX4" fmla="*/ 0 w 10390318"/>
                <a:gd name="connsiteY4" fmla="*/ 0 h 10429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90318" h="1042987" extrusionOk="0">
                  <a:moveTo>
                    <a:pt x="0" y="0"/>
                  </a:moveTo>
                  <a:lnTo>
                    <a:pt x="10390318" y="0"/>
                  </a:lnTo>
                  <a:lnTo>
                    <a:pt x="10390318" y="1042987"/>
                  </a:lnTo>
                  <a:lnTo>
                    <a:pt x="0" y="104298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0382" tIns="110382" rIns="110382" bIns="110382" numCol="1" spcCol="1270" anchor="ctr" anchorCtr="0">
              <a:noAutofit/>
            </a:bodyPr>
            <a:lstStyle/>
            <a:p>
              <a:pPr lvl="0" defTabSz="933450">
                <a:spcBef>
                  <a:spcPts val="0"/>
                </a:spcBef>
                <a:spcAft>
                  <a:spcPts val="0"/>
                </a:spcAft>
                <a:defRPr/>
              </a:pPr>
              <a:r>
                <a:rPr lang="en-GB" sz="2100" b="1"/>
                <a:t>An organisation  must be clear about what their purposes for processing are from the start.</a:t>
              </a:r>
              <a:endParaRPr lang="en-US" sz="2100" b="1"/>
            </a:p>
          </p:txBody>
        </p:sp>
      </p:grpSp>
      <p:grpSp>
        <p:nvGrpSpPr>
          <p:cNvPr id="2134249624" name="Group 20"/>
          <p:cNvGrpSpPr/>
          <p:nvPr/>
        </p:nvGrpSpPr>
        <p:grpSpPr bwMode="auto">
          <a:xfrm>
            <a:off x="298514" y="3962690"/>
            <a:ext cx="11594969" cy="1042987"/>
            <a:chOff x="301657" y="4185606"/>
            <a:chExt cx="11594969" cy="1042987"/>
          </a:xfrm>
        </p:grpSpPr>
        <p:grpSp>
          <p:nvGrpSpPr>
            <p:cNvPr id="19" name="Group 18"/>
            <p:cNvGrpSpPr/>
            <p:nvPr/>
          </p:nvGrpSpPr>
          <p:grpSpPr bwMode="auto">
            <a:xfrm>
              <a:off x="301657" y="4185606"/>
              <a:ext cx="11594969" cy="1042987"/>
              <a:chOff x="301657" y="4185606"/>
              <a:chExt cx="11594969" cy="1042987"/>
            </a:xfrm>
          </p:grpSpPr>
          <p:sp>
            <p:nvSpPr>
              <p:cNvPr id="12" name="Rectangle: Rounded Corners 11"/>
              <p:cNvSpPr/>
              <p:nvPr/>
            </p:nvSpPr>
            <p:spPr bwMode="auto">
              <a:xfrm>
                <a:off x="301657" y="4185606"/>
                <a:ext cx="11594969" cy="1042987"/>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 name="Rectangle 12" descr="Lock"/>
              <p:cNvSpPr/>
              <p:nvPr/>
            </p:nvSpPr>
            <p:spPr bwMode="auto">
              <a:xfrm>
                <a:off x="617160" y="4420278"/>
                <a:ext cx="573643" cy="573643"/>
              </a:xfrm>
              <a:prstGeom prst="rect">
                <a:avLst/>
              </a:prstGeom>
              <a:blipFill rotWithShape="1">
                <a:blip r:embed="rId4"/>
                <a:stretch/>
              </a:blipFill>
            </p:spPr>
            <p:style>
              <a:lnRef idx="2">
                <a:schemeClr val="lt1">
                  <a:hueOff val="0"/>
                  <a:satOff val="0"/>
                  <a:lumOff val="0"/>
                  <a:alphaOff val="0"/>
                </a:schemeClr>
              </a:lnRef>
              <a:fillRef idx="1">
                <a:srgbClr val="000000"/>
              </a:fillRef>
              <a:effectRef idx="0">
                <a:schemeClr val="accent1">
                  <a:hueOff val="0"/>
                  <a:satOff val="0"/>
                  <a:lumOff val="0"/>
                  <a:alphaOff val="0"/>
                </a:schemeClr>
              </a:effectRef>
              <a:fontRef idx="minor">
                <a:schemeClr val="lt1"/>
              </a:fontRef>
            </p:style>
            <p:txBody>
              <a:bodyPr/>
              <a:lstStyle/>
              <a:p>
                <a:pPr>
                  <a:defRPr/>
                </a:pPr>
                <a:endParaRPr lang="en-GB"/>
              </a:p>
            </p:txBody>
          </p:sp>
        </p:grpSp>
        <p:sp>
          <p:nvSpPr>
            <p:cNvPr id="14" name="Freeform: Shape 13"/>
            <p:cNvSpPr/>
            <p:nvPr/>
          </p:nvSpPr>
          <p:spPr bwMode="auto">
            <a:xfrm>
              <a:off x="1506306" y="4185606"/>
              <a:ext cx="10390318" cy="1042987"/>
            </a:xfrm>
            <a:custGeom>
              <a:avLst/>
              <a:gdLst>
                <a:gd name="connsiteX0" fmla="*/ 0 w 10390318"/>
                <a:gd name="connsiteY0" fmla="*/ 0 h 1042987"/>
                <a:gd name="connsiteX1" fmla="*/ 10390318 w 10390318"/>
                <a:gd name="connsiteY1" fmla="*/ 0 h 1042987"/>
                <a:gd name="connsiteX2" fmla="*/ 10390318 w 10390318"/>
                <a:gd name="connsiteY2" fmla="*/ 1042987 h 1042987"/>
                <a:gd name="connsiteX3" fmla="*/ 0 w 10390318"/>
                <a:gd name="connsiteY3" fmla="*/ 1042987 h 1042987"/>
                <a:gd name="connsiteX4" fmla="*/ 0 w 10390318"/>
                <a:gd name="connsiteY4" fmla="*/ 0 h 10429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90318" h="1042987" extrusionOk="0">
                  <a:moveTo>
                    <a:pt x="0" y="0"/>
                  </a:moveTo>
                  <a:lnTo>
                    <a:pt x="10390318" y="0"/>
                  </a:lnTo>
                  <a:lnTo>
                    <a:pt x="10390318" y="1042987"/>
                  </a:lnTo>
                  <a:lnTo>
                    <a:pt x="0" y="104298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0382" tIns="110382" rIns="110382" bIns="110382" numCol="1" spcCol="1270" anchor="ctr" anchorCtr="0">
              <a:noAutofit/>
            </a:bodyPr>
            <a:lstStyle/>
            <a:p>
              <a:pPr lvl="0" defTabSz="933450">
                <a:spcBef>
                  <a:spcPts val="0"/>
                </a:spcBef>
                <a:spcAft>
                  <a:spcPts val="0"/>
                </a:spcAft>
                <a:defRPr/>
              </a:pPr>
              <a:r>
                <a:rPr lang="en-GB" sz="2100" b="1"/>
                <a:t>An organisation needs to record their purposes as part of their documentation obligations and specify them in their privacy information for individuals.</a:t>
              </a:r>
              <a:endParaRPr lang="en-US" sz="2100" b="1"/>
            </a:p>
          </p:txBody>
        </p:sp>
      </p:grpSp>
      <p:grpSp>
        <p:nvGrpSpPr>
          <p:cNvPr id="1968773208" name="Group 19"/>
          <p:cNvGrpSpPr/>
          <p:nvPr/>
        </p:nvGrpSpPr>
        <p:grpSpPr bwMode="auto">
          <a:xfrm>
            <a:off x="301657" y="5395341"/>
            <a:ext cx="11594969" cy="1059209"/>
            <a:chOff x="301657" y="5473119"/>
            <a:chExt cx="11594969" cy="1059209"/>
          </a:xfrm>
        </p:grpSpPr>
        <p:sp>
          <p:nvSpPr>
            <p:cNvPr id="15" name="Rectangle: Rounded Corners 14"/>
            <p:cNvSpPr/>
            <p:nvPr/>
          </p:nvSpPr>
          <p:spPr bwMode="auto">
            <a:xfrm>
              <a:off x="301657" y="5489341"/>
              <a:ext cx="11594969" cy="1042987"/>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6" name="Rectangle 15" descr="Contract"/>
            <p:cNvSpPr/>
            <p:nvPr/>
          </p:nvSpPr>
          <p:spPr bwMode="auto">
            <a:xfrm>
              <a:off x="617160" y="5724013"/>
              <a:ext cx="573643" cy="573643"/>
            </a:xfrm>
            <a:prstGeom prst="rect">
              <a:avLst/>
            </a:prstGeom>
            <a:blipFill rotWithShape="1">
              <a:blip r:embed="rId5"/>
              <a:stretch/>
            </a:blipFill>
          </p:spPr>
          <p:style>
            <a:lnRef idx="2">
              <a:schemeClr val="lt1">
                <a:hueOff val="0"/>
                <a:satOff val="0"/>
                <a:lumOff val="0"/>
                <a:alphaOff val="0"/>
              </a:schemeClr>
            </a:lnRef>
            <a:fillRef idx="1">
              <a:srgbClr val="000000"/>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7" name="Freeform: Shape 16"/>
            <p:cNvSpPr/>
            <p:nvPr/>
          </p:nvSpPr>
          <p:spPr bwMode="auto">
            <a:xfrm>
              <a:off x="1506306" y="5473119"/>
              <a:ext cx="10390318" cy="1042987"/>
            </a:xfrm>
            <a:custGeom>
              <a:avLst/>
              <a:gdLst>
                <a:gd name="connsiteX0" fmla="*/ 0 w 10390318"/>
                <a:gd name="connsiteY0" fmla="*/ 0 h 1042987"/>
                <a:gd name="connsiteX1" fmla="*/ 10390318 w 10390318"/>
                <a:gd name="connsiteY1" fmla="*/ 0 h 1042987"/>
                <a:gd name="connsiteX2" fmla="*/ 10390318 w 10390318"/>
                <a:gd name="connsiteY2" fmla="*/ 1042987 h 1042987"/>
                <a:gd name="connsiteX3" fmla="*/ 0 w 10390318"/>
                <a:gd name="connsiteY3" fmla="*/ 1042987 h 1042987"/>
                <a:gd name="connsiteX4" fmla="*/ 0 w 10390318"/>
                <a:gd name="connsiteY4" fmla="*/ 0 h 10429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90318" h="1042987" extrusionOk="0">
                  <a:moveTo>
                    <a:pt x="0" y="0"/>
                  </a:moveTo>
                  <a:lnTo>
                    <a:pt x="10390318" y="0"/>
                  </a:lnTo>
                  <a:lnTo>
                    <a:pt x="10390318" y="1042987"/>
                  </a:lnTo>
                  <a:lnTo>
                    <a:pt x="0" y="104298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0382" tIns="110382" rIns="110382" bIns="110382" numCol="1" spcCol="1270" anchor="ctr" anchorCtr="0">
              <a:noAutofit/>
            </a:bodyPr>
            <a:lstStyle/>
            <a:p>
              <a:pPr lvl="0" defTabSz="933450">
                <a:spcBef>
                  <a:spcPts val="0"/>
                </a:spcBef>
                <a:spcAft>
                  <a:spcPts val="0"/>
                </a:spcAft>
                <a:defRPr/>
              </a:pPr>
              <a:r>
                <a:rPr lang="en-GB" sz="2100" b="1"/>
                <a:t>An organisation can only use the personal data for a new purpose if either this is compatible with the original purpose, they get consent, or they have a clear obligation or function set out in law.</a:t>
              </a:r>
              <a:endParaRPr lang="en-US" sz="2100" b="1"/>
            </a:p>
          </p:txBody>
        </p:sp>
      </p:grpSp>
      <p:grpSp>
        <p:nvGrpSpPr>
          <p:cNvPr id="1027796169" name="Group 3"/>
          <p:cNvGrpSpPr/>
          <p:nvPr/>
        </p:nvGrpSpPr>
        <p:grpSpPr bwMode="auto">
          <a:xfrm>
            <a:off x="301657" y="1223350"/>
            <a:ext cx="11329670" cy="1290467"/>
            <a:chOff x="265299" y="3389819"/>
            <a:chExt cx="11329670" cy="495347"/>
          </a:xfrm>
        </p:grpSpPr>
        <p:sp>
          <p:nvSpPr>
            <p:cNvPr id="5" name="Rectangle 4"/>
            <p:cNvSpPr/>
            <p:nvPr/>
          </p:nvSpPr>
          <p:spPr bwMode="auto">
            <a:xfrm>
              <a:off x="265299" y="35827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6" name="Freeform: Shape 5"/>
            <p:cNvSpPr/>
            <p:nvPr/>
          </p:nvSpPr>
          <p:spPr bwMode="auto">
            <a:xfrm>
              <a:off x="831782" y="3389819"/>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4800"/>
                <a:t>Purpose Limitation</a:t>
              </a:r>
            </a:p>
          </p:txBody>
        </p:sp>
      </p:grpSp>
      <p:sp>
        <p:nvSpPr>
          <p:cNvPr id="1015484252" name="TextBox 2"/>
          <p:cNvSpPr txBox="1"/>
          <p:nvPr/>
        </p:nvSpPr>
        <p:spPr bwMode="auto">
          <a:xfrm>
            <a:off x="10081846" y="6438328"/>
            <a:ext cx="1406769" cy="369332"/>
          </a:xfrm>
          <a:prstGeom prst="rect">
            <a:avLst/>
          </a:prstGeom>
          <a:noFill/>
        </p:spPr>
        <p:txBody>
          <a:bodyPr wrap="square">
            <a:spAutoFit/>
          </a:bodyPr>
          <a:lstStyle/>
          <a:p>
            <a:pPr>
              <a:defRPr/>
            </a:pPr>
            <a:r>
              <a:rPr lang="en-GB"/>
              <a:t>(ICO, 2025a)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05797655"/>
                                        </p:tgtEl>
                                        <p:attrNameLst>
                                          <p:attrName>style.visibility</p:attrName>
                                        </p:attrNameLst>
                                      </p:cBhvr>
                                      <p:to>
                                        <p:strVal val="visible"/>
                                      </p:to>
                                    </p:set>
                                    <p:animEffect transition="in" filter="fade">
                                      <p:cBhvr>
                                        <p:cTn id="7" dur="500"/>
                                        <p:tgtEl>
                                          <p:spTgt spid="110579765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34249624"/>
                                        </p:tgtEl>
                                        <p:attrNameLst>
                                          <p:attrName>style.visibility</p:attrName>
                                        </p:attrNameLst>
                                      </p:cBhvr>
                                      <p:to>
                                        <p:strVal val="visible"/>
                                      </p:to>
                                    </p:set>
                                    <p:animEffect transition="in" filter="fade">
                                      <p:cBhvr>
                                        <p:cTn id="12" dur="500"/>
                                        <p:tgtEl>
                                          <p:spTgt spid="213424962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68773208"/>
                                        </p:tgtEl>
                                        <p:attrNameLst>
                                          <p:attrName>style.visibility</p:attrName>
                                        </p:attrNameLst>
                                      </p:cBhvr>
                                      <p:to>
                                        <p:strVal val="visible"/>
                                      </p:to>
                                    </p:set>
                                    <p:animEffect transition="in" filter="fade">
                                      <p:cBhvr>
                                        <p:cTn id="17" dur="500"/>
                                        <p:tgtEl>
                                          <p:spTgt spid="19687732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11532133" name="Title 1"/>
          <p:cNvSpPr>
            <a:spLocks noGrp="1"/>
          </p:cNvSpPr>
          <p:nvPr>
            <p:ph type="title"/>
          </p:nvPr>
        </p:nvSpPr>
        <p:spPr bwMode="auto">
          <a:xfrm>
            <a:off x="364504" y="315470"/>
            <a:ext cx="11481847" cy="1325563"/>
          </a:xfrm>
        </p:spPr>
        <p:txBody>
          <a:bodyPr vert="horz" lIns="91440" tIns="45720" rIns="91440" bIns="45720" rtlCol="0" anchor="ctr">
            <a:normAutofit/>
          </a:bodyPr>
          <a:lstStyle/>
          <a:p>
            <a:pPr>
              <a:defRPr/>
            </a:pPr>
            <a:r>
              <a:rPr lang="en-US" sz="4800" b="1">
                <a:latin typeface="+mn-lt"/>
              </a:rPr>
              <a:t>Discussion Scenario</a:t>
            </a:r>
          </a:p>
        </p:txBody>
      </p:sp>
      <p:sp>
        <p:nvSpPr>
          <p:cNvPr id="1677409188" name="Content Placeholder 2053"/>
          <p:cNvSpPr>
            <a:spLocks noGrp="1"/>
          </p:cNvSpPr>
          <p:nvPr>
            <p:ph idx="1"/>
          </p:nvPr>
        </p:nvSpPr>
        <p:spPr bwMode="auto">
          <a:xfrm>
            <a:off x="351934" y="1641033"/>
            <a:ext cx="6447452" cy="3575934"/>
          </a:xfrm>
        </p:spPr>
        <p:txBody>
          <a:bodyPr vert="horz" lIns="91440" tIns="45720" rIns="91440" bIns="45720" rtlCol="0">
            <a:noAutofit/>
          </a:bodyPr>
          <a:lstStyle/>
          <a:p>
            <a:pPr>
              <a:defRPr/>
            </a:pPr>
            <a:r>
              <a:rPr lang="en-US" sz="1800"/>
              <a:t>A large care organisation has four respite centres and six residential care homes. They plan to open a new over-55’s supported living village in Jan 2025. </a:t>
            </a:r>
          </a:p>
          <a:p>
            <a:pPr>
              <a:defRPr/>
            </a:pPr>
            <a:endParaRPr lang="en-US" sz="1800"/>
          </a:p>
          <a:p>
            <a:pPr>
              <a:defRPr/>
            </a:pPr>
            <a:r>
              <a:rPr lang="en-US" sz="1800"/>
              <a:t>The next-of-kin contact data from there internal records system is used to create a marketing mailing list. Emails and postal marketing materials are sent out to the full list of contacts. Details of the open day event are sent twice via sms text message to the listed mobile numbers. </a:t>
            </a:r>
          </a:p>
          <a:p>
            <a:pPr>
              <a:defRPr/>
            </a:pPr>
            <a:endParaRPr lang="en-US" sz="1800"/>
          </a:p>
          <a:p>
            <a:pPr marL="0" indent="0">
              <a:buNone/>
              <a:defRPr/>
            </a:pPr>
            <a:r>
              <a:rPr lang="en-US" sz="2400"/>
              <a:t>Do you think this is ok? </a:t>
            </a:r>
          </a:p>
          <a:p>
            <a:pPr marL="0" indent="0">
              <a:buNone/>
              <a:defRPr/>
            </a:pPr>
            <a:r>
              <a:rPr lang="en-US" sz="2400"/>
              <a:t>Why </a:t>
            </a:r>
            <a:r>
              <a:rPr lang="en-US" sz="2400" b="1"/>
              <a:t>is</a:t>
            </a:r>
            <a:r>
              <a:rPr lang="en-US" sz="2400"/>
              <a:t> it ok? Or Why </a:t>
            </a:r>
            <a:r>
              <a:rPr lang="en-US" sz="2400" b="1"/>
              <a:t>isn’t</a:t>
            </a:r>
            <a:r>
              <a:rPr lang="en-US" sz="2400"/>
              <a:t> it ok? </a:t>
            </a:r>
          </a:p>
        </p:txBody>
      </p:sp>
      <p:pic>
        <p:nvPicPr>
          <p:cNvPr id="484747237" name="Picture 2"/>
          <p:cNvPicPr>
            <a:picLocks noChangeAspect="1"/>
          </p:cNvPicPr>
          <p:nvPr/>
        </p:nvPicPr>
        <p:blipFill rotWithShape="1">
          <a:blip r:embed="rId3"/>
          <a:srcRect l="3433" r="257" b="-3"/>
          <a:stretch/>
        </p:blipFill>
        <p:spPr bwMode="auto">
          <a:xfrm>
            <a:off x="6805671" y="1427040"/>
            <a:ext cx="5040680" cy="357593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77409188">
                                            <p:txEl>
                                              <p:pRg st="0" end="0"/>
                                            </p:txEl>
                                          </p:spTgt>
                                        </p:tgtEl>
                                        <p:attrNameLst>
                                          <p:attrName>style.visibility</p:attrName>
                                        </p:attrNameLst>
                                      </p:cBhvr>
                                      <p:to>
                                        <p:strVal val="visible"/>
                                      </p:to>
                                    </p:set>
                                    <p:animEffect transition="in" filter="fade">
                                      <p:cBhvr>
                                        <p:cTn id="7" dur="500"/>
                                        <p:tgtEl>
                                          <p:spTgt spid="167740918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77409188">
                                            <p:txEl>
                                              <p:pRg st="2" end="2"/>
                                            </p:txEl>
                                          </p:spTgt>
                                        </p:tgtEl>
                                        <p:attrNameLst>
                                          <p:attrName>style.visibility</p:attrName>
                                        </p:attrNameLst>
                                      </p:cBhvr>
                                      <p:to>
                                        <p:strVal val="visible"/>
                                      </p:to>
                                    </p:set>
                                    <p:animEffect transition="in" filter="fade">
                                      <p:cBhvr>
                                        <p:cTn id="12" dur="500"/>
                                        <p:tgtEl>
                                          <p:spTgt spid="167740918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77409188">
                                            <p:txEl>
                                              <p:pRg st="4" end="4"/>
                                            </p:txEl>
                                          </p:spTgt>
                                        </p:tgtEl>
                                        <p:attrNameLst>
                                          <p:attrName>style.visibility</p:attrName>
                                        </p:attrNameLst>
                                      </p:cBhvr>
                                      <p:to>
                                        <p:strVal val="visible"/>
                                      </p:to>
                                    </p:set>
                                    <p:animEffect transition="in" filter="fade">
                                      <p:cBhvr>
                                        <p:cTn id="17" dur="500"/>
                                        <p:tgtEl>
                                          <p:spTgt spid="1677409188">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77409188">
                                            <p:txEl>
                                              <p:pRg st="5" end="5"/>
                                            </p:txEl>
                                          </p:spTgt>
                                        </p:tgtEl>
                                        <p:attrNameLst>
                                          <p:attrName>style.visibility</p:attrName>
                                        </p:attrNameLst>
                                      </p:cBhvr>
                                      <p:to>
                                        <p:strVal val="visible"/>
                                      </p:to>
                                    </p:set>
                                    <p:animEffect transition="in" filter="fade">
                                      <p:cBhvr>
                                        <p:cTn id="22" dur="500"/>
                                        <p:tgtEl>
                                          <p:spTgt spid="167740918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88231992" name="Rectangle 8" descr="Firefighter"/>
          <p:cNvSpPr/>
          <p:nvPr/>
        </p:nvSpPr>
        <p:spPr bwMode="auto">
          <a:xfrm>
            <a:off x="1546024" y="3727286"/>
            <a:ext cx="1223225" cy="1223225"/>
          </a:xfrm>
          <a:prstGeom prst="rect">
            <a:avLst/>
          </a:prstGeom>
          <a:blipFill rotWithShape="1">
            <a:blip r:embed="rId3"/>
            <a:stretch/>
          </a:blipFill>
        </p:spPr>
        <p:style>
          <a:lnRef idx="2">
            <a:schemeClr val="lt1">
              <a:hueOff val="0"/>
              <a:satOff val="0"/>
              <a:lumOff val="0"/>
              <a:alphaOff val="0"/>
            </a:schemeClr>
          </a:lnRef>
          <a:fillRef idx="1">
            <a:srgbClr val="000000"/>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94766612" name="Freeform: Shape 9"/>
          <p:cNvSpPr/>
          <p:nvPr/>
        </p:nvSpPr>
        <p:spPr bwMode="auto">
          <a:xfrm>
            <a:off x="853269" y="5236617"/>
            <a:ext cx="2718278" cy="720000"/>
          </a:xfrm>
          <a:custGeom>
            <a:avLst/>
            <a:gdLst>
              <a:gd name="connsiteX0" fmla="*/ 0 w 2718278"/>
              <a:gd name="connsiteY0" fmla="*/ 0 h 720000"/>
              <a:gd name="connsiteX1" fmla="*/ 2718278 w 2718278"/>
              <a:gd name="connsiteY1" fmla="*/ 0 h 720000"/>
              <a:gd name="connsiteX2" fmla="*/ 2718278 w 2718278"/>
              <a:gd name="connsiteY2" fmla="*/ 720000 h 720000"/>
              <a:gd name="connsiteX3" fmla="*/ 0 w 2718278"/>
              <a:gd name="connsiteY3" fmla="*/ 720000 h 720000"/>
              <a:gd name="connsiteX4" fmla="*/ 0 w 2718278"/>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8278" h="720000" extrusionOk="0">
                <a:moveTo>
                  <a:pt x="0" y="0"/>
                </a:moveTo>
                <a:lnTo>
                  <a:pt x="2718278" y="0"/>
                </a:lnTo>
                <a:lnTo>
                  <a:pt x="2718278"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ts val="0"/>
              </a:spcBef>
              <a:spcAft>
                <a:spcPts val="0"/>
              </a:spcAft>
              <a:buNone/>
              <a:defRPr/>
            </a:pPr>
            <a:r>
              <a:rPr lang="en-GB" sz="2000" b="1"/>
              <a:t>Adequate</a:t>
            </a:r>
            <a:r>
              <a:rPr lang="en-GB" sz="2000"/>
              <a:t> - sufficient to properly fulfil the stated purpose;</a:t>
            </a:r>
            <a:endParaRPr lang="en-US" sz="2000"/>
          </a:p>
        </p:txBody>
      </p:sp>
      <p:sp>
        <p:nvSpPr>
          <p:cNvPr id="139185340" name="Rectangle 10" descr="Link"/>
          <p:cNvSpPr/>
          <p:nvPr/>
        </p:nvSpPr>
        <p:spPr bwMode="auto">
          <a:xfrm>
            <a:off x="5561026" y="3727286"/>
            <a:ext cx="1223225" cy="1223225"/>
          </a:xfrm>
          <a:prstGeom prst="rect">
            <a:avLst/>
          </a:prstGeom>
          <a:blipFill rotWithShape="1">
            <a:blip r:embed="rId4"/>
            <a:stretch/>
          </a:blipFill>
        </p:spPr>
        <p:style>
          <a:lnRef idx="2">
            <a:schemeClr val="lt1">
              <a:hueOff val="0"/>
              <a:satOff val="0"/>
              <a:lumOff val="0"/>
              <a:alphaOff val="0"/>
            </a:schemeClr>
          </a:lnRef>
          <a:fillRef idx="1">
            <a:srgbClr val="000000"/>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407180971" name="Freeform: Shape 11"/>
          <p:cNvSpPr/>
          <p:nvPr/>
        </p:nvSpPr>
        <p:spPr bwMode="auto">
          <a:xfrm>
            <a:off x="4813500" y="5236617"/>
            <a:ext cx="2718278" cy="720000"/>
          </a:xfrm>
          <a:custGeom>
            <a:avLst/>
            <a:gdLst>
              <a:gd name="connsiteX0" fmla="*/ 0 w 2718278"/>
              <a:gd name="connsiteY0" fmla="*/ 0 h 720000"/>
              <a:gd name="connsiteX1" fmla="*/ 2718278 w 2718278"/>
              <a:gd name="connsiteY1" fmla="*/ 0 h 720000"/>
              <a:gd name="connsiteX2" fmla="*/ 2718278 w 2718278"/>
              <a:gd name="connsiteY2" fmla="*/ 720000 h 720000"/>
              <a:gd name="connsiteX3" fmla="*/ 0 w 2718278"/>
              <a:gd name="connsiteY3" fmla="*/ 720000 h 720000"/>
              <a:gd name="connsiteX4" fmla="*/ 0 w 2718278"/>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8278" h="720000" extrusionOk="0">
                <a:moveTo>
                  <a:pt x="0" y="0"/>
                </a:moveTo>
                <a:lnTo>
                  <a:pt x="2718278" y="0"/>
                </a:lnTo>
                <a:lnTo>
                  <a:pt x="2718278"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ts val="0"/>
              </a:spcBef>
              <a:spcAft>
                <a:spcPts val="0"/>
              </a:spcAft>
              <a:buNone/>
              <a:defRPr/>
            </a:pPr>
            <a:r>
              <a:rPr lang="en-GB" sz="2000" b="1"/>
              <a:t>Relevant</a:t>
            </a:r>
            <a:r>
              <a:rPr lang="en-GB" sz="2000"/>
              <a:t> - has a rational link to that purpose</a:t>
            </a:r>
            <a:endParaRPr lang="en-US" sz="2000"/>
          </a:p>
        </p:txBody>
      </p:sp>
      <p:sp>
        <p:nvSpPr>
          <p:cNvPr id="133084706" name="Rectangle 12" descr="Workflow"/>
          <p:cNvSpPr/>
          <p:nvPr/>
        </p:nvSpPr>
        <p:spPr bwMode="auto">
          <a:xfrm>
            <a:off x="9422750" y="3718802"/>
            <a:ext cx="1223225" cy="1223225"/>
          </a:xfrm>
          <a:prstGeom prst="rect">
            <a:avLst/>
          </a:prstGeom>
          <a:blipFill rotWithShape="1">
            <a:blip r:embed="rId5"/>
            <a:stretch/>
          </a:blipFill>
        </p:spPr>
        <p:style>
          <a:lnRef idx="2">
            <a:schemeClr val="lt1">
              <a:hueOff val="0"/>
              <a:satOff val="0"/>
              <a:lumOff val="0"/>
              <a:alphaOff val="0"/>
            </a:schemeClr>
          </a:lnRef>
          <a:fillRef idx="1">
            <a:srgbClr val="000000"/>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541153952" name="Freeform: Shape 13"/>
          <p:cNvSpPr/>
          <p:nvPr/>
        </p:nvSpPr>
        <p:spPr bwMode="auto">
          <a:xfrm>
            <a:off x="8675224" y="5236617"/>
            <a:ext cx="2718278" cy="720000"/>
          </a:xfrm>
          <a:custGeom>
            <a:avLst/>
            <a:gdLst>
              <a:gd name="connsiteX0" fmla="*/ 0 w 2718278"/>
              <a:gd name="connsiteY0" fmla="*/ 0 h 720000"/>
              <a:gd name="connsiteX1" fmla="*/ 2718278 w 2718278"/>
              <a:gd name="connsiteY1" fmla="*/ 0 h 720000"/>
              <a:gd name="connsiteX2" fmla="*/ 2718278 w 2718278"/>
              <a:gd name="connsiteY2" fmla="*/ 720000 h 720000"/>
              <a:gd name="connsiteX3" fmla="*/ 0 w 2718278"/>
              <a:gd name="connsiteY3" fmla="*/ 720000 h 720000"/>
              <a:gd name="connsiteX4" fmla="*/ 0 w 2718278"/>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8278" h="720000" extrusionOk="0">
                <a:moveTo>
                  <a:pt x="0" y="0"/>
                </a:moveTo>
                <a:lnTo>
                  <a:pt x="2718278" y="0"/>
                </a:lnTo>
                <a:lnTo>
                  <a:pt x="2718278"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666750">
              <a:spcBef>
                <a:spcPts val="0"/>
              </a:spcBef>
              <a:spcAft>
                <a:spcPts val="0"/>
              </a:spcAft>
              <a:defRPr/>
            </a:pPr>
            <a:r>
              <a:rPr lang="en-GB" sz="2000" b="1"/>
              <a:t>Limited to what is necessary </a:t>
            </a:r>
            <a:r>
              <a:rPr lang="en-GB" sz="2000"/>
              <a:t>- An organisation  does not hold more than they need for that purpose.</a:t>
            </a:r>
            <a:endParaRPr lang="en-US" sz="2000"/>
          </a:p>
        </p:txBody>
      </p:sp>
      <p:sp>
        <p:nvSpPr>
          <p:cNvPr id="634316350" name="Title 3"/>
          <p:cNvSpPr>
            <a:spLocks noGrp="1"/>
          </p:cNvSpPr>
          <p:nvPr>
            <p:ph type="title"/>
          </p:nvPr>
        </p:nvSpPr>
        <p:spPr bwMode="auto">
          <a:xfrm>
            <a:off x="301625" y="1420813"/>
            <a:ext cx="11595100" cy="1325562"/>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4800" b="1"/>
              <a:t>Data Minimisation</a:t>
            </a:r>
          </a:p>
        </p:txBody>
      </p:sp>
      <p:sp>
        <p:nvSpPr>
          <p:cNvPr id="1322405785" name="TextBox 5"/>
          <p:cNvSpPr txBox="1"/>
          <p:nvPr/>
        </p:nvSpPr>
        <p:spPr bwMode="auto">
          <a:xfrm>
            <a:off x="301656" y="2864935"/>
            <a:ext cx="10518743" cy="523220"/>
          </a:xfrm>
          <a:prstGeom prst="rect">
            <a:avLst/>
          </a:prstGeom>
          <a:noFill/>
        </p:spPr>
        <p:txBody>
          <a:bodyPr wrap="square">
            <a:spAutoFit/>
          </a:bodyPr>
          <a:lstStyle/>
          <a:p>
            <a:pPr>
              <a:defRPr/>
            </a:pPr>
            <a:r>
              <a:rPr lang="en-GB" sz="2800" b="1"/>
              <a:t>An organisation must ensure the personal data they are processing is:</a:t>
            </a:r>
          </a:p>
        </p:txBody>
      </p:sp>
      <p:sp>
        <p:nvSpPr>
          <p:cNvPr id="4849926" name="TextBox 2"/>
          <p:cNvSpPr txBox="1"/>
          <p:nvPr/>
        </p:nvSpPr>
        <p:spPr bwMode="auto">
          <a:xfrm>
            <a:off x="85407" y="6429642"/>
            <a:ext cx="1535723" cy="307777"/>
          </a:xfrm>
          <a:prstGeom prst="rect">
            <a:avLst/>
          </a:prstGeom>
          <a:noFill/>
        </p:spPr>
        <p:txBody>
          <a:bodyPr wrap="square">
            <a:spAutoFit/>
          </a:bodyPr>
          <a:lstStyle/>
          <a:p>
            <a:pPr>
              <a:defRPr/>
            </a:pPr>
            <a:r>
              <a:rPr lang="en-GB" sz="1400"/>
              <a:t>(ICO, no dateb)</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2405785"/>
                                        </p:tgtEl>
                                        <p:attrNameLst>
                                          <p:attrName>style.visibility</p:attrName>
                                        </p:attrNameLst>
                                      </p:cBhvr>
                                      <p:to>
                                        <p:strVal val="visible"/>
                                      </p:to>
                                    </p:set>
                                    <p:animEffect transition="in" filter="fade">
                                      <p:cBhvr>
                                        <p:cTn id="7" dur="500"/>
                                        <p:tgtEl>
                                          <p:spTgt spid="132240578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88231992"/>
                                        </p:tgtEl>
                                        <p:attrNameLst>
                                          <p:attrName>style.visibility</p:attrName>
                                        </p:attrNameLst>
                                      </p:cBhvr>
                                      <p:to>
                                        <p:strVal val="visible"/>
                                      </p:to>
                                    </p:set>
                                    <p:animEffect transition="in" filter="fade">
                                      <p:cBhvr>
                                        <p:cTn id="12" dur="500"/>
                                        <p:tgtEl>
                                          <p:spTgt spid="1888231992"/>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94766612"/>
                                        </p:tgtEl>
                                        <p:attrNameLst>
                                          <p:attrName>style.visibility</p:attrName>
                                        </p:attrNameLst>
                                      </p:cBhvr>
                                      <p:to>
                                        <p:strVal val="visible"/>
                                      </p:to>
                                    </p:set>
                                    <p:animEffect transition="in" filter="fade">
                                      <p:cBhvr>
                                        <p:cTn id="15" dur="500"/>
                                        <p:tgtEl>
                                          <p:spTgt spid="9476661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39185340"/>
                                        </p:tgtEl>
                                        <p:attrNameLst>
                                          <p:attrName>style.visibility</p:attrName>
                                        </p:attrNameLst>
                                      </p:cBhvr>
                                      <p:to>
                                        <p:strVal val="visible"/>
                                      </p:to>
                                    </p:set>
                                    <p:animEffect transition="in" filter="fade">
                                      <p:cBhvr>
                                        <p:cTn id="20" dur="500"/>
                                        <p:tgtEl>
                                          <p:spTgt spid="13918534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07180971"/>
                                        </p:tgtEl>
                                        <p:attrNameLst>
                                          <p:attrName>style.visibility</p:attrName>
                                        </p:attrNameLst>
                                      </p:cBhvr>
                                      <p:to>
                                        <p:strVal val="visible"/>
                                      </p:to>
                                    </p:set>
                                    <p:animEffect transition="in" filter="fade">
                                      <p:cBhvr>
                                        <p:cTn id="23" dur="500"/>
                                        <p:tgtEl>
                                          <p:spTgt spid="407180971"/>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541153952"/>
                                        </p:tgtEl>
                                        <p:attrNameLst>
                                          <p:attrName>style.visibility</p:attrName>
                                        </p:attrNameLst>
                                      </p:cBhvr>
                                      <p:to>
                                        <p:strVal val="visible"/>
                                      </p:to>
                                    </p:set>
                                    <p:animEffect transition="in" filter="fade">
                                      <p:cBhvr>
                                        <p:cTn id="28" dur="500"/>
                                        <p:tgtEl>
                                          <p:spTgt spid="1541153952"/>
                                        </p:tgtEl>
                                      </p:cBhvr>
                                    </p:animEffect>
                                  </p:childTnLst>
                                </p:cTn>
                              </p:par>
                              <p:par>
                                <p:cTn id="29" presetID="10" presetClass="entr" presetSubtype="0" fill="hold" nodeType="withEffect">
                                  <p:stCondLst>
                                    <p:cond delay="0"/>
                                  </p:stCondLst>
                                  <p:childTnLst>
                                    <p:set>
                                      <p:cBhvr>
                                        <p:cTn id="30" dur="1" fill="hold">
                                          <p:stCondLst>
                                            <p:cond delay="0"/>
                                          </p:stCondLst>
                                        </p:cTn>
                                        <p:tgtEl>
                                          <p:spTgt spid="133084706"/>
                                        </p:tgtEl>
                                        <p:attrNameLst>
                                          <p:attrName>style.visibility</p:attrName>
                                        </p:attrNameLst>
                                      </p:cBhvr>
                                      <p:to>
                                        <p:strVal val="visible"/>
                                      </p:to>
                                    </p:set>
                                    <p:animEffect transition="in" filter="fade">
                                      <p:cBhvr>
                                        <p:cTn id="31" dur="500"/>
                                        <p:tgtEl>
                                          <p:spTgt spid="1330847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766612" grpId="0"/>
      <p:bldP spid="407180971" grpId="0"/>
      <p:bldP spid="1541153952" grpId="0"/>
      <p:bldP spid="1322405785"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101032546" name="Title 1"/>
          <p:cNvSpPr>
            <a:spLocks noGrp="1"/>
          </p:cNvSpPr>
          <p:nvPr>
            <p:ph type="title"/>
          </p:nvPr>
        </p:nvSpPr>
        <p:spPr bwMode="auto">
          <a:xfrm>
            <a:off x="301657" y="1045788"/>
            <a:ext cx="11594969" cy="1325563"/>
          </a:xfrm>
        </p:spPr>
        <p:txBody>
          <a:bodyPr/>
          <a:lstStyle/>
          <a:p>
            <a:pPr>
              <a:defRPr/>
            </a:pPr>
            <a:r>
              <a:rPr lang="en-GB" b="1">
                <a:latin typeface="+mn-lt"/>
              </a:rPr>
              <a:t>Example - Data Minimisation </a:t>
            </a:r>
          </a:p>
        </p:txBody>
      </p:sp>
      <p:sp>
        <p:nvSpPr>
          <p:cNvPr id="1638408694" name="Content Placeholder 2"/>
          <p:cNvSpPr>
            <a:spLocks noGrp="1"/>
          </p:cNvSpPr>
          <p:nvPr>
            <p:ph idx="1"/>
          </p:nvPr>
        </p:nvSpPr>
        <p:spPr bwMode="auto">
          <a:xfrm>
            <a:off x="301657" y="2614246"/>
            <a:ext cx="11594969" cy="3918529"/>
          </a:xfrm>
        </p:spPr>
        <p:txBody>
          <a:bodyPr>
            <a:normAutofit/>
          </a:bodyPr>
          <a:lstStyle/>
          <a:p>
            <a:pPr>
              <a:defRPr/>
            </a:pPr>
            <a:r>
              <a:rPr lang="en-GB"/>
              <a:t>An employer holds details of the blood groups of some of its employees. These employees do hazardous work and the information is needed in case of accident.</a:t>
            </a:r>
          </a:p>
          <a:p>
            <a:pPr>
              <a:defRPr/>
            </a:pPr>
            <a:r>
              <a:rPr lang="en-GB"/>
              <a:t> The employer has in place safety procedures to help prevent accidents so it may be that this data is never needed, but it still needs to hold this information in case of emergency.</a:t>
            </a:r>
          </a:p>
          <a:p>
            <a:pPr>
              <a:defRPr/>
            </a:pPr>
            <a:r>
              <a:rPr lang="en-GB"/>
              <a:t>If the employer holds the blood groups of the rest of the workforce, though, such information is likely to be irrelevant and excessive as they do not engage in the same hazardous work.</a:t>
            </a:r>
            <a:endParaRPr lang="en-US"/>
          </a:p>
          <a:p>
            <a:pPr>
              <a:defRPr/>
            </a:pPr>
            <a:endParaRPr lang="en-GB"/>
          </a:p>
          <a:p>
            <a:pPr>
              <a:defRPr/>
            </a:pPr>
            <a:endParaRPr lang="en-GB"/>
          </a:p>
        </p:txBody>
      </p:sp>
      <p:sp>
        <p:nvSpPr>
          <p:cNvPr id="495808640" name="TextBox 3"/>
          <p:cNvSpPr txBox="1"/>
          <p:nvPr/>
        </p:nvSpPr>
        <p:spPr bwMode="auto">
          <a:xfrm>
            <a:off x="9873974" y="6400532"/>
            <a:ext cx="2016369" cy="369332"/>
          </a:xfrm>
          <a:prstGeom prst="rect">
            <a:avLst/>
          </a:prstGeom>
          <a:noFill/>
        </p:spPr>
        <p:txBody>
          <a:bodyPr wrap="square" rtlCol="0">
            <a:spAutoFit/>
          </a:bodyPr>
          <a:lstStyle/>
          <a:p>
            <a:pPr>
              <a:defRPr/>
            </a:pPr>
            <a:r>
              <a:rPr lang="en-GB"/>
              <a:t>(ICO, no dateb)</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grpSp>
        <p:nvGrpSpPr>
          <p:cNvPr id="1515939257" name="Group 3"/>
          <p:cNvGrpSpPr/>
          <p:nvPr/>
        </p:nvGrpSpPr>
        <p:grpSpPr bwMode="auto">
          <a:xfrm>
            <a:off x="165866" y="1112755"/>
            <a:ext cx="11594969" cy="1007941"/>
            <a:chOff x="265299" y="4478459"/>
            <a:chExt cx="11329670" cy="495347"/>
          </a:xfrm>
        </p:grpSpPr>
        <p:sp>
          <p:nvSpPr>
            <p:cNvPr id="5" name="Rectangle 4"/>
            <p:cNvSpPr/>
            <p:nvPr/>
          </p:nvSpPr>
          <p:spPr bwMode="auto">
            <a:xfrm>
              <a:off x="265299" y="4671405"/>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6" name="Freeform: Shape 5"/>
            <p:cNvSpPr/>
            <p:nvPr/>
          </p:nvSpPr>
          <p:spPr bwMode="auto">
            <a:xfrm>
              <a:off x="831782" y="4478459"/>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4400" b="1"/>
                <a:t>Accuracy</a:t>
              </a:r>
              <a:endParaRPr lang="en-GB" sz="3200" b="1"/>
            </a:p>
          </p:txBody>
        </p:sp>
      </p:grpSp>
      <p:grpSp>
        <p:nvGrpSpPr>
          <p:cNvPr id="70415114" name="Group 15"/>
          <p:cNvGrpSpPr/>
          <p:nvPr/>
        </p:nvGrpSpPr>
        <p:grpSpPr bwMode="auto">
          <a:xfrm>
            <a:off x="417651" y="2251580"/>
            <a:ext cx="9778778" cy="4207934"/>
            <a:chOff x="417651" y="2251580"/>
            <a:chExt cx="9778778" cy="4207934"/>
          </a:xfrm>
        </p:grpSpPr>
        <p:sp>
          <p:nvSpPr>
            <p:cNvPr id="11" name="Arrow: Right 10"/>
            <p:cNvSpPr/>
            <p:nvPr/>
          </p:nvSpPr>
          <p:spPr bwMode="auto">
            <a:xfrm>
              <a:off x="1205661" y="2251580"/>
              <a:ext cx="8990768" cy="4207934"/>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2" name="Freeform: Shape 11"/>
            <p:cNvSpPr/>
            <p:nvPr/>
          </p:nvSpPr>
          <p:spPr bwMode="auto">
            <a:xfrm>
              <a:off x="417651" y="3358460"/>
              <a:ext cx="2546213" cy="1994173"/>
            </a:xfrm>
            <a:custGeom>
              <a:avLst/>
              <a:gdLst>
                <a:gd name="connsiteX0" fmla="*/ 0 w 2546213"/>
                <a:gd name="connsiteY0" fmla="*/ 332369 h 1994173"/>
                <a:gd name="connsiteX1" fmla="*/ 332369 w 2546213"/>
                <a:gd name="connsiteY1" fmla="*/ 0 h 1994173"/>
                <a:gd name="connsiteX2" fmla="*/ 2213844 w 2546213"/>
                <a:gd name="connsiteY2" fmla="*/ 0 h 1994173"/>
                <a:gd name="connsiteX3" fmla="*/ 2546213 w 2546213"/>
                <a:gd name="connsiteY3" fmla="*/ 332369 h 1994173"/>
                <a:gd name="connsiteX4" fmla="*/ 2546213 w 2546213"/>
                <a:gd name="connsiteY4" fmla="*/ 1661804 h 1994173"/>
                <a:gd name="connsiteX5" fmla="*/ 2213844 w 2546213"/>
                <a:gd name="connsiteY5" fmla="*/ 1994173 h 1994173"/>
                <a:gd name="connsiteX6" fmla="*/ 332369 w 2546213"/>
                <a:gd name="connsiteY6" fmla="*/ 1994173 h 1994173"/>
                <a:gd name="connsiteX7" fmla="*/ 0 w 2546213"/>
                <a:gd name="connsiteY7" fmla="*/ 1661804 h 1994173"/>
                <a:gd name="connsiteX8" fmla="*/ 0 w 2546213"/>
                <a:gd name="connsiteY8" fmla="*/ 332369 h 199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46213" h="1994173" extrusionOk="0">
                  <a:moveTo>
                    <a:pt x="0" y="332369"/>
                  </a:moveTo>
                  <a:cubicBezTo>
                    <a:pt x="0" y="148807"/>
                    <a:pt x="148807" y="0"/>
                    <a:pt x="332369" y="0"/>
                  </a:cubicBezTo>
                  <a:lnTo>
                    <a:pt x="2213844" y="0"/>
                  </a:lnTo>
                  <a:cubicBezTo>
                    <a:pt x="2397406" y="0"/>
                    <a:pt x="2546213" y="148807"/>
                    <a:pt x="2546213" y="332369"/>
                  </a:cubicBezTo>
                  <a:lnTo>
                    <a:pt x="2546213" y="1661804"/>
                  </a:lnTo>
                  <a:cubicBezTo>
                    <a:pt x="2546213" y="1845366"/>
                    <a:pt x="2397406" y="1994173"/>
                    <a:pt x="2213844" y="1994173"/>
                  </a:cubicBezTo>
                  <a:lnTo>
                    <a:pt x="332369" y="1994173"/>
                  </a:lnTo>
                  <a:cubicBezTo>
                    <a:pt x="148807" y="1994173"/>
                    <a:pt x="0" y="1845366"/>
                    <a:pt x="0" y="1661804"/>
                  </a:cubicBezTo>
                  <a:lnTo>
                    <a:pt x="0" y="33236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5928" tIns="165928" rIns="165928" bIns="165928" numCol="1" spcCol="1270" anchor="ctr" anchorCtr="0">
              <a:noAutofit/>
            </a:bodyPr>
            <a:lstStyle/>
            <a:p>
              <a:pPr marL="0" lvl="0" indent="0" algn="ctr" defTabSz="800100">
                <a:lnSpc>
                  <a:spcPct val="90000"/>
                </a:lnSpc>
                <a:spcBef>
                  <a:spcPts val="0"/>
                </a:spcBef>
                <a:spcAft>
                  <a:spcPts val="0"/>
                </a:spcAft>
                <a:buNone/>
                <a:defRPr/>
              </a:pPr>
              <a:r>
                <a:rPr lang="en-GB" sz="1800"/>
                <a:t>An organisation should take all reasonable steps to ensure the personal data they hold is not incorrect or misleading as to any matter of fact.</a:t>
              </a:r>
            </a:p>
          </p:txBody>
        </p:sp>
      </p:grpSp>
      <p:sp>
        <p:nvSpPr>
          <p:cNvPr id="1789943786" name="Freeform: Shape 12"/>
          <p:cNvSpPr/>
          <p:nvPr/>
        </p:nvSpPr>
        <p:spPr bwMode="auto">
          <a:xfrm>
            <a:off x="3091176" y="3358460"/>
            <a:ext cx="2546213" cy="1994173"/>
          </a:xfrm>
          <a:custGeom>
            <a:avLst/>
            <a:gdLst>
              <a:gd name="connsiteX0" fmla="*/ 0 w 2546213"/>
              <a:gd name="connsiteY0" fmla="*/ 332369 h 1994173"/>
              <a:gd name="connsiteX1" fmla="*/ 332369 w 2546213"/>
              <a:gd name="connsiteY1" fmla="*/ 0 h 1994173"/>
              <a:gd name="connsiteX2" fmla="*/ 2213844 w 2546213"/>
              <a:gd name="connsiteY2" fmla="*/ 0 h 1994173"/>
              <a:gd name="connsiteX3" fmla="*/ 2546213 w 2546213"/>
              <a:gd name="connsiteY3" fmla="*/ 332369 h 1994173"/>
              <a:gd name="connsiteX4" fmla="*/ 2546213 w 2546213"/>
              <a:gd name="connsiteY4" fmla="*/ 1661804 h 1994173"/>
              <a:gd name="connsiteX5" fmla="*/ 2213844 w 2546213"/>
              <a:gd name="connsiteY5" fmla="*/ 1994173 h 1994173"/>
              <a:gd name="connsiteX6" fmla="*/ 332369 w 2546213"/>
              <a:gd name="connsiteY6" fmla="*/ 1994173 h 1994173"/>
              <a:gd name="connsiteX7" fmla="*/ 0 w 2546213"/>
              <a:gd name="connsiteY7" fmla="*/ 1661804 h 1994173"/>
              <a:gd name="connsiteX8" fmla="*/ 0 w 2546213"/>
              <a:gd name="connsiteY8" fmla="*/ 332369 h 199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46213" h="1994173" extrusionOk="0">
                <a:moveTo>
                  <a:pt x="0" y="332369"/>
                </a:moveTo>
                <a:cubicBezTo>
                  <a:pt x="0" y="148807"/>
                  <a:pt x="148807" y="0"/>
                  <a:pt x="332369" y="0"/>
                </a:cubicBezTo>
                <a:lnTo>
                  <a:pt x="2213844" y="0"/>
                </a:lnTo>
                <a:cubicBezTo>
                  <a:pt x="2397406" y="0"/>
                  <a:pt x="2546213" y="148807"/>
                  <a:pt x="2546213" y="332369"/>
                </a:cubicBezTo>
                <a:lnTo>
                  <a:pt x="2546213" y="1661804"/>
                </a:lnTo>
                <a:cubicBezTo>
                  <a:pt x="2546213" y="1845366"/>
                  <a:pt x="2397406" y="1994173"/>
                  <a:pt x="2213844" y="1994173"/>
                </a:cubicBezTo>
                <a:lnTo>
                  <a:pt x="332369" y="1994173"/>
                </a:lnTo>
                <a:cubicBezTo>
                  <a:pt x="148807" y="1994173"/>
                  <a:pt x="0" y="1845366"/>
                  <a:pt x="0" y="1661804"/>
                </a:cubicBezTo>
                <a:lnTo>
                  <a:pt x="0" y="33236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5928" tIns="165928" rIns="165928" bIns="165928" numCol="1" spcCol="1270" anchor="ctr" anchorCtr="0">
            <a:noAutofit/>
          </a:bodyPr>
          <a:lstStyle/>
          <a:p>
            <a:pPr lvl="0" algn="ctr" defTabSz="800100">
              <a:lnSpc>
                <a:spcPct val="90000"/>
              </a:lnSpc>
              <a:spcBef>
                <a:spcPts val="0"/>
              </a:spcBef>
              <a:spcAft>
                <a:spcPts val="0"/>
              </a:spcAft>
              <a:defRPr/>
            </a:pPr>
            <a:r>
              <a:rPr lang="en-GB"/>
              <a:t>An organisation </a:t>
            </a:r>
            <a:r>
              <a:rPr lang="en-GB" sz="1800"/>
              <a:t>may need to keep the personal data updated, although this will depend on what they are using it for.</a:t>
            </a:r>
          </a:p>
        </p:txBody>
      </p:sp>
      <p:sp>
        <p:nvSpPr>
          <p:cNvPr id="1115665413" name="Freeform: Shape 13"/>
          <p:cNvSpPr/>
          <p:nvPr/>
        </p:nvSpPr>
        <p:spPr bwMode="auto">
          <a:xfrm>
            <a:off x="5764700" y="3358460"/>
            <a:ext cx="2546213" cy="1994173"/>
          </a:xfrm>
          <a:custGeom>
            <a:avLst/>
            <a:gdLst>
              <a:gd name="connsiteX0" fmla="*/ 0 w 2546213"/>
              <a:gd name="connsiteY0" fmla="*/ 332369 h 1994173"/>
              <a:gd name="connsiteX1" fmla="*/ 332369 w 2546213"/>
              <a:gd name="connsiteY1" fmla="*/ 0 h 1994173"/>
              <a:gd name="connsiteX2" fmla="*/ 2213844 w 2546213"/>
              <a:gd name="connsiteY2" fmla="*/ 0 h 1994173"/>
              <a:gd name="connsiteX3" fmla="*/ 2546213 w 2546213"/>
              <a:gd name="connsiteY3" fmla="*/ 332369 h 1994173"/>
              <a:gd name="connsiteX4" fmla="*/ 2546213 w 2546213"/>
              <a:gd name="connsiteY4" fmla="*/ 1661804 h 1994173"/>
              <a:gd name="connsiteX5" fmla="*/ 2213844 w 2546213"/>
              <a:gd name="connsiteY5" fmla="*/ 1994173 h 1994173"/>
              <a:gd name="connsiteX6" fmla="*/ 332369 w 2546213"/>
              <a:gd name="connsiteY6" fmla="*/ 1994173 h 1994173"/>
              <a:gd name="connsiteX7" fmla="*/ 0 w 2546213"/>
              <a:gd name="connsiteY7" fmla="*/ 1661804 h 1994173"/>
              <a:gd name="connsiteX8" fmla="*/ 0 w 2546213"/>
              <a:gd name="connsiteY8" fmla="*/ 332369 h 199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46213" h="1994173" extrusionOk="0">
                <a:moveTo>
                  <a:pt x="0" y="332369"/>
                </a:moveTo>
                <a:cubicBezTo>
                  <a:pt x="0" y="148807"/>
                  <a:pt x="148807" y="0"/>
                  <a:pt x="332369" y="0"/>
                </a:cubicBezTo>
                <a:lnTo>
                  <a:pt x="2213844" y="0"/>
                </a:lnTo>
                <a:cubicBezTo>
                  <a:pt x="2397406" y="0"/>
                  <a:pt x="2546213" y="148807"/>
                  <a:pt x="2546213" y="332369"/>
                </a:cubicBezTo>
                <a:lnTo>
                  <a:pt x="2546213" y="1661804"/>
                </a:lnTo>
                <a:cubicBezTo>
                  <a:pt x="2546213" y="1845366"/>
                  <a:pt x="2397406" y="1994173"/>
                  <a:pt x="2213844" y="1994173"/>
                </a:cubicBezTo>
                <a:lnTo>
                  <a:pt x="332369" y="1994173"/>
                </a:lnTo>
                <a:cubicBezTo>
                  <a:pt x="148807" y="1994173"/>
                  <a:pt x="0" y="1845366"/>
                  <a:pt x="0" y="1661804"/>
                </a:cubicBezTo>
                <a:lnTo>
                  <a:pt x="0" y="33236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5928" tIns="165928" rIns="165928" bIns="165928" numCol="1" spcCol="1270" anchor="ctr" anchorCtr="0">
            <a:noAutofit/>
          </a:bodyPr>
          <a:lstStyle/>
          <a:p>
            <a:pPr lvl="0" algn="ctr" defTabSz="800100">
              <a:lnSpc>
                <a:spcPct val="90000"/>
              </a:lnSpc>
              <a:spcBef>
                <a:spcPts val="0"/>
              </a:spcBef>
              <a:spcAft>
                <a:spcPts val="0"/>
              </a:spcAft>
              <a:defRPr/>
            </a:pPr>
            <a:r>
              <a:rPr lang="en-GB"/>
              <a:t>If an organisation </a:t>
            </a:r>
            <a:r>
              <a:rPr lang="en-GB" sz="1800"/>
              <a:t>discover that personal data is incorrect or misleading, they must take reasonable steps to correct or erase it as soon as possible.</a:t>
            </a:r>
          </a:p>
        </p:txBody>
      </p:sp>
      <p:sp>
        <p:nvSpPr>
          <p:cNvPr id="434978618" name="Freeform: Shape 14"/>
          <p:cNvSpPr/>
          <p:nvPr/>
        </p:nvSpPr>
        <p:spPr bwMode="auto">
          <a:xfrm>
            <a:off x="8438225" y="3358460"/>
            <a:ext cx="2546213" cy="1994173"/>
          </a:xfrm>
          <a:custGeom>
            <a:avLst/>
            <a:gdLst>
              <a:gd name="connsiteX0" fmla="*/ 0 w 2546213"/>
              <a:gd name="connsiteY0" fmla="*/ 332369 h 1994173"/>
              <a:gd name="connsiteX1" fmla="*/ 332369 w 2546213"/>
              <a:gd name="connsiteY1" fmla="*/ 0 h 1994173"/>
              <a:gd name="connsiteX2" fmla="*/ 2213844 w 2546213"/>
              <a:gd name="connsiteY2" fmla="*/ 0 h 1994173"/>
              <a:gd name="connsiteX3" fmla="*/ 2546213 w 2546213"/>
              <a:gd name="connsiteY3" fmla="*/ 332369 h 1994173"/>
              <a:gd name="connsiteX4" fmla="*/ 2546213 w 2546213"/>
              <a:gd name="connsiteY4" fmla="*/ 1661804 h 1994173"/>
              <a:gd name="connsiteX5" fmla="*/ 2213844 w 2546213"/>
              <a:gd name="connsiteY5" fmla="*/ 1994173 h 1994173"/>
              <a:gd name="connsiteX6" fmla="*/ 332369 w 2546213"/>
              <a:gd name="connsiteY6" fmla="*/ 1994173 h 1994173"/>
              <a:gd name="connsiteX7" fmla="*/ 0 w 2546213"/>
              <a:gd name="connsiteY7" fmla="*/ 1661804 h 1994173"/>
              <a:gd name="connsiteX8" fmla="*/ 0 w 2546213"/>
              <a:gd name="connsiteY8" fmla="*/ 332369 h 199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46213" h="1994173" extrusionOk="0">
                <a:moveTo>
                  <a:pt x="0" y="332369"/>
                </a:moveTo>
                <a:cubicBezTo>
                  <a:pt x="0" y="148807"/>
                  <a:pt x="148807" y="0"/>
                  <a:pt x="332369" y="0"/>
                </a:cubicBezTo>
                <a:lnTo>
                  <a:pt x="2213844" y="0"/>
                </a:lnTo>
                <a:cubicBezTo>
                  <a:pt x="2397406" y="0"/>
                  <a:pt x="2546213" y="148807"/>
                  <a:pt x="2546213" y="332369"/>
                </a:cubicBezTo>
                <a:lnTo>
                  <a:pt x="2546213" y="1661804"/>
                </a:lnTo>
                <a:cubicBezTo>
                  <a:pt x="2546213" y="1845366"/>
                  <a:pt x="2397406" y="1994173"/>
                  <a:pt x="2213844" y="1994173"/>
                </a:cubicBezTo>
                <a:lnTo>
                  <a:pt x="332369" y="1994173"/>
                </a:lnTo>
                <a:cubicBezTo>
                  <a:pt x="148807" y="1994173"/>
                  <a:pt x="0" y="1845366"/>
                  <a:pt x="0" y="1661804"/>
                </a:cubicBezTo>
                <a:lnTo>
                  <a:pt x="0" y="33236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1168" tIns="181168" rIns="181168" bIns="181168" numCol="1" spcCol="1270" anchor="ctr" anchorCtr="0">
            <a:noAutofit/>
          </a:bodyPr>
          <a:lstStyle/>
          <a:p>
            <a:pPr lvl="0" algn="ctr" defTabSz="977900">
              <a:lnSpc>
                <a:spcPct val="90000"/>
              </a:lnSpc>
              <a:spcBef>
                <a:spcPts val="0"/>
              </a:spcBef>
              <a:spcAft>
                <a:spcPts val="0"/>
              </a:spcAft>
              <a:defRPr/>
            </a:pPr>
            <a:r>
              <a:rPr lang="en-GB" sz="2200"/>
              <a:t>An organisation  must carefully consider any challenges to the accuracy of personal data</a:t>
            </a:r>
          </a:p>
        </p:txBody>
      </p:sp>
      <p:sp>
        <p:nvSpPr>
          <p:cNvPr id="1911180478" name="TextBox 2"/>
          <p:cNvSpPr txBox="1"/>
          <p:nvPr/>
        </p:nvSpPr>
        <p:spPr bwMode="auto">
          <a:xfrm>
            <a:off x="10562492" y="6459513"/>
            <a:ext cx="1629508" cy="369332"/>
          </a:xfrm>
          <a:prstGeom prst="rect">
            <a:avLst/>
          </a:prstGeom>
          <a:noFill/>
        </p:spPr>
        <p:txBody>
          <a:bodyPr wrap="square">
            <a:spAutoFit/>
          </a:bodyPr>
          <a:lstStyle/>
          <a:p>
            <a:pPr>
              <a:defRPr/>
            </a:pPr>
            <a:r>
              <a:rPr lang="en-GB"/>
              <a:t>(IOC, 2025c)</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0415114"/>
                                        </p:tgtEl>
                                        <p:attrNameLst>
                                          <p:attrName>style.visibility</p:attrName>
                                        </p:attrNameLst>
                                      </p:cBhvr>
                                      <p:to>
                                        <p:strVal val="visible"/>
                                      </p:to>
                                    </p:set>
                                    <p:animEffect transition="in" filter="fade">
                                      <p:cBhvr>
                                        <p:cTn id="7" dur="500"/>
                                        <p:tgtEl>
                                          <p:spTgt spid="704151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89943786"/>
                                        </p:tgtEl>
                                        <p:attrNameLst>
                                          <p:attrName>style.visibility</p:attrName>
                                        </p:attrNameLst>
                                      </p:cBhvr>
                                      <p:to>
                                        <p:strVal val="visible"/>
                                      </p:to>
                                    </p:set>
                                    <p:animEffect transition="in" filter="fade">
                                      <p:cBhvr>
                                        <p:cTn id="12" dur="500"/>
                                        <p:tgtEl>
                                          <p:spTgt spid="178994378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15665413"/>
                                        </p:tgtEl>
                                        <p:attrNameLst>
                                          <p:attrName>style.visibility</p:attrName>
                                        </p:attrNameLst>
                                      </p:cBhvr>
                                      <p:to>
                                        <p:strVal val="visible"/>
                                      </p:to>
                                    </p:set>
                                    <p:animEffect transition="in" filter="fade">
                                      <p:cBhvr>
                                        <p:cTn id="17" dur="500"/>
                                        <p:tgtEl>
                                          <p:spTgt spid="11156654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34978618"/>
                                        </p:tgtEl>
                                        <p:attrNameLst>
                                          <p:attrName>style.visibility</p:attrName>
                                        </p:attrNameLst>
                                      </p:cBhvr>
                                      <p:to>
                                        <p:strVal val="visible"/>
                                      </p:to>
                                    </p:set>
                                    <p:animEffect transition="in" filter="fade">
                                      <p:cBhvr>
                                        <p:cTn id="22" dur="500"/>
                                        <p:tgtEl>
                                          <p:spTgt spid="4349786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89943786" grpId="0" animBg="1"/>
      <p:bldP spid="1115665413" grpId="0" animBg="1"/>
      <p:bldP spid="434978618" grpId="0" animBg="1"/>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22672026" name="Title 1"/>
          <p:cNvSpPr>
            <a:spLocks noGrp="1"/>
          </p:cNvSpPr>
          <p:nvPr>
            <p:ph type="title"/>
          </p:nvPr>
        </p:nvSpPr>
        <p:spPr bwMode="auto">
          <a:xfrm>
            <a:off x="3770843" y="-25188"/>
            <a:ext cx="7956222" cy="1200329"/>
          </a:xfrm>
        </p:spPr>
        <p:txBody>
          <a:bodyPr>
            <a:normAutofit/>
          </a:bodyPr>
          <a:lstStyle/>
          <a:p>
            <a:pPr>
              <a:defRPr/>
            </a:pPr>
            <a:r>
              <a:rPr lang="en-GB" sz="4800" b="1">
                <a:latin typeface="+mn-lt"/>
              </a:rPr>
              <a:t>Example - Accuracy</a:t>
            </a:r>
          </a:p>
        </p:txBody>
      </p:sp>
      <p:sp>
        <p:nvSpPr>
          <p:cNvPr id="1016030039" name="Content Placeholder 2"/>
          <p:cNvSpPr>
            <a:spLocks noGrp="1"/>
          </p:cNvSpPr>
          <p:nvPr>
            <p:ph idx="1"/>
          </p:nvPr>
        </p:nvSpPr>
        <p:spPr bwMode="auto">
          <a:xfrm>
            <a:off x="3305910" y="1165428"/>
            <a:ext cx="5603628" cy="4795308"/>
          </a:xfrm>
        </p:spPr>
        <p:txBody>
          <a:bodyPr>
            <a:normAutofit/>
          </a:bodyPr>
          <a:lstStyle/>
          <a:p>
            <a:pPr marL="0" indent="0">
              <a:buNone/>
              <a:defRPr/>
            </a:pPr>
            <a:r>
              <a:rPr lang="en-GB" sz="2400"/>
              <a:t>A misdiagnosis of a medical condition continues to be held as part of a patient’s medical records even after the diagnosis is corrected, because it is relevant for the purpose of explaining treatment given to the patient, or for other health problems. </a:t>
            </a:r>
          </a:p>
          <a:p>
            <a:pPr marL="0" indent="0">
              <a:buNone/>
              <a:defRPr/>
            </a:pPr>
            <a:endParaRPr lang="en-GB" sz="2400"/>
          </a:p>
          <a:p>
            <a:pPr marL="0" indent="0">
              <a:buNone/>
              <a:defRPr/>
            </a:pPr>
            <a:r>
              <a:rPr lang="en-GB" sz="2400"/>
              <a:t>This is technically allowable but can be potentially confusing if not clearly explained</a:t>
            </a:r>
            <a:r>
              <a:rPr lang="en-GB"/>
              <a:t>. </a:t>
            </a:r>
          </a:p>
        </p:txBody>
      </p:sp>
      <p:pic>
        <p:nvPicPr>
          <p:cNvPr id="1578801110" name="Picture 4" descr="Athletic woman angry"/>
          <p:cNvPicPr>
            <a:picLocks noChangeAspect="1"/>
          </p:cNvPicPr>
          <p:nvPr/>
        </p:nvPicPr>
        <p:blipFill rotWithShape="1">
          <a:blip r:embed="rId3"/>
          <a:stretch/>
        </p:blipFill>
        <p:spPr bwMode="auto">
          <a:xfrm>
            <a:off x="10503876" y="778566"/>
            <a:ext cx="1338001" cy="4527143"/>
          </a:xfrm>
          <a:prstGeom prst="rect">
            <a:avLst/>
          </a:prstGeom>
        </p:spPr>
      </p:pic>
      <p:pic>
        <p:nvPicPr>
          <p:cNvPr id="1999991225" name="Picture 6" descr="Doctor using tablet"/>
          <p:cNvPicPr>
            <a:picLocks noChangeAspect="1"/>
          </p:cNvPicPr>
          <p:nvPr/>
        </p:nvPicPr>
        <p:blipFill rotWithShape="1">
          <a:blip r:embed="rId4"/>
          <a:stretch/>
        </p:blipFill>
        <p:spPr bwMode="auto">
          <a:xfrm flipH="1">
            <a:off x="9132276" y="687936"/>
            <a:ext cx="1465587" cy="4527143"/>
          </a:xfrm>
          <a:prstGeom prst="rect">
            <a:avLst/>
          </a:prstGeom>
        </p:spPr>
      </p:pic>
      <p:sp>
        <p:nvSpPr>
          <p:cNvPr id="1652082047" name="TextBox 5"/>
          <p:cNvSpPr txBox="1"/>
          <p:nvPr/>
        </p:nvSpPr>
        <p:spPr bwMode="auto">
          <a:xfrm>
            <a:off x="3305909" y="5290317"/>
            <a:ext cx="8886089" cy="1200329"/>
          </a:xfrm>
          <a:prstGeom prst="rect">
            <a:avLst/>
          </a:prstGeom>
          <a:noFill/>
        </p:spPr>
        <p:txBody>
          <a:bodyPr wrap="square">
            <a:spAutoFit/>
          </a:bodyPr>
          <a:lstStyle/>
          <a:p>
            <a:pPr marL="342900" indent="-342900">
              <a:buFont typeface="Arial"/>
              <a:buChar char="•"/>
              <a:defRPr/>
            </a:pPr>
            <a:r>
              <a:rPr lang="en-GB" sz="2400" i="1"/>
              <a:t>Should records of mistakes always be kept? </a:t>
            </a:r>
          </a:p>
          <a:p>
            <a:pPr marL="342900" indent="-342900">
              <a:buFont typeface="Arial"/>
              <a:buChar char="•"/>
              <a:defRPr/>
            </a:pPr>
            <a:r>
              <a:rPr lang="en-GB" sz="2400" i="1"/>
              <a:t>How can organisations avoid confusing or misleading people in these cases?</a:t>
            </a:r>
          </a:p>
        </p:txBody>
      </p:sp>
      <p:sp>
        <p:nvSpPr>
          <p:cNvPr id="1083678627" name="TextBox 7"/>
          <p:cNvSpPr txBox="1"/>
          <p:nvPr/>
        </p:nvSpPr>
        <p:spPr bwMode="auto">
          <a:xfrm>
            <a:off x="10456983" y="6423193"/>
            <a:ext cx="1570891" cy="367354"/>
          </a:xfrm>
          <a:prstGeom prst="rect">
            <a:avLst/>
          </a:prstGeom>
          <a:noFill/>
        </p:spPr>
        <p:txBody>
          <a:bodyPr wrap="square" rtlCol="0">
            <a:spAutoFit/>
          </a:bodyPr>
          <a:lstStyle/>
          <a:p>
            <a:pPr>
              <a:defRPr/>
            </a:pPr>
            <a:r>
              <a:rPr lang="en-GB"/>
              <a:t>(IOC, 2025c)</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36889354" name="Freeform: Shape 3"/>
          <p:cNvSpPr/>
          <p:nvPr/>
        </p:nvSpPr>
        <p:spPr bwMode="auto">
          <a:xfrm>
            <a:off x="173698" y="1127164"/>
            <a:ext cx="11594969" cy="1325563"/>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lIns="91440" tIns="45720" rIns="91440" bIns="45720" numCol="1" spcCol="1270" rtlCol="0" anchor="ctr" anchorCtr="0">
            <a:normAutofit/>
          </a:bodyPr>
          <a:lstStyle/>
          <a:p>
            <a:pPr marL="0" lvl="0" indent="0">
              <a:lnSpc>
                <a:spcPct val="90000"/>
              </a:lnSpc>
              <a:spcBef>
                <a:spcPts val="0"/>
              </a:spcBef>
              <a:spcAft>
                <a:spcPts val="0"/>
              </a:spcAft>
              <a:defRPr/>
            </a:pPr>
            <a:r>
              <a:rPr lang="en-US" sz="4800" b="1">
                <a:solidFill>
                  <a:schemeClr val="bg1">
                    <a:lumMod val="95000"/>
                  </a:schemeClr>
                </a:solidFill>
                <a:ea typeface="+mj-ea"/>
                <a:cs typeface="+mj-cs"/>
              </a:rPr>
              <a:t>Storage Limitation</a:t>
            </a:r>
          </a:p>
        </p:txBody>
      </p:sp>
      <p:sp>
        <p:nvSpPr>
          <p:cNvPr id="252730552" name="Freeform: Shape 6"/>
          <p:cNvSpPr/>
          <p:nvPr/>
        </p:nvSpPr>
        <p:spPr bwMode="auto">
          <a:xfrm>
            <a:off x="3613485" y="3504358"/>
            <a:ext cx="722540" cy="94478"/>
          </a:xfrm>
          <a:custGeom>
            <a:avLst/>
            <a:gdLst>
              <a:gd name="connsiteX0" fmla="*/ 0 w 556678"/>
              <a:gd name="connsiteY0" fmla="*/ 45720 h 91440"/>
              <a:gd name="connsiteX1" fmla="*/ 556678 w 556678"/>
              <a:gd name="connsiteY1" fmla="*/ 45720 h 91440"/>
            </a:gdLst>
            <a:ahLst/>
            <a:cxnLst>
              <a:cxn ang="0">
                <a:pos x="connsiteX0" y="connsiteY0"/>
              </a:cxn>
              <a:cxn ang="0">
                <a:pos x="connsiteX1" y="connsiteY1"/>
              </a:cxn>
            </a:cxnLst>
            <a:rect l="l" t="t" r="r" b="b"/>
            <a:pathLst>
              <a:path w="556678" h="91440" extrusionOk="0">
                <a:moveTo>
                  <a:pt x="0" y="45720"/>
                </a:moveTo>
                <a:lnTo>
                  <a:pt x="556678" y="45720"/>
                </a:lnTo>
              </a:path>
            </a:pathLst>
          </a:custGeom>
          <a:noFill/>
          <a:ln>
            <a:tailEnd type="arrow"/>
          </a:ln>
        </p:spPr>
        <p:style>
          <a:lnRef idx="1">
            <a:schemeClr val="accent3">
              <a:hueOff val="0"/>
              <a:satOff val="0"/>
              <a:lumOff val="0"/>
              <a:alphaOff val="0"/>
            </a:schemeClr>
          </a:lnRef>
          <a:fillRef idx="0">
            <a:srgbClr val="000000"/>
          </a:fillRef>
          <a:effectRef idx="0">
            <a:schemeClr val="accent3">
              <a:hueOff val="0"/>
              <a:satOff val="0"/>
              <a:lumOff val="0"/>
              <a:alphaOff val="0"/>
            </a:schemeClr>
          </a:effectRef>
          <a:fontRef idx="minor">
            <a:schemeClr val="tx1">
              <a:hueOff val="0"/>
              <a:satOff val="0"/>
              <a:lumOff val="0"/>
              <a:alphaOff val="0"/>
            </a:schemeClr>
          </a:fontRef>
        </p:style>
        <p:txBody>
          <a:bodyPr spcFirstLastPara="0" vert="horz" wrap="square" lIns="276358" tIns="42783" rIns="276357" bIns="42785" numCol="1" spcCol="1270" anchor="ctr" anchorCtr="0">
            <a:noAutofit/>
          </a:bodyPr>
          <a:lstStyle/>
          <a:p>
            <a:pPr marL="0" lvl="0" indent="0" algn="ctr" defTabSz="222250">
              <a:lnSpc>
                <a:spcPct val="90000"/>
              </a:lnSpc>
              <a:spcBef>
                <a:spcPts val="0"/>
              </a:spcBef>
              <a:spcAft>
                <a:spcPts val="0"/>
              </a:spcAft>
              <a:buNone/>
              <a:defRPr/>
            </a:pPr>
            <a:endParaRPr lang="en-US" sz="500"/>
          </a:p>
        </p:txBody>
      </p:sp>
      <p:sp>
        <p:nvSpPr>
          <p:cNvPr id="280774155" name="Freeform: Shape 7"/>
          <p:cNvSpPr/>
          <p:nvPr/>
        </p:nvSpPr>
        <p:spPr bwMode="auto">
          <a:xfrm>
            <a:off x="301657" y="2760134"/>
            <a:ext cx="3314164" cy="1582924"/>
          </a:xfrm>
          <a:custGeom>
            <a:avLst/>
            <a:gdLst>
              <a:gd name="connsiteX0" fmla="*/ 0 w 2553384"/>
              <a:gd name="connsiteY0" fmla="*/ 0 h 1532030"/>
              <a:gd name="connsiteX1" fmla="*/ 2553384 w 2553384"/>
              <a:gd name="connsiteY1" fmla="*/ 0 h 1532030"/>
              <a:gd name="connsiteX2" fmla="*/ 2553384 w 2553384"/>
              <a:gd name="connsiteY2" fmla="*/ 1532030 h 1532030"/>
              <a:gd name="connsiteX3" fmla="*/ 0 w 2553384"/>
              <a:gd name="connsiteY3" fmla="*/ 1532030 h 1532030"/>
              <a:gd name="connsiteX4" fmla="*/ 0 w 2553384"/>
              <a:gd name="connsiteY4" fmla="*/ 0 h 15320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3384" h="1532030" extrusionOk="0">
                <a:moveTo>
                  <a:pt x="0" y="0"/>
                </a:moveTo>
                <a:lnTo>
                  <a:pt x="2553384" y="0"/>
                </a:lnTo>
                <a:lnTo>
                  <a:pt x="2553384" y="1532030"/>
                </a:lnTo>
                <a:lnTo>
                  <a:pt x="0" y="1532030"/>
                </a:lnTo>
                <a:lnTo>
                  <a:pt x="0" y="0"/>
                </a:lnTo>
                <a:close/>
              </a:path>
            </a:pathLst>
          </a:custGeom>
        </p:spPr>
        <p:style>
          <a:lnRef idx="3">
            <a:schemeClr val="lt1">
              <a:hueOff val="0"/>
              <a:satOff val="0"/>
              <a:lumOff val="0"/>
              <a:alphaOff val="0"/>
            </a:schemeClr>
          </a:lnRef>
          <a:fillRef idx="1">
            <a:schemeClr val="accent3">
              <a:hueOff val="0"/>
              <a:satOff val="0"/>
              <a:lumOff val="0"/>
              <a:alphaOff val="0"/>
            </a:schemeClr>
          </a:fillRef>
          <a:effectRef idx="1">
            <a:schemeClr val="accent3">
              <a:hueOff val="0"/>
              <a:satOff val="0"/>
              <a:lumOff val="0"/>
              <a:alphaOff val="0"/>
            </a:schemeClr>
          </a:effectRef>
          <a:fontRef idx="minor">
            <a:schemeClr val="lt1"/>
          </a:fontRef>
        </p:style>
        <p:txBody>
          <a:bodyPr spcFirstLastPara="0" vert="horz" wrap="square" lIns="125118" tIns="131333" rIns="125118" bIns="131333" numCol="1" spcCol="1270" anchor="ctr" anchorCtr="0">
            <a:noAutofit/>
          </a:bodyPr>
          <a:lstStyle/>
          <a:p>
            <a:pPr lvl="0" algn="ctr" defTabSz="666750">
              <a:lnSpc>
                <a:spcPct val="90000"/>
              </a:lnSpc>
              <a:spcBef>
                <a:spcPts val="0"/>
              </a:spcBef>
              <a:spcAft>
                <a:spcPts val="0"/>
              </a:spcAft>
              <a:defRPr/>
            </a:pPr>
            <a:r>
              <a:rPr lang="en-GB" sz="2000" b="1">
                <a:solidFill>
                  <a:srgbClr val="002060"/>
                </a:solidFill>
              </a:rPr>
              <a:t>An organisation must not keep personal data for longer than they need it.</a:t>
            </a:r>
            <a:endParaRPr lang="en-US" sz="2000" b="1">
              <a:solidFill>
                <a:srgbClr val="002060"/>
              </a:solidFill>
            </a:endParaRPr>
          </a:p>
        </p:txBody>
      </p:sp>
      <p:sp>
        <p:nvSpPr>
          <p:cNvPr id="1232824340" name="Freeform: Shape 8"/>
          <p:cNvSpPr/>
          <p:nvPr/>
        </p:nvSpPr>
        <p:spPr bwMode="auto">
          <a:xfrm>
            <a:off x="7689908" y="3504358"/>
            <a:ext cx="722540" cy="94478"/>
          </a:xfrm>
          <a:custGeom>
            <a:avLst/>
            <a:gdLst>
              <a:gd name="connsiteX0" fmla="*/ 0 w 556678"/>
              <a:gd name="connsiteY0" fmla="*/ 45720 h 91440"/>
              <a:gd name="connsiteX1" fmla="*/ 556678 w 556678"/>
              <a:gd name="connsiteY1" fmla="*/ 45720 h 91440"/>
            </a:gdLst>
            <a:ahLst/>
            <a:cxnLst>
              <a:cxn ang="0">
                <a:pos x="connsiteX0" y="connsiteY0"/>
              </a:cxn>
              <a:cxn ang="0">
                <a:pos x="connsiteX1" y="connsiteY1"/>
              </a:cxn>
            </a:cxnLst>
            <a:rect l="l" t="t" r="r" b="b"/>
            <a:pathLst>
              <a:path w="556678" h="91440" extrusionOk="0">
                <a:moveTo>
                  <a:pt x="0" y="45720"/>
                </a:moveTo>
                <a:lnTo>
                  <a:pt x="556678" y="45720"/>
                </a:lnTo>
              </a:path>
            </a:pathLst>
          </a:custGeom>
          <a:noFill/>
          <a:ln>
            <a:tailEnd type="arrow"/>
          </a:ln>
        </p:spPr>
        <p:style>
          <a:lnRef idx="1">
            <a:schemeClr val="accent3">
              <a:hueOff val="0"/>
              <a:satOff val="0"/>
              <a:lumOff val="0"/>
              <a:alphaOff val="0"/>
            </a:schemeClr>
          </a:lnRef>
          <a:fillRef idx="0">
            <a:srgbClr val="000000"/>
          </a:fillRef>
          <a:effectRef idx="0">
            <a:schemeClr val="accent3">
              <a:hueOff val="0"/>
              <a:satOff val="0"/>
              <a:lumOff val="0"/>
              <a:alphaOff val="0"/>
            </a:schemeClr>
          </a:effectRef>
          <a:fontRef idx="minor">
            <a:schemeClr val="tx1">
              <a:hueOff val="0"/>
              <a:satOff val="0"/>
              <a:lumOff val="0"/>
              <a:alphaOff val="0"/>
            </a:schemeClr>
          </a:fontRef>
        </p:style>
        <p:txBody>
          <a:bodyPr spcFirstLastPara="0" vert="horz" wrap="square" lIns="276357" tIns="42783" rIns="276358" bIns="42785" numCol="1" spcCol="1270" anchor="ctr" anchorCtr="0">
            <a:noAutofit/>
          </a:bodyPr>
          <a:lstStyle/>
          <a:p>
            <a:pPr marL="0" lvl="0" indent="0" algn="ctr" defTabSz="222250">
              <a:lnSpc>
                <a:spcPct val="90000"/>
              </a:lnSpc>
              <a:spcBef>
                <a:spcPts val="0"/>
              </a:spcBef>
              <a:spcAft>
                <a:spcPts val="0"/>
              </a:spcAft>
              <a:buNone/>
              <a:defRPr/>
            </a:pPr>
            <a:endParaRPr lang="en-US" sz="500"/>
          </a:p>
        </p:txBody>
      </p:sp>
      <p:sp>
        <p:nvSpPr>
          <p:cNvPr id="1900908329" name="Freeform: Shape 9"/>
          <p:cNvSpPr/>
          <p:nvPr/>
        </p:nvSpPr>
        <p:spPr bwMode="auto">
          <a:xfrm>
            <a:off x="4378080" y="2760134"/>
            <a:ext cx="3314164" cy="1785120"/>
          </a:xfrm>
          <a:custGeom>
            <a:avLst/>
            <a:gdLst>
              <a:gd name="connsiteX0" fmla="*/ 0 w 2553384"/>
              <a:gd name="connsiteY0" fmla="*/ 0 h 1532030"/>
              <a:gd name="connsiteX1" fmla="*/ 2553384 w 2553384"/>
              <a:gd name="connsiteY1" fmla="*/ 0 h 1532030"/>
              <a:gd name="connsiteX2" fmla="*/ 2553384 w 2553384"/>
              <a:gd name="connsiteY2" fmla="*/ 1532030 h 1532030"/>
              <a:gd name="connsiteX3" fmla="*/ 0 w 2553384"/>
              <a:gd name="connsiteY3" fmla="*/ 1532030 h 1532030"/>
              <a:gd name="connsiteX4" fmla="*/ 0 w 2553384"/>
              <a:gd name="connsiteY4" fmla="*/ 0 h 15320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3384" h="1532030" extrusionOk="0">
                <a:moveTo>
                  <a:pt x="0" y="0"/>
                </a:moveTo>
                <a:lnTo>
                  <a:pt x="2553384" y="0"/>
                </a:lnTo>
                <a:lnTo>
                  <a:pt x="2553384" y="1532030"/>
                </a:lnTo>
                <a:lnTo>
                  <a:pt x="0" y="1532030"/>
                </a:lnTo>
                <a:lnTo>
                  <a:pt x="0" y="0"/>
                </a:lnTo>
                <a:close/>
              </a:path>
            </a:pathLst>
          </a:custGeom>
        </p:spPr>
        <p:style>
          <a:lnRef idx="3">
            <a:schemeClr val="lt1">
              <a:hueOff val="0"/>
              <a:satOff val="0"/>
              <a:lumOff val="0"/>
              <a:alphaOff val="0"/>
            </a:schemeClr>
          </a:lnRef>
          <a:fillRef idx="1">
            <a:schemeClr val="accent3">
              <a:hueOff val="0"/>
              <a:satOff val="0"/>
              <a:lumOff val="0"/>
              <a:alphaOff val="0"/>
            </a:schemeClr>
          </a:fillRef>
          <a:effectRef idx="1">
            <a:schemeClr val="accent3">
              <a:hueOff val="0"/>
              <a:satOff val="0"/>
              <a:lumOff val="0"/>
              <a:alphaOff val="0"/>
            </a:schemeClr>
          </a:effectRef>
          <a:fontRef idx="minor">
            <a:schemeClr val="lt1"/>
          </a:fontRef>
        </p:style>
        <p:txBody>
          <a:bodyPr spcFirstLastPara="0" vert="horz" wrap="square" lIns="125118" tIns="131333" rIns="125118" bIns="131333" numCol="1" spcCol="1270" anchor="ctr" anchorCtr="0">
            <a:noAutofit/>
          </a:bodyPr>
          <a:lstStyle/>
          <a:p>
            <a:pPr lvl="0" algn="ctr" defTabSz="666750">
              <a:lnSpc>
                <a:spcPct val="90000"/>
              </a:lnSpc>
              <a:spcBef>
                <a:spcPts val="0"/>
              </a:spcBef>
              <a:spcAft>
                <a:spcPts val="0"/>
              </a:spcAft>
              <a:defRPr/>
            </a:pPr>
            <a:r>
              <a:rPr lang="en-GB" sz="2000" b="1">
                <a:solidFill>
                  <a:srgbClr val="002060"/>
                </a:solidFill>
              </a:rPr>
              <a:t>An organisation need to think about - and be able to justify - how long they keep personal data. This will depend on your purposes for holding the data.</a:t>
            </a:r>
            <a:endParaRPr lang="en-US" sz="2000" b="1">
              <a:solidFill>
                <a:srgbClr val="002060"/>
              </a:solidFill>
            </a:endParaRPr>
          </a:p>
        </p:txBody>
      </p:sp>
      <p:sp>
        <p:nvSpPr>
          <p:cNvPr id="470483141" name="Freeform: Shape 10"/>
          <p:cNvSpPr/>
          <p:nvPr/>
        </p:nvSpPr>
        <p:spPr bwMode="auto">
          <a:xfrm>
            <a:off x="1958739" y="4341199"/>
            <a:ext cx="8152844" cy="575171"/>
          </a:xfrm>
          <a:custGeom>
            <a:avLst/>
            <a:gdLst>
              <a:gd name="connsiteX0" fmla="*/ 6281325 w 6281325"/>
              <a:gd name="connsiteY0" fmla="*/ 0 h 556678"/>
              <a:gd name="connsiteX1" fmla="*/ 6281325 w 6281325"/>
              <a:gd name="connsiteY1" fmla="*/ 295439 h 556678"/>
              <a:gd name="connsiteX2" fmla="*/ 0 w 6281325"/>
              <a:gd name="connsiteY2" fmla="*/ 295439 h 556678"/>
              <a:gd name="connsiteX3" fmla="*/ 0 w 6281325"/>
              <a:gd name="connsiteY3" fmla="*/ 556678 h 556678"/>
            </a:gdLst>
            <a:ahLst/>
            <a:cxnLst>
              <a:cxn ang="0">
                <a:pos x="connsiteX0" y="connsiteY0"/>
              </a:cxn>
              <a:cxn ang="0">
                <a:pos x="connsiteX1" y="connsiteY1"/>
              </a:cxn>
              <a:cxn ang="0">
                <a:pos x="connsiteX2" y="connsiteY2"/>
              </a:cxn>
              <a:cxn ang="0">
                <a:pos x="connsiteX3" y="connsiteY3"/>
              </a:cxn>
            </a:cxnLst>
            <a:rect l="l" t="t" r="r" b="b"/>
            <a:pathLst>
              <a:path w="6281325" h="556678" extrusionOk="0">
                <a:moveTo>
                  <a:pt x="6281325" y="0"/>
                </a:moveTo>
                <a:lnTo>
                  <a:pt x="6281325" y="295439"/>
                </a:lnTo>
                <a:lnTo>
                  <a:pt x="0" y="295439"/>
                </a:lnTo>
                <a:lnTo>
                  <a:pt x="0" y="556678"/>
                </a:lnTo>
              </a:path>
            </a:pathLst>
          </a:custGeom>
          <a:noFill/>
          <a:ln>
            <a:tailEnd type="arrow"/>
          </a:ln>
        </p:spPr>
        <p:style>
          <a:lnRef idx="1">
            <a:schemeClr val="accent3">
              <a:hueOff val="0"/>
              <a:satOff val="0"/>
              <a:lumOff val="0"/>
              <a:alphaOff val="0"/>
            </a:schemeClr>
          </a:lnRef>
          <a:fillRef idx="0">
            <a:srgbClr val="000000"/>
          </a:fillRef>
          <a:effectRef idx="0">
            <a:schemeClr val="accent3">
              <a:hueOff val="0"/>
              <a:satOff val="0"/>
              <a:lumOff val="0"/>
              <a:alphaOff val="0"/>
            </a:schemeClr>
          </a:effectRef>
          <a:fontRef idx="minor">
            <a:schemeClr val="tx1">
              <a:hueOff val="0"/>
              <a:satOff val="0"/>
              <a:lumOff val="0"/>
              <a:alphaOff val="0"/>
            </a:schemeClr>
          </a:fontRef>
        </p:style>
        <p:txBody>
          <a:bodyPr spcFirstLastPara="0" vert="horz" wrap="square" lIns="2995645" tIns="275403" rIns="2995645" bIns="275403" numCol="1" spcCol="1270" anchor="ctr" anchorCtr="0">
            <a:noAutofit/>
          </a:bodyPr>
          <a:lstStyle/>
          <a:p>
            <a:pPr marL="0" lvl="0" indent="0" algn="ctr" defTabSz="222250">
              <a:lnSpc>
                <a:spcPct val="90000"/>
              </a:lnSpc>
              <a:spcBef>
                <a:spcPts val="0"/>
              </a:spcBef>
              <a:spcAft>
                <a:spcPts val="0"/>
              </a:spcAft>
              <a:buNone/>
              <a:defRPr/>
            </a:pPr>
            <a:endParaRPr lang="en-US" sz="500"/>
          </a:p>
        </p:txBody>
      </p:sp>
      <p:sp>
        <p:nvSpPr>
          <p:cNvPr id="913876900" name="Freeform: Shape 11"/>
          <p:cNvSpPr/>
          <p:nvPr/>
        </p:nvSpPr>
        <p:spPr bwMode="auto">
          <a:xfrm>
            <a:off x="8454503" y="2760134"/>
            <a:ext cx="3314164" cy="1582924"/>
          </a:xfrm>
          <a:custGeom>
            <a:avLst/>
            <a:gdLst>
              <a:gd name="connsiteX0" fmla="*/ 0 w 2553384"/>
              <a:gd name="connsiteY0" fmla="*/ 0 h 1532030"/>
              <a:gd name="connsiteX1" fmla="*/ 2553384 w 2553384"/>
              <a:gd name="connsiteY1" fmla="*/ 0 h 1532030"/>
              <a:gd name="connsiteX2" fmla="*/ 2553384 w 2553384"/>
              <a:gd name="connsiteY2" fmla="*/ 1532030 h 1532030"/>
              <a:gd name="connsiteX3" fmla="*/ 0 w 2553384"/>
              <a:gd name="connsiteY3" fmla="*/ 1532030 h 1532030"/>
              <a:gd name="connsiteX4" fmla="*/ 0 w 2553384"/>
              <a:gd name="connsiteY4" fmla="*/ 0 h 15320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3384" h="1532030" extrusionOk="0">
                <a:moveTo>
                  <a:pt x="0" y="0"/>
                </a:moveTo>
                <a:lnTo>
                  <a:pt x="2553384" y="0"/>
                </a:lnTo>
                <a:lnTo>
                  <a:pt x="2553384" y="1532030"/>
                </a:lnTo>
                <a:lnTo>
                  <a:pt x="0" y="1532030"/>
                </a:lnTo>
                <a:lnTo>
                  <a:pt x="0" y="0"/>
                </a:lnTo>
                <a:close/>
              </a:path>
            </a:pathLst>
          </a:custGeom>
        </p:spPr>
        <p:style>
          <a:lnRef idx="3">
            <a:schemeClr val="lt1">
              <a:hueOff val="0"/>
              <a:satOff val="0"/>
              <a:lumOff val="0"/>
              <a:alphaOff val="0"/>
            </a:schemeClr>
          </a:lnRef>
          <a:fillRef idx="1">
            <a:schemeClr val="accent3">
              <a:hueOff val="0"/>
              <a:satOff val="0"/>
              <a:lumOff val="0"/>
              <a:alphaOff val="0"/>
            </a:schemeClr>
          </a:fillRef>
          <a:effectRef idx="1">
            <a:schemeClr val="accent3">
              <a:hueOff val="0"/>
              <a:satOff val="0"/>
              <a:lumOff val="0"/>
              <a:alphaOff val="0"/>
            </a:schemeClr>
          </a:effectRef>
          <a:fontRef idx="minor">
            <a:schemeClr val="lt1"/>
          </a:fontRef>
        </p:style>
        <p:txBody>
          <a:bodyPr spcFirstLastPara="0" vert="horz" wrap="square" lIns="125118" tIns="131333" rIns="125118" bIns="131333" numCol="1" spcCol="1270" anchor="ctr" anchorCtr="0">
            <a:noAutofit/>
          </a:bodyPr>
          <a:lstStyle/>
          <a:p>
            <a:pPr lvl="0" algn="ctr" defTabSz="666750">
              <a:lnSpc>
                <a:spcPct val="90000"/>
              </a:lnSpc>
              <a:spcBef>
                <a:spcPts val="0"/>
              </a:spcBef>
              <a:spcAft>
                <a:spcPts val="0"/>
              </a:spcAft>
              <a:defRPr/>
            </a:pPr>
            <a:r>
              <a:rPr lang="en-GB" sz="2000" b="1">
                <a:solidFill>
                  <a:srgbClr val="002060"/>
                </a:solidFill>
              </a:rPr>
              <a:t>An organisation needs a policy setting standard retention periods wherever possible, to comply with documentation requirements.</a:t>
            </a:r>
            <a:endParaRPr lang="en-US" sz="2000" b="1">
              <a:solidFill>
                <a:srgbClr val="002060"/>
              </a:solidFill>
            </a:endParaRPr>
          </a:p>
        </p:txBody>
      </p:sp>
      <p:sp>
        <p:nvSpPr>
          <p:cNvPr id="1288814987" name="Freeform: Shape 12"/>
          <p:cNvSpPr/>
          <p:nvPr/>
        </p:nvSpPr>
        <p:spPr bwMode="auto">
          <a:xfrm>
            <a:off x="3613485" y="5694069"/>
            <a:ext cx="722540" cy="94478"/>
          </a:xfrm>
          <a:custGeom>
            <a:avLst/>
            <a:gdLst>
              <a:gd name="connsiteX0" fmla="*/ 0 w 556678"/>
              <a:gd name="connsiteY0" fmla="*/ 45720 h 91440"/>
              <a:gd name="connsiteX1" fmla="*/ 556678 w 556678"/>
              <a:gd name="connsiteY1" fmla="*/ 45720 h 91440"/>
            </a:gdLst>
            <a:ahLst/>
            <a:cxnLst>
              <a:cxn ang="0">
                <a:pos x="connsiteX0" y="connsiteY0"/>
              </a:cxn>
              <a:cxn ang="0">
                <a:pos x="connsiteX1" y="connsiteY1"/>
              </a:cxn>
            </a:cxnLst>
            <a:rect l="l" t="t" r="r" b="b"/>
            <a:pathLst>
              <a:path w="556678" h="91440" extrusionOk="0">
                <a:moveTo>
                  <a:pt x="0" y="45720"/>
                </a:moveTo>
                <a:lnTo>
                  <a:pt x="556678" y="45720"/>
                </a:lnTo>
              </a:path>
            </a:pathLst>
          </a:custGeom>
          <a:noFill/>
          <a:ln>
            <a:tailEnd type="arrow"/>
          </a:ln>
        </p:spPr>
        <p:style>
          <a:lnRef idx="1">
            <a:schemeClr val="accent3">
              <a:hueOff val="0"/>
              <a:satOff val="0"/>
              <a:lumOff val="0"/>
              <a:alphaOff val="0"/>
            </a:schemeClr>
          </a:lnRef>
          <a:fillRef idx="0">
            <a:srgbClr val="000000"/>
          </a:fillRef>
          <a:effectRef idx="0">
            <a:schemeClr val="accent3">
              <a:hueOff val="0"/>
              <a:satOff val="0"/>
              <a:lumOff val="0"/>
              <a:alphaOff val="0"/>
            </a:schemeClr>
          </a:effectRef>
          <a:fontRef idx="minor">
            <a:schemeClr val="tx1">
              <a:hueOff val="0"/>
              <a:satOff val="0"/>
              <a:lumOff val="0"/>
              <a:alphaOff val="0"/>
            </a:schemeClr>
          </a:fontRef>
        </p:style>
        <p:txBody>
          <a:bodyPr spcFirstLastPara="0" vert="horz" wrap="square" lIns="276358" tIns="42784" rIns="276357" bIns="42784" numCol="1" spcCol="1270" anchor="ctr" anchorCtr="0">
            <a:noAutofit/>
          </a:bodyPr>
          <a:lstStyle/>
          <a:p>
            <a:pPr marL="0" lvl="0" indent="0" algn="ctr" defTabSz="222250">
              <a:lnSpc>
                <a:spcPct val="90000"/>
              </a:lnSpc>
              <a:spcBef>
                <a:spcPts val="0"/>
              </a:spcBef>
              <a:spcAft>
                <a:spcPts val="0"/>
              </a:spcAft>
              <a:buNone/>
              <a:defRPr/>
            </a:pPr>
            <a:endParaRPr lang="en-US" sz="500"/>
          </a:p>
        </p:txBody>
      </p:sp>
      <p:sp>
        <p:nvSpPr>
          <p:cNvPr id="935625556" name="Freeform: Shape 13"/>
          <p:cNvSpPr/>
          <p:nvPr/>
        </p:nvSpPr>
        <p:spPr bwMode="auto">
          <a:xfrm>
            <a:off x="301657" y="4949846"/>
            <a:ext cx="3314164" cy="1582924"/>
          </a:xfrm>
          <a:custGeom>
            <a:avLst/>
            <a:gdLst>
              <a:gd name="connsiteX0" fmla="*/ 0 w 2553384"/>
              <a:gd name="connsiteY0" fmla="*/ 0 h 1532030"/>
              <a:gd name="connsiteX1" fmla="*/ 2553384 w 2553384"/>
              <a:gd name="connsiteY1" fmla="*/ 0 h 1532030"/>
              <a:gd name="connsiteX2" fmla="*/ 2553384 w 2553384"/>
              <a:gd name="connsiteY2" fmla="*/ 1532030 h 1532030"/>
              <a:gd name="connsiteX3" fmla="*/ 0 w 2553384"/>
              <a:gd name="connsiteY3" fmla="*/ 1532030 h 1532030"/>
              <a:gd name="connsiteX4" fmla="*/ 0 w 2553384"/>
              <a:gd name="connsiteY4" fmla="*/ 0 h 15320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3384" h="1532030" extrusionOk="0">
                <a:moveTo>
                  <a:pt x="0" y="0"/>
                </a:moveTo>
                <a:lnTo>
                  <a:pt x="2553384" y="0"/>
                </a:lnTo>
                <a:lnTo>
                  <a:pt x="2553384" y="1532030"/>
                </a:lnTo>
                <a:lnTo>
                  <a:pt x="0" y="1532030"/>
                </a:lnTo>
                <a:lnTo>
                  <a:pt x="0" y="0"/>
                </a:lnTo>
                <a:close/>
              </a:path>
            </a:pathLst>
          </a:custGeom>
        </p:spPr>
        <p:style>
          <a:lnRef idx="3">
            <a:schemeClr val="lt1">
              <a:hueOff val="0"/>
              <a:satOff val="0"/>
              <a:lumOff val="0"/>
              <a:alphaOff val="0"/>
            </a:schemeClr>
          </a:lnRef>
          <a:fillRef idx="1">
            <a:schemeClr val="accent3">
              <a:hueOff val="0"/>
              <a:satOff val="0"/>
              <a:lumOff val="0"/>
              <a:alphaOff val="0"/>
            </a:schemeClr>
          </a:fillRef>
          <a:effectRef idx="1">
            <a:schemeClr val="accent3">
              <a:hueOff val="0"/>
              <a:satOff val="0"/>
              <a:lumOff val="0"/>
              <a:alphaOff val="0"/>
            </a:schemeClr>
          </a:effectRef>
          <a:fontRef idx="minor">
            <a:schemeClr val="lt1"/>
          </a:fontRef>
        </p:style>
        <p:txBody>
          <a:bodyPr spcFirstLastPara="0" vert="horz" wrap="square" lIns="125118" tIns="131333" rIns="125118" bIns="131333" numCol="1" spcCol="1270" anchor="ctr" anchorCtr="0">
            <a:noAutofit/>
          </a:bodyPr>
          <a:lstStyle/>
          <a:p>
            <a:pPr lvl="0" algn="ctr" defTabSz="666750">
              <a:lnSpc>
                <a:spcPct val="90000"/>
              </a:lnSpc>
              <a:spcBef>
                <a:spcPts val="0"/>
              </a:spcBef>
              <a:spcAft>
                <a:spcPts val="0"/>
              </a:spcAft>
              <a:defRPr/>
            </a:pPr>
            <a:r>
              <a:rPr lang="en-GB" sz="2000" b="1">
                <a:solidFill>
                  <a:srgbClr val="002060"/>
                </a:solidFill>
              </a:rPr>
              <a:t>An organisation should also periodically review the data they hold, and erase or anonymise it when they no longer need it.</a:t>
            </a:r>
            <a:endParaRPr lang="en-US" sz="2000" b="1">
              <a:solidFill>
                <a:srgbClr val="002060"/>
              </a:solidFill>
            </a:endParaRPr>
          </a:p>
        </p:txBody>
      </p:sp>
      <p:sp>
        <p:nvSpPr>
          <p:cNvPr id="150315043" name="Freeform: Shape 14"/>
          <p:cNvSpPr/>
          <p:nvPr/>
        </p:nvSpPr>
        <p:spPr bwMode="auto">
          <a:xfrm>
            <a:off x="7689908" y="5694069"/>
            <a:ext cx="722540" cy="94478"/>
          </a:xfrm>
          <a:custGeom>
            <a:avLst/>
            <a:gdLst>
              <a:gd name="connsiteX0" fmla="*/ 0 w 556678"/>
              <a:gd name="connsiteY0" fmla="*/ 45720 h 91440"/>
              <a:gd name="connsiteX1" fmla="*/ 556678 w 556678"/>
              <a:gd name="connsiteY1" fmla="*/ 45720 h 91440"/>
            </a:gdLst>
            <a:ahLst/>
            <a:cxnLst>
              <a:cxn ang="0">
                <a:pos x="connsiteX0" y="connsiteY0"/>
              </a:cxn>
              <a:cxn ang="0">
                <a:pos x="connsiteX1" y="connsiteY1"/>
              </a:cxn>
            </a:cxnLst>
            <a:rect l="l" t="t" r="r" b="b"/>
            <a:pathLst>
              <a:path w="556678" h="91440" extrusionOk="0">
                <a:moveTo>
                  <a:pt x="0" y="45720"/>
                </a:moveTo>
                <a:lnTo>
                  <a:pt x="556678" y="45720"/>
                </a:lnTo>
              </a:path>
            </a:pathLst>
          </a:custGeom>
          <a:noFill/>
          <a:ln>
            <a:tailEnd type="arrow"/>
          </a:ln>
        </p:spPr>
        <p:style>
          <a:lnRef idx="1">
            <a:schemeClr val="accent3">
              <a:hueOff val="0"/>
              <a:satOff val="0"/>
              <a:lumOff val="0"/>
              <a:alphaOff val="0"/>
            </a:schemeClr>
          </a:lnRef>
          <a:fillRef idx="0">
            <a:srgbClr val="000000"/>
          </a:fillRef>
          <a:effectRef idx="0">
            <a:schemeClr val="accent3">
              <a:hueOff val="0"/>
              <a:satOff val="0"/>
              <a:lumOff val="0"/>
              <a:alphaOff val="0"/>
            </a:schemeClr>
          </a:effectRef>
          <a:fontRef idx="minor">
            <a:schemeClr val="tx1">
              <a:hueOff val="0"/>
              <a:satOff val="0"/>
              <a:lumOff val="0"/>
              <a:alphaOff val="0"/>
            </a:schemeClr>
          </a:fontRef>
        </p:style>
        <p:txBody>
          <a:bodyPr spcFirstLastPara="0" vert="horz" wrap="square" lIns="276357" tIns="42784" rIns="276358" bIns="42784" numCol="1" spcCol="1270" anchor="ctr" anchorCtr="0">
            <a:noAutofit/>
          </a:bodyPr>
          <a:lstStyle/>
          <a:p>
            <a:pPr marL="0" lvl="0" indent="0" algn="ctr" defTabSz="222250">
              <a:lnSpc>
                <a:spcPct val="90000"/>
              </a:lnSpc>
              <a:spcBef>
                <a:spcPts val="0"/>
              </a:spcBef>
              <a:spcAft>
                <a:spcPts val="0"/>
              </a:spcAft>
              <a:buNone/>
              <a:defRPr/>
            </a:pPr>
            <a:endParaRPr lang="en-US" sz="500"/>
          </a:p>
        </p:txBody>
      </p:sp>
      <p:sp>
        <p:nvSpPr>
          <p:cNvPr id="635655612" name="Freeform: Shape 15"/>
          <p:cNvSpPr/>
          <p:nvPr/>
        </p:nvSpPr>
        <p:spPr bwMode="auto">
          <a:xfrm>
            <a:off x="4378080" y="4949846"/>
            <a:ext cx="3314164" cy="1582924"/>
          </a:xfrm>
          <a:custGeom>
            <a:avLst/>
            <a:gdLst>
              <a:gd name="connsiteX0" fmla="*/ 0 w 2553384"/>
              <a:gd name="connsiteY0" fmla="*/ 0 h 1532030"/>
              <a:gd name="connsiteX1" fmla="*/ 2553384 w 2553384"/>
              <a:gd name="connsiteY1" fmla="*/ 0 h 1532030"/>
              <a:gd name="connsiteX2" fmla="*/ 2553384 w 2553384"/>
              <a:gd name="connsiteY2" fmla="*/ 1532030 h 1532030"/>
              <a:gd name="connsiteX3" fmla="*/ 0 w 2553384"/>
              <a:gd name="connsiteY3" fmla="*/ 1532030 h 1532030"/>
              <a:gd name="connsiteX4" fmla="*/ 0 w 2553384"/>
              <a:gd name="connsiteY4" fmla="*/ 0 h 15320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3384" h="1532030" extrusionOk="0">
                <a:moveTo>
                  <a:pt x="0" y="0"/>
                </a:moveTo>
                <a:lnTo>
                  <a:pt x="2553384" y="0"/>
                </a:lnTo>
                <a:lnTo>
                  <a:pt x="2553384" y="1532030"/>
                </a:lnTo>
                <a:lnTo>
                  <a:pt x="0" y="1532030"/>
                </a:lnTo>
                <a:lnTo>
                  <a:pt x="0" y="0"/>
                </a:lnTo>
                <a:close/>
              </a:path>
            </a:pathLst>
          </a:custGeom>
        </p:spPr>
        <p:style>
          <a:lnRef idx="3">
            <a:schemeClr val="lt1">
              <a:hueOff val="0"/>
              <a:satOff val="0"/>
              <a:lumOff val="0"/>
              <a:alphaOff val="0"/>
            </a:schemeClr>
          </a:lnRef>
          <a:fillRef idx="1">
            <a:schemeClr val="accent3">
              <a:hueOff val="0"/>
              <a:satOff val="0"/>
              <a:lumOff val="0"/>
              <a:alphaOff val="0"/>
            </a:schemeClr>
          </a:fillRef>
          <a:effectRef idx="1">
            <a:schemeClr val="accent3">
              <a:hueOff val="0"/>
              <a:satOff val="0"/>
              <a:lumOff val="0"/>
              <a:alphaOff val="0"/>
            </a:schemeClr>
          </a:effectRef>
          <a:fontRef idx="minor">
            <a:schemeClr val="lt1"/>
          </a:fontRef>
        </p:style>
        <p:txBody>
          <a:bodyPr spcFirstLastPara="0" vert="horz" wrap="square" lIns="125118" tIns="131333" rIns="125118" bIns="131333" numCol="1" spcCol="1270" anchor="ctr" anchorCtr="0">
            <a:noAutofit/>
          </a:bodyPr>
          <a:lstStyle/>
          <a:p>
            <a:pPr lvl="0" algn="ctr" defTabSz="666750">
              <a:lnSpc>
                <a:spcPct val="90000"/>
              </a:lnSpc>
              <a:spcBef>
                <a:spcPts val="0"/>
              </a:spcBef>
              <a:spcAft>
                <a:spcPts val="0"/>
              </a:spcAft>
              <a:defRPr/>
            </a:pPr>
            <a:r>
              <a:rPr lang="en-GB" sz="2000" b="1">
                <a:solidFill>
                  <a:srgbClr val="002060"/>
                </a:solidFill>
              </a:rPr>
              <a:t>An organisation must carefully consider any challenges to their retention of data. Individuals have a right to erasure if you no longer need the data.</a:t>
            </a:r>
            <a:endParaRPr lang="en-US" sz="2000" b="1">
              <a:solidFill>
                <a:srgbClr val="002060"/>
              </a:solidFill>
            </a:endParaRPr>
          </a:p>
        </p:txBody>
      </p:sp>
      <p:sp>
        <p:nvSpPr>
          <p:cNvPr id="1313481524" name="Freeform: Shape 16"/>
          <p:cNvSpPr/>
          <p:nvPr/>
        </p:nvSpPr>
        <p:spPr bwMode="auto">
          <a:xfrm>
            <a:off x="8454503" y="4758267"/>
            <a:ext cx="3314164" cy="1962573"/>
          </a:xfrm>
          <a:custGeom>
            <a:avLst/>
            <a:gdLst>
              <a:gd name="connsiteX0" fmla="*/ 0 w 2553384"/>
              <a:gd name="connsiteY0" fmla="*/ 0 h 1532030"/>
              <a:gd name="connsiteX1" fmla="*/ 2553384 w 2553384"/>
              <a:gd name="connsiteY1" fmla="*/ 0 h 1532030"/>
              <a:gd name="connsiteX2" fmla="*/ 2553384 w 2553384"/>
              <a:gd name="connsiteY2" fmla="*/ 1532030 h 1532030"/>
              <a:gd name="connsiteX3" fmla="*/ 0 w 2553384"/>
              <a:gd name="connsiteY3" fmla="*/ 1532030 h 1532030"/>
              <a:gd name="connsiteX4" fmla="*/ 0 w 2553384"/>
              <a:gd name="connsiteY4" fmla="*/ 0 h 15320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3384" h="1532030" extrusionOk="0">
                <a:moveTo>
                  <a:pt x="0" y="0"/>
                </a:moveTo>
                <a:lnTo>
                  <a:pt x="2553384" y="0"/>
                </a:lnTo>
                <a:lnTo>
                  <a:pt x="2553384" y="1532030"/>
                </a:lnTo>
                <a:lnTo>
                  <a:pt x="0" y="1532030"/>
                </a:lnTo>
                <a:lnTo>
                  <a:pt x="0" y="0"/>
                </a:lnTo>
                <a:close/>
              </a:path>
            </a:pathLst>
          </a:custGeom>
        </p:spPr>
        <p:style>
          <a:lnRef idx="3">
            <a:schemeClr val="lt1">
              <a:hueOff val="0"/>
              <a:satOff val="0"/>
              <a:lumOff val="0"/>
              <a:alphaOff val="0"/>
            </a:schemeClr>
          </a:lnRef>
          <a:fillRef idx="1">
            <a:schemeClr val="accent3">
              <a:hueOff val="0"/>
              <a:satOff val="0"/>
              <a:lumOff val="0"/>
              <a:alphaOff val="0"/>
            </a:schemeClr>
          </a:fillRef>
          <a:effectRef idx="1">
            <a:schemeClr val="accent3">
              <a:hueOff val="0"/>
              <a:satOff val="0"/>
              <a:lumOff val="0"/>
              <a:alphaOff val="0"/>
            </a:schemeClr>
          </a:effectRef>
          <a:fontRef idx="minor">
            <a:schemeClr val="lt1"/>
          </a:fontRef>
        </p:style>
        <p:txBody>
          <a:bodyPr spcFirstLastPara="0" vert="horz" wrap="square" lIns="125118" tIns="131333" rIns="125118" bIns="131333" numCol="1" spcCol="1270" anchor="ctr" anchorCtr="0">
            <a:noAutofit/>
          </a:bodyPr>
          <a:lstStyle/>
          <a:p>
            <a:pPr lvl="0" algn="ctr" defTabSz="666750">
              <a:lnSpc>
                <a:spcPct val="90000"/>
              </a:lnSpc>
              <a:spcBef>
                <a:spcPts val="0"/>
              </a:spcBef>
              <a:spcAft>
                <a:spcPts val="0"/>
              </a:spcAft>
              <a:defRPr/>
            </a:pPr>
            <a:r>
              <a:rPr lang="en-GB" sz="2000" b="1">
                <a:solidFill>
                  <a:srgbClr val="002060"/>
                </a:solidFill>
              </a:rPr>
              <a:t>An organisation can keep personal data for longer if they are only keeping it for public interest archiving, scientific or historical research, or statistical purposes.</a:t>
            </a:r>
            <a:endParaRPr lang="en-US" sz="2000" b="1">
              <a:solidFill>
                <a:srgbClr val="002060"/>
              </a:solidFill>
            </a:endParaRPr>
          </a:p>
        </p:txBody>
      </p:sp>
      <p:sp>
        <p:nvSpPr>
          <p:cNvPr id="643966460" name="TextBox 2"/>
          <p:cNvSpPr txBox="1"/>
          <p:nvPr/>
        </p:nvSpPr>
        <p:spPr bwMode="auto">
          <a:xfrm>
            <a:off x="6540149" y="6550447"/>
            <a:ext cx="1533224" cy="276999"/>
          </a:xfrm>
          <a:prstGeom prst="rect">
            <a:avLst/>
          </a:prstGeom>
          <a:noFill/>
        </p:spPr>
        <p:txBody>
          <a:bodyPr wrap="square">
            <a:spAutoFit/>
          </a:bodyPr>
          <a:lstStyle/>
          <a:p>
            <a:pPr>
              <a:defRPr/>
            </a:pPr>
            <a:r>
              <a:rPr lang="en-GB" sz="1200"/>
              <a:t>(ICO, no date)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80774155"/>
                                        </p:tgtEl>
                                        <p:attrNameLst>
                                          <p:attrName>style.visibility</p:attrName>
                                        </p:attrNameLst>
                                      </p:cBhvr>
                                      <p:to>
                                        <p:strVal val="visible"/>
                                      </p:to>
                                    </p:set>
                                    <p:animEffect transition="in" filter="fade">
                                      <p:cBhvr>
                                        <p:cTn id="7" dur="500"/>
                                        <p:tgtEl>
                                          <p:spTgt spid="28077415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52730552"/>
                                        </p:tgtEl>
                                        <p:attrNameLst>
                                          <p:attrName>style.visibility</p:attrName>
                                        </p:attrNameLst>
                                      </p:cBhvr>
                                      <p:to>
                                        <p:strVal val="visible"/>
                                      </p:to>
                                    </p:set>
                                    <p:animEffect transition="in" filter="fade">
                                      <p:cBhvr>
                                        <p:cTn id="12" dur="500"/>
                                        <p:tgtEl>
                                          <p:spTgt spid="252730552"/>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900908329"/>
                                        </p:tgtEl>
                                        <p:attrNameLst>
                                          <p:attrName>style.visibility</p:attrName>
                                        </p:attrNameLst>
                                      </p:cBhvr>
                                      <p:to>
                                        <p:strVal val="visible"/>
                                      </p:to>
                                    </p:set>
                                    <p:animEffect transition="in" filter="fade">
                                      <p:cBhvr>
                                        <p:cTn id="15" dur="500"/>
                                        <p:tgtEl>
                                          <p:spTgt spid="190090832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32824340"/>
                                        </p:tgtEl>
                                        <p:attrNameLst>
                                          <p:attrName>style.visibility</p:attrName>
                                        </p:attrNameLst>
                                      </p:cBhvr>
                                      <p:to>
                                        <p:strVal val="visible"/>
                                      </p:to>
                                    </p:set>
                                    <p:animEffect transition="in" filter="fade">
                                      <p:cBhvr>
                                        <p:cTn id="20" dur="500"/>
                                        <p:tgtEl>
                                          <p:spTgt spid="123282434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913876900"/>
                                        </p:tgtEl>
                                        <p:attrNameLst>
                                          <p:attrName>style.visibility</p:attrName>
                                        </p:attrNameLst>
                                      </p:cBhvr>
                                      <p:to>
                                        <p:strVal val="visible"/>
                                      </p:to>
                                    </p:set>
                                    <p:animEffect transition="in" filter="fade">
                                      <p:cBhvr>
                                        <p:cTn id="23" dur="500"/>
                                        <p:tgtEl>
                                          <p:spTgt spid="913876900"/>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70483141"/>
                                        </p:tgtEl>
                                        <p:attrNameLst>
                                          <p:attrName>style.visibility</p:attrName>
                                        </p:attrNameLst>
                                      </p:cBhvr>
                                      <p:to>
                                        <p:strVal val="visible"/>
                                      </p:to>
                                    </p:set>
                                    <p:animEffect transition="in" filter="fade">
                                      <p:cBhvr>
                                        <p:cTn id="28" dur="500"/>
                                        <p:tgtEl>
                                          <p:spTgt spid="470483141"/>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935625556"/>
                                        </p:tgtEl>
                                        <p:attrNameLst>
                                          <p:attrName>style.visibility</p:attrName>
                                        </p:attrNameLst>
                                      </p:cBhvr>
                                      <p:to>
                                        <p:strVal val="visible"/>
                                      </p:to>
                                    </p:set>
                                    <p:animEffect transition="in" filter="fade">
                                      <p:cBhvr>
                                        <p:cTn id="31" dur="500"/>
                                        <p:tgtEl>
                                          <p:spTgt spid="935625556"/>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288814987"/>
                                        </p:tgtEl>
                                        <p:attrNameLst>
                                          <p:attrName>style.visibility</p:attrName>
                                        </p:attrNameLst>
                                      </p:cBhvr>
                                      <p:to>
                                        <p:strVal val="visible"/>
                                      </p:to>
                                    </p:set>
                                    <p:animEffect transition="in" filter="fade">
                                      <p:cBhvr>
                                        <p:cTn id="36" dur="500"/>
                                        <p:tgtEl>
                                          <p:spTgt spid="1288814987"/>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35655612"/>
                                        </p:tgtEl>
                                        <p:attrNameLst>
                                          <p:attrName>style.visibility</p:attrName>
                                        </p:attrNameLst>
                                      </p:cBhvr>
                                      <p:to>
                                        <p:strVal val="visible"/>
                                      </p:to>
                                    </p:set>
                                    <p:animEffect transition="in" filter="fade">
                                      <p:cBhvr>
                                        <p:cTn id="39" dur="500"/>
                                        <p:tgtEl>
                                          <p:spTgt spid="635655612"/>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50315043"/>
                                        </p:tgtEl>
                                        <p:attrNameLst>
                                          <p:attrName>style.visibility</p:attrName>
                                        </p:attrNameLst>
                                      </p:cBhvr>
                                      <p:to>
                                        <p:strVal val="visible"/>
                                      </p:to>
                                    </p:set>
                                    <p:animEffect transition="in" filter="fade">
                                      <p:cBhvr>
                                        <p:cTn id="44" dur="500"/>
                                        <p:tgtEl>
                                          <p:spTgt spid="150315043"/>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313481524"/>
                                        </p:tgtEl>
                                        <p:attrNameLst>
                                          <p:attrName>style.visibility</p:attrName>
                                        </p:attrNameLst>
                                      </p:cBhvr>
                                      <p:to>
                                        <p:strVal val="visible"/>
                                      </p:to>
                                    </p:set>
                                    <p:animEffect transition="in" filter="fade">
                                      <p:cBhvr>
                                        <p:cTn id="47" dur="500"/>
                                        <p:tgtEl>
                                          <p:spTgt spid="13134815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2730552" grpId="0" animBg="1"/>
      <p:bldP spid="280774155" grpId="0" animBg="1"/>
      <p:bldP spid="1232824340" grpId="0" animBg="1"/>
      <p:bldP spid="1900908329" grpId="0" animBg="1"/>
      <p:bldP spid="470483141" grpId="0" animBg="1"/>
      <p:bldP spid="913876900" grpId="0" animBg="1"/>
      <p:bldP spid="1288814987" grpId="0" animBg="1"/>
      <p:bldP spid="935625556" grpId="0" animBg="1"/>
      <p:bldP spid="150315043" grpId="0" animBg="1"/>
      <p:bldP spid="635655612" grpId="0" animBg="1"/>
      <p:bldP spid="1313481524" grpId="0" animBg="1"/>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84584820" name="Title 1"/>
          <p:cNvSpPr>
            <a:spLocks noGrp="1"/>
          </p:cNvSpPr>
          <p:nvPr>
            <p:ph type="title"/>
          </p:nvPr>
        </p:nvSpPr>
        <p:spPr bwMode="auto">
          <a:xfrm>
            <a:off x="301657" y="858218"/>
            <a:ext cx="11594969" cy="1325563"/>
          </a:xfrm>
        </p:spPr>
        <p:txBody>
          <a:bodyPr/>
          <a:lstStyle/>
          <a:p>
            <a:pPr>
              <a:defRPr/>
            </a:pPr>
            <a:r>
              <a:rPr lang="en-GB" b="1">
                <a:latin typeface="+mn-lt"/>
              </a:rPr>
              <a:t>Practical Examples - Storage Limitation</a:t>
            </a:r>
          </a:p>
        </p:txBody>
      </p:sp>
      <p:sp>
        <p:nvSpPr>
          <p:cNvPr id="118184381" name="Content Placeholder 2"/>
          <p:cNvSpPr>
            <a:spLocks noGrp="1"/>
          </p:cNvSpPr>
          <p:nvPr>
            <p:ph idx="1"/>
          </p:nvPr>
        </p:nvSpPr>
        <p:spPr bwMode="auto">
          <a:xfrm>
            <a:off x="301657" y="1817077"/>
            <a:ext cx="11594969" cy="4715699"/>
          </a:xfrm>
        </p:spPr>
        <p:txBody>
          <a:bodyPr>
            <a:normAutofit fontScale="85000" lnSpcReduction="20000"/>
          </a:bodyPr>
          <a:lstStyle/>
          <a:p>
            <a:pPr>
              <a:defRPr/>
            </a:pPr>
            <a:r>
              <a:rPr lang="en-GB" b="1"/>
              <a:t>Job Applications: </a:t>
            </a:r>
            <a:r>
              <a:rPr lang="en-GB"/>
              <a:t>An organisation receives 200 applications for one vacancy. After the post is filled, the applications of unsuccessful candidates should not be kept indefinitely. They can be deleted after a set retention period (e.g. 6 months), unless there is a clear legal reason to keep them.</a:t>
            </a:r>
          </a:p>
          <a:p>
            <a:pPr>
              <a:defRPr/>
            </a:pPr>
            <a:r>
              <a:rPr lang="en-GB" b="1"/>
              <a:t>CCTV Footage: </a:t>
            </a:r>
            <a:r>
              <a:rPr lang="en-GB"/>
              <a:t>A supermarket might keep CCTV footage for 30 days to monitor incidents. After that time, unless there has been an incident that requires the footage, it should be deleted.</a:t>
            </a:r>
          </a:p>
          <a:p>
            <a:pPr>
              <a:defRPr/>
            </a:pPr>
            <a:r>
              <a:rPr lang="en-GB"/>
              <a:t>Employee Records: When an employee leaves a job, the employer may need to retain some records (e.g. pension details, tax records), but should delete unnecessary information such as emergency contact details.</a:t>
            </a:r>
          </a:p>
          <a:p>
            <a:pPr>
              <a:defRPr/>
            </a:pPr>
            <a:r>
              <a:rPr lang="en-GB" b="1"/>
              <a:t>Customer Data: </a:t>
            </a:r>
            <a:r>
              <a:rPr lang="en-GB"/>
              <a:t>A gym keeps contact details of members while their membership is active. Once the membership ends, the data should not be kept indefinitely “just in case,” unless there is a valid reason (e.g. ongoing payment disputes).</a:t>
            </a:r>
          </a:p>
          <a:p>
            <a:pPr>
              <a:defRPr/>
            </a:pPr>
            <a:r>
              <a:rPr lang="en-GB" b="1"/>
              <a:t>Research Data: </a:t>
            </a:r>
            <a:r>
              <a:rPr lang="en-GB"/>
              <a:t>Universities may keep anonymised research data for many years if it is being stored for scientific or historical purposes, but personal identifiers should be removed where possible.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69005237" name="Content Placeholder 2"/>
          <p:cNvSpPr>
            <a:spLocks noGrp="1"/>
          </p:cNvSpPr>
          <p:nvPr>
            <p:ph idx="1"/>
          </p:nvPr>
        </p:nvSpPr>
        <p:spPr bwMode="auto">
          <a:xfrm>
            <a:off x="8890000" y="1684421"/>
            <a:ext cx="3006626" cy="4848354"/>
          </a:xfrm>
        </p:spPr>
        <p:txBody>
          <a:bodyPr>
            <a:normAutofit/>
          </a:bodyPr>
          <a:lstStyle/>
          <a:p>
            <a:pPr marL="0" indent="0">
              <a:buNone/>
              <a:defRPr/>
            </a:pPr>
            <a:r>
              <a:rPr lang="en-GB"/>
              <a:t>A key principle of the UK GDPR is that you process personal data securely by means of ‘appropriate technical and organisational measures’ -</a:t>
            </a:r>
          </a:p>
          <a:p>
            <a:pPr marL="0" indent="0">
              <a:buNone/>
              <a:defRPr/>
            </a:pPr>
            <a:r>
              <a:rPr lang="en-GB"/>
              <a:t>This is the </a:t>
            </a:r>
            <a:r>
              <a:rPr lang="en-GB" b="1"/>
              <a:t>‘security principle’.</a:t>
            </a:r>
          </a:p>
          <a:p>
            <a:pPr marL="0" indent="0">
              <a:buNone/>
              <a:defRPr/>
            </a:pPr>
            <a:endParaRPr lang="en-GB"/>
          </a:p>
        </p:txBody>
      </p:sp>
      <p:sp>
        <p:nvSpPr>
          <p:cNvPr id="1894359374" name="Freeform: Shape 7"/>
          <p:cNvSpPr/>
          <p:nvPr/>
        </p:nvSpPr>
        <p:spPr bwMode="auto">
          <a:xfrm>
            <a:off x="257908" y="185733"/>
            <a:ext cx="11638718" cy="678396"/>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4400" b="1"/>
              <a:t>Integrity and Confidentiality (security)</a:t>
            </a:r>
          </a:p>
        </p:txBody>
      </p:sp>
      <p:grpSp>
        <p:nvGrpSpPr>
          <p:cNvPr id="1178176673" name="Group 21"/>
          <p:cNvGrpSpPr/>
          <p:nvPr/>
        </p:nvGrpSpPr>
        <p:grpSpPr bwMode="auto">
          <a:xfrm>
            <a:off x="-5749572" y="501923"/>
            <a:ext cx="14212798" cy="7293488"/>
            <a:chOff x="-5749572" y="501923"/>
            <a:chExt cx="14212798" cy="7293488"/>
          </a:xfrm>
        </p:grpSpPr>
        <p:sp>
          <p:nvSpPr>
            <p:cNvPr id="11" name="Block Arc 10"/>
            <p:cNvSpPr/>
            <p:nvPr/>
          </p:nvSpPr>
          <p:spPr bwMode="auto">
            <a:xfrm>
              <a:off x="-5749572" y="501923"/>
              <a:ext cx="7293488" cy="7293488"/>
            </a:xfrm>
            <a:prstGeom prst="blockArc">
              <a:avLst>
                <a:gd name="adj1" fmla="val 18900000"/>
                <a:gd name="adj2" fmla="val 2700000"/>
                <a:gd name="adj3" fmla="val 296"/>
              </a:avLst>
            </a:prstGeom>
          </p:spPr>
          <p:style>
            <a:lnRef idx="2">
              <a:schemeClr val="dk2">
                <a:shade val="60000"/>
                <a:hueOff val="0"/>
                <a:satOff val="0"/>
                <a:lumOff val="0"/>
                <a:alphaOff val="0"/>
              </a:schemeClr>
            </a:lnRef>
            <a:fillRef idx="0">
              <a:schemeClr val="dk2">
                <a:hueOff val="0"/>
                <a:satOff val="0"/>
                <a:lumOff val="0"/>
                <a:alphaOff val="0"/>
              </a:schemeClr>
            </a:fillRef>
            <a:effectRef idx="0">
              <a:schemeClr val="dk2">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2" name="Freeform: Shape 11"/>
            <p:cNvSpPr/>
            <p:nvPr/>
          </p:nvSpPr>
          <p:spPr bwMode="auto">
            <a:xfrm>
              <a:off x="921525" y="1574911"/>
              <a:ext cx="7541700" cy="880530"/>
            </a:xfrm>
            <a:custGeom>
              <a:avLst/>
              <a:gdLst>
                <a:gd name="connsiteX0" fmla="*/ 0 w 7541700"/>
                <a:gd name="connsiteY0" fmla="*/ 0 h 677550"/>
                <a:gd name="connsiteX1" fmla="*/ 7541700 w 7541700"/>
                <a:gd name="connsiteY1" fmla="*/ 0 h 677550"/>
                <a:gd name="connsiteX2" fmla="*/ 7541700 w 7541700"/>
                <a:gd name="connsiteY2" fmla="*/ 677550 h 677550"/>
                <a:gd name="connsiteX3" fmla="*/ 0 w 7541700"/>
                <a:gd name="connsiteY3" fmla="*/ 677550 h 677550"/>
                <a:gd name="connsiteX4" fmla="*/ 0 w 7541700"/>
                <a:gd name="connsiteY4" fmla="*/ 0 h 677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41700" h="677550" extrusionOk="0">
                  <a:moveTo>
                    <a:pt x="0" y="0"/>
                  </a:moveTo>
                  <a:lnTo>
                    <a:pt x="7541700" y="0"/>
                  </a:lnTo>
                  <a:lnTo>
                    <a:pt x="7541700" y="677550"/>
                  </a:lnTo>
                  <a:lnTo>
                    <a:pt x="0" y="677550"/>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537805" tIns="50800" rIns="50800" bIns="50800" numCol="1" spcCol="1270" anchor="ctr" anchorCtr="0">
              <a:noAutofit/>
            </a:bodyPr>
            <a:lstStyle/>
            <a:p>
              <a:pPr marL="0" lvl="0" indent="0" algn="l" defTabSz="889000">
                <a:lnSpc>
                  <a:spcPct val="90000"/>
                </a:lnSpc>
                <a:spcBef>
                  <a:spcPts val="0"/>
                </a:spcBef>
                <a:spcAft>
                  <a:spcPts val="0"/>
                </a:spcAft>
                <a:buNone/>
                <a:defRPr/>
              </a:pPr>
              <a:r>
                <a:rPr lang="en-GB" sz="2000" b="1"/>
                <a:t>Consider  risk analysis, organisational policies, and physical and technical measures.</a:t>
              </a:r>
            </a:p>
          </p:txBody>
        </p:sp>
        <p:sp>
          <p:nvSpPr>
            <p:cNvPr id="13" name="Oval 12"/>
            <p:cNvSpPr/>
            <p:nvPr/>
          </p:nvSpPr>
          <p:spPr bwMode="auto">
            <a:xfrm>
              <a:off x="463656" y="1517921"/>
              <a:ext cx="881337" cy="1022214"/>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1959931391" name="Group 22"/>
          <p:cNvGrpSpPr/>
          <p:nvPr/>
        </p:nvGrpSpPr>
        <p:grpSpPr bwMode="auto">
          <a:xfrm>
            <a:off x="949169" y="2709197"/>
            <a:ext cx="7479656" cy="846937"/>
            <a:chOff x="949169" y="2709197"/>
            <a:chExt cx="7479656" cy="846937"/>
          </a:xfrm>
        </p:grpSpPr>
        <p:sp>
          <p:nvSpPr>
            <p:cNvPr id="14" name="Freeform: Shape 13"/>
            <p:cNvSpPr/>
            <p:nvPr/>
          </p:nvSpPr>
          <p:spPr bwMode="auto">
            <a:xfrm>
              <a:off x="1372638" y="2793891"/>
              <a:ext cx="7056187" cy="677550"/>
            </a:xfrm>
            <a:custGeom>
              <a:avLst/>
              <a:gdLst>
                <a:gd name="connsiteX0" fmla="*/ 0 w 7056187"/>
                <a:gd name="connsiteY0" fmla="*/ 0 h 677550"/>
                <a:gd name="connsiteX1" fmla="*/ 7056187 w 7056187"/>
                <a:gd name="connsiteY1" fmla="*/ 0 h 677550"/>
                <a:gd name="connsiteX2" fmla="*/ 7056187 w 7056187"/>
                <a:gd name="connsiteY2" fmla="*/ 677550 h 677550"/>
                <a:gd name="connsiteX3" fmla="*/ 0 w 7056187"/>
                <a:gd name="connsiteY3" fmla="*/ 677550 h 677550"/>
                <a:gd name="connsiteX4" fmla="*/ 0 w 7056187"/>
                <a:gd name="connsiteY4" fmla="*/ 0 h 677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56187" h="677550" extrusionOk="0">
                  <a:moveTo>
                    <a:pt x="0" y="0"/>
                  </a:moveTo>
                  <a:lnTo>
                    <a:pt x="7056187" y="0"/>
                  </a:lnTo>
                  <a:lnTo>
                    <a:pt x="7056187" y="677550"/>
                  </a:lnTo>
                  <a:lnTo>
                    <a:pt x="0" y="677550"/>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537805" tIns="50800" rIns="50800" bIns="50800" numCol="1" spcCol="1270" anchor="ctr" anchorCtr="0">
              <a:noAutofit/>
            </a:bodyPr>
            <a:lstStyle/>
            <a:p>
              <a:pPr marL="0" lvl="0" indent="0" algn="l" defTabSz="889000">
                <a:lnSpc>
                  <a:spcPct val="90000"/>
                </a:lnSpc>
                <a:spcBef>
                  <a:spcPts val="0"/>
                </a:spcBef>
                <a:spcAft>
                  <a:spcPts val="0"/>
                </a:spcAft>
                <a:buNone/>
                <a:defRPr/>
              </a:pPr>
              <a:r>
                <a:rPr lang="en-GB" sz="2000" b="1"/>
                <a:t>Take into account additional requirements about the security of processing - and these also apply to data processors.</a:t>
              </a:r>
            </a:p>
          </p:txBody>
        </p:sp>
        <p:sp>
          <p:nvSpPr>
            <p:cNvPr id="15" name="Oval 14"/>
            <p:cNvSpPr/>
            <p:nvPr/>
          </p:nvSpPr>
          <p:spPr bwMode="auto">
            <a:xfrm>
              <a:off x="949169" y="2709197"/>
              <a:ext cx="846937" cy="846937"/>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895371644" name="Group 23"/>
          <p:cNvGrpSpPr/>
          <p:nvPr/>
        </p:nvGrpSpPr>
        <p:grpSpPr bwMode="auto">
          <a:xfrm>
            <a:off x="1098182" y="3708401"/>
            <a:ext cx="7330643" cy="880530"/>
            <a:chOff x="1098182" y="3708401"/>
            <a:chExt cx="7330643" cy="880530"/>
          </a:xfrm>
        </p:grpSpPr>
        <p:sp>
          <p:nvSpPr>
            <p:cNvPr id="16" name="Freeform: Shape 15"/>
            <p:cNvSpPr/>
            <p:nvPr/>
          </p:nvSpPr>
          <p:spPr bwMode="auto">
            <a:xfrm>
              <a:off x="1521651" y="3708401"/>
              <a:ext cx="6907174" cy="880530"/>
            </a:xfrm>
            <a:custGeom>
              <a:avLst/>
              <a:gdLst>
                <a:gd name="connsiteX0" fmla="*/ 0 w 6907174"/>
                <a:gd name="connsiteY0" fmla="*/ 0 h 880530"/>
                <a:gd name="connsiteX1" fmla="*/ 6907174 w 6907174"/>
                <a:gd name="connsiteY1" fmla="*/ 0 h 880530"/>
                <a:gd name="connsiteX2" fmla="*/ 6907174 w 6907174"/>
                <a:gd name="connsiteY2" fmla="*/ 880530 h 880530"/>
                <a:gd name="connsiteX3" fmla="*/ 0 w 6907174"/>
                <a:gd name="connsiteY3" fmla="*/ 880530 h 880530"/>
                <a:gd name="connsiteX4" fmla="*/ 0 w 6907174"/>
                <a:gd name="connsiteY4" fmla="*/ 0 h 8805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174" h="880530" extrusionOk="0">
                  <a:moveTo>
                    <a:pt x="0" y="0"/>
                  </a:moveTo>
                  <a:lnTo>
                    <a:pt x="6907174" y="0"/>
                  </a:lnTo>
                  <a:lnTo>
                    <a:pt x="6907174" y="880530"/>
                  </a:lnTo>
                  <a:lnTo>
                    <a:pt x="0" y="880530"/>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537805" tIns="50800" rIns="50800" bIns="50800" numCol="1" spcCol="1270" anchor="ctr" anchorCtr="0">
              <a:noAutofit/>
            </a:bodyPr>
            <a:lstStyle/>
            <a:p>
              <a:pPr marL="0" lvl="0" indent="0" algn="l" defTabSz="889000">
                <a:lnSpc>
                  <a:spcPct val="90000"/>
                </a:lnSpc>
                <a:spcBef>
                  <a:spcPts val="0"/>
                </a:spcBef>
                <a:spcAft>
                  <a:spcPts val="0"/>
                </a:spcAft>
                <a:buNone/>
                <a:defRPr/>
              </a:pPr>
              <a:r>
                <a:rPr lang="en-GB" sz="2000" b="1"/>
                <a:t>Measures must ensure the ‘confidentiality, integrity and availability’ of systems and services and the personal data processed within them</a:t>
              </a:r>
            </a:p>
          </p:txBody>
        </p:sp>
        <p:sp>
          <p:nvSpPr>
            <p:cNvPr id="17" name="Oval 16"/>
            <p:cNvSpPr/>
            <p:nvPr/>
          </p:nvSpPr>
          <p:spPr bwMode="auto">
            <a:xfrm>
              <a:off x="1098182" y="3725197"/>
              <a:ext cx="846937" cy="846937"/>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1609941927" name="Group 24"/>
          <p:cNvGrpSpPr/>
          <p:nvPr/>
        </p:nvGrpSpPr>
        <p:grpSpPr bwMode="auto">
          <a:xfrm>
            <a:off x="949169" y="4724401"/>
            <a:ext cx="7479656" cy="880530"/>
            <a:chOff x="949169" y="4724401"/>
            <a:chExt cx="7479656" cy="880530"/>
          </a:xfrm>
        </p:grpSpPr>
        <p:sp>
          <p:nvSpPr>
            <p:cNvPr id="18" name="Freeform: Shape 17"/>
            <p:cNvSpPr/>
            <p:nvPr/>
          </p:nvSpPr>
          <p:spPr bwMode="auto">
            <a:xfrm>
              <a:off x="1372638" y="4724401"/>
              <a:ext cx="7056187" cy="880530"/>
            </a:xfrm>
            <a:custGeom>
              <a:avLst/>
              <a:gdLst>
                <a:gd name="connsiteX0" fmla="*/ 0 w 7056187"/>
                <a:gd name="connsiteY0" fmla="*/ 0 h 880530"/>
                <a:gd name="connsiteX1" fmla="*/ 7056187 w 7056187"/>
                <a:gd name="connsiteY1" fmla="*/ 0 h 880530"/>
                <a:gd name="connsiteX2" fmla="*/ 7056187 w 7056187"/>
                <a:gd name="connsiteY2" fmla="*/ 880530 h 880530"/>
                <a:gd name="connsiteX3" fmla="*/ 0 w 7056187"/>
                <a:gd name="connsiteY3" fmla="*/ 880530 h 880530"/>
                <a:gd name="connsiteX4" fmla="*/ 0 w 7056187"/>
                <a:gd name="connsiteY4" fmla="*/ 0 h 8805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56187" h="880530" extrusionOk="0">
                  <a:moveTo>
                    <a:pt x="0" y="0"/>
                  </a:moveTo>
                  <a:lnTo>
                    <a:pt x="7056187" y="0"/>
                  </a:lnTo>
                  <a:lnTo>
                    <a:pt x="7056187" y="880530"/>
                  </a:lnTo>
                  <a:lnTo>
                    <a:pt x="0" y="880530"/>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537805" tIns="50800" rIns="50800" bIns="50800" numCol="1" spcCol="1270" anchor="ctr" anchorCtr="0">
              <a:noAutofit/>
            </a:bodyPr>
            <a:lstStyle/>
            <a:p>
              <a:pPr marL="0" lvl="0" indent="0" algn="l" defTabSz="889000">
                <a:lnSpc>
                  <a:spcPct val="90000"/>
                </a:lnSpc>
                <a:spcBef>
                  <a:spcPts val="0"/>
                </a:spcBef>
                <a:spcAft>
                  <a:spcPts val="0"/>
                </a:spcAft>
                <a:buNone/>
                <a:defRPr/>
              </a:pPr>
              <a:r>
                <a:rPr lang="en-GB" sz="2000" b="1"/>
                <a:t>The measures must also enable organisations to restore access and availability to personal data in a timely manner in the event of a physical or technical incident.</a:t>
              </a:r>
            </a:p>
          </p:txBody>
        </p:sp>
        <p:sp>
          <p:nvSpPr>
            <p:cNvPr id="19" name="Oval 18"/>
            <p:cNvSpPr/>
            <p:nvPr/>
          </p:nvSpPr>
          <p:spPr bwMode="auto">
            <a:xfrm>
              <a:off x="949169" y="4741197"/>
              <a:ext cx="846937" cy="846937"/>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2031766326" name="Group 25"/>
          <p:cNvGrpSpPr/>
          <p:nvPr/>
        </p:nvGrpSpPr>
        <p:grpSpPr bwMode="auto">
          <a:xfrm>
            <a:off x="425950" y="5757197"/>
            <a:ext cx="8064919" cy="951372"/>
            <a:chOff x="425950" y="5757197"/>
            <a:chExt cx="8064919" cy="951372"/>
          </a:xfrm>
        </p:grpSpPr>
        <p:sp>
          <p:nvSpPr>
            <p:cNvPr id="20" name="Freeform: Shape 19"/>
            <p:cNvSpPr/>
            <p:nvPr/>
          </p:nvSpPr>
          <p:spPr bwMode="auto">
            <a:xfrm>
              <a:off x="949169" y="5794058"/>
              <a:ext cx="7541700" cy="914510"/>
            </a:xfrm>
            <a:custGeom>
              <a:avLst/>
              <a:gdLst>
                <a:gd name="connsiteX0" fmla="*/ 0 w 7541700"/>
                <a:gd name="connsiteY0" fmla="*/ 0 h 677550"/>
                <a:gd name="connsiteX1" fmla="*/ 7541700 w 7541700"/>
                <a:gd name="connsiteY1" fmla="*/ 0 h 677550"/>
                <a:gd name="connsiteX2" fmla="*/ 7541700 w 7541700"/>
                <a:gd name="connsiteY2" fmla="*/ 677550 h 677550"/>
                <a:gd name="connsiteX3" fmla="*/ 0 w 7541700"/>
                <a:gd name="connsiteY3" fmla="*/ 677550 h 677550"/>
                <a:gd name="connsiteX4" fmla="*/ 0 w 7541700"/>
                <a:gd name="connsiteY4" fmla="*/ 0 h 677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41700" h="677550" extrusionOk="0">
                  <a:moveTo>
                    <a:pt x="0" y="0"/>
                  </a:moveTo>
                  <a:lnTo>
                    <a:pt x="7541700" y="0"/>
                  </a:lnTo>
                  <a:lnTo>
                    <a:pt x="7541700" y="677550"/>
                  </a:lnTo>
                  <a:lnTo>
                    <a:pt x="0" y="677550"/>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537805" tIns="50800" rIns="50800" bIns="50800" numCol="1" spcCol="1270" anchor="ctr" anchorCtr="0">
              <a:noAutofit/>
            </a:bodyPr>
            <a:lstStyle/>
            <a:p>
              <a:pPr marL="0" lvl="0" indent="0" algn="l" defTabSz="889000">
                <a:lnSpc>
                  <a:spcPct val="90000"/>
                </a:lnSpc>
                <a:spcBef>
                  <a:spcPts val="0"/>
                </a:spcBef>
                <a:spcAft>
                  <a:spcPts val="0"/>
                </a:spcAft>
                <a:buNone/>
                <a:defRPr/>
              </a:pPr>
              <a:r>
                <a:rPr lang="en-GB" sz="2000" b="1"/>
                <a:t>Ensure that appropriate processes in place to test the effectiveness of  measures, and undertake any required improvements.</a:t>
              </a:r>
            </a:p>
          </p:txBody>
        </p:sp>
        <p:sp>
          <p:nvSpPr>
            <p:cNvPr id="21" name="Oval 20"/>
            <p:cNvSpPr/>
            <p:nvPr/>
          </p:nvSpPr>
          <p:spPr bwMode="auto">
            <a:xfrm>
              <a:off x="425950" y="5757197"/>
              <a:ext cx="884643" cy="915070"/>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sp>
        <p:nvSpPr>
          <p:cNvPr id="1849466781" name="TextBox 1"/>
          <p:cNvSpPr txBox="1"/>
          <p:nvPr/>
        </p:nvSpPr>
        <p:spPr bwMode="auto">
          <a:xfrm>
            <a:off x="10177309" y="6487601"/>
            <a:ext cx="2180492" cy="369332"/>
          </a:xfrm>
          <a:prstGeom prst="rect">
            <a:avLst/>
          </a:prstGeom>
          <a:noFill/>
        </p:spPr>
        <p:txBody>
          <a:bodyPr wrap="square" rtlCol="0">
            <a:spAutoFit/>
          </a:bodyPr>
          <a:lstStyle/>
          <a:p>
            <a:pPr>
              <a:defRPr/>
            </a:pPr>
            <a:endParaRPr lang="en-GB"/>
          </a:p>
        </p:txBody>
      </p:sp>
      <p:sp>
        <p:nvSpPr>
          <p:cNvPr id="39013772" name="TextBox 4"/>
          <p:cNvSpPr txBox="1"/>
          <p:nvPr/>
        </p:nvSpPr>
        <p:spPr bwMode="auto">
          <a:xfrm>
            <a:off x="10001727" y="6302935"/>
            <a:ext cx="1764323" cy="369332"/>
          </a:xfrm>
          <a:prstGeom prst="rect">
            <a:avLst/>
          </a:prstGeom>
          <a:noFill/>
        </p:spPr>
        <p:txBody>
          <a:bodyPr wrap="square">
            <a:spAutoFit/>
          </a:bodyPr>
          <a:lstStyle/>
          <a:p>
            <a:pPr>
              <a:defRPr/>
            </a:pPr>
            <a:r>
              <a:rPr lang="en-GB"/>
              <a:t>(IOC, no datea)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69005237">
                                            <p:txEl>
                                              <p:pRg st="0" end="0"/>
                                            </p:txEl>
                                          </p:spTgt>
                                        </p:tgtEl>
                                        <p:attrNameLst>
                                          <p:attrName>style.visibility</p:attrName>
                                        </p:attrNameLst>
                                      </p:cBhvr>
                                      <p:to>
                                        <p:strVal val="visible"/>
                                      </p:to>
                                    </p:set>
                                    <p:animEffect transition="in" filter="fade">
                                      <p:cBhvr>
                                        <p:cTn id="7" dur="500"/>
                                        <p:tgtEl>
                                          <p:spTgt spid="86900523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69005237">
                                            <p:txEl>
                                              <p:pRg st="1" end="1"/>
                                            </p:txEl>
                                          </p:spTgt>
                                        </p:tgtEl>
                                        <p:attrNameLst>
                                          <p:attrName>style.visibility</p:attrName>
                                        </p:attrNameLst>
                                      </p:cBhvr>
                                      <p:to>
                                        <p:strVal val="visible"/>
                                      </p:to>
                                    </p:set>
                                    <p:animEffect transition="in" filter="fade">
                                      <p:cBhvr>
                                        <p:cTn id="12" dur="500"/>
                                        <p:tgtEl>
                                          <p:spTgt spid="86900523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78176673"/>
                                        </p:tgtEl>
                                        <p:attrNameLst>
                                          <p:attrName>style.visibility</p:attrName>
                                        </p:attrNameLst>
                                      </p:cBhvr>
                                      <p:to>
                                        <p:strVal val="visible"/>
                                      </p:to>
                                    </p:set>
                                    <p:animEffect transition="in" filter="fade">
                                      <p:cBhvr>
                                        <p:cTn id="17" dur="500"/>
                                        <p:tgtEl>
                                          <p:spTgt spid="117817667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59931391"/>
                                        </p:tgtEl>
                                        <p:attrNameLst>
                                          <p:attrName>style.visibility</p:attrName>
                                        </p:attrNameLst>
                                      </p:cBhvr>
                                      <p:to>
                                        <p:strVal val="visible"/>
                                      </p:to>
                                    </p:set>
                                    <p:animEffect transition="in" filter="fade">
                                      <p:cBhvr>
                                        <p:cTn id="22" dur="500"/>
                                        <p:tgtEl>
                                          <p:spTgt spid="195993139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95371644"/>
                                        </p:tgtEl>
                                        <p:attrNameLst>
                                          <p:attrName>style.visibility</p:attrName>
                                        </p:attrNameLst>
                                      </p:cBhvr>
                                      <p:to>
                                        <p:strVal val="visible"/>
                                      </p:to>
                                    </p:set>
                                    <p:animEffect transition="in" filter="fade">
                                      <p:cBhvr>
                                        <p:cTn id="27" dur="500"/>
                                        <p:tgtEl>
                                          <p:spTgt spid="89537164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609941927"/>
                                        </p:tgtEl>
                                        <p:attrNameLst>
                                          <p:attrName>style.visibility</p:attrName>
                                        </p:attrNameLst>
                                      </p:cBhvr>
                                      <p:to>
                                        <p:strVal val="visible"/>
                                      </p:to>
                                    </p:set>
                                    <p:animEffect transition="in" filter="fade">
                                      <p:cBhvr>
                                        <p:cTn id="32" dur="500"/>
                                        <p:tgtEl>
                                          <p:spTgt spid="160994192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031766326"/>
                                        </p:tgtEl>
                                        <p:attrNameLst>
                                          <p:attrName>style.visibility</p:attrName>
                                        </p:attrNameLst>
                                      </p:cBhvr>
                                      <p:to>
                                        <p:strVal val="visible"/>
                                      </p:to>
                                    </p:set>
                                    <p:animEffect transition="in" filter="fade">
                                      <p:cBhvr>
                                        <p:cTn id="37" dur="500"/>
                                        <p:tgtEl>
                                          <p:spTgt spid="20317663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9005237"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31224486" name="Title 1"/>
          <p:cNvSpPr>
            <a:spLocks noGrp="1"/>
          </p:cNvSpPr>
          <p:nvPr>
            <p:ph type="title"/>
          </p:nvPr>
        </p:nvSpPr>
        <p:spPr bwMode="auto">
          <a:xfrm>
            <a:off x="2493873" y="835732"/>
            <a:ext cx="6697019" cy="1325563"/>
          </a:xfrm>
        </p:spPr>
        <p:txBody>
          <a:bodyPr anchor="ctr">
            <a:normAutofit/>
          </a:bodyPr>
          <a:lstStyle/>
          <a:p>
            <a:pPr>
              <a:defRPr/>
            </a:pPr>
            <a:r>
              <a:rPr lang="en-GB" b="1">
                <a:latin typeface="+mn-lt"/>
              </a:rPr>
              <a:t>Example - Security Breach</a:t>
            </a:r>
          </a:p>
        </p:txBody>
      </p:sp>
      <p:grpSp>
        <p:nvGrpSpPr>
          <p:cNvPr id="962901867" name="Group 5"/>
          <p:cNvGrpSpPr/>
          <p:nvPr/>
        </p:nvGrpSpPr>
        <p:grpSpPr bwMode="auto">
          <a:xfrm>
            <a:off x="298515" y="2154712"/>
            <a:ext cx="11594970" cy="3867556"/>
            <a:chOff x="867817" y="2883454"/>
            <a:chExt cx="10462648" cy="3647292"/>
          </a:xfrm>
        </p:grpSpPr>
        <p:sp>
          <p:nvSpPr>
            <p:cNvPr id="7" name="Rectangle: Rounded Corners 6"/>
            <p:cNvSpPr/>
            <p:nvPr/>
          </p:nvSpPr>
          <p:spPr bwMode="auto">
            <a:xfrm>
              <a:off x="867817" y="2883454"/>
              <a:ext cx="4483991" cy="2847334"/>
            </a:xfrm>
            <a:prstGeom prst="roundRect">
              <a:avLst>
                <a:gd name="adj" fmla="val 10000"/>
              </a:avLst>
            </a:pr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pPr>
                <a:defRPr/>
              </a:pPr>
              <a:endParaRPr lang="en-GB"/>
            </a:p>
          </p:txBody>
        </p:sp>
        <p:sp>
          <p:nvSpPr>
            <p:cNvPr id="8" name="Freeform: Shape 7"/>
            <p:cNvSpPr/>
            <p:nvPr/>
          </p:nvSpPr>
          <p:spPr bwMode="auto">
            <a:xfrm>
              <a:off x="1366038" y="3356765"/>
              <a:ext cx="4483991" cy="2847334"/>
            </a:xfrm>
            <a:custGeom>
              <a:avLst/>
              <a:gdLst>
                <a:gd name="connsiteX0" fmla="*/ 0 w 4483991"/>
                <a:gd name="connsiteY0" fmla="*/ 284733 h 2847334"/>
                <a:gd name="connsiteX1" fmla="*/ 284733 w 4483991"/>
                <a:gd name="connsiteY1" fmla="*/ 0 h 2847334"/>
                <a:gd name="connsiteX2" fmla="*/ 4199258 w 4483991"/>
                <a:gd name="connsiteY2" fmla="*/ 0 h 2847334"/>
                <a:gd name="connsiteX3" fmla="*/ 4483991 w 4483991"/>
                <a:gd name="connsiteY3" fmla="*/ 284733 h 2847334"/>
                <a:gd name="connsiteX4" fmla="*/ 4483991 w 4483991"/>
                <a:gd name="connsiteY4" fmla="*/ 2562601 h 2847334"/>
                <a:gd name="connsiteX5" fmla="*/ 4199258 w 4483991"/>
                <a:gd name="connsiteY5" fmla="*/ 2847334 h 2847334"/>
                <a:gd name="connsiteX6" fmla="*/ 284733 w 4483991"/>
                <a:gd name="connsiteY6" fmla="*/ 2847334 h 2847334"/>
                <a:gd name="connsiteX7" fmla="*/ 0 w 4483991"/>
                <a:gd name="connsiteY7" fmla="*/ 2562601 h 2847334"/>
                <a:gd name="connsiteX8" fmla="*/ 0 w 4483991"/>
                <a:gd name="connsiteY8" fmla="*/ 284733 h 2847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83991" h="2847334" extrusionOk="0">
                  <a:moveTo>
                    <a:pt x="0" y="284733"/>
                  </a:moveTo>
                  <a:cubicBezTo>
                    <a:pt x="0" y="127479"/>
                    <a:pt x="127479" y="0"/>
                    <a:pt x="284733" y="0"/>
                  </a:cubicBezTo>
                  <a:lnTo>
                    <a:pt x="4199258" y="0"/>
                  </a:lnTo>
                  <a:cubicBezTo>
                    <a:pt x="4356512" y="0"/>
                    <a:pt x="4483991" y="127479"/>
                    <a:pt x="4483991" y="284733"/>
                  </a:cubicBezTo>
                  <a:lnTo>
                    <a:pt x="4483991" y="2562601"/>
                  </a:lnTo>
                  <a:cubicBezTo>
                    <a:pt x="4483991" y="2719855"/>
                    <a:pt x="4356512" y="2847334"/>
                    <a:pt x="4199258" y="2847334"/>
                  </a:cubicBezTo>
                  <a:lnTo>
                    <a:pt x="284733" y="2847334"/>
                  </a:lnTo>
                  <a:cubicBezTo>
                    <a:pt x="127479" y="2847334"/>
                    <a:pt x="0" y="2719855"/>
                    <a:pt x="0" y="2562601"/>
                  </a:cubicBezTo>
                  <a:lnTo>
                    <a:pt x="0" y="284733"/>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59596" tIns="159596" rIns="159596" bIns="159596" numCol="1" spcCol="1270" anchor="ctr" anchorCtr="0">
              <a:noAutofit/>
            </a:bodyPr>
            <a:lstStyle/>
            <a:p>
              <a:pPr marL="0" lvl="0" indent="0" algn="ctr" defTabSz="889000">
                <a:lnSpc>
                  <a:spcPct val="90000"/>
                </a:lnSpc>
                <a:spcBef>
                  <a:spcPts val="0"/>
                </a:spcBef>
                <a:spcAft>
                  <a:spcPts val="0"/>
                </a:spcAft>
                <a:buNone/>
                <a:defRPr/>
              </a:pPr>
              <a:r>
                <a:rPr lang="en-GB" sz="2000"/>
                <a:t>In the case of Gloucester City Council, a December 2021 ransomware attack via a phishing email received from a legitimate third-party address, which resulted in personal information being extracted and encrypted.</a:t>
              </a:r>
              <a:endParaRPr lang="en-US" sz="2000"/>
            </a:p>
          </p:txBody>
        </p:sp>
        <p:sp>
          <p:nvSpPr>
            <p:cNvPr id="9" name="Rectangle: Rounded Corners 8"/>
            <p:cNvSpPr/>
            <p:nvPr/>
          </p:nvSpPr>
          <p:spPr bwMode="auto">
            <a:xfrm>
              <a:off x="6348251" y="2883454"/>
              <a:ext cx="4483991" cy="3173981"/>
            </a:xfrm>
            <a:prstGeom prst="roundRect">
              <a:avLst>
                <a:gd name="adj" fmla="val 10000"/>
              </a:avLst>
            </a:pr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pPr>
                <a:defRPr/>
              </a:pPr>
              <a:endParaRPr lang="en-GB"/>
            </a:p>
          </p:txBody>
        </p:sp>
        <p:sp>
          <p:nvSpPr>
            <p:cNvPr id="10" name="Freeform: Shape 9"/>
            <p:cNvSpPr/>
            <p:nvPr/>
          </p:nvSpPr>
          <p:spPr bwMode="auto">
            <a:xfrm>
              <a:off x="6184609" y="3159387"/>
              <a:ext cx="5145857" cy="3371359"/>
            </a:xfrm>
            <a:custGeom>
              <a:avLst/>
              <a:gdLst>
                <a:gd name="connsiteX0" fmla="*/ 0 w 4483991"/>
                <a:gd name="connsiteY0" fmla="*/ 317398 h 3173981"/>
                <a:gd name="connsiteX1" fmla="*/ 317398 w 4483991"/>
                <a:gd name="connsiteY1" fmla="*/ 0 h 3173981"/>
                <a:gd name="connsiteX2" fmla="*/ 4166593 w 4483991"/>
                <a:gd name="connsiteY2" fmla="*/ 0 h 3173981"/>
                <a:gd name="connsiteX3" fmla="*/ 4483991 w 4483991"/>
                <a:gd name="connsiteY3" fmla="*/ 317398 h 3173981"/>
                <a:gd name="connsiteX4" fmla="*/ 4483991 w 4483991"/>
                <a:gd name="connsiteY4" fmla="*/ 2856583 h 3173981"/>
                <a:gd name="connsiteX5" fmla="*/ 4166593 w 4483991"/>
                <a:gd name="connsiteY5" fmla="*/ 3173981 h 3173981"/>
                <a:gd name="connsiteX6" fmla="*/ 317398 w 4483991"/>
                <a:gd name="connsiteY6" fmla="*/ 3173981 h 3173981"/>
                <a:gd name="connsiteX7" fmla="*/ 0 w 4483991"/>
                <a:gd name="connsiteY7" fmla="*/ 2856583 h 3173981"/>
                <a:gd name="connsiteX8" fmla="*/ 0 w 4483991"/>
                <a:gd name="connsiteY8" fmla="*/ 317398 h 3173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83991" h="3173981" extrusionOk="0">
                  <a:moveTo>
                    <a:pt x="0" y="317398"/>
                  </a:moveTo>
                  <a:cubicBezTo>
                    <a:pt x="0" y="142104"/>
                    <a:pt x="142104" y="0"/>
                    <a:pt x="317398" y="0"/>
                  </a:cubicBezTo>
                  <a:lnTo>
                    <a:pt x="4166593" y="0"/>
                  </a:lnTo>
                  <a:cubicBezTo>
                    <a:pt x="4341887" y="0"/>
                    <a:pt x="4483991" y="142104"/>
                    <a:pt x="4483991" y="317398"/>
                  </a:cubicBezTo>
                  <a:lnTo>
                    <a:pt x="4483991" y="2856583"/>
                  </a:lnTo>
                  <a:cubicBezTo>
                    <a:pt x="4483991" y="3031877"/>
                    <a:pt x="4341887" y="3173981"/>
                    <a:pt x="4166593" y="3173981"/>
                  </a:cubicBezTo>
                  <a:lnTo>
                    <a:pt x="317398" y="3173981"/>
                  </a:lnTo>
                  <a:cubicBezTo>
                    <a:pt x="142104" y="3173981"/>
                    <a:pt x="0" y="3031877"/>
                    <a:pt x="0" y="2856583"/>
                  </a:cubicBezTo>
                  <a:lnTo>
                    <a:pt x="0" y="317398"/>
                  </a:lnTo>
                  <a:close/>
                </a:path>
              </a:pathLst>
            </a:custGeom>
            <a:solidFill>
              <a:schemeClr val="bg1">
                <a:alpha val="90000"/>
              </a:schemeClr>
            </a:solid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69163" tIns="169163" rIns="169163" bIns="169163" numCol="1" spcCol="1270" anchor="ctr" anchorCtr="0">
              <a:noAutofit/>
            </a:bodyPr>
            <a:lstStyle/>
            <a:p>
              <a:pPr marL="0" lvl="0" indent="0" defTabSz="889000">
                <a:lnSpc>
                  <a:spcPct val="90000"/>
                </a:lnSpc>
                <a:spcBef>
                  <a:spcPts val="0"/>
                </a:spcBef>
                <a:spcAft>
                  <a:spcPts val="0"/>
                </a:spcAft>
                <a:buNone/>
                <a:defRPr/>
              </a:pPr>
              <a:r>
                <a:rPr lang="en-GB" sz="2000"/>
                <a:t>The ICO investigation found that the Council failed to prevent log tampering, did not have a centralised logging system, or a security information and event management system, in place. That meant the Council could not effectively monitor and respond to security incidents, detect suspicious activities, or identify potential threats. </a:t>
              </a:r>
            </a:p>
            <a:p>
              <a:pPr marL="0" lvl="0" indent="0" defTabSz="889000">
                <a:lnSpc>
                  <a:spcPct val="90000"/>
                </a:lnSpc>
                <a:spcBef>
                  <a:spcPts val="0"/>
                </a:spcBef>
                <a:spcAft>
                  <a:spcPts val="0"/>
                </a:spcAft>
                <a:buNone/>
                <a:defRPr/>
              </a:pPr>
              <a:r>
                <a:rPr lang="en-GB" sz="2000"/>
                <a:t>The ICO also found that the Council </a:t>
              </a:r>
              <a:r>
                <a:rPr lang="en-GB" sz="2000" b="1"/>
                <a:t>did not recover access to personal information in a timely manner</a:t>
              </a:r>
              <a:r>
                <a:rPr lang="en-GB" sz="2000"/>
                <a:t> and was unable to determine if specific groups of people were at risk as a result of the incident.</a:t>
              </a:r>
              <a:endParaRPr lang="en-US" sz="2000"/>
            </a:p>
          </p:txBody>
        </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05848480" name="Title 1"/>
          <p:cNvSpPr>
            <a:spLocks noGrp="1"/>
          </p:cNvSpPr>
          <p:nvPr>
            <p:ph type="title"/>
          </p:nvPr>
        </p:nvSpPr>
        <p:spPr bwMode="auto">
          <a:xfrm>
            <a:off x="9331325" y="2766218"/>
            <a:ext cx="2860675" cy="1325563"/>
          </a:xfrm>
        </p:spPr>
        <p:txBody>
          <a:bodyPr>
            <a:noAutofit/>
          </a:bodyPr>
          <a:lstStyle/>
          <a:p>
            <a:pPr>
              <a:defRPr/>
            </a:pPr>
            <a:r>
              <a:rPr lang="en-GB" sz="3600" b="1">
                <a:latin typeface="+mn-lt"/>
              </a:rPr>
              <a:t>Gloucester City Council  Ransomware attack- 2021</a:t>
            </a:r>
          </a:p>
        </p:txBody>
      </p:sp>
      <p:pic>
        <p:nvPicPr>
          <p:cNvPr id="4" name="Online Media 3" title="Cyber Attack on Gloucester City Council">
            <a:hlinkClick r:id="" action="ppaction://media"/>
            <a:extLst>
              <a:ext uri="{FF2B5EF4-FFF2-40B4-BE49-F238E27FC236}">
                <a16:creationId xmlns:a16="http://schemas.microsoft.com/office/drawing/2014/main" id="{98691644-6856-7FA0-25FB-1D7E47B16508}"/>
              </a:ext>
            </a:extLst>
          </p:cNvPr>
          <p:cNvPicPr>
            <a:picLocks noRot="1" noChangeAspect="1"/>
          </p:cNvPicPr>
          <p:nvPr>
            <a:videoFile r:link="rId1"/>
          </p:nvPr>
        </p:nvPicPr>
        <p:blipFill>
          <a:blip r:embed="rId4"/>
          <a:stretch>
            <a:fillRect/>
          </a:stretch>
        </p:blipFill>
        <p:spPr>
          <a:xfrm>
            <a:off x="401892" y="1440655"/>
            <a:ext cx="8751252" cy="494446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95142555" name="Content Placeholder 2"/>
          <p:cNvSpPr>
            <a:spLocks noGrp="1"/>
          </p:cNvSpPr>
          <p:nvPr>
            <p:ph idx="1"/>
          </p:nvPr>
        </p:nvSpPr>
        <p:spPr bwMode="auto">
          <a:xfrm>
            <a:off x="169007" y="2399812"/>
            <a:ext cx="11594969" cy="4161007"/>
          </a:xfrm>
        </p:spPr>
        <p:txBody>
          <a:bodyPr>
            <a:normAutofit lnSpcReduction="10000"/>
          </a:bodyPr>
          <a:lstStyle/>
          <a:p>
            <a:pPr marL="0" indent="0">
              <a:buNone/>
              <a:defRPr/>
            </a:pPr>
            <a:r>
              <a:rPr lang="en-GB"/>
              <a:t>The accountability principle requires an organisation to take responsibility for what they do with personal data and how they comply with the other principles.</a:t>
            </a:r>
          </a:p>
          <a:p>
            <a:pPr lvl="1">
              <a:defRPr/>
            </a:pPr>
            <a:r>
              <a:rPr lang="en-GB"/>
              <a:t>‘</a:t>
            </a:r>
            <a:r>
              <a:rPr lang="en-GB" b="1"/>
              <a:t>controller</a:t>
            </a:r>
            <a:r>
              <a:rPr lang="en-GB"/>
              <a:t>’ means the natural or legal person, public authority, agency or other body which, alone or jointly with others, determines the purposes and means of the processing of personal data.</a:t>
            </a:r>
          </a:p>
          <a:p>
            <a:pPr lvl="1">
              <a:defRPr/>
            </a:pPr>
            <a:endParaRPr lang="en-GB"/>
          </a:p>
          <a:p>
            <a:pPr lvl="1">
              <a:defRPr/>
            </a:pPr>
            <a:r>
              <a:rPr lang="en-GB"/>
              <a:t>‘</a:t>
            </a:r>
            <a:r>
              <a:rPr lang="en-GB" b="1"/>
              <a:t>processor</a:t>
            </a:r>
            <a:r>
              <a:rPr lang="en-GB"/>
              <a:t>’ means a natural or legal person, public authority, agency or other body which processes personal data on behalf of the controller.</a:t>
            </a:r>
          </a:p>
          <a:p>
            <a:pPr marL="0" indent="0">
              <a:buNone/>
              <a:defRPr/>
            </a:pPr>
            <a:r>
              <a:rPr lang="en-GB"/>
              <a:t>A controller must have appropriate measures and records in place to be able to demonstrate  compliance. </a:t>
            </a:r>
          </a:p>
        </p:txBody>
      </p:sp>
      <p:grpSp>
        <p:nvGrpSpPr>
          <p:cNvPr id="40738679" name="Group 3"/>
          <p:cNvGrpSpPr/>
          <p:nvPr/>
        </p:nvGrpSpPr>
        <p:grpSpPr bwMode="auto">
          <a:xfrm>
            <a:off x="301657" y="1284230"/>
            <a:ext cx="11329670" cy="974839"/>
            <a:chOff x="265299" y="6127246"/>
            <a:chExt cx="11329670" cy="479520"/>
          </a:xfrm>
        </p:grpSpPr>
        <p:sp>
          <p:nvSpPr>
            <p:cNvPr id="5" name="Rectangle 4"/>
            <p:cNvSpPr/>
            <p:nvPr/>
          </p:nvSpPr>
          <p:spPr bwMode="auto">
            <a:xfrm>
              <a:off x="265299" y="63043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6" name="Freeform: Shape 5"/>
            <p:cNvSpPr/>
            <p:nvPr/>
          </p:nvSpPr>
          <p:spPr bwMode="auto">
            <a:xfrm>
              <a:off x="831782" y="612724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3200"/>
                <a:t>Accountability</a:t>
              </a:r>
              <a:endParaRPr lang="en-GB" sz="2800"/>
            </a:p>
          </p:txBody>
        </p:sp>
      </p:grpSp>
      <p:sp>
        <p:nvSpPr>
          <p:cNvPr id="1635440745" name="TextBox 1"/>
          <p:cNvSpPr txBox="1"/>
          <p:nvPr/>
        </p:nvSpPr>
        <p:spPr bwMode="auto">
          <a:xfrm>
            <a:off x="10733455" y="6393787"/>
            <a:ext cx="1289538" cy="307777"/>
          </a:xfrm>
          <a:prstGeom prst="rect">
            <a:avLst/>
          </a:prstGeom>
          <a:noFill/>
        </p:spPr>
        <p:txBody>
          <a:bodyPr wrap="square" rtlCol="0">
            <a:spAutoFit/>
          </a:bodyPr>
          <a:lstStyle/>
          <a:p>
            <a:pPr>
              <a:defRPr/>
            </a:pPr>
            <a:r>
              <a:rPr lang="en-GB" sz="1400"/>
              <a:t>(ICO, 2025d)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95142555">
                                            <p:txEl>
                                              <p:pRg st="0" end="0"/>
                                            </p:txEl>
                                          </p:spTgt>
                                        </p:tgtEl>
                                        <p:attrNameLst>
                                          <p:attrName>style.visibility</p:attrName>
                                        </p:attrNameLst>
                                      </p:cBhvr>
                                      <p:to>
                                        <p:strVal val="visible"/>
                                      </p:to>
                                    </p:set>
                                    <p:animEffect transition="in" filter="fade">
                                      <p:cBhvr>
                                        <p:cTn id="7" dur="500"/>
                                        <p:tgtEl>
                                          <p:spTgt spid="8951425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95142555">
                                            <p:txEl>
                                              <p:pRg st="1" end="1"/>
                                            </p:txEl>
                                          </p:spTgt>
                                        </p:tgtEl>
                                        <p:attrNameLst>
                                          <p:attrName>style.visibility</p:attrName>
                                        </p:attrNameLst>
                                      </p:cBhvr>
                                      <p:to>
                                        <p:strVal val="visible"/>
                                      </p:to>
                                    </p:set>
                                    <p:animEffect transition="in" filter="fade">
                                      <p:cBhvr>
                                        <p:cTn id="12" dur="500"/>
                                        <p:tgtEl>
                                          <p:spTgt spid="89514255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95142555">
                                            <p:txEl>
                                              <p:pRg st="3" end="3"/>
                                            </p:txEl>
                                          </p:spTgt>
                                        </p:tgtEl>
                                        <p:attrNameLst>
                                          <p:attrName>style.visibility</p:attrName>
                                        </p:attrNameLst>
                                      </p:cBhvr>
                                      <p:to>
                                        <p:strVal val="visible"/>
                                      </p:to>
                                    </p:set>
                                    <p:animEffect transition="in" filter="fade">
                                      <p:cBhvr>
                                        <p:cTn id="17" dur="500"/>
                                        <p:tgtEl>
                                          <p:spTgt spid="89514255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95142555">
                                            <p:txEl>
                                              <p:pRg st="4" end="4"/>
                                            </p:txEl>
                                          </p:spTgt>
                                        </p:tgtEl>
                                        <p:attrNameLst>
                                          <p:attrName>style.visibility</p:attrName>
                                        </p:attrNameLst>
                                      </p:cBhvr>
                                      <p:to>
                                        <p:strVal val="visible"/>
                                      </p:to>
                                    </p:set>
                                    <p:animEffect transition="in" filter="fade">
                                      <p:cBhvr>
                                        <p:cTn id="22" dur="500"/>
                                        <p:tgtEl>
                                          <p:spTgt spid="8951425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525638344" name="Title 1"/>
          <p:cNvSpPr>
            <a:spLocks noGrp="1"/>
          </p:cNvSpPr>
          <p:nvPr>
            <p:ph type="title"/>
          </p:nvPr>
        </p:nvSpPr>
        <p:spPr bwMode="auto"/>
        <p:txBody>
          <a:bodyPr/>
          <a:lstStyle/>
          <a:p>
            <a:pPr>
              <a:defRPr/>
            </a:pPr>
            <a:r>
              <a:rPr lang="en-GB" b="1">
                <a:latin typeface="+mn-lt"/>
              </a:rPr>
              <a:t>Example - Accountability </a:t>
            </a:r>
          </a:p>
        </p:txBody>
      </p:sp>
      <p:sp>
        <p:nvSpPr>
          <p:cNvPr id="370040794" name="Content Placeholder 2"/>
          <p:cNvSpPr>
            <a:spLocks noGrp="1"/>
          </p:cNvSpPr>
          <p:nvPr>
            <p:ph idx="1"/>
          </p:nvPr>
        </p:nvSpPr>
        <p:spPr bwMode="auto">
          <a:xfrm>
            <a:off x="1101970" y="1825624"/>
            <a:ext cx="10634400" cy="4838065"/>
          </a:xfrm>
          <a:prstGeom prst="rect">
            <a:avLst/>
          </a:prstGeom>
          <a:solidFill>
            <a:schemeClr val="bg1"/>
          </a:solidFill>
        </p:spPr>
        <p:txBody>
          <a:bodyPr>
            <a:normAutofit/>
          </a:bodyPr>
          <a:lstStyle/>
          <a:p>
            <a:pPr>
              <a:defRPr/>
            </a:pPr>
            <a:r>
              <a:rPr lang="en-GB"/>
              <a:t>A hospital uses an automated system in its waiting room to notify patients when to proceed to a consulting room. The system consists of a digital screen that displays the waiting patient’s name and the relevant consulting room number, and also a speaker for visually impaired patients that announces the same information.</a:t>
            </a:r>
          </a:p>
          <a:p>
            <a:pPr marL="0" indent="0">
              <a:buNone/>
              <a:defRPr/>
            </a:pPr>
            <a:endParaRPr lang="en-GB"/>
          </a:p>
          <a:p>
            <a:pPr>
              <a:defRPr/>
            </a:pPr>
            <a:r>
              <a:rPr lang="en-GB"/>
              <a:t>The </a:t>
            </a:r>
            <a:r>
              <a:rPr lang="en-GB" b="1"/>
              <a:t>hospital</a:t>
            </a:r>
            <a:r>
              <a:rPr lang="en-GB"/>
              <a:t> will be the </a:t>
            </a:r>
            <a:r>
              <a:rPr lang="en-GB" b="1"/>
              <a:t>controller</a:t>
            </a:r>
            <a:r>
              <a:rPr lang="en-GB"/>
              <a:t> for the personal data processed in connection with the waiting room notification system because it is determining the purposes and means of the processing.</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9786239" name="Content Placeholder 2"/>
          <p:cNvSpPr>
            <a:spLocks noGrp="1"/>
          </p:cNvSpPr>
          <p:nvPr>
            <p:ph idx="1"/>
          </p:nvPr>
        </p:nvSpPr>
        <p:spPr bwMode="auto">
          <a:xfrm>
            <a:off x="462604" y="1219200"/>
            <a:ext cx="9490288" cy="867871"/>
          </a:xfrm>
        </p:spPr>
        <p:txBody>
          <a:bodyPr>
            <a:normAutofit/>
          </a:bodyPr>
          <a:lstStyle/>
          <a:p>
            <a:pPr marL="0" indent="0">
              <a:buNone/>
              <a:defRPr/>
            </a:pPr>
            <a:r>
              <a:rPr lang="en-GB" sz="4000" b="1"/>
              <a:t>UK GDPR - Seven Principles:</a:t>
            </a:r>
          </a:p>
        </p:txBody>
      </p:sp>
      <p:grpSp>
        <p:nvGrpSpPr>
          <p:cNvPr id="758135666" name="Group 19"/>
          <p:cNvGrpSpPr/>
          <p:nvPr/>
        </p:nvGrpSpPr>
        <p:grpSpPr bwMode="auto">
          <a:xfrm>
            <a:off x="265299" y="2222425"/>
            <a:ext cx="11329670" cy="479520"/>
            <a:chOff x="265299" y="2861326"/>
            <a:chExt cx="11329670" cy="479520"/>
          </a:xfrm>
        </p:grpSpPr>
        <p:sp>
          <p:nvSpPr>
            <p:cNvPr id="6" name="Rectangle 5"/>
            <p:cNvSpPr/>
            <p:nvPr/>
          </p:nvSpPr>
          <p:spPr bwMode="auto">
            <a:xfrm>
              <a:off x="265299" y="303844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marL="0" marR="0" lvl="0" indent="0" algn="l" defTabSz="914400" rtl="0">
                <a:lnSpc>
                  <a:spcPct val="100000"/>
                </a:lnSpc>
                <a:spcBef>
                  <a:spcPts val="0"/>
                </a:spcBef>
                <a:spcAft>
                  <a:spcPts val="0"/>
                </a:spcAft>
                <a:buClrTx/>
                <a:buSzTx/>
                <a:buFontTx/>
                <a:buNone/>
                <a:defRPr/>
              </a:pPr>
              <a:endParaRPr lang="en-GB" sz="1800" b="0" i="0" u="none" strike="noStrike" cap="none" spc="0">
                <a:ln>
                  <a:noFill/>
                </a:ln>
                <a:solidFill>
                  <a:prstClr val="black">
                    <a:hueOff val="0"/>
                    <a:satOff val="0"/>
                    <a:lumOff val="0"/>
                    <a:alphaOff val="0"/>
                  </a:prstClr>
                </a:solidFill>
                <a:latin typeface="Calibri"/>
                <a:ea typeface="+mn-ea"/>
                <a:cs typeface="+mn-cs"/>
              </a:endParaRPr>
            </a:p>
          </p:txBody>
        </p:sp>
        <p:sp>
          <p:nvSpPr>
            <p:cNvPr id="7" name="Freeform: Shape 6"/>
            <p:cNvSpPr/>
            <p:nvPr/>
          </p:nvSpPr>
          <p:spPr bwMode="auto">
            <a:xfrm>
              <a:off x="831782" y="286132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marR="0" lvl="0" indent="0" algn="l" defTabSz="800100" rtl="0">
                <a:lnSpc>
                  <a:spcPct val="90000"/>
                </a:lnSpc>
                <a:spcBef>
                  <a:spcPts val="0"/>
                </a:spcBef>
                <a:spcAft>
                  <a:spcPts val="0"/>
                </a:spcAft>
                <a:buClrTx/>
                <a:buSzTx/>
                <a:buFontTx/>
                <a:buNone/>
                <a:defRPr/>
              </a:pPr>
              <a:r>
                <a:rPr lang="en-GB" sz="2400" b="0" i="0" u="none" strike="noStrike" cap="none" spc="0">
                  <a:ln>
                    <a:noFill/>
                  </a:ln>
                  <a:solidFill>
                    <a:prstClr val="white"/>
                  </a:solidFill>
                  <a:latin typeface="Calibri"/>
                  <a:ea typeface="+mn-ea"/>
                  <a:cs typeface="+mn-cs"/>
                </a:rPr>
                <a:t>1. Lawfulness, fairness and transparency</a:t>
              </a:r>
            </a:p>
          </p:txBody>
        </p:sp>
      </p:grpSp>
      <p:grpSp>
        <p:nvGrpSpPr>
          <p:cNvPr id="1579417854" name="Group 20"/>
          <p:cNvGrpSpPr/>
          <p:nvPr/>
        </p:nvGrpSpPr>
        <p:grpSpPr bwMode="auto">
          <a:xfrm>
            <a:off x="265299" y="2958402"/>
            <a:ext cx="11329670" cy="495347"/>
            <a:chOff x="265299" y="3389819"/>
            <a:chExt cx="11329670" cy="495347"/>
          </a:xfrm>
        </p:grpSpPr>
        <p:sp>
          <p:nvSpPr>
            <p:cNvPr id="8" name="Rectangle 7"/>
            <p:cNvSpPr/>
            <p:nvPr/>
          </p:nvSpPr>
          <p:spPr bwMode="auto">
            <a:xfrm>
              <a:off x="265299" y="35827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marL="0" marR="0" lvl="0" indent="0" algn="l" defTabSz="914400" rtl="0">
                <a:lnSpc>
                  <a:spcPct val="100000"/>
                </a:lnSpc>
                <a:spcBef>
                  <a:spcPts val="0"/>
                </a:spcBef>
                <a:spcAft>
                  <a:spcPts val="0"/>
                </a:spcAft>
                <a:buClrTx/>
                <a:buSzTx/>
                <a:buFontTx/>
                <a:buNone/>
                <a:defRPr/>
              </a:pPr>
              <a:endParaRPr lang="en-GB" sz="1800" b="0" i="0" u="none" strike="noStrike" cap="none" spc="0">
                <a:ln>
                  <a:noFill/>
                </a:ln>
                <a:solidFill>
                  <a:prstClr val="black">
                    <a:hueOff val="0"/>
                    <a:satOff val="0"/>
                    <a:lumOff val="0"/>
                    <a:alphaOff val="0"/>
                  </a:prstClr>
                </a:solidFill>
                <a:latin typeface="Calibri"/>
                <a:ea typeface="+mn-ea"/>
                <a:cs typeface="+mn-cs"/>
              </a:endParaRPr>
            </a:p>
          </p:txBody>
        </p:sp>
        <p:sp>
          <p:nvSpPr>
            <p:cNvPr id="9" name="Freeform: Shape 8"/>
            <p:cNvSpPr/>
            <p:nvPr/>
          </p:nvSpPr>
          <p:spPr bwMode="auto">
            <a:xfrm>
              <a:off x="831782" y="3389819"/>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marR="0" lvl="0" indent="0" algn="l" defTabSz="800100" rtl="0">
                <a:lnSpc>
                  <a:spcPct val="90000"/>
                </a:lnSpc>
                <a:spcBef>
                  <a:spcPts val="0"/>
                </a:spcBef>
                <a:spcAft>
                  <a:spcPts val="0"/>
                </a:spcAft>
                <a:buClrTx/>
                <a:buSzTx/>
                <a:buFontTx/>
                <a:buNone/>
                <a:defRPr/>
              </a:pPr>
              <a:r>
                <a:rPr lang="en-GB" sz="2400" b="0" i="0" u="none" strike="noStrike" cap="none" spc="0">
                  <a:ln>
                    <a:noFill/>
                  </a:ln>
                  <a:solidFill>
                    <a:prstClr val="white"/>
                  </a:solidFill>
                  <a:latin typeface="Calibri"/>
                  <a:ea typeface="+mn-ea"/>
                  <a:cs typeface="+mn-cs"/>
                </a:rPr>
                <a:t>2. Purpose limitation</a:t>
              </a:r>
            </a:p>
          </p:txBody>
        </p:sp>
      </p:grpSp>
      <p:grpSp>
        <p:nvGrpSpPr>
          <p:cNvPr id="1092370358" name="Group 21"/>
          <p:cNvGrpSpPr/>
          <p:nvPr/>
        </p:nvGrpSpPr>
        <p:grpSpPr bwMode="auto">
          <a:xfrm>
            <a:off x="265299" y="3682479"/>
            <a:ext cx="11329670" cy="479520"/>
            <a:chOff x="265299" y="3949966"/>
            <a:chExt cx="11329670" cy="479520"/>
          </a:xfrm>
        </p:grpSpPr>
        <p:sp>
          <p:nvSpPr>
            <p:cNvPr id="10" name="Rectangle 9"/>
            <p:cNvSpPr/>
            <p:nvPr/>
          </p:nvSpPr>
          <p:spPr bwMode="auto">
            <a:xfrm>
              <a:off x="265299" y="412708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marL="0" marR="0" lvl="0" indent="0" algn="l" defTabSz="914400" rtl="0">
                <a:lnSpc>
                  <a:spcPct val="100000"/>
                </a:lnSpc>
                <a:spcBef>
                  <a:spcPts val="0"/>
                </a:spcBef>
                <a:spcAft>
                  <a:spcPts val="0"/>
                </a:spcAft>
                <a:buClrTx/>
                <a:buSzTx/>
                <a:buFontTx/>
                <a:buNone/>
                <a:defRPr/>
              </a:pPr>
              <a:endParaRPr lang="en-GB" sz="1800" b="0" i="0" u="none" strike="noStrike" cap="none" spc="0">
                <a:ln>
                  <a:noFill/>
                </a:ln>
                <a:solidFill>
                  <a:prstClr val="black">
                    <a:hueOff val="0"/>
                    <a:satOff val="0"/>
                    <a:lumOff val="0"/>
                    <a:alphaOff val="0"/>
                  </a:prstClr>
                </a:solidFill>
                <a:latin typeface="Calibri"/>
                <a:ea typeface="+mn-ea"/>
                <a:cs typeface="+mn-cs"/>
              </a:endParaRPr>
            </a:p>
          </p:txBody>
        </p:sp>
        <p:sp>
          <p:nvSpPr>
            <p:cNvPr id="11" name="Freeform: Shape 10"/>
            <p:cNvSpPr/>
            <p:nvPr/>
          </p:nvSpPr>
          <p:spPr bwMode="auto">
            <a:xfrm>
              <a:off x="831782" y="394996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marR="0" lvl="0" indent="0" algn="l" defTabSz="800100" rtl="0">
                <a:lnSpc>
                  <a:spcPct val="90000"/>
                </a:lnSpc>
                <a:spcBef>
                  <a:spcPts val="0"/>
                </a:spcBef>
                <a:spcAft>
                  <a:spcPts val="0"/>
                </a:spcAft>
                <a:buClrTx/>
                <a:buSzTx/>
                <a:buFontTx/>
                <a:buNone/>
                <a:defRPr/>
              </a:pPr>
              <a:r>
                <a:rPr lang="en-GB" sz="2400" b="0" i="0" u="none" strike="noStrike" cap="none" spc="0">
                  <a:ln>
                    <a:noFill/>
                  </a:ln>
                  <a:solidFill>
                    <a:prstClr val="white"/>
                  </a:solidFill>
                  <a:latin typeface="Calibri"/>
                  <a:ea typeface="+mn-ea"/>
                  <a:cs typeface="+mn-cs"/>
                </a:rPr>
                <a:t>3. Data minimisation</a:t>
              </a:r>
            </a:p>
          </p:txBody>
        </p:sp>
      </p:grpSp>
      <p:grpSp>
        <p:nvGrpSpPr>
          <p:cNvPr id="623298036" name="Group 22"/>
          <p:cNvGrpSpPr/>
          <p:nvPr/>
        </p:nvGrpSpPr>
        <p:grpSpPr bwMode="auto">
          <a:xfrm>
            <a:off x="265299" y="4329772"/>
            <a:ext cx="11329670" cy="495347"/>
            <a:chOff x="265299" y="4478459"/>
            <a:chExt cx="11329670" cy="495347"/>
          </a:xfrm>
        </p:grpSpPr>
        <p:sp>
          <p:nvSpPr>
            <p:cNvPr id="12" name="Rectangle 11"/>
            <p:cNvSpPr/>
            <p:nvPr/>
          </p:nvSpPr>
          <p:spPr bwMode="auto">
            <a:xfrm>
              <a:off x="265299" y="4671405"/>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marL="0" marR="0" lvl="0" indent="0" algn="l" defTabSz="914400" rtl="0">
                <a:lnSpc>
                  <a:spcPct val="100000"/>
                </a:lnSpc>
                <a:spcBef>
                  <a:spcPts val="0"/>
                </a:spcBef>
                <a:spcAft>
                  <a:spcPts val="0"/>
                </a:spcAft>
                <a:buClrTx/>
                <a:buSzTx/>
                <a:buFontTx/>
                <a:buNone/>
                <a:defRPr/>
              </a:pPr>
              <a:endParaRPr lang="en-GB" sz="1800" b="0" i="0" u="none" strike="noStrike" cap="none" spc="0">
                <a:ln>
                  <a:noFill/>
                </a:ln>
                <a:solidFill>
                  <a:prstClr val="black">
                    <a:hueOff val="0"/>
                    <a:satOff val="0"/>
                    <a:lumOff val="0"/>
                    <a:alphaOff val="0"/>
                  </a:prstClr>
                </a:solidFill>
                <a:latin typeface="Calibri"/>
                <a:ea typeface="+mn-ea"/>
                <a:cs typeface="+mn-cs"/>
              </a:endParaRPr>
            </a:p>
          </p:txBody>
        </p:sp>
        <p:sp>
          <p:nvSpPr>
            <p:cNvPr id="13" name="Freeform: Shape 12"/>
            <p:cNvSpPr/>
            <p:nvPr/>
          </p:nvSpPr>
          <p:spPr bwMode="auto">
            <a:xfrm>
              <a:off x="831782" y="4478459"/>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marR="0" lvl="0" indent="0" algn="l" defTabSz="800100" rtl="0">
                <a:lnSpc>
                  <a:spcPct val="90000"/>
                </a:lnSpc>
                <a:spcBef>
                  <a:spcPts val="0"/>
                </a:spcBef>
                <a:spcAft>
                  <a:spcPts val="0"/>
                </a:spcAft>
                <a:buClrTx/>
                <a:buSzTx/>
                <a:buFontTx/>
                <a:buNone/>
                <a:defRPr/>
              </a:pPr>
              <a:r>
                <a:rPr lang="en-GB" sz="2400" b="0" i="0" u="none" strike="noStrike" cap="none" spc="0">
                  <a:ln>
                    <a:noFill/>
                  </a:ln>
                  <a:solidFill>
                    <a:prstClr val="white"/>
                  </a:solidFill>
                  <a:latin typeface="Calibri"/>
                  <a:ea typeface="+mn-ea"/>
                  <a:cs typeface="+mn-cs"/>
                </a:rPr>
                <a:t>4. Accuracy</a:t>
              </a:r>
              <a:endParaRPr lang="en-GB" sz="1600" b="0" i="0" u="none" strike="noStrike" cap="none" spc="0">
                <a:ln>
                  <a:noFill/>
                </a:ln>
                <a:solidFill>
                  <a:prstClr val="white"/>
                </a:solidFill>
                <a:latin typeface="Calibri"/>
                <a:ea typeface="+mn-ea"/>
                <a:cs typeface="+mn-cs"/>
              </a:endParaRPr>
            </a:p>
          </p:txBody>
        </p:sp>
      </p:grpSp>
      <p:grpSp>
        <p:nvGrpSpPr>
          <p:cNvPr id="600072612" name="Group 23"/>
          <p:cNvGrpSpPr/>
          <p:nvPr/>
        </p:nvGrpSpPr>
        <p:grpSpPr bwMode="auto">
          <a:xfrm>
            <a:off x="265299" y="4919806"/>
            <a:ext cx="11329670" cy="479520"/>
            <a:chOff x="265299" y="5038606"/>
            <a:chExt cx="11329670" cy="479520"/>
          </a:xfrm>
        </p:grpSpPr>
        <p:sp>
          <p:nvSpPr>
            <p:cNvPr id="14" name="Rectangle 13"/>
            <p:cNvSpPr/>
            <p:nvPr/>
          </p:nvSpPr>
          <p:spPr bwMode="auto">
            <a:xfrm>
              <a:off x="265299" y="521572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marL="0" marR="0" lvl="0" indent="0" algn="l" defTabSz="914400" rtl="0">
                <a:lnSpc>
                  <a:spcPct val="100000"/>
                </a:lnSpc>
                <a:spcBef>
                  <a:spcPts val="0"/>
                </a:spcBef>
                <a:spcAft>
                  <a:spcPts val="0"/>
                </a:spcAft>
                <a:buClrTx/>
                <a:buSzTx/>
                <a:buFontTx/>
                <a:buNone/>
                <a:defRPr/>
              </a:pPr>
              <a:endParaRPr lang="en-GB" sz="1800" b="0" i="0" u="none" strike="noStrike" cap="none" spc="0">
                <a:ln>
                  <a:noFill/>
                </a:ln>
                <a:solidFill>
                  <a:prstClr val="black">
                    <a:hueOff val="0"/>
                    <a:satOff val="0"/>
                    <a:lumOff val="0"/>
                    <a:alphaOff val="0"/>
                  </a:prstClr>
                </a:solidFill>
                <a:latin typeface="Calibri"/>
                <a:ea typeface="+mn-ea"/>
                <a:cs typeface="+mn-cs"/>
              </a:endParaRPr>
            </a:p>
          </p:txBody>
        </p:sp>
        <p:sp>
          <p:nvSpPr>
            <p:cNvPr id="15" name="Freeform: Shape 14"/>
            <p:cNvSpPr/>
            <p:nvPr/>
          </p:nvSpPr>
          <p:spPr bwMode="auto">
            <a:xfrm>
              <a:off x="831782" y="503860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marR="0" lvl="0" indent="0" algn="l" defTabSz="800100" rtl="0">
                <a:lnSpc>
                  <a:spcPct val="90000"/>
                </a:lnSpc>
                <a:spcBef>
                  <a:spcPts val="0"/>
                </a:spcBef>
                <a:spcAft>
                  <a:spcPts val="0"/>
                </a:spcAft>
                <a:buClrTx/>
                <a:buSzTx/>
                <a:buFontTx/>
                <a:buNone/>
                <a:defRPr/>
              </a:pPr>
              <a:r>
                <a:rPr lang="en-GB" sz="2400" b="0" i="0" u="none" strike="noStrike" cap="none" spc="0">
                  <a:ln>
                    <a:noFill/>
                  </a:ln>
                  <a:solidFill>
                    <a:prstClr val="white"/>
                  </a:solidFill>
                  <a:latin typeface="Calibri"/>
                  <a:ea typeface="+mn-ea"/>
                  <a:cs typeface="+mn-cs"/>
                </a:rPr>
                <a:t>5. Storage limitation</a:t>
              </a:r>
            </a:p>
          </p:txBody>
        </p:sp>
      </p:grpSp>
      <p:grpSp>
        <p:nvGrpSpPr>
          <p:cNvPr id="1485340780" name="Group 24"/>
          <p:cNvGrpSpPr/>
          <p:nvPr/>
        </p:nvGrpSpPr>
        <p:grpSpPr bwMode="auto">
          <a:xfrm>
            <a:off x="265299" y="5582926"/>
            <a:ext cx="11329670" cy="479520"/>
            <a:chOff x="265299" y="5582926"/>
            <a:chExt cx="11329670" cy="479520"/>
          </a:xfrm>
        </p:grpSpPr>
        <p:sp>
          <p:nvSpPr>
            <p:cNvPr id="16" name="Rectangle 15"/>
            <p:cNvSpPr/>
            <p:nvPr/>
          </p:nvSpPr>
          <p:spPr bwMode="auto">
            <a:xfrm>
              <a:off x="265299" y="576004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marL="0" marR="0" lvl="0" indent="0" algn="l" defTabSz="914400" rtl="0">
                <a:lnSpc>
                  <a:spcPct val="100000"/>
                </a:lnSpc>
                <a:spcBef>
                  <a:spcPts val="0"/>
                </a:spcBef>
                <a:spcAft>
                  <a:spcPts val="0"/>
                </a:spcAft>
                <a:buClrTx/>
                <a:buSzTx/>
                <a:buFontTx/>
                <a:buNone/>
                <a:defRPr/>
              </a:pPr>
              <a:endParaRPr lang="en-GB" sz="1800" b="0" i="0" u="none" strike="noStrike" cap="none" spc="0">
                <a:ln>
                  <a:noFill/>
                </a:ln>
                <a:solidFill>
                  <a:prstClr val="black">
                    <a:hueOff val="0"/>
                    <a:satOff val="0"/>
                    <a:lumOff val="0"/>
                    <a:alphaOff val="0"/>
                  </a:prstClr>
                </a:solidFill>
                <a:latin typeface="Calibri"/>
                <a:ea typeface="+mn-ea"/>
                <a:cs typeface="+mn-cs"/>
              </a:endParaRPr>
            </a:p>
          </p:txBody>
        </p:sp>
        <p:sp>
          <p:nvSpPr>
            <p:cNvPr id="17" name="Freeform: Shape 16"/>
            <p:cNvSpPr/>
            <p:nvPr/>
          </p:nvSpPr>
          <p:spPr bwMode="auto">
            <a:xfrm>
              <a:off x="831782" y="558292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marR="0" lvl="0" indent="0" algn="l" defTabSz="800100" rtl="0">
                <a:lnSpc>
                  <a:spcPct val="90000"/>
                </a:lnSpc>
                <a:spcBef>
                  <a:spcPts val="0"/>
                </a:spcBef>
                <a:spcAft>
                  <a:spcPts val="0"/>
                </a:spcAft>
                <a:buClrTx/>
                <a:buSzTx/>
                <a:buFontTx/>
                <a:buNone/>
                <a:defRPr/>
              </a:pPr>
              <a:r>
                <a:rPr lang="en-GB" sz="2400" b="0" i="0" u="none" strike="noStrike" cap="none" spc="0">
                  <a:ln>
                    <a:noFill/>
                  </a:ln>
                  <a:solidFill>
                    <a:prstClr val="white"/>
                  </a:solidFill>
                  <a:latin typeface="Calibri"/>
                  <a:ea typeface="+mn-ea"/>
                  <a:cs typeface="+mn-cs"/>
                </a:rPr>
                <a:t>6. Integrity and confidentiality (security)</a:t>
              </a:r>
            </a:p>
          </p:txBody>
        </p:sp>
      </p:grpSp>
      <p:grpSp>
        <p:nvGrpSpPr>
          <p:cNvPr id="524224902" name="Group 25"/>
          <p:cNvGrpSpPr/>
          <p:nvPr/>
        </p:nvGrpSpPr>
        <p:grpSpPr bwMode="auto">
          <a:xfrm>
            <a:off x="265299" y="6183405"/>
            <a:ext cx="11329670" cy="479520"/>
            <a:chOff x="265299" y="6127246"/>
            <a:chExt cx="11329670" cy="479520"/>
          </a:xfrm>
        </p:grpSpPr>
        <p:sp>
          <p:nvSpPr>
            <p:cNvPr id="18" name="Rectangle 17"/>
            <p:cNvSpPr/>
            <p:nvPr/>
          </p:nvSpPr>
          <p:spPr bwMode="auto">
            <a:xfrm>
              <a:off x="265299" y="63043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marL="0" marR="0" lvl="0" indent="0" algn="l" defTabSz="914400" rtl="0">
                <a:lnSpc>
                  <a:spcPct val="100000"/>
                </a:lnSpc>
                <a:spcBef>
                  <a:spcPts val="0"/>
                </a:spcBef>
                <a:spcAft>
                  <a:spcPts val="0"/>
                </a:spcAft>
                <a:buClrTx/>
                <a:buSzTx/>
                <a:buFontTx/>
                <a:buNone/>
                <a:defRPr/>
              </a:pPr>
              <a:endParaRPr lang="en-GB" sz="1800" b="0" i="0" u="none" strike="noStrike" cap="none" spc="0">
                <a:ln>
                  <a:noFill/>
                </a:ln>
                <a:solidFill>
                  <a:prstClr val="black">
                    <a:hueOff val="0"/>
                    <a:satOff val="0"/>
                    <a:lumOff val="0"/>
                    <a:alphaOff val="0"/>
                  </a:prstClr>
                </a:solidFill>
                <a:latin typeface="Calibri"/>
                <a:ea typeface="+mn-ea"/>
                <a:cs typeface="+mn-cs"/>
              </a:endParaRPr>
            </a:p>
          </p:txBody>
        </p:sp>
        <p:sp>
          <p:nvSpPr>
            <p:cNvPr id="19" name="Freeform: Shape 18"/>
            <p:cNvSpPr/>
            <p:nvPr/>
          </p:nvSpPr>
          <p:spPr bwMode="auto">
            <a:xfrm>
              <a:off x="831782" y="612724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marR="0" lvl="0" indent="0" algn="l" defTabSz="800100" rtl="0">
                <a:lnSpc>
                  <a:spcPct val="90000"/>
                </a:lnSpc>
                <a:spcBef>
                  <a:spcPts val="0"/>
                </a:spcBef>
                <a:spcAft>
                  <a:spcPts val="0"/>
                </a:spcAft>
                <a:buClrTx/>
                <a:buSzTx/>
                <a:buFontTx/>
                <a:buNone/>
                <a:defRPr/>
              </a:pPr>
              <a:r>
                <a:rPr lang="en-GB" sz="2400" b="0" i="0" u="none" strike="noStrike" cap="none" spc="0">
                  <a:ln>
                    <a:noFill/>
                  </a:ln>
                  <a:solidFill>
                    <a:prstClr val="white"/>
                  </a:solidFill>
                  <a:latin typeface="Calibri"/>
                  <a:ea typeface="+mn-ea"/>
                  <a:cs typeface="+mn-cs"/>
                </a:rPr>
                <a:t>7. Accountability</a:t>
              </a:r>
              <a:endParaRPr lang="en-GB" sz="2000" b="0" i="0" u="none" strike="noStrike" cap="none" spc="0">
                <a:ln>
                  <a:noFill/>
                </a:ln>
                <a:solidFill>
                  <a:prstClr val="white"/>
                </a:solidFill>
                <a:latin typeface="Calibri"/>
                <a:ea typeface="+mn-ea"/>
                <a:cs typeface="+mn-cs"/>
              </a:endParaRPr>
            </a:p>
          </p:txBody>
        </p:sp>
      </p:grpSp>
      <p:sp>
        <p:nvSpPr>
          <p:cNvPr id="573433456" name="TextBox 3"/>
          <p:cNvSpPr txBox="1"/>
          <p:nvPr/>
        </p:nvSpPr>
        <p:spPr bwMode="auto">
          <a:xfrm>
            <a:off x="10472194" y="6383757"/>
            <a:ext cx="1454507" cy="307777"/>
          </a:xfrm>
          <a:prstGeom prst="rect">
            <a:avLst/>
          </a:prstGeom>
          <a:noFill/>
        </p:spPr>
        <p:txBody>
          <a:bodyPr wrap="square" rtlCol="0">
            <a:spAutoFit/>
          </a:bodyPr>
          <a:lstStyle/>
          <a:p>
            <a:pPr marL="0" marR="0" lvl="0" indent="0" algn="l" defTabSz="914400" rtl="0">
              <a:lnSpc>
                <a:spcPct val="100000"/>
              </a:lnSpc>
              <a:spcBef>
                <a:spcPts val="0"/>
              </a:spcBef>
              <a:spcAft>
                <a:spcPts val="0"/>
              </a:spcAft>
              <a:buClrTx/>
              <a:buSzTx/>
              <a:buFontTx/>
              <a:buNone/>
              <a:defRPr/>
            </a:pPr>
            <a:r>
              <a:rPr lang="en-GB" sz="1400" b="0" i="0" u="none" strike="noStrike" cap="none" spc="0">
                <a:ln>
                  <a:noFill/>
                </a:ln>
                <a:solidFill>
                  <a:prstClr val="black"/>
                </a:solidFill>
                <a:latin typeface="Calibri"/>
                <a:ea typeface="+mn-ea"/>
                <a:cs typeface="+mn-cs"/>
              </a:rPr>
              <a:t>(ICO, 2023)</a:t>
            </a:r>
          </a:p>
        </p:txBody>
      </p:sp>
      <p:sp>
        <p:nvSpPr>
          <p:cNvPr id="2080785380" name="TextBox 4"/>
          <p:cNvSpPr txBox="1"/>
          <p:nvPr/>
        </p:nvSpPr>
        <p:spPr bwMode="auto">
          <a:xfrm>
            <a:off x="105507" y="1741841"/>
            <a:ext cx="8657044" cy="461665"/>
          </a:xfrm>
          <a:prstGeom prst="rect">
            <a:avLst/>
          </a:prstGeom>
          <a:noFill/>
        </p:spPr>
        <p:txBody>
          <a:bodyPr wrap="square">
            <a:spAutoFit/>
          </a:bodyPr>
          <a:lstStyle/>
          <a:p>
            <a:pPr marL="0" indent="0">
              <a:buNone/>
              <a:defRPr/>
            </a:pPr>
            <a:r>
              <a:rPr lang="en-GB" sz="2400" b="1" i="1"/>
              <a:t>Aim to remember the seven key principles of UK GDPR sets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58135666"/>
                                        </p:tgtEl>
                                        <p:attrNameLst>
                                          <p:attrName>style.visibility</p:attrName>
                                        </p:attrNameLst>
                                      </p:cBhvr>
                                      <p:to>
                                        <p:strVal val="visible"/>
                                      </p:to>
                                    </p:set>
                                    <p:animEffect transition="in" filter="fade">
                                      <p:cBhvr>
                                        <p:cTn id="7" dur="500"/>
                                        <p:tgtEl>
                                          <p:spTgt spid="75813566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79417854"/>
                                        </p:tgtEl>
                                        <p:attrNameLst>
                                          <p:attrName>style.visibility</p:attrName>
                                        </p:attrNameLst>
                                      </p:cBhvr>
                                      <p:to>
                                        <p:strVal val="visible"/>
                                      </p:to>
                                    </p:set>
                                    <p:animEffect transition="in" filter="fade">
                                      <p:cBhvr>
                                        <p:cTn id="12" dur="500"/>
                                        <p:tgtEl>
                                          <p:spTgt spid="157941785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92370358"/>
                                        </p:tgtEl>
                                        <p:attrNameLst>
                                          <p:attrName>style.visibility</p:attrName>
                                        </p:attrNameLst>
                                      </p:cBhvr>
                                      <p:to>
                                        <p:strVal val="visible"/>
                                      </p:to>
                                    </p:set>
                                    <p:animEffect transition="in" filter="fade">
                                      <p:cBhvr>
                                        <p:cTn id="17" dur="500"/>
                                        <p:tgtEl>
                                          <p:spTgt spid="109237035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23298036"/>
                                        </p:tgtEl>
                                        <p:attrNameLst>
                                          <p:attrName>style.visibility</p:attrName>
                                        </p:attrNameLst>
                                      </p:cBhvr>
                                      <p:to>
                                        <p:strVal val="visible"/>
                                      </p:to>
                                    </p:set>
                                    <p:animEffect transition="in" filter="fade">
                                      <p:cBhvr>
                                        <p:cTn id="22" dur="500"/>
                                        <p:tgtEl>
                                          <p:spTgt spid="62329803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00072612"/>
                                        </p:tgtEl>
                                        <p:attrNameLst>
                                          <p:attrName>style.visibility</p:attrName>
                                        </p:attrNameLst>
                                      </p:cBhvr>
                                      <p:to>
                                        <p:strVal val="visible"/>
                                      </p:to>
                                    </p:set>
                                    <p:animEffect transition="in" filter="fade">
                                      <p:cBhvr>
                                        <p:cTn id="27" dur="500"/>
                                        <p:tgtEl>
                                          <p:spTgt spid="60007261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85340780"/>
                                        </p:tgtEl>
                                        <p:attrNameLst>
                                          <p:attrName>style.visibility</p:attrName>
                                        </p:attrNameLst>
                                      </p:cBhvr>
                                      <p:to>
                                        <p:strVal val="visible"/>
                                      </p:to>
                                    </p:set>
                                    <p:animEffect transition="in" filter="fade">
                                      <p:cBhvr>
                                        <p:cTn id="32" dur="500"/>
                                        <p:tgtEl>
                                          <p:spTgt spid="148534078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24224902"/>
                                        </p:tgtEl>
                                        <p:attrNameLst>
                                          <p:attrName>style.visibility</p:attrName>
                                        </p:attrNameLst>
                                      </p:cBhvr>
                                      <p:to>
                                        <p:strVal val="visible"/>
                                      </p:to>
                                    </p:set>
                                    <p:animEffect transition="in" filter="fade">
                                      <p:cBhvr>
                                        <p:cTn id="37" dur="500"/>
                                        <p:tgtEl>
                                          <p:spTgt spid="5242249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188359052" name="Title 1"/>
          <p:cNvSpPr>
            <a:spLocks noGrp="1"/>
          </p:cNvSpPr>
          <p:nvPr>
            <p:ph type="title"/>
          </p:nvPr>
        </p:nvSpPr>
        <p:spPr bwMode="auto">
          <a:xfrm>
            <a:off x="301657" y="1183860"/>
            <a:ext cx="11594969" cy="891125"/>
          </a:xfrm>
        </p:spPr>
        <p:txBody>
          <a:bodyPr/>
          <a:lstStyle/>
          <a:p>
            <a:pPr>
              <a:defRPr/>
            </a:pPr>
            <a:r>
              <a:rPr lang="en-GB" b="1">
                <a:latin typeface="+mn-lt"/>
              </a:rPr>
              <a:t>Video Surveillance and Bio-metrics</a:t>
            </a:r>
          </a:p>
        </p:txBody>
      </p:sp>
      <p:sp>
        <p:nvSpPr>
          <p:cNvPr id="1788021191" name="Content Placeholder 2"/>
          <p:cNvSpPr>
            <a:spLocks noGrp="1"/>
          </p:cNvSpPr>
          <p:nvPr>
            <p:ph idx="1"/>
          </p:nvPr>
        </p:nvSpPr>
        <p:spPr bwMode="auto">
          <a:xfrm>
            <a:off x="492637" y="4853625"/>
            <a:ext cx="8703731" cy="1641028"/>
          </a:xfrm>
        </p:spPr>
        <p:txBody>
          <a:bodyPr>
            <a:normAutofit lnSpcReduction="10000"/>
          </a:bodyPr>
          <a:lstStyle/>
          <a:p>
            <a:pPr marL="0" indent="0">
              <a:lnSpc>
                <a:spcPct val="110000"/>
              </a:lnSpc>
              <a:buNone/>
              <a:defRPr/>
            </a:pPr>
            <a:r>
              <a:rPr lang="en-GB" sz="2000" b="1">
                <a:latin typeface="Arial"/>
                <a:cs typeface="Arial"/>
              </a:rPr>
              <a:t>Biometric data -  </a:t>
            </a:r>
            <a:r>
              <a:rPr lang="en-GB" sz="2000">
                <a:latin typeface="Arial"/>
                <a:cs typeface="Arial"/>
              </a:rPr>
              <a:t>means personal data resulting from specific technical processing relating to the physical, physio-logical or behavioural characteristics of a natural person, which allow or confirm the unique identification of that natural person, such as facial images or dactyloscopic (fingerprint) data, as defined at Article 4(14) UK GDPR.</a:t>
            </a:r>
          </a:p>
        </p:txBody>
      </p:sp>
      <p:grpSp>
        <p:nvGrpSpPr>
          <p:cNvPr id="1104819839" name="Group 7"/>
          <p:cNvGrpSpPr/>
          <p:nvPr/>
        </p:nvGrpSpPr>
        <p:grpSpPr bwMode="auto">
          <a:xfrm>
            <a:off x="492637" y="1931602"/>
            <a:ext cx="11140561" cy="1488040"/>
            <a:chOff x="492637" y="1931602"/>
            <a:chExt cx="11140561" cy="1488040"/>
          </a:xfrm>
        </p:grpSpPr>
        <p:sp>
          <p:nvSpPr>
            <p:cNvPr id="4" name="TextBox 3"/>
            <p:cNvSpPr txBox="1"/>
            <p:nvPr/>
          </p:nvSpPr>
          <p:spPr bwMode="auto">
            <a:xfrm>
              <a:off x="492637" y="2183430"/>
              <a:ext cx="8432800" cy="1015663"/>
            </a:xfrm>
            <a:prstGeom prst="rect">
              <a:avLst/>
            </a:prstGeom>
            <a:noFill/>
          </p:spPr>
          <p:txBody>
            <a:bodyPr wrap="square" rtlCol="0">
              <a:spAutoFit/>
            </a:bodyPr>
            <a:lstStyle/>
            <a:p>
              <a:pPr>
                <a:defRPr/>
              </a:pPr>
              <a:r>
                <a:rPr lang="en-GB" sz="2000" b="1" i="0">
                  <a:solidFill>
                    <a:srgbClr val="000000"/>
                  </a:solidFill>
                  <a:latin typeface="Arial"/>
                  <a:cs typeface="Arial"/>
                </a:rPr>
                <a:t>Body Worn Video (BWV) - </a:t>
              </a:r>
              <a:r>
                <a:rPr lang="en-GB" sz="2000" i="0">
                  <a:solidFill>
                    <a:srgbClr val="000000"/>
                  </a:solidFill>
                  <a:latin typeface="Arial"/>
                  <a:cs typeface="Arial"/>
                </a:rPr>
                <a:t>This term describes </a:t>
              </a:r>
              <a:r>
                <a:rPr lang="en-GB" sz="2000">
                  <a:solidFill>
                    <a:srgbClr val="000000"/>
                  </a:solidFill>
                  <a:latin typeface="Arial"/>
                  <a:cs typeface="Arial"/>
                </a:rPr>
                <a:t>the use of a video recording or streaming device that has been attached to the clothing of a person. </a:t>
              </a:r>
              <a:endParaRPr lang="en-GB" sz="2000" b="1">
                <a:latin typeface="Arial"/>
                <a:cs typeface="Arial"/>
              </a:endParaRPr>
            </a:p>
          </p:txBody>
        </p:sp>
        <p:pic>
          <p:nvPicPr>
            <p:cNvPr id="6" name="Picture 5"/>
            <p:cNvPicPr>
              <a:picLocks noChangeAspect="1"/>
            </p:cNvPicPr>
            <p:nvPr/>
          </p:nvPicPr>
          <p:blipFill rotWithShape="1">
            <a:blip r:embed="rId3"/>
            <a:stretch/>
          </p:blipFill>
          <p:spPr bwMode="auto">
            <a:xfrm>
              <a:off x="9401139" y="1931602"/>
              <a:ext cx="2232060" cy="1488040"/>
            </a:xfrm>
            <a:prstGeom prst="rect">
              <a:avLst/>
            </a:prstGeom>
          </p:spPr>
        </p:pic>
      </p:grpSp>
      <p:grpSp>
        <p:nvGrpSpPr>
          <p:cNvPr id="670982877" name="Group 8"/>
          <p:cNvGrpSpPr/>
          <p:nvPr/>
        </p:nvGrpSpPr>
        <p:grpSpPr bwMode="auto">
          <a:xfrm>
            <a:off x="492637" y="3570056"/>
            <a:ext cx="11140561" cy="1508366"/>
            <a:chOff x="492637" y="3570056"/>
            <a:chExt cx="11140561" cy="1508366"/>
          </a:xfrm>
        </p:grpSpPr>
        <p:sp>
          <p:nvSpPr>
            <p:cNvPr id="5" name="TextBox 4"/>
            <p:cNvSpPr txBox="1"/>
            <p:nvPr/>
          </p:nvSpPr>
          <p:spPr bwMode="auto">
            <a:xfrm>
              <a:off x="492637" y="3570056"/>
              <a:ext cx="8432800" cy="1015663"/>
            </a:xfrm>
            <a:prstGeom prst="rect">
              <a:avLst/>
            </a:prstGeom>
            <a:noFill/>
          </p:spPr>
          <p:txBody>
            <a:bodyPr wrap="square" rtlCol="0">
              <a:spAutoFit/>
            </a:bodyPr>
            <a:lstStyle/>
            <a:p>
              <a:pPr>
                <a:defRPr/>
              </a:pPr>
              <a:r>
                <a:rPr lang="en-GB" sz="2000" b="1" i="0">
                  <a:solidFill>
                    <a:srgbClr val="000000"/>
                  </a:solidFill>
                  <a:latin typeface="Arial"/>
                  <a:cs typeface="Arial"/>
                </a:rPr>
                <a:t>Facial Recognition Technology (FRT) - </a:t>
              </a:r>
              <a:r>
                <a:rPr lang="en-GB" sz="2000" i="0">
                  <a:solidFill>
                    <a:srgbClr val="000000"/>
                  </a:solidFill>
                  <a:latin typeface="Arial"/>
                  <a:cs typeface="Arial"/>
                </a:rPr>
                <a:t>The refers to technology that uses mathematics to scan a person’s face and make comparisons to stored data in order to determine or verify the identity of a person. </a:t>
              </a:r>
              <a:endParaRPr lang="en-GB" sz="2000" b="1">
                <a:latin typeface="Arial"/>
                <a:cs typeface="Arial"/>
              </a:endParaRPr>
            </a:p>
          </p:txBody>
        </p:sp>
        <p:pic>
          <p:nvPicPr>
            <p:cNvPr id="4098" name="Picture 2"/>
            <p:cNvPicPr>
              <a:picLocks noChangeAspect="1" noChangeArrowheads="1"/>
            </p:cNvPicPr>
            <p:nvPr/>
          </p:nvPicPr>
          <p:blipFill rotWithShape="1">
            <a:blip r:embed="rId4"/>
            <a:stretch/>
          </p:blipFill>
          <p:spPr bwMode="auto">
            <a:xfrm>
              <a:off x="9401138" y="3590382"/>
              <a:ext cx="2232061" cy="1488041"/>
            </a:xfrm>
            <a:prstGeom prst="rect">
              <a:avLst/>
            </a:prstGeom>
            <a:noFill/>
          </p:spPr>
        </p:pic>
      </p:grpSp>
      <p:pic>
        <p:nvPicPr>
          <p:cNvPr id="1036028736" name="Picture 6"/>
          <p:cNvPicPr>
            <a:picLocks noChangeAspect="1"/>
          </p:cNvPicPr>
          <p:nvPr/>
        </p:nvPicPr>
        <p:blipFill rotWithShape="1">
          <a:blip r:embed="rId5"/>
          <a:srcRect l="21052"/>
          <a:stretch/>
        </p:blipFill>
        <p:spPr bwMode="auto">
          <a:xfrm>
            <a:off x="9401137" y="5181496"/>
            <a:ext cx="2232062" cy="148804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04819839"/>
                                        </p:tgtEl>
                                        <p:attrNameLst>
                                          <p:attrName>style.visibility</p:attrName>
                                        </p:attrNameLst>
                                      </p:cBhvr>
                                      <p:to>
                                        <p:strVal val="visible"/>
                                      </p:to>
                                    </p:set>
                                    <p:animEffect transition="in" filter="fade">
                                      <p:cBhvr>
                                        <p:cTn id="7" dur="500"/>
                                        <p:tgtEl>
                                          <p:spTgt spid="110481983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70982877"/>
                                        </p:tgtEl>
                                        <p:attrNameLst>
                                          <p:attrName>style.visibility</p:attrName>
                                        </p:attrNameLst>
                                      </p:cBhvr>
                                      <p:to>
                                        <p:strVal val="visible"/>
                                      </p:to>
                                    </p:set>
                                    <p:animEffect transition="in" filter="fade">
                                      <p:cBhvr>
                                        <p:cTn id="12" dur="500"/>
                                        <p:tgtEl>
                                          <p:spTgt spid="67098287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88021191">
                                            <p:txEl>
                                              <p:pRg st="0" end="0"/>
                                            </p:txEl>
                                          </p:spTgt>
                                        </p:tgtEl>
                                        <p:attrNameLst>
                                          <p:attrName>style.visibility</p:attrName>
                                        </p:attrNameLst>
                                      </p:cBhvr>
                                      <p:to>
                                        <p:strVal val="visible"/>
                                      </p:to>
                                    </p:set>
                                    <p:animEffect transition="in" filter="fade">
                                      <p:cBhvr>
                                        <p:cTn id="17" dur="500"/>
                                        <p:tgtEl>
                                          <p:spTgt spid="1788021191">
                                            <p:txEl>
                                              <p:pRg st="0" end="0"/>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1036028736"/>
                                        </p:tgtEl>
                                        <p:attrNameLst>
                                          <p:attrName>style.visibility</p:attrName>
                                        </p:attrNameLst>
                                      </p:cBhvr>
                                      <p:to>
                                        <p:strVal val="visible"/>
                                      </p:to>
                                    </p:set>
                                    <p:animEffect transition="in" filter="fade">
                                      <p:cBhvr>
                                        <p:cTn id="20" dur="500"/>
                                        <p:tgtEl>
                                          <p:spTgt spid="10360287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88021191"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706595706" name="Title 1"/>
          <p:cNvSpPr>
            <a:spLocks noGrp="1"/>
          </p:cNvSpPr>
          <p:nvPr>
            <p:ph type="title"/>
          </p:nvPr>
        </p:nvSpPr>
        <p:spPr bwMode="auto">
          <a:xfrm>
            <a:off x="301657" y="1420927"/>
            <a:ext cx="11594969" cy="536828"/>
          </a:xfrm>
        </p:spPr>
        <p:txBody>
          <a:bodyPr>
            <a:normAutofit fontScale="90000"/>
          </a:bodyPr>
          <a:lstStyle/>
          <a:p>
            <a:pPr>
              <a:defRPr/>
            </a:pPr>
            <a:r>
              <a:rPr lang="en-GB" sz="4800" b="1">
                <a:latin typeface="+mn-lt"/>
              </a:rPr>
              <a:t>Discussion Scenario </a:t>
            </a:r>
          </a:p>
        </p:txBody>
      </p:sp>
      <p:sp>
        <p:nvSpPr>
          <p:cNvPr id="839307928" name="Content Placeholder 2"/>
          <p:cNvSpPr>
            <a:spLocks noGrp="1"/>
          </p:cNvSpPr>
          <p:nvPr>
            <p:ph idx="1"/>
          </p:nvPr>
        </p:nvSpPr>
        <p:spPr bwMode="auto">
          <a:xfrm>
            <a:off x="301657" y="2485292"/>
            <a:ext cx="11594969" cy="2262554"/>
          </a:xfrm>
        </p:spPr>
        <p:txBody>
          <a:bodyPr/>
          <a:lstStyle/>
          <a:p>
            <a:pPr marL="0" indent="0">
              <a:buNone/>
              <a:defRPr/>
            </a:pPr>
            <a:r>
              <a:rPr lang="en-GB"/>
              <a:t>An ambulance service wishes for staff to use a BWV system, so that staff can capture any abusive behaviour towards them when they are on duty.</a:t>
            </a:r>
          </a:p>
          <a:p>
            <a:pPr lvl="1">
              <a:defRPr/>
            </a:pPr>
            <a:r>
              <a:rPr lang="en-GB" sz="2800"/>
              <a:t>How could this use of BWV benefit the ambulance staff? </a:t>
            </a:r>
          </a:p>
          <a:p>
            <a:pPr lvl="1">
              <a:defRPr/>
            </a:pPr>
            <a:r>
              <a:rPr lang="en-GB" sz="2800"/>
              <a:t>How could this use of BWV benefit the community?</a:t>
            </a:r>
          </a:p>
          <a:p>
            <a:pPr lvl="1">
              <a:defRPr/>
            </a:pPr>
            <a:r>
              <a:rPr lang="en-GB" sz="2800"/>
              <a:t>What data protections need to be considered? </a:t>
            </a:r>
          </a:p>
          <a:p>
            <a:pPr>
              <a:defRPr/>
            </a:pPr>
            <a:endParaRPr lang="en-GB"/>
          </a:p>
        </p:txBody>
      </p:sp>
      <p:sp>
        <p:nvSpPr>
          <p:cNvPr id="586788474" name="TextBox 3"/>
          <p:cNvSpPr txBox="1"/>
          <p:nvPr/>
        </p:nvSpPr>
        <p:spPr bwMode="auto">
          <a:xfrm>
            <a:off x="527538" y="5240215"/>
            <a:ext cx="10750062" cy="523220"/>
          </a:xfrm>
          <a:prstGeom prst="rect">
            <a:avLst/>
          </a:prstGeom>
          <a:noFill/>
        </p:spPr>
        <p:txBody>
          <a:bodyPr wrap="square" rtlCol="0">
            <a:spAutoFit/>
          </a:bodyPr>
          <a:lstStyle/>
          <a:p>
            <a:pPr>
              <a:defRPr/>
            </a:pPr>
            <a:r>
              <a:rPr lang="en-GB" sz="2800" b="1" i="1"/>
              <a:t>Discuss in small groups and be prepared to feed-back to the class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524677778" name="Title 1"/>
          <p:cNvSpPr>
            <a:spLocks noGrp="1"/>
          </p:cNvSpPr>
          <p:nvPr>
            <p:ph type="title"/>
          </p:nvPr>
        </p:nvSpPr>
        <p:spPr bwMode="auto">
          <a:xfrm>
            <a:off x="301657" y="1420927"/>
            <a:ext cx="11594969" cy="536828"/>
          </a:xfrm>
        </p:spPr>
        <p:txBody>
          <a:bodyPr>
            <a:normAutofit fontScale="90000"/>
          </a:bodyPr>
          <a:lstStyle/>
          <a:p>
            <a:pPr>
              <a:defRPr/>
            </a:pPr>
            <a:r>
              <a:rPr lang="en-GB" sz="4800" b="1">
                <a:latin typeface="+mn-lt"/>
              </a:rPr>
              <a:t>Discussion Scenario </a:t>
            </a:r>
          </a:p>
        </p:txBody>
      </p:sp>
      <p:sp>
        <p:nvSpPr>
          <p:cNvPr id="1793553165" name="Content Placeholder 2"/>
          <p:cNvSpPr>
            <a:spLocks noGrp="1"/>
          </p:cNvSpPr>
          <p:nvPr>
            <p:ph idx="1"/>
          </p:nvPr>
        </p:nvSpPr>
        <p:spPr bwMode="auto">
          <a:xfrm>
            <a:off x="301657" y="2157045"/>
            <a:ext cx="11594969" cy="3083169"/>
          </a:xfrm>
        </p:spPr>
        <p:txBody>
          <a:bodyPr>
            <a:normAutofit/>
          </a:bodyPr>
          <a:lstStyle/>
          <a:p>
            <a:pPr marL="0" indent="0">
              <a:buNone/>
              <a:defRPr/>
            </a:pPr>
            <a:r>
              <a:rPr lang="en-GB"/>
              <a:t>An education authority is considering whether to use Facial Recognition Technology (FRT) to verify pupils’ identities at the cash register during lunch, in order to deduct money from an online account and facilitate cashless catering. </a:t>
            </a:r>
          </a:p>
          <a:p>
            <a:pPr lvl="1">
              <a:defRPr/>
            </a:pPr>
            <a:r>
              <a:rPr lang="en-GB" sz="2800"/>
              <a:t>How could this use of FRT benefit the individual students? </a:t>
            </a:r>
          </a:p>
          <a:p>
            <a:pPr lvl="1">
              <a:defRPr/>
            </a:pPr>
            <a:r>
              <a:rPr lang="en-GB" sz="2800"/>
              <a:t>How could this use of FRT benefit the community?</a:t>
            </a:r>
          </a:p>
          <a:p>
            <a:pPr lvl="1">
              <a:defRPr/>
            </a:pPr>
            <a:r>
              <a:rPr lang="en-GB" sz="2800"/>
              <a:t>What data protections need to be considered? </a:t>
            </a:r>
          </a:p>
          <a:p>
            <a:pPr>
              <a:defRPr/>
            </a:pPr>
            <a:endParaRPr lang="en-GB"/>
          </a:p>
        </p:txBody>
      </p:sp>
      <p:sp>
        <p:nvSpPr>
          <p:cNvPr id="232128595" name="TextBox 3"/>
          <p:cNvSpPr txBox="1"/>
          <p:nvPr/>
        </p:nvSpPr>
        <p:spPr bwMode="auto">
          <a:xfrm>
            <a:off x="527538" y="5240215"/>
            <a:ext cx="10750062" cy="523220"/>
          </a:xfrm>
          <a:prstGeom prst="rect">
            <a:avLst/>
          </a:prstGeom>
          <a:noFill/>
        </p:spPr>
        <p:txBody>
          <a:bodyPr wrap="square" rtlCol="0">
            <a:spAutoFit/>
          </a:bodyPr>
          <a:lstStyle/>
          <a:p>
            <a:pPr>
              <a:defRPr/>
            </a:pPr>
            <a:r>
              <a:rPr lang="en-GB" sz="2800" b="1" i="1"/>
              <a:t>Discuss in small groups and be prepared to feed-back to the class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1489091370" name="Picture 3"/>
          <p:cNvPicPr>
            <a:picLocks noChangeAspect="1"/>
          </p:cNvPicPr>
          <p:nvPr/>
        </p:nvPicPr>
        <p:blipFill rotWithShape="1">
          <a:blip r:embed="rId3"/>
          <a:srcRect r="4109" b="-1"/>
          <a:stretch/>
        </p:blipFill>
        <p:spPr bwMode="auto">
          <a:xfrm>
            <a:off x="2408548" y="1185545"/>
            <a:ext cx="7956222" cy="4667250"/>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useBgFill="1">
        <p:nvSpPr>
          <p:cNvPr id="1810976688" name="Rectangle 23"/>
          <p:cNvSpPr>
            <a:spLocks noGrp="1" noRot="1" noChangeAspect="1" noMove="1" noResize="1" noEditPoints="1" noAdjustHandles="1" noChangeArrowheads="1" noChangeShapeType="1" noTextEdit="1"/>
          </p:cNvSpPr>
          <p:nvPr/>
        </p:nvSpPr>
        <p:spPr bwMode="auto">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605094697" name="Title 1"/>
          <p:cNvSpPr>
            <a:spLocks noGrp="1"/>
          </p:cNvSpPr>
          <p:nvPr>
            <p:ph type="title"/>
          </p:nvPr>
        </p:nvSpPr>
        <p:spPr bwMode="auto">
          <a:xfrm>
            <a:off x="194310" y="-141644"/>
            <a:ext cx="7471823" cy="1642970"/>
          </a:xfrm>
        </p:spPr>
        <p:txBody>
          <a:bodyPr vert="horz" lIns="91440" tIns="45720" rIns="91440" bIns="45720" rtlCol="0" anchor="b">
            <a:normAutofit/>
          </a:bodyPr>
          <a:lstStyle/>
          <a:p>
            <a:pPr>
              <a:defRPr/>
            </a:pPr>
            <a:r>
              <a:rPr lang="en-US" b="1">
                <a:solidFill>
                  <a:schemeClr val="tx1"/>
                </a:solidFill>
                <a:latin typeface="+mn-lt"/>
                <a:ea typeface="+mj-ea"/>
                <a:cs typeface="+mj-cs"/>
              </a:rPr>
              <a:t>How is NHS Patient Data used in the UK?</a:t>
            </a:r>
          </a:p>
        </p:txBody>
      </p:sp>
      <p:sp>
        <p:nvSpPr>
          <p:cNvPr id="1589024095" name="Freeform: Shape 9"/>
          <p:cNvSpPr/>
          <p:nvPr/>
        </p:nvSpPr>
        <p:spPr bwMode="auto">
          <a:xfrm>
            <a:off x="194310" y="1780795"/>
            <a:ext cx="7292339" cy="950990"/>
          </a:xfrm>
          <a:custGeom>
            <a:avLst/>
            <a:gdLst>
              <a:gd name="connsiteX0" fmla="*/ 0 w 7292339"/>
              <a:gd name="connsiteY0" fmla="*/ 158502 h 950990"/>
              <a:gd name="connsiteX1" fmla="*/ 158502 w 7292339"/>
              <a:gd name="connsiteY1" fmla="*/ 0 h 950990"/>
              <a:gd name="connsiteX2" fmla="*/ 7133837 w 7292339"/>
              <a:gd name="connsiteY2" fmla="*/ 0 h 950990"/>
              <a:gd name="connsiteX3" fmla="*/ 7292339 w 7292339"/>
              <a:gd name="connsiteY3" fmla="*/ 158502 h 950990"/>
              <a:gd name="connsiteX4" fmla="*/ 7292339 w 7292339"/>
              <a:gd name="connsiteY4" fmla="*/ 792488 h 950990"/>
              <a:gd name="connsiteX5" fmla="*/ 7133837 w 7292339"/>
              <a:gd name="connsiteY5" fmla="*/ 950990 h 950990"/>
              <a:gd name="connsiteX6" fmla="*/ 158502 w 7292339"/>
              <a:gd name="connsiteY6" fmla="*/ 950990 h 950990"/>
              <a:gd name="connsiteX7" fmla="*/ 0 w 7292339"/>
              <a:gd name="connsiteY7" fmla="*/ 792488 h 950990"/>
              <a:gd name="connsiteX8" fmla="*/ 0 w 7292339"/>
              <a:gd name="connsiteY8" fmla="*/ 158502 h 950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92339" h="950990" extrusionOk="0">
                <a:moveTo>
                  <a:pt x="0" y="158502"/>
                </a:moveTo>
                <a:cubicBezTo>
                  <a:pt x="0" y="70964"/>
                  <a:pt x="70964" y="0"/>
                  <a:pt x="158502" y="0"/>
                </a:cubicBezTo>
                <a:lnTo>
                  <a:pt x="7133837" y="0"/>
                </a:lnTo>
                <a:cubicBezTo>
                  <a:pt x="7221375" y="0"/>
                  <a:pt x="7292339" y="70964"/>
                  <a:pt x="7292339" y="158502"/>
                </a:cubicBezTo>
                <a:lnTo>
                  <a:pt x="7292339" y="792488"/>
                </a:lnTo>
                <a:cubicBezTo>
                  <a:pt x="7292339" y="880026"/>
                  <a:pt x="7221375" y="950990"/>
                  <a:pt x="7133837" y="950990"/>
                </a:cubicBezTo>
                <a:lnTo>
                  <a:pt x="158502" y="950990"/>
                </a:lnTo>
                <a:cubicBezTo>
                  <a:pt x="70964" y="950990"/>
                  <a:pt x="0" y="880026"/>
                  <a:pt x="0" y="792488"/>
                </a:cubicBezTo>
                <a:lnTo>
                  <a:pt x="0" y="1585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194" tIns="111194" rIns="111194" bIns="111194" numCol="1" spcCol="1270" anchor="ctr" anchorCtr="0">
            <a:noAutofit/>
          </a:bodyPr>
          <a:lstStyle/>
          <a:p>
            <a:pPr defTabSz="755650">
              <a:lnSpc>
                <a:spcPct val="90000"/>
              </a:lnSpc>
              <a:defRPr/>
            </a:pPr>
            <a:r>
              <a:rPr lang="en-US" sz="1700" b="1" dirty="0"/>
              <a:t>Our NHS is unique. In England it looks after 55 million people, from the time we are born until the end of our lives. </a:t>
            </a:r>
            <a:r>
              <a:rPr lang="en-US" sz="1700" b="1" dirty="0">
                <a:ea typeface="Calibri"/>
                <a:cs typeface="Calibri"/>
              </a:rPr>
              <a:t>NHS Digital merged with NHS England on 1 February 2023.</a:t>
            </a:r>
            <a:endParaRPr lang="en-US" dirty="0"/>
          </a:p>
        </p:txBody>
      </p:sp>
      <p:sp>
        <p:nvSpPr>
          <p:cNvPr id="154624209" name="Freeform: Shape 14"/>
          <p:cNvSpPr/>
          <p:nvPr/>
        </p:nvSpPr>
        <p:spPr bwMode="auto">
          <a:xfrm>
            <a:off x="194310" y="2780746"/>
            <a:ext cx="7292339" cy="950990"/>
          </a:xfrm>
          <a:custGeom>
            <a:avLst/>
            <a:gdLst>
              <a:gd name="connsiteX0" fmla="*/ 0 w 7292339"/>
              <a:gd name="connsiteY0" fmla="*/ 158502 h 950990"/>
              <a:gd name="connsiteX1" fmla="*/ 158502 w 7292339"/>
              <a:gd name="connsiteY1" fmla="*/ 0 h 950990"/>
              <a:gd name="connsiteX2" fmla="*/ 7133837 w 7292339"/>
              <a:gd name="connsiteY2" fmla="*/ 0 h 950990"/>
              <a:gd name="connsiteX3" fmla="*/ 7292339 w 7292339"/>
              <a:gd name="connsiteY3" fmla="*/ 158502 h 950990"/>
              <a:gd name="connsiteX4" fmla="*/ 7292339 w 7292339"/>
              <a:gd name="connsiteY4" fmla="*/ 792488 h 950990"/>
              <a:gd name="connsiteX5" fmla="*/ 7133837 w 7292339"/>
              <a:gd name="connsiteY5" fmla="*/ 950990 h 950990"/>
              <a:gd name="connsiteX6" fmla="*/ 158502 w 7292339"/>
              <a:gd name="connsiteY6" fmla="*/ 950990 h 950990"/>
              <a:gd name="connsiteX7" fmla="*/ 0 w 7292339"/>
              <a:gd name="connsiteY7" fmla="*/ 792488 h 950990"/>
              <a:gd name="connsiteX8" fmla="*/ 0 w 7292339"/>
              <a:gd name="connsiteY8" fmla="*/ 158502 h 950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92339" h="950990" extrusionOk="0">
                <a:moveTo>
                  <a:pt x="0" y="158502"/>
                </a:moveTo>
                <a:cubicBezTo>
                  <a:pt x="0" y="70964"/>
                  <a:pt x="70964" y="0"/>
                  <a:pt x="158502" y="0"/>
                </a:cubicBezTo>
                <a:lnTo>
                  <a:pt x="7133837" y="0"/>
                </a:lnTo>
                <a:cubicBezTo>
                  <a:pt x="7221375" y="0"/>
                  <a:pt x="7292339" y="70964"/>
                  <a:pt x="7292339" y="158502"/>
                </a:cubicBezTo>
                <a:lnTo>
                  <a:pt x="7292339" y="792488"/>
                </a:lnTo>
                <a:cubicBezTo>
                  <a:pt x="7292339" y="880026"/>
                  <a:pt x="7221375" y="950990"/>
                  <a:pt x="7133837" y="950990"/>
                </a:cubicBezTo>
                <a:lnTo>
                  <a:pt x="158502" y="950990"/>
                </a:lnTo>
                <a:cubicBezTo>
                  <a:pt x="70964" y="950990"/>
                  <a:pt x="0" y="880026"/>
                  <a:pt x="0" y="792488"/>
                </a:cubicBezTo>
                <a:lnTo>
                  <a:pt x="0" y="1585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194" tIns="111194" rIns="111194" bIns="111194" numCol="1" spcCol="1270" anchor="ctr" anchorCtr="0">
            <a:noAutofit/>
          </a:bodyPr>
          <a:lstStyle/>
          <a:p>
            <a:pPr marL="0" lvl="0" indent="0" algn="l" defTabSz="755650">
              <a:lnSpc>
                <a:spcPct val="90000"/>
              </a:lnSpc>
              <a:spcBef>
                <a:spcPts val="0"/>
              </a:spcBef>
              <a:spcAft>
                <a:spcPts val="0"/>
              </a:spcAft>
              <a:buNone/>
              <a:defRPr/>
            </a:pPr>
            <a:r>
              <a:rPr lang="en-US" sz="1700" b="1"/>
              <a:t>The information in our health and care records can be put together to create a set of data that is unmatched anywhere else in the world. It’s not about anyone’s individual data, but about the data of millions of us as a population.</a:t>
            </a:r>
          </a:p>
        </p:txBody>
      </p:sp>
      <p:sp>
        <p:nvSpPr>
          <p:cNvPr id="755203468" name="Freeform: Shape 19"/>
          <p:cNvSpPr/>
          <p:nvPr/>
        </p:nvSpPr>
        <p:spPr bwMode="auto">
          <a:xfrm>
            <a:off x="194310" y="3780697"/>
            <a:ext cx="7292339" cy="950990"/>
          </a:xfrm>
          <a:custGeom>
            <a:avLst/>
            <a:gdLst>
              <a:gd name="connsiteX0" fmla="*/ 0 w 7292339"/>
              <a:gd name="connsiteY0" fmla="*/ 158502 h 950990"/>
              <a:gd name="connsiteX1" fmla="*/ 158502 w 7292339"/>
              <a:gd name="connsiteY1" fmla="*/ 0 h 950990"/>
              <a:gd name="connsiteX2" fmla="*/ 7133837 w 7292339"/>
              <a:gd name="connsiteY2" fmla="*/ 0 h 950990"/>
              <a:gd name="connsiteX3" fmla="*/ 7292339 w 7292339"/>
              <a:gd name="connsiteY3" fmla="*/ 158502 h 950990"/>
              <a:gd name="connsiteX4" fmla="*/ 7292339 w 7292339"/>
              <a:gd name="connsiteY4" fmla="*/ 792488 h 950990"/>
              <a:gd name="connsiteX5" fmla="*/ 7133837 w 7292339"/>
              <a:gd name="connsiteY5" fmla="*/ 950990 h 950990"/>
              <a:gd name="connsiteX6" fmla="*/ 158502 w 7292339"/>
              <a:gd name="connsiteY6" fmla="*/ 950990 h 950990"/>
              <a:gd name="connsiteX7" fmla="*/ 0 w 7292339"/>
              <a:gd name="connsiteY7" fmla="*/ 792488 h 950990"/>
              <a:gd name="connsiteX8" fmla="*/ 0 w 7292339"/>
              <a:gd name="connsiteY8" fmla="*/ 158502 h 950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92339" h="950990" extrusionOk="0">
                <a:moveTo>
                  <a:pt x="0" y="158502"/>
                </a:moveTo>
                <a:cubicBezTo>
                  <a:pt x="0" y="70964"/>
                  <a:pt x="70964" y="0"/>
                  <a:pt x="158502" y="0"/>
                </a:cubicBezTo>
                <a:lnTo>
                  <a:pt x="7133837" y="0"/>
                </a:lnTo>
                <a:cubicBezTo>
                  <a:pt x="7221375" y="0"/>
                  <a:pt x="7292339" y="70964"/>
                  <a:pt x="7292339" y="158502"/>
                </a:cubicBezTo>
                <a:lnTo>
                  <a:pt x="7292339" y="792488"/>
                </a:lnTo>
                <a:cubicBezTo>
                  <a:pt x="7292339" y="880026"/>
                  <a:pt x="7221375" y="950990"/>
                  <a:pt x="7133837" y="950990"/>
                </a:cubicBezTo>
                <a:lnTo>
                  <a:pt x="158502" y="950990"/>
                </a:lnTo>
                <a:cubicBezTo>
                  <a:pt x="70964" y="950990"/>
                  <a:pt x="0" y="880026"/>
                  <a:pt x="0" y="792488"/>
                </a:cubicBezTo>
                <a:lnTo>
                  <a:pt x="0" y="1585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194" tIns="111194" rIns="111194" bIns="111194" numCol="1" spcCol="1270" anchor="ctr" anchorCtr="0">
            <a:noAutofit/>
          </a:bodyPr>
          <a:lstStyle/>
          <a:p>
            <a:pPr marL="0" lvl="0" indent="0" algn="l" defTabSz="755650">
              <a:lnSpc>
                <a:spcPct val="90000"/>
              </a:lnSpc>
              <a:spcBef>
                <a:spcPts val="0"/>
              </a:spcBef>
              <a:spcAft>
                <a:spcPts val="0"/>
              </a:spcAft>
              <a:buNone/>
              <a:defRPr/>
            </a:pPr>
            <a:r>
              <a:rPr lang="en-US" sz="1700" b="1"/>
              <a:t>This data, from across the whole population, is used to monitor and improve care, and it's one of the great strengths of our health service.</a:t>
            </a:r>
          </a:p>
        </p:txBody>
      </p:sp>
      <p:sp>
        <p:nvSpPr>
          <p:cNvPr id="83223381" name="Freeform: Shape 20"/>
          <p:cNvSpPr/>
          <p:nvPr/>
        </p:nvSpPr>
        <p:spPr bwMode="auto">
          <a:xfrm>
            <a:off x="194310" y="4780647"/>
            <a:ext cx="7292339" cy="950990"/>
          </a:xfrm>
          <a:custGeom>
            <a:avLst/>
            <a:gdLst>
              <a:gd name="connsiteX0" fmla="*/ 0 w 7292339"/>
              <a:gd name="connsiteY0" fmla="*/ 158502 h 950990"/>
              <a:gd name="connsiteX1" fmla="*/ 158502 w 7292339"/>
              <a:gd name="connsiteY1" fmla="*/ 0 h 950990"/>
              <a:gd name="connsiteX2" fmla="*/ 7133837 w 7292339"/>
              <a:gd name="connsiteY2" fmla="*/ 0 h 950990"/>
              <a:gd name="connsiteX3" fmla="*/ 7292339 w 7292339"/>
              <a:gd name="connsiteY3" fmla="*/ 158502 h 950990"/>
              <a:gd name="connsiteX4" fmla="*/ 7292339 w 7292339"/>
              <a:gd name="connsiteY4" fmla="*/ 792488 h 950990"/>
              <a:gd name="connsiteX5" fmla="*/ 7133837 w 7292339"/>
              <a:gd name="connsiteY5" fmla="*/ 950990 h 950990"/>
              <a:gd name="connsiteX6" fmla="*/ 158502 w 7292339"/>
              <a:gd name="connsiteY6" fmla="*/ 950990 h 950990"/>
              <a:gd name="connsiteX7" fmla="*/ 0 w 7292339"/>
              <a:gd name="connsiteY7" fmla="*/ 792488 h 950990"/>
              <a:gd name="connsiteX8" fmla="*/ 0 w 7292339"/>
              <a:gd name="connsiteY8" fmla="*/ 158502 h 950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92339" h="950990" extrusionOk="0">
                <a:moveTo>
                  <a:pt x="0" y="158502"/>
                </a:moveTo>
                <a:cubicBezTo>
                  <a:pt x="0" y="70964"/>
                  <a:pt x="70964" y="0"/>
                  <a:pt x="158502" y="0"/>
                </a:cubicBezTo>
                <a:lnTo>
                  <a:pt x="7133837" y="0"/>
                </a:lnTo>
                <a:cubicBezTo>
                  <a:pt x="7221375" y="0"/>
                  <a:pt x="7292339" y="70964"/>
                  <a:pt x="7292339" y="158502"/>
                </a:cubicBezTo>
                <a:lnTo>
                  <a:pt x="7292339" y="792488"/>
                </a:lnTo>
                <a:cubicBezTo>
                  <a:pt x="7292339" y="880026"/>
                  <a:pt x="7221375" y="950990"/>
                  <a:pt x="7133837" y="950990"/>
                </a:cubicBezTo>
                <a:lnTo>
                  <a:pt x="158502" y="950990"/>
                </a:lnTo>
                <a:cubicBezTo>
                  <a:pt x="70964" y="950990"/>
                  <a:pt x="0" y="880026"/>
                  <a:pt x="0" y="792488"/>
                </a:cubicBezTo>
                <a:lnTo>
                  <a:pt x="0" y="1585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194" tIns="111194" rIns="111194" bIns="111194" numCol="1" spcCol="1270" anchor="ctr" anchorCtr="0">
            <a:noAutofit/>
          </a:bodyPr>
          <a:lstStyle/>
          <a:p>
            <a:pPr marL="0" lvl="0" indent="0" algn="l" defTabSz="755650">
              <a:lnSpc>
                <a:spcPct val="90000"/>
              </a:lnSpc>
              <a:spcBef>
                <a:spcPts val="0"/>
              </a:spcBef>
              <a:spcAft>
                <a:spcPts val="0"/>
              </a:spcAft>
              <a:buNone/>
              <a:defRPr/>
            </a:pPr>
            <a:r>
              <a:rPr lang="en-US" sz="1700" b="1"/>
              <a:t>But we all know that our health and care information is sensitive, and needs to be kept safe.</a:t>
            </a:r>
          </a:p>
        </p:txBody>
      </p:sp>
      <p:sp>
        <p:nvSpPr>
          <p:cNvPr id="284708606" name="Freeform: Shape 21"/>
          <p:cNvSpPr/>
          <p:nvPr/>
        </p:nvSpPr>
        <p:spPr bwMode="auto">
          <a:xfrm>
            <a:off x="194310" y="5780598"/>
            <a:ext cx="7292339" cy="950990"/>
          </a:xfrm>
          <a:custGeom>
            <a:avLst/>
            <a:gdLst>
              <a:gd name="connsiteX0" fmla="*/ 0 w 7292339"/>
              <a:gd name="connsiteY0" fmla="*/ 158502 h 950990"/>
              <a:gd name="connsiteX1" fmla="*/ 158502 w 7292339"/>
              <a:gd name="connsiteY1" fmla="*/ 0 h 950990"/>
              <a:gd name="connsiteX2" fmla="*/ 7133837 w 7292339"/>
              <a:gd name="connsiteY2" fmla="*/ 0 h 950990"/>
              <a:gd name="connsiteX3" fmla="*/ 7292339 w 7292339"/>
              <a:gd name="connsiteY3" fmla="*/ 158502 h 950990"/>
              <a:gd name="connsiteX4" fmla="*/ 7292339 w 7292339"/>
              <a:gd name="connsiteY4" fmla="*/ 792488 h 950990"/>
              <a:gd name="connsiteX5" fmla="*/ 7133837 w 7292339"/>
              <a:gd name="connsiteY5" fmla="*/ 950990 h 950990"/>
              <a:gd name="connsiteX6" fmla="*/ 158502 w 7292339"/>
              <a:gd name="connsiteY6" fmla="*/ 950990 h 950990"/>
              <a:gd name="connsiteX7" fmla="*/ 0 w 7292339"/>
              <a:gd name="connsiteY7" fmla="*/ 792488 h 950990"/>
              <a:gd name="connsiteX8" fmla="*/ 0 w 7292339"/>
              <a:gd name="connsiteY8" fmla="*/ 158502 h 950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92339" h="950990" extrusionOk="0">
                <a:moveTo>
                  <a:pt x="0" y="158502"/>
                </a:moveTo>
                <a:cubicBezTo>
                  <a:pt x="0" y="70964"/>
                  <a:pt x="70964" y="0"/>
                  <a:pt x="158502" y="0"/>
                </a:cubicBezTo>
                <a:lnTo>
                  <a:pt x="7133837" y="0"/>
                </a:lnTo>
                <a:cubicBezTo>
                  <a:pt x="7221375" y="0"/>
                  <a:pt x="7292339" y="70964"/>
                  <a:pt x="7292339" y="158502"/>
                </a:cubicBezTo>
                <a:lnTo>
                  <a:pt x="7292339" y="792488"/>
                </a:lnTo>
                <a:cubicBezTo>
                  <a:pt x="7292339" y="880026"/>
                  <a:pt x="7221375" y="950990"/>
                  <a:pt x="7133837" y="950990"/>
                </a:cubicBezTo>
                <a:lnTo>
                  <a:pt x="158502" y="950990"/>
                </a:lnTo>
                <a:cubicBezTo>
                  <a:pt x="70964" y="950990"/>
                  <a:pt x="0" y="880026"/>
                  <a:pt x="0" y="792488"/>
                </a:cubicBezTo>
                <a:lnTo>
                  <a:pt x="0" y="1585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194" tIns="111194" rIns="111194" bIns="111194" numCol="1" spcCol="1270" anchor="ctr" anchorCtr="0">
            <a:noAutofit/>
          </a:bodyPr>
          <a:lstStyle/>
          <a:p>
            <a:pPr defTabSz="755650">
              <a:lnSpc>
                <a:spcPct val="90000"/>
              </a:lnSpc>
              <a:defRPr/>
            </a:pPr>
            <a:r>
              <a:rPr lang="en-US" sz="1700" b="1" dirty="0">
                <a:ea typeface="+mn-lt"/>
                <a:cs typeface="+mn-lt"/>
              </a:rPr>
              <a:t>NHS England now has responsibility for the national collection, analysis and publication of health and care data and for national digital infrastructure and systems </a:t>
            </a:r>
            <a:r>
              <a:rPr lang="en-US" sz="1700" dirty="0">
                <a:ea typeface="+mn-lt"/>
                <a:cs typeface="+mn-lt"/>
              </a:rPr>
              <a:t>(NHS England, 2023)</a:t>
            </a:r>
            <a:r>
              <a:rPr lang="en-US" sz="1700" b="1" dirty="0">
                <a:ea typeface="+mn-lt"/>
                <a:cs typeface="+mn-lt"/>
              </a:rPr>
              <a:t>.</a:t>
            </a:r>
            <a:endParaRPr lang="en-US" sz="1700" dirty="0">
              <a:ea typeface="Calibri"/>
              <a:cs typeface="Calibri"/>
            </a:endParaRPr>
          </a:p>
        </p:txBody>
      </p:sp>
      <p:sp>
        <p:nvSpPr>
          <p:cNvPr id="604747182" name="Rectangle 25"/>
          <p:cNvSpPr>
            <a:spLocks noGrp="1" noRot="1" noChangeAspect="1" noMove="1" noResize="1" noEditPoints="1" noAdjustHandles="1" noChangeArrowheads="1" noChangeShapeType="1" noTextEdit="1"/>
          </p:cNvSpPr>
          <p:nvPr/>
        </p:nvSpPr>
        <p:spPr bwMode="auto">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505989978" name="Rectangle 27"/>
          <p:cNvSpPr>
            <a:spLocks noGrp="1" noRot="1" noChangeAspect="1" noMove="1" noResize="1" noEditPoints="1" noAdjustHandles="1" noChangeArrowheads="1" noChangeShapeType="1" noTextEdit="1"/>
          </p:cNvSpPr>
          <p:nvPr/>
        </p:nvSpPr>
        <p:spPr bwMode="auto">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114117526" name="Rectangle 29"/>
          <p:cNvSpPr>
            <a:spLocks noGrp="1" noRot="1" noChangeAspect="1" noMove="1" noResize="1" noEditPoints="1" noAdjustHandles="1" noChangeArrowheads="1" noChangeShapeType="1" noTextEdit="1"/>
          </p:cNvSpPr>
          <p:nvPr/>
        </p:nvSpPr>
        <p:spPr bwMode="auto">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95871224" name="Rectangle 31"/>
          <p:cNvSpPr>
            <a:spLocks noGrp="1" noRot="1" noChangeAspect="1" noMove="1" noResize="1" noEditPoints="1" noAdjustHandles="1" noChangeArrowheads="1" noChangeShapeType="1" noTextEdit="1"/>
          </p:cNvSpPr>
          <p:nvPr/>
        </p:nvSpPr>
        <p:spPr bwMode="auto">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pic>
        <p:nvPicPr>
          <p:cNvPr id="839621458" name="Graphic 8" descr="Stethoscope"/>
          <p:cNvPicPr>
            <a:picLocks noChangeAspect="1"/>
          </p:cNvPicPr>
          <p:nvPr/>
        </p:nvPicPr>
        <p:blipFill rotWithShape="1">
          <a:blip>
            <a:extLst>
              <a:ext uri="{96DAC541-7B7A-43D3-8B79-37D633B846F1}">
                <asvg:svgBlip xmlns:asvg="http://schemas.microsoft.com/office/drawing/2016/SVG/main" r:embed="rId3"/>
              </a:ext>
            </a:extLst>
          </a:blip>
          <a:stretch/>
        </p:blipFill>
        <p:spPr bwMode="auto">
          <a:xfrm>
            <a:off x="7075967" y="2094398"/>
            <a:ext cx="4170530" cy="4170530"/>
          </a:xfrm>
          <a:prstGeom prst="rect">
            <a:avLst/>
          </a:prstGeom>
        </p:spPr>
      </p:pic>
      <p:pic>
        <p:nvPicPr>
          <p:cNvPr id="1652869147" name="Picture 5"/>
          <p:cNvPicPr>
            <a:picLocks noChangeAspect="1"/>
          </p:cNvPicPr>
          <p:nvPr/>
        </p:nvPicPr>
        <p:blipFill rotWithShape="1">
          <a:blip r:embed="rId4"/>
          <a:stretch/>
        </p:blipFill>
        <p:spPr bwMode="auto">
          <a:xfrm>
            <a:off x="8721090" y="217170"/>
            <a:ext cx="3276600" cy="17145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89024095"/>
                                        </p:tgtEl>
                                        <p:attrNameLst>
                                          <p:attrName>style.visibility</p:attrName>
                                        </p:attrNameLst>
                                      </p:cBhvr>
                                      <p:to>
                                        <p:strVal val="visible"/>
                                      </p:to>
                                    </p:set>
                                    <p:animEffect transition="in" filter="fade">
                                      <p:cBhvr>
                                        <p:cTn id="7" dur="500"/>
                                        <p:tgtEl>
                                          <p:spTgt spid="158902409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4624209"/>
                                        </p:tgtEl>
                                        <p:attrNameLst>
                                          <p:attrName>style.visibility</p:attrName>
                                        </p:attrNameLst>
                                      </p:cBhvr>
                                      <p:to>
                                        <p:strVal val="visible"/>
                                      </p:to>
                                    </p:set>
                                    <p:animEffect transition="in" filter="fade">
                                      <p:cBhvr>
                                        <p:cTn id="12" dur="500"/>
                                        <p:tgtEl>
                                          <p:spTgt spid="15462420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55203468"/>
                                        </p:tgtEl>
                                        <p:attrNameLst>
                                          <p:attrName>style.visibility</p:attrName>
                                        </p:attrNameLst>
                                      </p:cBhvr>
                                      <p:to>
                                        <p:strVal val="visible"/>
                                      </p:to>
                                    </p:set>
                                    <p:animEffect transition="in" filter="fade">
                                      <p:cBhvr>
                                        <p:cTn id="17" dur="500"/>
                                        <p:tgtEl>
                                          <p:spTgt spid="75520346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3223381"/>
                                        </p:tgtEl>
                                        <p:attrNameLst>
                                          <p:attrName>style.visibility</p:attrName>
                                        </p:attrNameLst>
                                      </p:cBhvr>
                                      <p:to>
                                        <p:strVal val="visible"/>
                                      </p:to>
                                    </p:set>
                                    <p:animEffect transition="in" filter="fade">
                                      <p:cBhvr>
                                        <p:cTn id="22" dur="500"/>
                                        <p:tgtEl>
                                          <p:spTgt spid="8322338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84708606"/>
                                        </p:tgtEl>
                                        <p:attrNameLst>
                                          <p:attrName>style.visibility</p:attrName>
                                        </p:attrNameLst>
                                      </p:cBhvr>
                                      <p:to>
                                        <p:strVal val="visible"/>
                                      </p:to>
                                    </p:set>
                                    <p:animEffect transition="in" filter="fade">
                                      <p:cBhvr>
                                        <p:cTn id="27" dur="500"/>
                                        <p:tgtEl>
                                          <p:spTgt spid="2847086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89024095" grpId="0" animBg="1"/>
      <p:bldP spid="154624209" grpId="0" animBg="1"/>
      <p:bldP spid="755203468" grpId="0" animBg="1"/>
      <p:bldP spid="83223381" grpId="0" animBg="1"/>
      <p:bldP spid="284708606" grpId="0" animBg="1"/>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38986204" name="Title 1"/>
          <p:cNvSpPr>
            <a:spLocks noGrp="1"/>
          </p:cNvSpPr>
          <p:nvPr>
            <p:ph type="title"/>
          </p:nvPr>
        </p:nvSpPr>
        <p:spPr bwMode="auto">
          <a:xfrm>
            <a:off x="298515" y="1180896"/>
            <a:ext cx="11594969" cy="716484"/>
          </a:xfrm>
        </p:spPr>
        <p:txBody>
          <a:bodyPr/>
          <a:lstStyle/>
          <a:p>
            <a:pPr>
              <a:defRPr/>
            </a:pPr>
            <a:r>
              <a:rPr lang="en-GB" b="1" dirty="0">
                <a:latin typeface="+mn-lt"/>
              </a:rPr>
              <a:t>NHS Digital – Historical Context </a:t>
            </a:r>
          </a:p>
        </p:txBody>
      </p:sp>
      <p:pic>
        <p:nvPicPr>
          <p:cNvPr id="4" name="Online Media 3" title="What is NHS Digital?">
            <a:hlinkClick r:id="" action="ppaction://media"/>
            <a:extLst>
              <a:ext uri="{FF2B5EF4-FFF2-40B4-BE49-F238E27FC236}">
                <a16:creationId xmlns:a16="http://schemas.microsoft.com/office/drawing/2014/main" id="{7F71C62A-5B9F-8C22-EA32-9804FACF4A88}"/>
              </a:ext>
            </a:extLst>
          </p:cNvPr>
          <p:cNvPicPr>
            <a:picLocks noGrp="1" noRot="1" noChangeAspect="1"/>
          </p:cNvPicPr>
          <p:nvPr>
            <p:ph idx="1"/>
            <a:videoFile r:link="rId1"/>
          </p:nvPr>
        </p:nvPicPr>
        <p:blipFill>
          <a:blip r:embed="rId4"/>
          <a:stretch>
            <a:fillRect/>
          </a:stretch>
        </p:blipFill>
        <p:spPr>
          <a:xfrm>
            <a:off x="395224" y="2112726"/>
            <a:ext cx="7948994" cy="4490957"/>
          </a:xfrm>
          <a:prstGeom prst="rect">
            <a:avLst/>
          </a:prstGeom>
        </p:spPr>
      </p:pic>
      <p:sp>
        <p:nvSpPr>
          <p:cNvPr id="2" name="TextBox 1">
            <a:extLst>
              <a:ext uri="{FF2B5EF4-FFF2-40B4-BE49-F238E27FC236}">
                <a16:creationId xmlns:a16="http://schemas.microsoft.com/office/drawing/2014/main" id="{AF3E0962-9388-2A6A-EBFC-30908CA6A09A}"/>
              </a:ext>
            </a:extLst>
          </p:cNvPr>
          <p:cNvSpPr txBox="1"/>
          <p:nvPr/>
        </p:nvSpPr>
        <p:spPr>
          <a:xfrm>
            <a:off x="967945" y="306859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4AB7E74F-FC82-B49D-DD0A-A2C03CD093BC}"/>
              </a:ext>
            </a:extLst>
          </p:cNvPr>
          <p:cNvSpPr txBox="1"/>
          <p:nvPr/>
        </p:nvSpPr>
        <p:spPr>
          <a:xfrm>
            <a:off x="8755311" y="2115614"/>
            <a:ext cx="325902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Update:</a:t>
            </a:r>
            <a:endParaRPr lang="en-US" dirty="0">
              <a:ea typeface="+mn-lt"/>
              <a:cs typeface="Arial"/>
            </a:endParaRPr>
          </a:p>
          <a:p>
            <a:r>
              <a:rPr lang="en-GB" dirty="0">
                <a:ea typeface="+mn-lt"/>
                <a:cs typeface="+mn-lt"/>
              </a:rPr>
              <a:t>NHS Digital merged with NHS England on 1 February 2023.</a:t>
            </a: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pic>
        <p:nvPicPr>
          <p:cNvPr id="1839520239" name="Picture 6" descr="A person in a blue uniform and a person lying in a hospital bed&#10;&#10;Description automatically generated"/>
          <p:cNvPicPr>
            <a:picLocks noChangeAspect="1"/>
          </p:cNvPicPr>
          <p:nvPr/>
        </p:nvPicPr>
        <p:blipFill rotWithShape="1">
          <a:blip r:embed="rId3"/>
          <a:stretch/>
        </p:blipFill>
        <p:spPr bwMode="auto">
          <a:xfrm>
            <a:off x="409681" y="321732"/>
            <a:ext cx="3224584" cy="2748958"/>
          </a:xfrm>
          <a:prstGeom prst="rect">
            <a:avLst/>
          </a:prstGeom>
        </p:spPr>
      </p:pic>
      <p:sp>
        <p:nvSpPr>
          <p:cNvPr id="92649350" name="Rectangle 21"/>
          <p:cNvSpPr>
            <a:spLocks noGrp="1" noRot="1" noChangeAspect="1" noMove="1" noResize="1" noEditPoints="1" noAdjustHandles="1" noChangeArrowheads="1" noChangeShapeType="1" noTextEdit="1"/>
          </p:cNvSpPr>
          <p:nvPr/>
        </p:nvSpPr>
        <p:spPr bwMode="auto">
          <a:xfrm>
            <a:off x="4023671" y="0"/>
            <a:ext cx="731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pic>
        <p:nvPicPr>
          <p:cNvPr id="1491588821" name="Picture 12" descr="A close-up of a virus&#10;&#10;Description automatically generated"/>
          <p:cNvPicPr>
            <a:picLocks noChangeAspect="1"/>
          </p:cNvPicPr>
          <p:nvPr/>
        </p:nvPicPr>
        <p:blipFill rotWithShape="1">
          <a:blip r:embed="rId4"/>
          <a:stretch/>
        </p:blipFill>
        <p:spPr bwMode="auto">
          <a:xfrm>
            <a:off x="4395216" y="403617"/>
            <a:ext cx="3401568" cy="2585191"/>
          </a:xfrm>
          <a:prstGeom prst="rect">
            <a:avLst/>
          </a:prstGeom>
        </p:spPr>
      </p:pic>
      <p:sp>
        <p:nvSpPr>
          <p:cNvPr id="1582245754" name="Rectangle 23"/>
          <p:cNvSpPr>
            <a:spLocks noGrp="1" noRot="1" noChangeAspect="1" noMove="1" noResize="1" noEditPoints="1" noAdjustHandles="1" noChangeArrowheads="1" noChangeShapeType="1" noTextEdit="1"/>
          </p:cNvSpPr>
          <p:nvPr/>
        </p:nvSpPr>
        <p:spPr bwMode="auto">
          <a:xfrm>
            <a:off x="8107836" y="0"/>
            <a:ext cx="731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pic>
        <p:nvPicPr>
          <p:cNvPr id="544027851" name="Picture 16" descr="A person writing on a white board&#10;&#10;Description automatically generated"/>
          <p:cNvPicPr>
            <a:picLocks noChangeAspect="1"/>
          </p:cNvPicPr>
          <p:nvPr/>
        </p:nvPicPr>
        <p:blipFill rotWithShape="1">
          <a:blip r:embed="rId5"/>
          <a:stretch/>
        </p:blipFill>
        <p:spPr bwMode="auto">
          <a:xfrm>
            <a:off x="8646563" y="321732"/>
            <a:ext cx="3092521" cy="2752343"/>
          </a:xfrm>
          <a:prstGeom prst="rect">
            <a:avLst/>
          </a:prstGeom>
        </p:spPr>
      </p:pic>
      <p:sp>
        <p:nvSpPr>
          <p:cNvPr id="1697694335" name="Rectangle 25"/>
          <p:cNvSpPr>
            <a:spLocks noGrp="1" noRot="1" noChangeAspect="1" noMove="1" noResize="1" noEditPoints="1" noAdjustHandles="1" noChangeArrowheads="1" noChangeShapeType="1" noTextEdit="1"/>
          </p:cNvSpPr>
          <p:nvPr/>
        </p:nvSpPr>
        <p:spPr bwMode="auto">
          <a:xfrm rot="5400000">
            <a:off x="6059424" y="-2665476"/>
            <a:ext cx="73152" cy="12188952"/>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pic>
        <p:nvPicPr>
          <p:cNvPr id="1329695440" name="Picture 14" descr="A group of people using a tablet&#10;&#10;Description automatically generated"/>
          <p:cNvPicPr>
            <a:picLocks noChangeAspect="1"/>
          </p:cNvPicPr>
          <p:nvPr/>
        </p:nvPicPr>
        <p:blipFill rotWithShape="1">
          <a:blip r:embed="rId6"/>
          <a:stretch/>
        </p:blipFill>
        <p:spPr bwMode="auto">
          <a:xfrm>
            <a:off x="501018" y="3783923"/>
            <a:ext cx="3127663" cy="2752343"/>
          </a:xfrm>
          <a:prstGeom prst="rect">
            <a:avLst/>
          </a:prstGeom>
        </p:spPr>
      </p:pic>
      <p:pic>
        <p:nvPicPr>
          <p:cNvPr id="1658392811" name="Picture 8" descr="A person in blue scrubs talking on the phone&#10;&#10;Description automatically generated"/>
          <p:cNvPicPr>
            <a:picLocks noChangeAspect="1"/>
          </p:cNvPicPr>
          <p:nvPr/>
        </p:nvPicPr>
        <p:blipFill rotWithShape="1">
          <a:blip r:embed="rId7"/>
          <a:stretch/>
        </p:blipFill>
        <p:spPr bwMode="auto">
          <a:xfrm>
            <a:off x="4547072" y="3783923"/>
            <a:ext cx="3163613" cy="2752343"/>
          </a:xfrm>
          <a:prstGeom prst="rect">
            <a:avLst/>
          </a:prstGeom>
        </p:spPr>
      </p:pic>
      <p:pic>
        <p:nvPicPr>
          <p:cNvPr id="1602540833" name="Picture 10" descr="A person and a child looking at a computer&#10;&#10;Description automatically generated"/>
          <p:cNvPicPr>
            <a:picLocks noChangeAspect="1"/>
          </p:cNvPicPr>
          <p:nvPr/>
        </p:nvPicPr>
        <p:blipFill rotWithShape="1">
          <a:blip r:embed="rId8"/>
          <a:stretch/>
        </p:blipFill>
        <p:spPr bwMode="auto">
          <a:xfrm>
            <a:off x="8592708" y="3783923"/>
            <a:ext cx="3200400" cy="2752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39520239"/>
                                        </p:tgtEl>
                                        <p:attrNameLst>
                                          <p:attrName>style.visibility</p:attrName>
                                        </p:attrNameLst>
                                      </p:cBhvr>
                                      <p:to>
                                        <p:strVal val="visible"/>
                                      </p:to>
                                    </p:set>
                                    <p:animEffect transition="in" filter="fade">
                                      <p:cBhvr>
                                        <p:cTn id="7" dur="500"/>
                                        <p:tgtEl>
                                          <p:spTgt spid="183952023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91588821"/>
                                        </p:tgtEl>
                                        <p:attrNameLst>
                                          <p:attrName>style.visibility</p:attrName>
                                        </p:attrNameLst>
                                      </p:cBhvr>
                                      <p:to>
                                        <p:strVal val="visible"/>
                                      </p:to>
                                    </p:set>
                                    <p:animEffect transition="in" filter="fade">
                                      <p:cBhvr>
                                        <p:cTn id="12" dur="500"/>
                                        <p:tgtEl>
                                          <p:spTgt spid="14915888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44027851"/>
                                        </p:tgtEl>
                                        <p:attrNameLst>
                                          <p:attrName>style.visibility</p:attrName>
                                        </p:attrNameLst>
                                      </p:cBhvr>
                                      <p:to>
                                        <p:strVal val="visible"/>
                                      </p:to>
                                    </p:set>
                                    <p:animEffect transition="in" filter="fade">
                                      <p:cBhvr>
                                        <p:cTn id="17" dur="500"/>
                                        <p:tgtEl>
                                          <p:spTgt spid="54402785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29695440"/>
                                        </p:tgtEl>
                                        <p:attrNameLst>
                                          <p:attrName>style.visibility</p:attrName>
                                        </p:attrNameLst>
                                      </p:cBhvr>
                                      <p:to>
                                        <p:strVal val="visible"/>
                                      </p:to>
                                    </p:set>
                                    <p:animEffect transition="in" filter="fade">
                                      <p:cBhvr>
                                        <p:cTn id="22" dur="500"/>
                                        <p:tgtEl>
                                          <p:spTgt spid="132969544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658392811"/>
                                        </p:tgtEl>
                                        <p:attrNameLst>
                                          <p:attrName>style.visibility</p:attrName>
                                        </p:attrNameLst>
                                      </p:cBhvr>
                                      <p:to>
                                        <p:strVal val="visible"/>
                                      </p:to>
                                    </p:set>
                                    <p:animEffect transition="in" filter="fade">
                                      <p:cBhvr>
                                        <p:cTn id="27" dur="500"/>
                                        <p:tgtEl>
                                          <p:spTgt spid="16583928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602540833"/>
                                        </p:tgtEl>
                                        <p:attrNameLst>
                                          <p:attrName>style.visibility</p:attrName>
                                        </p:attrNameLst>
                                      </p:cBhvr>
                                      <p:to>
                                        <p:strVal val="visible"/>
                                      </p:to>
                                    </p:set>
                                    <p:animEffect transition="in" filter="fade">
                                      <p:cBhvr>
                                        <p:cTn id="32" dur="500"/>
                                        <p:tgtEl>
                                          <p:spTgt spid="16025408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72872179" name="Title 1"/>
          <p:cNvSpPr>
            <a:spLocks noGrp="1"/>
          </p:cNvSpPr>
          <p:nvPr>
            <p:ph type="title"/>
          </p:nvPr>
        </p:nvSpPr>
        <p:spPr bwMode="auto">
          <a:xfrm>
            <a:off x="207872" y="1256803"/>
            <a:ext cx="11594969" cy="595442"/>
          </a:xfrm>
        </p:spPr>
        <p:txBody>
          <a:bodyPr>
            <a:normAutofit fontScale="90000"/>
          </a:bodyPr>
          <a:lstStyle/>
          <a:p>
            <a:pPr>
              <a:defRPr/>
            </a:pPr>
            <a:r>
              <a:rPr lang="en-GB" sz="4400" b="1" i="0" u="none" strike="noStrike" cap="none" spc="0" dirty="0">
                <a:ln>
                  <a:noFill/>
                </a:ln>
                <a:solidFill>
                  <a:prstClr val="black"/>
                </a:solidFill>
                <a:ea typeface="+mj-lt"/>
                <a:cs typeface="+mj-lt"/>
              </a:rPr>
              <a:t>NHS </a:t>
            </a:r>
            <a:r>
              <a:rPr lang="en-GB" b="1" dirty="0">
                <a:solidFill>
                  <a:prstClr val="black"/>
                </a:solidFill>
                <a:ea typeface="+mj-lt"/>
                <a:cs typeface="+mj-lt"/>
              </a:rPr>
              <a:t>England – current data and digital functions</a:t>
            </a:r>
            <a:endParaRPr lang="en-US" b="1" dirty="0">
              <a:solidFill>
                <a:prstClr val="black"/>
              </a:solidFill>
            </a:endParaRPr>
          </a:p>
        </p:txBody>
      </p:sp>
      <p:sp>
        <p:nvSpPr>
          <p:cNvPr id="1192407939" name="Content Placeholder 2"/>
          <p:cNvSpPr>
            <a:spLocks noGrp="1"/>
          </p:cNvSpPr>
          <p:nvPr>
            <p:ph idx="1"/>
          </p:nvPr>
        </p:nvSpPr>
        <p:spPr bwMode="auto">
          <a:xfrm>
            <a:off x="301657" y="1852246"/>
            <a:ext cx="11594969" cy="4680529"/>
          </a:xfrm>
        </p:spPr>
        <p:txBody>
          <a:bodyPr>
            <a:normAutofit/>
          </a:bodyPr>
          <a:lstStyle/>
          <a:p>
            <a:pPr>
              <a:defRPr/>
            </a:pPr>
            <a:r>
              <a:rPr lang="en-GB"/>
              <a:t>Keeps patient data safe and makes sure it is used legally.</a:t>
            </a:r>
          </a:p>
          <a:p>
            <a:pPr>
              <a:defRPr/>
            </a:pPr>
            <a:r>
              <a:rPr lang="en-GB"/>
              <a:t>Runs IT systems linking health and care records (e.g. NHS Spine, Summary Care Record).</a:t>
            </a:r>
          </a:p>
          <a:p>
            <a:pPr>
              <a:defRPr/>
            </a:pPr>
            <a:r>
              <a:rPr lang="en-GB"/>
              <a:t>Provides digital services like the NHS App, website, e-Referrals and e-Prescriptions.</a:t>
            </a:r>
          </a:p>
          <a:p>
            <a:pPr>
              <a:defRPr/>
            </a:pPr>
            <a:r>
              <a:rPr lang="en-GB"/>
              <a:t>Uses data to improve care for all:</a:t>
            </a:r>
          </a:p>
          <a:p>
            <a:pPr lvl="1">
              <a:defRPr/>
            </a:pPr>
            <a:r>
              <a:rPr lang="en-GB" sz="2800"/>
              <a:t>Monitors NHS performance</a:t>
            </a:r>
          </a:p>
          <a:p>
            <a:pPr lvl="1">
              <a:defRPr/>
            </a:pPr>
            <a:r>
              <a:rPr lang="en-GB" sz="2800"/>
              <a:t>Manages disease outbreaks</a:t>
            </a:r>
          </a:p>
          <a:p>
            <a:pPr lvl="1">
              <a:defRPr/>
            </a:pPr>
            <a:r>
              <a:rPr lang="en-GB" sz="2800"/>
              <a:t>Plans future services</a:t>
            </a:r>
          </a:p>
          <a:p>
            <a:pPr lvl="1">
              <a:defRPr/>
            </a:pPr>
            <a:r>
              <a:rPr lang="en-GB" sz="2800"/>
              <a:t>Supports health research</a:t>
            </a:r>
          </a:p>
        </p:txBody>
      </p:sp>
      <p:sp>
        <p:nvSpPr>
          <p:cNvPr id="702856018" name="TextBox 4"/>
          <p:cNvSpPr txBox="1"/>
          <p:nvPr/>
        </p:nvSpPr>
        <p:spPr bwMode="auto">
          <a:xfrm>
            <a:off x="9648727" y="6348109"/>
            <a:ext cx="2341684" cy="369332"/>
          </a:xfrm>
          <a:prstGeom prst="rect">
            <a:avLst/>
          </a:prstGeom>
          <a:noFill/>
        </p:spPr>
        <p:txBody>
          <a:bodyPr wrap="square" lIns="91440" tIns="45720" rIns="91440" bIns="45720" anchor="t">
            <a:spAutoFit/>
          </a:bodyPr>
          <a:lstStyle/>
          <a:p>
            <a:pPr>
              <a:defRPr/>
            </a:pPr>
            <a:r>
              <a:rPr lang="en-GB" sz="1800" dirty="0">
                <a:ea typeface="+mn-lt"/>
                <a:cs typeface="+mn-lt"/>
              </a:rPr>
              <a:t>(NHS </a:t>
            </a:r>
            <a:r>
              <a:rPr lang="en-GB" dirty="0">
                <a:ea typeface="+mn-lt"/>
                <a:cs typeface="+mn-lt"/>
              </a:rPr>
              <a:t>England</a:t>
            </a:r>
            <a:r>
              <a:rPr lang="en-GB" sz="1800" dirty="0">
                <a:ea typeface="+mn-lt"/>
                <a:cs typeface="+mn-lt"/>
              </a:rPr>
              <a:t>, </a:t>
            </a:r>
            <a:r>
              <a:rPr lang="en-GB" dirty="0">
                <a:ea typeface="+mn-lt"/>
                <a:cs typeface="+mn-lt"/>
              </a:rPr>
              <a:t>2023</a:t>
            </a:r>
            <a:r>
              <a:rPr lang="en-GB" sz="1800" dirty="0">
                <a:ea typeface="+mn-lt"/>
                <a:cs typeface="+mn-lt"/>
              </a:rPr>
              <a:t>)</a:t>
            </a:r>
            <a:endParaRPr lang="en-US" dirty="0">
              <a:ea typeface="+mn-lt"/>
              <a:cs typeface="+mn-lt"/>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2039055735" name="Content Placeholder 4">
            <a:hlinkClick r:id="rId3"/>
          </p:cNvPr>
          <p:cNvPicPr>
            <a:picLocks noGrp="1" noChangeAspect="1"/>
          </p:cNvPicPr>
          <p:nvPr>
            <p:ph idx="1"/>
          </p:nvPr>
        </p:nvPicPr>
        <p:blipFill rotWithShape="1">
          <a:blip r:embed="rId4"/>
          <a:stretch/>
        </p:blipFill>
        <p:spPr bwMode="auto">
          <a:xfrm>
            <a:off x="295374" y="1230842"/>
            <a:ext cx="6504012" cy="3227555"/>
          </a:xfrm>
        </p:spPr>
      </p:pic>
      <p:sp>
        <p:nvSpPr>
          <p:cNvPr id="366350898" name="TextBox 5"/>
          <p:cNvSpPr txBox="1"/>
          <p:nvPr/>
        </p:nvSpPr>
        <p:spPr bwMode="auto">
          <a:xfrm>
            <a:off x="7326923" y="1603375"/>
            <a:ext cx="4569703" cy="4401205"/>
          </a:xfrm>
          <a:prstGeom prst="rect">
            <a:avLst/>
          </a:prstGeom>
          <a:noFill/>
        </p:spPr>
        <p:txBody>
          <a:bodyPr wrap="square" lIns="91440" tIns="45720" rIns="91440" bIns="45720" rtlCol="0" anchor="t">
            <a:spAutoFit/>
          </a:bodyPr>
          <a:lstStyle/>
          <a:p>
            <a:pPr>
              <a:defRPr/>
            </a:pPr>
            <a:r>
              <a:rPr lang="en-GB" sz="2000" dirty="0">
                <a:ea typeface="+mn-lt"/>
                <a:cs typeface="+mn-lt"/>
              </a:rPr>
              <a:t>In August 2024, NHS England published Primary Care Dementia Data using data collected from GP practices in England.</a:t>
            </a:r>
            <a:r>
              <a:rPr lang="en-GB" sz="2000" dirty="0">
                <a:latin typeface="Arial"/>
                <a:cs typeface="Arial"/>
              </a:rPr>
              <a:t> </a:t>
            </a:r>
            <a:endParaRPr lang="en-US" dirty="0"/>
          </a:p>
          <a:p>
            <a:pPr>
              <a:defRPr/>
            </a:pPr>
            <a:endParaRPr lang="en-GB" sz="2000">
              <a:latin typeface="Arial"/>
              <a:cs typeface="Arial"/>
            </a:endParaRPr>
          </a:p>
          <a:p>
            <a:pPr marL="342900" indent="-342900">
              <a:buFont typeface="Arial"/>
              <a:buChar char="•"/>
              <a:defRPr/>
            </a:pPr>
            <a:r>
              <a:rPr lang="en-GB" sz="2000" dirty="0">
                <a:latin typeface="Arial"/>
                <a:cs typeface="Arial"/>
              </a:rPr>
              <a:t>In what ways do you think that this type of data collection benefits </a:t>
            </a:r>
            <a:r>
              <a:rPr lang="en-GB" sz="2000" b="1" dirty="0">
                <a:latin typeface="Arial"/>
                <a:cs typeface="Arial"/>
              </a:rPr>
              <a:t>patients</a:t>
            </a:r>
            <a:r>
              <a:rPr lang="en-GB" sz="2000" dirty="0">
                <a:latin typeface="Arial"/>
                <a:cs typeface="Arial"/>
              </a:rPr>
              <a:t>? </a:t>
            </a:r>
          </a:p>
          <a:p>
            <a:pPr marL="342900" indent="-342900">
              <a:buFont typeface="Arial"/>
              <a:buChar char="•"/>
              <a:defRPr/>
            </a:pPr>
            <a:endParaRPr lang="en-GB" sz="2000">
              <a:latin typeface="Arial"/>
              <a:cs typeface="Arial"/>
            </a:endParaRPr>
          </a:p>
          <a:p>
            <a:pPr marL="342900" indent="-342900">
              <a:buFont typeface="Arial"/>
              <a:buChar char="•"/>
              <a:defRPr/>
            </a:pPr>
            <a:r>
              <a:rPr lang="en-GB" sz="2000" dirty="0">
                <a:latin typeface="Arial"/>
                <a:cs typeface="Arial"/>
              </a:rPr>
              <a:t>In what ways do you think this type of data benefits </a:t>
            </a:r>
            <a:r>
              <a:rPr lang="en-GB" sz="2000" b="1" dirty="0">
                <a:latin typeface="Arial"/>
                <a:cs typeface="Arial"/>
              </a:rPr>
              <a:t>staff in the workforce</a:t>
            </a:r>
            <a:r>
              <a:rPr lang="en-GB" sz="2000" dirty="0">
                <a:latin typeface="Arial"/>
                <a:cs typeface="Arial"/>
              </a:rPr>
              <a:t>? </a:t>
            </a:r>
          </a:p>
          <a:p>
            <a:pPr marL="342900" indent="-342900">
              <a:buFont typeface="Arial"/>
              <a:buChar char="•"/>
              <a:defRPr/>
            </a:pPr>
            <a:endParaRPr lang="en-GB" sz="2000">
              <a:latin typeface="Arial"/>
              <a:cs typeface="Arial"/>
            </a:endParaRPr>
          </a:p>
          <a:p>
            <a:pPr marL="342900" indent="-342900">
              <a:buFont typeface="Arial"/>
              <a:buChar char="•"/>
              <a:defRPr/>
            </a:pPr>
            <a:r>
              <a:rPr lang="en-GB" sz="2000" dirty="0">
                <a:latin typeface="Arial"/>
                <a:cs typeface="Arial"/>
              </a:rPr>
              <a:t>In what way might this data lead to benefits for </a:t>
            </a:r>
            <a:r>
              <a:rPr lang="en-GB" sz="2000" b="1" dirty="0">
                <a:latin typeface="Arial"/>
                <a:cs typeface="Arial"/>
              </a:rPr>
              <a:t>local communities</a:t>
            </a:r>
            <a:r>
              <a:rPr lang="en-GB" sz="2000" dirty="0">
                <a:latin typeface="Arial"/>
                <a:cs typeface="Arial"/>
              </a:rPr>
              <a:t>?  </a:t>
            </a:r>
          </a:p>
        </p:txBody>
      </p:sp>
      <p:pic>
        <p:nvPicPr>
          <p:cNvPr id="1907449321" name="Picture 7"/>
          <p:cNvPicPr>
            <a:picLocks noChangeAspect="1"/>
          </p:cNvPicPr>
          <p:nvPr/>
        </p:nvPicPr>
        <p:blipFill rotWithShape="1">
          <a:blip r:embed="rId5"/>
          <a:stretch/>
        </p:blipFill>
        <p:spPr bwMode="auto">
          <a:xfrm>
            <a:off x="1009334" y="4458397"/>
            <a:ext cx="5076092" cy="2399603"/>
          </a:xfrm>
          <a:prstGeom prst="rect">
            <a:avLst/>
          </a:prstGeom>
        </p:spPr>
      </p:pic>
      <p:sp>
        <p:nvSpPr>
          <p:cNvPr id="2002169267" name="TextBox 1"/>
          <p:cNvSpPr txBox="1"/>
          <p:nvPr/>
        </p:nvSpPr>
        <p:spPr bwMode="auto">
          <a:xfrm>
            <a:off x="9984459" y="6488668"/>
            <a:ext cx="2089160" cy="307777"/>
          </a:xfrm>
          <a:prstGeom prst="rect">
            <a:avLst/>
          </a:prstGeom>
          <a:noFill/>
        </p:spPr>
        <p:txBody>
          <a:bodyPr wrap="square" lIns="91440" tIns="45720" rIns="91440" bIns="45720" rtlCol="0" anchor="t">
            <a:spAutoFit/>
          </a:bodyPr>
          <a:lstStyle/>
          <a:p>
            <a:pPr>
              <a:defRPr/>
            </a:pPr>
            <a:r>
              <a:rPr lang="en-GB" sz="1400" dirty="0"/>
              <a:t>(NHS </a:t>
            </a:r>
            <a:r>
              <a:rPr lang="en-GB" sz="1400" dirty="0">
                <a:ea typeface="+mn-lt"/>
                <a:cs typeface="+mn-lt"/>
              </a:rPr>
              <a:t>England</a:t>
            </a:r>
            <a:r>
              <a:rPr lang="en-GB" sz="1400" dirty="0"/>
              <a:t>, 2024)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66350898">
                                            <p:txEl>
                                              <p:pRg st="0" end="0"/>
                                            </p:txEl>
                                          </p:spTgt>
                                        </p:tgtEl>
                                        <p:attrNameLst>
                                          <p:attrName>style.visibility</p:attrName>
                                        </p:attrNameLst>
                                      </p:cBhvr>
                                      <p:to>
                                        <p:strVal val="visible"/>
                                      </p:to>
                                    </p:set>
                                    <p:animEffect transition="in" filter="fade">
                                      <p:cBhvr>
                                        <p:cTn id="7" dur="500"/>
                                        <p:tgtEl>
                                          <p:spTgt spid="36635089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66350898">
                                            <p:txEl>
                                              <p:pRg st="2" end="2"/>
                                            </p:txEl>
                                          </p:spTgt>
                                        </p:tgtEl>
                                        <p:attrNameLst>
                                          <p:attrName>style.visibility</p:attrName>
                                        </p:attrNameLst>
                                      </p:cBhvr>
                                      <p:to>
                                        <p:strVal val="visible"/>
                                      </p:to>
                                    </p:set>
                                    <p:animEffect transition="in" filter="fade">
                                      <p:cBhvr>
                                        <p:cTn id="12" dur="500"/>
                                        <p:tgtEl>
                                          <p:spTgt spid="36635089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66350898">
                                            <p:txEl>
                                              <p:pRg st="4" end="4"/>
                                            </p:txEl>
                                          </p:spTgt>
                                        </p:tgtEl>
                                        <p:attrNameLst>
                                          <p:attrName>style.visibility</p:attrName>
                                        </p:attrNameLst>
                                      </p:cBhvr>
                                      <p:to>
                                        <p:strVal val="visible"/>
                                      </p:to>
                                    </p:set>
                                    <p:animEffect transition="in" filter="fade">
                                      <p:cBhvr>
                                        <p:cTn id="17" dur="500"/>
                                        <p:tgtEl>
                                          <p:spTgt spid="366350898">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66350898">
                                            <p:txEl>
                                              <p:pRg st="6" end="6"/>
                                            </p:txEl>
                                          </p:spTgt>
                                        </p:tgtEl>
                                        <p:attrNameLst>
                                          <p:attrName>style.visibility</p:attrName>
                                        </p:attrNameLst>
                                      </p:cBhvr>
                                      <p:to>
                                        <p:strVal val="visible"/>
                                      </p:to>
                                    </p:set>
                                    <p:animEffect transition="in" filter="fade">
                                      <p:cBhvr>
                                        <p:cTn id="22" dur="500"/>
                                        <p:tgtEl>
                                          <p:spTgt spid="36635089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065080839" name="Title 1"/>
          <p:cNvSpPr>
            <a:spLocks noGrp="1"/>
          </p:cNvSpPr>
          <p:nvPr>
            <p:ph type="title"/>
          </p:nvPr>
        </p:nvSpPr>
        <p:spPr bwMode="auto">
          <a:xfrm>
            <a:off x="301657" y="1420926"/>
            <a:ext cx="11594969" cy="1325563"/>
          </a:xfrm>
        </p:spPr>
        <p:txBody>
          <a:bodyPr anchor="ctr">
            <a:normAutofit/>
          </a:bodyPr>
          <a:lstStyle/>
          <a:p>
            <a:pPr algn="ctr">
              <a:defRPr/>
            </a:pPr>
            <a:r>
              <a:rPr lang="en-GB" b="1">
                <a:latin typeface="+mn-lt"/>
              </a:rPr>
              <a:t>Ethical Use of Patient Data</a:t>
            </a:r>
          </a:p>
        </p:txBody>
      </p:sp>
      <p:pic>
        <p:nvPicPr>
          <p:cNvPr id="381368573" name="Content Placeholder 6"/>
          <p:cNvPicPr>
            <a:picLocks noGrp="1" noChangeAspect="1"/>
          </p:cNvPicPr>
          <p:nvPr>
            <p:ph idx="1"/>
          </p:nvPr>
        </p:nvPicPr>
        <p:blipFill rotWithShape="1">
          <a:blip r:embed="rId3"/>
          <a:srcRect t="32302" r="-1" b="36205"/>
          <a:stretch/>
        </p:blipFill>
        <p:spPr bwMode="auto">
          <a:xfrm>
            <a:off x="301657" y="2881426"/>
            <a:ext cx="11594969" cy="3651349"/>
          </a:xfrm>
          <a:prstGeom prst="rect">
            <a:avLst/>
          </a:prstGeom>
          <a:noFill/>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16715061" name="Title 1"/>
          <p:cNvSpPr>
            <a:spLocks noGrp="1"/>
          </p:cNvSpPr>
          <p:nvPr>
            <p:ph type="title"/>
          </p:nvPr>
        </p:nvSpPr>
        <p:spPr bwMode="auto">
          <a:xfrm>
            <a:off x="210217" y="1166743"/>
            <a:ext cx="11594969" cy="932856"/>
          </a:xfrm>
        </p:spPr>
        <p:txBody>
          <a:bodyPr/>
          <a:lstStyle/>
          <a:p>
            <a:pPr algn="ctr">
              <a:defRPr/>
            </a:pPr>
            <a:r>
              <a:rPr lang="en-GB" sz="4800" b="1" i="0" u="none" strike="noStrike" cap="none" spc="0">
                <a:ln>
                  <a:noFill/>
                </a:ln>
                <a:solidFill>
                  <a:prstClr val="black"/>
                </a:solidFill>
                <a:latin typeface="Calibri"/>
                <a:ea typeface="+mj-ea"/>
                <a:cs typeface="+mj-cs"/>
              </a:rPr>
              <a:t>Ethical Use of Patient Data</a:t>
            </a:r>
            <a:endParaRPr lang="en-GB"/>
          </a:p>
        </p:txBody>
      </p:sp>
      <p:pic>
        <p:nvPicPr>
          <p:cNvPr id="1018485956" name="Content Placeholder 4"/>
          <p:cNvPicPr>
            <a:picLocks noGrp="1" noChangeAspect="1"/>
          </p:cNvPicPr>
          <p:nvPr>
            <p:ph idx="1"/>
          </p:nvPr>
        </p:nvPicPr>
        <p:blipFill rotWithShape="1">
          <a:blip r:embed="rId3"/>
          <a:stretch/>
        </p:blipFill>
        <p:spPr bwMode="auto">
          <a:xfrm>
            <a:off x="3466496" y="3493288"/>
            <a:ext cx="5403121" cy="1435735"/>
          </a:xfrm>
          <a:prstGeom prst="rect">
            <a:avLst/>
          </a:prstGeom>
          <a:ln w="22225">
            <a:solidFill>
              <a:schemeClr val="accent6">
                <a:lumMod val="50000"/>
              </a:schemeClr>
            </a:solidFill>
          </a:ln>
        </p:spPr>
      </p:pic>
      <p:sp>
        <p:nvSpPr>
          <p:cNvPr id="1559033089" name="TextBox 5"/>
          <p:cNvSpPr txBox="1"/>
          <p:nvPr/>
        </p:nvSpPr>
        <p:spPr bwMode="auto">
          <a:xfrm>
            <a:off x="354329" y="2108293"/>
            <a:ext cx="11627452" cy="1384995"/>
          </a:xfrm>
          <a:prstGeom prst="rect">
            <a:avLst/>
          </a:prstGeom>
          <a:noFill/>
        </p:spPr>
        <p:txBody>
          <a:bodyPr wrap="square" rtlCol="0">
            <a:spAutoFit/>
          </a:bodyPr>
          <a:lstStyle/>
          <a:p>
            <a:pPr>
              <a:defRPr/>
            </a:pPr>
            <a:r>
              <a:rPr lang="en-GB" sz="2800"/>
              <a:t>The National Data Guardian advises the health and adult social care system in England to help ensure that people's confidential information is kept safe and used properly.</a:t>
            </a:r>
          </a:p>
        </p:txBody>
      </p:sp>
      <p:sp>
        <p:nvSpPr>
          <p:cNvPr id="1884594716" name="TextBox 10"/>
          <p:cNvSpPr txBox="1"/>
          <p:nvPr/>
        </p:nvSpPr>
        <p:spPr bwMode="auto">
          <a:xfrm>
            <a:off x="354329" y="5086458"/>
            <a:ext cx="11627453" cy="1384995"/>
          </a:xfrm>
          <a:prstGeom prst="rect">
            <a:avLst/>
          </a:prstGeom>
          <a:noFill/>
          <a:ln w="57150">
            <a:solidFill>
              <a:schemeClr val="accent1"/>
            </a:solidFill>
          </a:ln>
        </p:spPr>
        <p:txBody>
          <a:bodyPr wrap="square">
            <a:spAutoFit/>
          </a:bodyPr>
          <a:lstStyle/>
          <a:p>
            <a:pPr>
              <a:defRPr/>
            </a:pPr>
            <a:r>
              <a:rPr lang="en-GB" sz="2800" b="1"/>
              <a:t>Vision</a:t>
            </a:r>
          </a:p>
          <a:p>
            <a:pPr>
              <a:defRPr/>
            </a:pPr>
            <a:r>
              <a:rPr lang="en-GB" sz="2800"/>
              <a:t>The NDG’s vision is for improved health and care outcomes through the safe, appropriate, and ethical use of people’s health and social care information.</a:t>
            </a:r>
          </a:p>
        </p:txBody>
      </p:sp>
      <p:sp>
        <p:nvSpPr>
          <p:cNvPr id="923424941" name="TextBox 3"/>
          <p:cNvSpPr txBox="1"/>
          <p:nvPr/>
        </p:nvSpPr>
        <p:spPr bwMode="auto">
          <a:xfrm>
            <a:off x="9765322" y="6444222"/>
            <a:ext cx="2216459" cy="369332"/>
          </a:xfrm>
          <a:prstGeom prst="rect">
            <a:avLst/>
          </a:prstGeom>
          <a:noFill/>
        </p:spPr>
        <p:txBody>
          <a:bodyPr wrap="square" rtlCol="0">
            <a:spAutoFit/>
          </a:bodyPr>
          <a:lstStyle/>
          <a:p>
            <a:pPr>
              <a:defRPr/>
            </a:pPr>
            <a:r>
              <a:rPr lang="en-GB"/>
              <a:t>(GOV.UK., no date)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59033089"/>
                                        </p:tgtEl>
                                        <p:attrNameLst>
                                          <p:attrName>style.visibility</p:attrName>
                                        </p:attrNameLst>
                                      </p:cBhvr>
                                      <p:to>
                                        <p:strVal val="visible"/>
                                      </p:to>
                                    </p:set>
                                    <p:animEffect transition="in" filter="fade">
                                      <p:cBhvr>
                                        <p:cTn id="7" dur="500"/>
                                        <p:tgtEl>
                                          <p:spTgt spid="1559033089"/>
                                        </p:tgtEl>
                                      </p:cBhvr>
                                    </p:animEffect>
                                  </p:childTnLst>
                                </p:cTn>
                              </p:par>
                              <p:par>
                                <p:cTn id="8" presetID="10" presetClass="entr" presetSubtype="0" fill="hold" nodeType="withEffect">
                                  <p:stCondLst>
                                    <p:cond delay="0"/>
                                  </p:stCondLst>
                                  <p:childTnLst>
                                    <p:set>
                                      <p:cBhvr>
                                        <p:cTn id="9" dur="1" fill="hold">
                                          <p:stCondLst>
                                            <p:cond delay="0"/>
                                          </p:stCondLst>
                                        </p:cTn>
                                        <p:tgtEl>
                                          <p:spTgt spid="1018485956"/>
                                        </p:tgtEl>
                                        <p:attrNameLst>
                                          <p:attrName>style.visibility</p:attrName>
                                        </p:attrNameLst>
                                      </p:cBhvr>
                                      <p:to>
                                        <p:strVal val="visible"/>
                                      </p:to>
                                    </p:set>
                                    <p:animEffect transition="in" filter="fade">
                                      <p:cBhvr>
                                        <p:cTn id="10" dur="500"/>
                                        <p:tgtEl>
                                          <p:spTgt spid="101848595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884594716"/>
                                        </p:tgtEl>
                                        <p:attrNameLst>
                                          <p:attrName>style.visibility</p:attrName>
                                        </p:attrNameLst>
                                      </p:cBhvr>
                                      <p:to>
                                        <p:strVal val="visible"/>
                                      </p:to>
                                    </p:set>
                                    <p:animEffect transition="in" filter="fade">
                                      <p:cBhvr>
                                        <p:cTn id="15" dur="500"/>
                                        <p:tgtEl>
                                          <p:spTgt spid="18845947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9033089" grpId="0"/>
      <p:bldP spid="1884594716" grpId="0" animBg="1"/>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767030304" name="Content Placeholder 2"/>
          <p:cNvSpPr>
            <a:spLocks noGrp="1"/>
          </p:cNvSpPr>
          <p:nvPr>
            <p:ph idx="1"/>
          </p:nvPr>
        </p:nvSpPr>
        <p:spPr bwMode="auto"/>
        <p:txBody>
          <a:bodyPr>
            <a:normAutofit fontScale="92500" lnSpcReduction="20000"/>
          </a:bodyPr>
          <a:lstStyle/>
          <a:p>
            <a:pPr marL="0" indent="0">
              <a:buNone/>
              <a:defRPr/>
            </a:pPr>
            <a:r>
              <a:rPr lang="en-GB" sz="3000" b="1"/>
              <a:t>Mission</a:t>
            </a:r>
          </a:p>
          <a:p>
            <a:pPr>
              <a:defRPr/>
            </a:pPr>
            <a:r>
              <a:rPr lang="en-GB"/>
              <a:t>The NDG’s mission is to help preserve trust in the confidentiality of our health and social care services. If people are to support the collection and use of their health and care data, they need to be confident that information about their care will remain private and only be used in ways which benefit the public.</a:t>
            </a:r>
          </a:p>
          <a:p>
            <a:pPr>
              <a:defRPr/>
            </a:pPr>
            <a:endParaRPr lang="en-GB"/>
          </a:p>
          <a:p>
            <a:pPr>
              <a:defRPr/>
            </a:pPr>
            <a:r>
              <a:rPr lang="en-GB"/>
              <a:t>To support the development and maintenance of trustworthy systems and practices, the NDG provides advice, encouragement, and challenge to the health and social care system on the safe, appropriate, and ethical use of people’s confidential health and care information.</a:t>
            </a:r>
          </a:p>
          <a:p>
            <a:pPr>
              <a:defRPr/>
            </a:pPr>
            <a:endParaRPr lang="en-GB"/>
          </a:p>
        </p:txBody>
      </p:sp>
      <p:pic>
        <p:nvPicPr>
          <p:cNvPr id="2021351471" name="Picture 3"/>
          <p:cNvPicPr>
            <a:picLocks noChangeAspect="1"/>
          </p:cNvPicPr>
          <p:nvPr/>
        </p:nvPicPr>
        <p:blipFill rotWithShape="1">
          <a:blip r:embed="rId3"/>
          <a:stretch/>
        </p:blipFill>
        <p:spPr bwMode="auto">
          <a:xfrm>
            <a:off x="2801815" y="1184031"/>
            <a:ext cx="6389077" cy="1562458"/>
          </a:xfrm>
          <a:prstGeom prst="rect">
            <a:avLst/>
          </a:prstGeom>
        </p:spPr>
      </p:pic>
      <p:sp>
        <p:nvSpPr>
          <p:cNvPr id="1135719495" name="TextBox 5"/>
          <p:cNvSpPr txBox="1"/>
          <p:nvPr/>
        </p:nvSpPr>
        <p:spPr bwMode="auto">
          <a:xfrm>
            <a:off x="10222523" y="6501996"/>
            <a:ext cx="1969477" cy="307777"/>
          </a:xfrm>
          <a:prstGeom prst="rect">
            <a:avLst/>
          </a:prstGeom>
          <a:noFill/>
        </p:spPr>
        <p:txBody>
          <a:bodyPr wrap="square">
            <a:spAutoFit/>
          </a:bodyPr>
          <a:lstStyle/>
          <a:p>
            <a:pPr marL="0" marR="0" lvl="0" indent="0" algn="l" defTabSz="914400" rtl="0">
              <a:lnSpc>
                <a:spcPct val="100000"/>
              </a:lnSpc>
              <a:spcBef>
                <a:spcPts val="0"/>
              </a:spcBef>
              <a:spcAft>
                <a:spcPts val="0"/>
              </a:spcAft>
              <a:buClrTx/>
              <a:buSzTx/>
              <a:buFontTx/>
              <a:buNone/>
              <a:defRPr/>
            </a:pPr>
            <a:r>
              <a:rPr lang="en-GB" sz="1400" b="0" i="0" u="none" strike="noStrike" cap="none" spc="0">
                <a:ln>
                  <a:noFill/>
                </a:ln>
                <a:solidFill>
                  <a:prstClr val="black"/>
                </a:solidFill>
                <a:latin typeface="Calibri"/>
                <a:ea typeface="+mn-ea"/>
                <a:cs typeface="+mn-cs"/>
              </a:rPr>
              <a:t>(GOV.UK., no date)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65799408" name="Title 1"/>
          <p:cNvSpPr>
            <a:spLocks noGrp="1"/>
          </p:cNvSpPr>
          <p:nvPr>
            <p:ph type="title"/>
          </p:nvPr>
        </p:nvSpPr>
        <p:spPr bwMode="auto"/>
        <p:txBody>
          <a:bodyPr/>
          <a:lstStyle/>
          <a:p>
            <a:pPr>
              <a:defRPr/>
            </a:pPr>
            <a:endParaRPr lang="en-GB"/>
          </a:p>
        </p:txBody>
      </p:sp>
      <p:sp>
        <p:nvSpPr>
          <p:cNvPr id="204922654" name="Content Placeholder 2"/>
          <p:cNvSpPr>
            <a:spLocks noGrp="1"/>
          </p:cNvSpPr>
          <p:nvPr>
            <p:ph idx="1"/>
          </p:nvPr>
        </p:nvSpPr>
        <p:spPr bwMode="auto"/>
        <p:txBody>
          <a:bodyPr>
            <a:normAutofit lnSpcReduction="10000"/>
          </a:bodyPr>
          <a:lstStyle/>
          <a:p>
            <a:pPr marL="0" indent="0">
              <a:buNone/>
              <a:defRPr/>
            </a:pPr>
            <a:r>
              <a:rPr lang="en-GB" sz="3000" b="1"/>
              <a:t>Objectives</a:t>
            </a:r>
          </a:p>
          <a:p>
            <a:pPr>
              <a:defRPr/>
            </a:pPr>
            <a:r>
              <a:rPr lang="en-GB"/>
              <a:t>Four long-term strategic objectives support the NDG’s mission:</a:t>
            </a:r>
          </a:p>
          <a:p>
            <a:pPr lvl="1">
              <a:defRPr/>
            </a:pPr>
            <a:r>
              <a:rPr lang="en-GB">
                <a:latin typeface="Arial"/>
                <a:cs typeface="Arial"/>
              </a:rPr>
              <a:t>Safeguard trust in the confidentiality of our health and social care system</a:t>
            </a:r>
            <a:br>
              <a:rPr lang="en-GB">
                <a:latin typeface="Arial"/>
                <a:cs typeface="Arial"/>
              </a:rPr>
            </a:br>
            <a:endParaRPr lang="en-US">
              <a:latin typeface="Arial"/>
              <a:cs typeface="Arial"/>
            </a:endParaRPr>
          </a:p>
          <a:p>
            <a:pPr lvl="1">
              <a:defRPr/>
            </a:pPr>
            <a:r>
              <a:rPr lang="en-GB">
                <a:latin typeface="Arial"/>
                <a:cs typeface="Arial"/>
              </a:rPr>
              <a:t>Encourage safe and appropriate information sharing for individual care</a:t>
            </a:r>
            <a:br>
              <a:rPr lang="en-GB">
                <a:latin typeface="Arial"/>
                <a:cs typeface="Arial"/>
              </a:rPr>
            </a:br>
            <a:endParaRPr lang="en-US">
              <a:latin typeface="Arial"/>
              <a:cs typeface="Arial"/>
            </a:endParaRPr>
          </a:p>
          <a:p>
            <a:pPr lvl="1">
              <a:defRPr/>
            </a:pPr>
            <a:r>
              <a:rPr lang="en-GB">
                <a:latin typeface="Arial"/>
                <a:cs typeface="Arial"/>
              </a:rPr>
              <a:t>Support understanding and engagement about how and why data is used</a:t>
            </a:r>
            <a:br>
              <a:rPr lang="en-GB">
                <a:latin typeface="Arial"/>
                <a:cs typeface="Arial"/>
              </a:rPr>
            </a:br>
            <a:endParaRPr lang="en-US">
              <a:latin typeface="Arial"/>
              <a:cs typeface="Arial"/>
            </a:endParaRPr>
          </a:p>
          <a:p>
            <a:pPr lvl="1">
              <a:defRPr/>
            </a:pPr>
            <a:r>
              <a:rPr lang="en-GB">
                <a:latin typeface="Arial"/>
                <a:cs typeface="Arial"/>
              </a:rPr>
              <a:t>Encourage the safe, appropriate, and ethical use of data in system planning, research and innovation that benefits the public</a:t>
            </a:r>
            <a:r>
              <a:rPr lang="en-GB" sz="2000">
                <a:latin typeface="Arial"/>
                <a:cs typeface="Arial"/>
              </a:rPr>
              <a:t>.</a:t>
            </a:r>
            <a:endParaRPr lang="en-US" sz="2000">
              <a:latin typeface="Arial"/>
              <a:cs typeface="Arial"/>
            </a:endParaRPr>
          </a:p>
          <a:p>
            <a:pPr>
              <a:defRPr/>
            </a:pPr>
            <a:endParaRPr lang="en-GB"/>
          </a:p>
          <a:p>
            <a:pPr>
              <a:defRPr/>
            </a:pPr>
            <a:endParaRPr lang="en-GB"/>
          </a:p>
          <a:p>
            <a:pPr>
              <a:defRPr/>
            </a:pPr>
            <a:endParaRPr lang="en-GB"/>
          </a:p>
        </p:txBody>
      </p:sp>
      <p:pic>
        <p:nvPicPr>
          <p:cNvPr id="461554417" name="Picture 3"/>
          <p:cNvPicPr>
            <a:picLocks noChangeAspect="1"/>
          </p:cNvPicPr>
          <p:nvPr/>
        </p:nvPicPr>
        <p:blipFill rotWithShape="1">
          <a:blip r:embed="rId3"/>
          <a:stretch/>
        </p:blipFill>
        <p:spPr bwMode="auto">
          <a:xfrm>
            <a:off x="2590800" y="1228054"/>
            <a:ext cx="6858000" cy="1585903"/>
          </a:xfrm>
          <a:prstGeom prst="rect">
            <a:avLst/>
          </a:prstGeom>
        </p:spPr>
      </p:pic>
      <p:sp>
        <p:nvSpPr>
          <p:cNvPr id="1170770872" name="TextBox 5"/>
          <p:cNvSpPr txBox="1"/>
          <p:nvPr/>
        </p:nvSpPr>
        <p:spPr bwMode="auto">
          <a:xfrm>
            <a:off x="10269415" y="6513823"/>
            <a:ext cx="1922585" cy="307777"/>
          </a:xfrm>
          <a:prstGeom prst="rect">
            <a:avLst/>
          </a:prstGeom>
          <a:noFill/>
        </p:spPr>
        <p:txBody>
          <a:bodyPr wrap="square">
            <a:spAutoFit/>
          </a:bodyPr>
          <a:lstStyle/>
          <a:p>
            <a:pPr>
              <a:defRPr/>
            </a:pPr>
            <a:r>
              <a:rPr lang="en-GB" sz="1400"/>
              <a:t>(GOV.UK., no date)</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76050509" name="Title 1"/>
          <p:cNvSpPr>
            <a:spLocks noGrp="1"/>
          </p:cNvSpPr>
          <p:nvPr>
            <p:ph type="title"/>
          </p:nvPr>
        </p:nvSpPr>
        <p:spPr bwMode="auto"/>
        <p:txBody>
          <a:bodyPr/>
          <a:lstStyle/>
          <a:p>
            <a:pPr algn="l">
              <a:defRPr/>
            </a:pPr>
            <a:r>
              <a:rPr lang="en-GB" b="1" i="0">
                <a:solidFill>
                  <a:srgbClr val="0B0C0C"/>
                </a:solidFill>
                <a:latin typeface="GDS Transport"/>
              </a:rPr>
              <a:t>The Caldicott Principles</a:t>
            </a:r>
          </a:p>
        </p:txBody>
      </p:sp>
      <p:sp>
        <p:nvSpPr>
          <p:cNvPr id="13292951" name="Straight Connector 6"/>
          <p:cNvSpPr/>
          <p:nvPr/>
        </p:nvSpPr>
        <p:spPr bwMode="auto">
          <a:xfrm>
            <a:off x="301657" y="2881426"/>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883526460" name="Freeform: Shape 7"/>
          <p:cNvSpPr/>
          <p:nvPr/>
        </p:nvSpPr>
        <p:spPr bwMode="auto">
          <a:xfrm>
            <a:off x="301657" y="2881426"/>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2000" b="1"/>
              <a:t>Principle 1: </a:t>
            </a:r>
            <a:r>
              <a:rPr lang="en-GB" sz="2000"/>
              <a:t>Justify the purpose(s) for using confidential information </a:t>
            </a:r>
            <a:endParaRPr lang="en-US" sz="2000"/>
          </a:p>
        </p:txBody>
      </p:sp>
      <p:sp>
        <p:nvSpPr>
          <p:cNvPr id="1248746625" name="Straight Connector 8"/>
          <p:cNvSpPr/>
          <p:nvPr/>
        </p:nvSpPr>
        <p:spPr bwMode="auto">
          <a:xfrm>
            <a:off x="301657" y="3337844"/>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382163999" name="Freeform: Shape 9"/>
          <p:cNvSpPr/>
          <p:nvPr/>
        </p:nvSpPr>
        <p:spPr bwMode="auto">
          <a:xfrm>
            <a:off x="301657" y="3337844"/>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2000" b="1"/>
              <a:t>Principle 2: </a:t>
            </a:r>
            <a:r>
              <a:rPr lang="en-GB" sz="2000"/>
              <a:t>Use confidential information only when it is necessary </a:t>
            </a:r>
            <a:endParaRPr lang="en-US" sz="2000"/>
          </a:p>
        </p:txBody>
      </p:sp>
      <p:sp>
        <p:nvSpPr>
          <p:cNvPr id="1638321173" name="Straight Connector 10"/>
          <p:cNvSpPr/>
          <p:nvPr/>
        </p:nvSpPr>
        <p:spPr bwMode="auto">
          <a:xfrm>
            <a:off x="301657" y="3794263"/>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943505194" name="Freeform: Shape 11"/>
          <p:cNvSpPr/>
          <p:nvPr/>
        </p:nvSpPr>
        <p:spPr bwMode="auto">
          <a:xfrm>
            <a:off x="301657" y="3794263"/>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2000" b="1"/>
              <a:t>Principle 3: </a:t>
            </a:r>
            <a:r>
              <a:rPr lang="en-GB" sz="2000"/>
              <a:t>Use the minimum necessary confidential information</a:t>
            </a:r>
            <a:endParaRPr lang="en-US" sz="2000"/>
          </a:p>
        </p:txBody>
      </p:sp>
      <p:sp>
        <p:nvSpPr>
          <p:cNvPr id="1396383756" name="Straight Connector 12"/>
          <p:cNvSpPr/>
          <p:nvPr/>
        </p:nvSpPr>
        <p:spPr bwMode="auto">
          <a:xfrm>
            <a:off x="301657" y="4250681"/>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838996673" name="Freeform: Shape 13"/>
          <p:cNvSpPr/>
          <p:nvPr/>
        </p:nvSpPr>
        <p:spPr bwMode="auto">
          <a:xfrm>
            <a:off x="301657" y="4250681"/>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2000" b="1"/>
              <a:t>Principle 4: </a:t>
            </a:r>
            <a:r>
              <a:rPr lang="en-GB" sz="2000"/>
              <a:t>Access to confidential information should be on a strict need-to-know basis</a:t>
            </a:r>
            <a:endParaRPr lang="en-US" sz="2000"/>
          </a:p>
        </p:txBody>
      </p:sp>
      <p:sp>
        <p:nvSpPr>
          <p:cNvPr id="1678952443" name="Straight Connector 14"/>
          <p:cNvSpPr/>
          <p:nvPr/>
        </p:nvSpPr>
        <p:spPr bwMode="auto">
          <a:xfrm>
            <a:off x="301657" y="4707100"/>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978000186" name="Freeform: Shape 15"/>
          <p:cNvSpPr/>
          <p:nvPr/>
        </p:nvSpPr>
        <p:spPr bwMode="auto">
          <a:xfrm>
            <a:off x="301657" y="4707100"/>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2000" b="1"/>
              <a:t>Principle 5: </a:t>
            </a:r>
            <a:r>
              <a:rPr lang="en-GB" sz="2000"/>
              <a:t>Everyone with access to confidential information should be aware of their responsibilities </a:t>
            </a:r>
            <a:endParaRPr lang="en-US" sz="2000"/>
          </a:p>
        </p:txBody>
      </p:sp>
      <p:sp>
        <p:nvSpPr>
          <p:cNvPr id="1348619309" name="Straight Connector 16"/>
          <p:cNvSpPr/>
          <p:nvPr/>
        </p:nvSpPr>
        <p:spPr bwMode="auto">
          <a:xfrm>
            <a:off x="301657" y="5163519"/>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920892995" name="Freeform: Shape 17"/>
          <p:cNvSpPr/>
          <p:nvPr/>
        </p:nvSpPr>
        <p:spPr bwMode="auto">
          <a:xfrm>
            <a:off x="301657" y="5163519"/>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2000" b="1"/>
              <a:t>Principle 6: </a:t>
            </a:r>
            <a:r>
              <a:rPr lang="en-GB" sz="2000"/>
              <a:t>Comply with the law </a:t>
            </a:r>
            <a:endParaRPr lang="en-US" sz="2000"/>
          </a:p>
        </p:txBody>
      </p:sp>
      <p:sp>
        <p:nvSpPr>
          <p:cNvPr id="395871085" name="Straight Connector 18"/>
          <p:cNvSpPr/>
          <p:nvPr/>
        </p:nvSpPr>
        <p:spPr bwMode="auto">
          <a:xfrm>
            <a:off x="301657" y="5619937"/>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558107199" name="Freeform: Shape 19"/>
          <p:cNvSpPr/>
          <p:nvPr/>
        </p:nvSpPr>
        <p:spPr bwMode="auto">
          <a:xfrm>
            <a:off x="295375" y="5619937"/>
            <a:ext cx="11816616"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2000" b="1"/>
              <a:t>Principle 7: </a:t>
            </a:r>
            <a:r>
              <a:rPr lang="en-GB"/>
              <a:t>The duty to share information for individual care is as important as the duty to protect patient confidentiality</a:t>
            </a:r>
            <a:endParaRPr lang="en-US"/>
          </a:p>
        </p:txBody>
      </p:sp>
      <p:sp>
        <p:nvSpPr>
          <p:cNvPr id="1255646872" name="Straight Connector 20"/>
          <p:cNvSpPr/>
          <p:nvPr/>
        </p:nvSpPr>
        <p:spPr bwMode="auto">
          <a:xfrm>
            <a:off x="301657" y="6076356"/>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512603281" name="Freeform: Shape 21"/>
          <p:cNvSpPr/>
          <p:nvPr/>
        </p:nvSpPr>
        <p:spPr bwMode="auto">
          <a:xfrm>
            <a:off x="301657" y="6076356"/>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2000" b="1"/>
              <a:t>Principle 8: </a:t>
            </a:r>
            <a:r>
              <a:rPr lang="en-GB" sz="2000"/>
              <a:t>Inform patients and service users about how their confidential information is used</a:t>
            </a:r>
            <a:endParaRPr lang="en-US" sz="2000"/>
          </a:p>
        </p:txBody>
      </p:sp>
      <p:pic>
        <p:nvPicPr>
          <p:cNvPr id="105744034" name="Content Placeholder 4" descr="A logo for a company&#10;&#10;Description automatically generated"/>
          <p:cNvPicPr>
            <a:picLocks noChangeAspect="1"/>
          </p:cNvPicPr>
          <p:nvPr/>
        </p:nvPicPr>
        <p:blipFill rotWithShape="1">
          <a:blip r:embed="rId3"/>
          <a:stretch/>
        </p:blipFill>
        <p:spPr bwMode="auto">
          <a:xfrm>
            <a:off x="6708869" y="1196464"/>
            <a:ext cx="5403121" cy="1435735"/>
          </a:xfrm>
          <a:prstGeom prst="rect">
            <a:avLst/>
          </a:prstGeom>
          <a:ln w="19050">
            <a:solidFill>
              <a:schemeClr val="tx1"/>
            </a:solidFill>
          </a:ln>
        </p:spPr>
      </p:pic>
      <p:sp>
        <p:nvSpPr>
          <p:cNvPr id="1690937604" name="TextBox 4"/>
          <p:cNvSpPr txBox="1"/>
          <p:nvPr/>
        </p:nvSpPr>
        <p:spPr bwMode="auto">
          <a:xfrm>
            <a:off x="10492153" y="6474223"/>
            <a:ext cx="1699847" cy="307777"/>
          </a:xfrm>
          <a:prstGeom prst="rect">
            <a:avLst/>
          </a:prstGeom>
          <a:noFill/>
        </p:spPr>
        <p:txBody>
          <a:bodyPr wrap="square">
            <a:spAutoFit/>
          </a:bodyPr>
          <a:lstStyle/>
          <a:p>
            <a:pPr>
              <a:defRPr/>
            </a:pPr>
            <a:r>
              <a:rPr lang="en-GB" sz="1400"/>
              <a:t>(GOV.UK., no date)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83526460"/>
                                        </p:tgtEl>
                                        <p:attrNameLst>
                                          <p:attrName>style.visibility</p:attrName>
                                        </p:attrNameLst>
                                      </p:cBhvr>
                                      <p:to>
                                        <p:strVal val="visible"/>
                                      </p:to>
                                    </p:set>
                                    <p:animEffect transition="in" filter="fade">
                                      <p:cBhvr>
                                        <p:cTn id="7" dur="500"/>
                                        <p:tgtEl>
                                          <p:spTgt spid="188352646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82163999"/>
                                        </p:tgtEl>
                                        <p:attrNameLst>
                                          <p:attrName>style.visibility</p:attrName>
                                        </p:attrNameLst>
                                      </p:cBhvr>
                                      <p:to>
                                        <p:strVal val="visible"/>
                                      </p:to>
                                    </p:set>
                                    <p:animEffect transition="in" filter="fade">
                                      <p:cBhvr>
                                        <p:cTn id="12" dur="500"/>
                                        <p:tgtEl>
                                          <p:spTgt spid="138216399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43505194"/>
                                        </p:tgtEl>
                                        <p:attrNameLst>
                                          <p:attrName>style.visibility</p:attrName>
                                        </p:attrNameLst>
                                      </p:cBhvr>
                                      <p:to>
                                        <p:strVal val="visible"/>
                                      </p:to>
                                    </p:set>
                                    <p:animEffect transition="in" filter="fade">
                                      <p:cBhvr>
                                        <p:cTn id="17" dur="500"/>
                                        <p:tgtEl>
                                          <p:spTgt spid="94350519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38996673"/>
                                        </p:tgtEl>
                                        <p:attrNameLst>
                                          <p:attrName>style.visibility</p:attrName>
                                        </p:attrNameLst>
                                      </p:cBhvr>
                                      <p:to>
                                        <p:strVal val="visible"/>
                                      </p:to>
                                    </p:set>
                                    <p:animEffect transition="in" filter="fade">
                                      <p:cBhvr>
                                        <p:cTn id="22" dur="500"/>
                                        <p:tgtEl>
                                          <p:spTgt spid="83899667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78000186"/>
                                        </p:tgtEl>
                                        <p:attrNameLst>
                                          <p:attrName>style.visibility</p:attrName>
                                        </p:attrNameLst>
                                      </p:cBhvr>
                                      <p:to>
                                        <p:strVal val="visible"/>
                                      </p:to>
                                    </p:set>
                                    <p:animEffect transition="in" filter="fade">
                                      <p:cBhvr>
                                        <p:cTn id="27" dur="500"/>
                                        <p:tgtEl>
                                          <p:spTgt spid="97800018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920892995"/>
                                        </p:tgtEl>
                                        <p:attrNameLst>
                                          <p:attrName>style.visibility</p:attrName>
                                        </p:attrNameLst>
                                      </p:cBhvr>
                                      <p:to>
                                        <p:strVal val="visible"/>
                                      </p:to>
                                    </p:set>
                                    <p:animEffect transition="in" filter="fade">
                                      <p:cBhvr>
                                        <p:cTn id="32" dur="500"/>
                                        <p:tgtEl>
                                          <p:spTgt spid="192089299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58107199"/>
                                        </p:tgtEl>
                                        <p:attrNameLst>
                                          <p:attrName>style.visibility</p:attrName>
                                        </p:attrNameLst>
                                      </p:cBhvr>
                                      <p:to>
                                        <p:strVal val="visible"/>
                                      </p:to>
                                    </p:set>
                                    <p:animEffect transition="in" filter="fade">
                                      <p:cBhvr>
                                        <p:cTn id="37" dur="500"/>
                                        <p:tgtEl>
                                          <p:spTgt spid="55810719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512603281"/>
                                        </p:tgtEl>
                                        <p:attrNameLst>
                                          <p:attrName>style.visibility</p:attrName>
                                        </p:attrNameLst>
                                      </p:cBhvr>
                                      <p:to>
                                        <p:strVal val="visible"/>
                                      </p:to>
                                    </p:set>
                                    <p:animEffect transition="in" filter="fade">
                                      <p:cBhvr>
                                        <p:cTn id="42" dur="500"/>
                                        <p:tgtEl>
                                          <p:spTgt spid="15126032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83526460" grpId="0"/>
      <p:bldP spid="1382163999" grpId="0"/>
      <p:bldP spid="943505194" grpId="0"/>
      <p:bldP spid="838996673" grpId="0"/>
      <p:bldP spid="978000186" grpId="0"/>
      <p:bldP spid="1920892995" grpId="0"/>
      <p:bldP spid="558107199" grpId="0"/>
      <p:bldP spid="1512603281" grpId="0"/>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85886361" name="Title 1"/>
          <p:cNvSpPr>
            <a:spLocks noGrp="1"/>
          </p:cNvSpPr>
          <p:nvPr>
            <p:ph type="title"/>
          </p:nvPr>
        </p:nvSpPr>
        <p:spPr bwMode="auto">
          <a:xfrm>
            <a:off x="298482" y="1103426"/>
            <a:ext cx="11594969" cy="1325563"/>
          </a:xfrm>
        </p:spPr>
        <p:txBody>
          <a:bodyPr/>
          <a:lstStyle/>
          <a:p>
            <a:pPr>
              <a:defRPr/>
            </a:pPr>
            <a:r>
              <a:rPr lang="en-GB" b="1">
                <a:latin typeface="+mn-lt"/>
              </a:rPr>
              <a:t>During this session we have…</a:t>
            </a:r>
          </a:p>
        </p:txBody>
      </p:sp>
      <p:sp>
        <p:nvSpPr>
          <p:cNvPr id="770179393" name="Arrow: Right 4"/>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013725414" name="Freeform: Shape 5"/>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r>
              <a:rPr lang="en-GB" sz="2600" b="1"/>
              <a:t>Introduced information governance.</a:t>
            </a:r>
          </a:p>
        </p:txBody>
      </p:sp>
      <p:sp>
        <p:nvSpPr>
          <p:cNvPr id="396045267" name="Freeform: Shape 6"/>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Overviewed Data Protection and GDPR in the UK </a:t>
            </a:r>
          </a:p>
        </p:txBody>
      </p:sp>
      <p:sp>
        <p:nvSpPr>
          <p:cNvPr id="744859671" name="Freeform: Shape 7"/>
          <p:cNvSpPr/>
          <p:nvPr/>
        </p:nvSpPr>
        <p:spPr bwMode="auto">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r>
              <a:rPr lang="en-GB" sz="2600" b="1"/>
              <a:t>Introduced the Ethical use of patient data</a:t>
            </a:r>
          </a:p>
          <a:p>
            <a:pPr marL="0" lvl="0" indent="0" algn="ctr" defTabSz="1155699">
              <a:lnSpc>
                <a:spcPct val="90000"/>
              </a:lnSpc>
              <a:spcBef>
                <a:spcPts val="0"/>
              </a:spcBef>
              <a:spcAft>
                <a:spcPts val="0"/>
              </a:spcAft>
              <a:buNone/>
              <a:defRPr/>
            </a:pPr>
            <a:endParaRPr lang="en-GB" sz="2600"/>
          </a:p>
        </p:txBody>
      </p:sp>
      <p:sp>
        <p:nvSpPr>
          <p:cNvPr id="1281297983" name="Arrow: Right 4"/>
          <p:cNvSpPr/>
          <p:nvPr/>
        </p:nvSpPr>
        <p:spPr bwMode="auto">
          <a:xfrm>
            <a:off x="1216659" y="1817370"/>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246492471" name="Freeform: Shape 5"/>
          <p:cNvSpPr/>
          <p:nvPr/>
        </p:nvSpPr>
        <p:spPr bwMode="auto">
          <a:xfrm>
            <a:off x="744646" y="2890361"/>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r>
              <a:rPr lang="en-GB" sz="2600" b="1"/>
              <a:t>Introduced information governance.</a:t>
            </a:r>
          </a:p>
        </p:txBody>
      </p:sp>
      <p:sp>
        <p:nvSpPr>
          <p:cNvPr id="733857291" name="Freeform: Shape 6"/>
          <p:cNvSpPr/>
          <p:nvPr/>
        </p:nvSpPr>
        <p:spPr bwMode="auto">
          <a:xfrm>
            <a:off x="4373880" y="2890361"/>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Overviewed Data Protection and GDPR in the UK </a:t>
            </a:r>
          </a:p>
        </p:txBody>
      </p:sp>
      <p:sp>
        <p:nvSpPr>
          <p:cNvPr id="1636409162" name="Freeform: Shape 7"/>
          <p:cNvSpPr/>
          <p:nvPr/>
        </p:nvSpPr>
        <p:spPr bwMode="auto">
          <a:xfrm>
            <a:off x="8003113" y="2890361"/>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r>
              <a:rPr lang="en-GB" sz="2600" b="1"/>
              <a:t>Introduced the Ethical use of patient data</a:t>
            </a:r>
          </a:p>
          <a:p>
            <a:pPr marL="0" lvl="0" indent="0" algn="ctr" defTabSz="1155699">
              <a:lnSpc>
                <a:spcPct val="90000"/>
              </a:lnSpc>
              <a:spcBef>
                <a:spcPts val="0"/>
              </a:spcBef>
              <a:spcAft>
                <a:spcPts val="0"/>
              </a:spcAft>
              <a:buNone/>
              <a:defRPr/>
            </a:pPr>
            <a:endParaRPr lang="en-GB" sz="26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13725414"/>
                                        </p:tgtEl>
                                        <p:attrNameLst>
                                          <p:attrName>style.visibility</p:attrName>
                                        </p:attrNameLst>
                                      </p:cBhvr>
                                      <p:to>
                                        <p:strVal val="visible"/>
                                      </p:to>
                                    </p:set>
                                    <p:animEffect transition="in" filter="fade">
                                      <p:cBhvr>
                                        <p:cTn id="7" dur="500"/>
                                        <p:tgtEl>
                                          <p:spTgt spid="10137254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96045267"/>
                                        </p:tgtEl>
                                        <p:attrNameLst>
                                          <p:attrName>style.visibility</p:attrName>
                                        </p:attrNameLst>
                                      </p:cBhvr>
                                      <p:to>
                                        <p:strVal val="visible"/>
                                      </p:to>
                                    </p:set>
                                    <p:animEffect transition="in" filter="fade">
                                      <p:cBhvr>
                                        <p:cTn id="12" dur="500"/>
                                        <p:tgtEl>
                                          <p:spTgt spid="39604526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44859671"/>
                                        </p:tgtEl>
                                        <p:attrNameLst>
                                          <p:attrName>style.visibility</p:attrName>
                                        </p:attrNameLst>
                                      </p:cBhvr>
                                      <p:to>
                                        <p:strVal val="visible"/>
                                      </p:to>
                                    </p:set>
                                    <p:animEffect transition="in" filter="fade">
                                      <p:cBhvr>
                                        <p:cTn id="17" dur="500"/>
                                        <p:tgtEl>
                                          <p:spTgt spid="74485967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46492471"/>
                                        </p:tgtEl>
                                        <p:attrNameLst>
                                          <p:attrName>style.visibility</p:attrName>
                                        </p:attrNameLst>
                                      </p:cBhvr>
                                      <p:to>
                                        <p:strVal val="visible"/>
                                      </p:to>
                                    </p:set>
                                    <p:animEffect transition="in" filter="fade">
                                      <p:cBhvr>
                                        <p:cTn id="22" dur="500"/>
                                        <p:tgtEl>
                                          <p:spTgt spid="124649247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33857291"/>
                                        </p:tgtEl>
                                        <p:attrNameLst>
                                          <p:attrName>style.visibility</p:attrName>
                                        </p:attrNameLst>
                                      </p:cBhvr>
                                      <p:to>
                                        <p:strVal val="visible"/>
                                      </p:to>
                                    </p:set>
                                    <p:animEffect transition="in" filter="fade">
                                      <p:cBhvr>
                                        <p:cTn id="27" dur="500"/>
                                        <p:tgtEl>
                                          <p:spTgt spid="73385729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636409162"/>
                                        </p:tgtEl>
                                        <p:attrNameLst>
                                          <p:attrName>style.visibility</p:attrName>
                                        </p:attrNameLst>
                                      </p:cBhvr>
                                      <p:to>
                                        <p:strVal val="visible"/>
                                      </p:to>
                                    </p:set>
                                    <p:animEffect transition="in" filter="fade">
                                      <p:cBhvr>
                                        <p:cTn id="32" dur="500"/>
                                        <p:tgtEl>
                                          <p:spTgt spid="16364091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25414" grpId="0" animBg="1"/>
      <p:bldP spid="396045267" grpId="0" animBg="1"/>
      <p:bldP spid="744859671" grpId="0" animBg="1"/>
      <p:bldP spid="1246492471" grpId="0" bldLvl="0" animBg="1"/>
      <p:bldP spid="733857291" grpId="0" bldLvl="0" animBg="1"/>
      <p:bldP spid="1636409162" grpId="0" bldLvl="0" animBg="1"/>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23893087" name="TextBox 1"/>
          <p:cNvSpPr txBox="1"/>
          <p:nvPr/>
        </p:nvSpPr>
        <p:spPr bwMode="auto">
          <a:xfrm>
            <a:off x="1175948" y="937580"/>
            <a:ext cx="9839460" cy="3999865"/>
          </a:xfrm>
          <a:prstGeom prst="rect">
            <a:avLst/>
          </a:prstGeom>
          <a:noFill/>
        </p:spPr>
        <p:txBody>
          <a:bodyPr wrap="square" rtlCol="0">
            <a:spAutoFit/>
          </a:bodyPr>
          <a:lstStyle/>
          <a:p>
            <a:pPr algn="ctr">
              <a:defRPr/>
            </a:pPr>
            <a:r>
              <a:rPr lang="en-GB" sz="5400" b="1">
                <a:solidFill>
                  <a:schemeClr val="bg1"/>
                </a:solidFill>
              </a:rPr>
              <a:t>How is this Useful?</a:t>
            </a:r>
          </a:p>
          <a:p>
            <a:pPr marL="285750" indent="-285750">
              <a:buFont typeface="Arial"/>
              <a:buChar char="•"/>
              <a:defRPr/>
            </a:pPr>
            <a:endParaRPr lang="en-GB" sz="2000" b="1">
              <a:solidFill>
                <a:schemeClr val="bg1"/>
              </a:solidFill>
            </a:endParaRPr>
          </a:p>
          <a:p>
            <a:pPr marL="285750" indent="-285750">
              <a:buFont typeface="Arial"/>
              <a:buChar char="•"/>
              <a:defRPr/>
            </a:pPr>
            <a:endParaRPr lang="en-GB" sz="2000" b="1">
              <a:solidFill>
                <a:schemeClr val="bg1"/>
              </a:solidFill>
            </a:endParaRPr>
          </a:p>
          <a:p>
            <a:pPr marL="285750" indent="-285750">
              <a:buFont typeface="Arial"/>
              <a:buChar char="•"/>
              <a:defRPr/>
            </a:pPr>
            <a:r>
              <a:rPr lang="en-GB" sz="2000">
                <a:solidFill>
                  <a:schemeClr val="bg1"/>
                </a:solidFill>
              </a:rPr>
              <a:t>Later in the module, you will </a:t>
            </a:r>
            <a:r>
              <a:rPr lang="en-GB" sz="2000" b="1">
                <a:solidFill>
                  <a:schemeClr val="bg1"/>
                </a:solidFill>
              </a:rPr>
              <a:t>selectively apply</a:t>
            </a:r>
            <a:r>
              <a:rPr lang="en-GB" sz="2000">
                <a:solidFill>
                  <a:schemeClr val="bg1"/>
                </a:solidFill>
              </a:rPr>
              <a:t> information governance principles to:</a:t>
            </a:r>
          </a:p>
          <a:p>
            <a:pPr marL="285750" indent="-285750">
              <a:buFont typeface="Arial"/>
              <a:buChar char="•"/>
              <a:defRPr/>
            </a:pPr>
            <a:endParaRPr lang="en-GB" sz="2000">
              <a:solidFill>
                <a:schemeClr val="bg1"/>
              </a:solidFill>
            </a:endParaRPr>
          </a:p>
          <a:p>
            <a:pPr marL="285750" indent="-285750">
              <a:buFont typeface="Arial"/>
              <a:buChar char="•"/>
              <a:defRPr/>
            </a:pPr>
            <a:r>
              <a:rPr lang="en-GB" sz="2000">
                <a:solidFill>
                  <a:schemeClr val="bg1"/>
                </a:solidFill>
              </a:rPr>
              <a:t>Test whether claimed benefits are legally, ethically, and socially sustainable</a:t>
            </a:r>
          </a:p>
          <a:p>
            <a:pPr marL="285750" indent="-285750">
              <a:buFont typeface="Arial"/>
              <a:buChar char="•"/>
              <a:defRPr/>
            </a:pPr>
            <a:r>
              <a:rPr lang="en-GB" sz="2000">
                <a:solidFill>
                  <a:schemeClr val="bg1"/>
                </a:solidFill>
              </a:rPr>
              <a:t>Identify trade-offs between efficiency, safety, privacy, and accountability</a:t>
            </a:r>
          </a:p>
          <a:p>
            <a:pPr marL="285750" indent="-285750">
              <a:buFont typeface="Arial"/>
              <a:buChar char="•"/>
              <a:defRPr/>
            </a:pPr>
            <a:r>
              <a:rPr lang="en-GB" sz="2000">
                <a:solidFill>
                  <a:schemeClr val="bg1"/>
                </a:solidFill>
              </a:rPr>
              <a:t>Examine whose interests are protected, marginalised, or made invisible through data use</a:t>
            </a:r>
          </a:p>
          <a:p>
            <a:pPr marL="285750" indent="-285750">
              <a:buFont typeface="Arial"/>
              <a:buChar char="•"/>
              <a:defRPr/>
            </a:pPr>
            <a:endParaRPr lang="en-GB" sz="2000">
              <a:solidFill>
                <a:schemeClr val="bg1"/>
              </a:solidFill>
            </a:endParaRPr>
          </a:p>
          <a:p>
            <a:pPr marL="285750" indent="-285750">
              <a:buFont typeface="Arial"/>
              <a:buChar char="•"/>
              <a:defRPr/>
            </a:pPr>
            <a:r>
              <a:rPr lang="en-GB" sz="2000">
                <a:solidFill>
                  <a:schemeClr val="bg1"/>
                </a:solidFill>
              </a:rPr>
              <a:t>You are not expected to apply all principles to every innovation. Critical judgement involves deciding </a:t>
            </a:r>
            <a:r>
              <a:rPr lang="en-GB" sz="2000" b="1">
                <a:solidFill>
                  <a:schemeClr val="bg1"/>
                </a:solidFill>
              </a:rPr>
              <a:t>which principles matter, and why</a:t>
            </a:r>
            <a:r>
              <a:rPr lang="en-GB" sz="2000">
                <a:solidFill>
                  <a:schemeClr val="bg1"/>
                </a:solidFill>
              </a:rPr>
              <a:t>, supported by evidence.</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131712990" name="Title 1"/>
          <p:cNvSpPr>
            <a:spLocks noGrp="1"/>
          </p:cNvSpPr>
          <p:nvPr>
            <p:ph type="title"/>
          </p:nvPr>
        </p:nvSpPr>
        <p:spPr bwMode="auto">
          <a:xfrm>
            <a:off x="1935255" y="2625541"/>
            <a:ext cx="8321489" cy="1325563"/>
          </a:xfrm>
        </p:spPr>
        <p:txBody>
          <a:bodyPr/>
          <a:lstStyle/>
          <a:p>
            <a:pPr>
              <a:defRPr/>
            </a:pPr>
            <a:r>
              <a:rPr lang="en-GB" b="1">
                <a:latin typeface="+mn-lt"/>
              </a:rPr>
              <a:t>Remember UWTSD Resources…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80778109" name="Title 1"/>
          <p:cNvSpPr>
            <a:spLocks noGrp="1"/>
          </p:cNvSpPr>
          <p:nvPr>
            <p:ph type="title"/>
          </p:nvPr>
        </p:nvSpPr>
        <p:spPr bwMode="auto">
          <a:xfrm>
            <a:off x="298515" y="1291973"/>
            <a:ext cx="11594969" cy="454766"/>
          </a:xfrm>
        </p:spPr>
        <p:txBody>
          <a:bodyPr>
            <a:normAutofit fontScale="90000"/>
          </a:bodyPr>
          <a:lstStyle/>
          <a:p>
            <a:pPr>
              <a:defRPr/>
            </a:pPr>
            <a:r>
              <a:rPr lang="en-GB" b="1">
                <a:latin typeface="+mn-lt"/>
              </a:rPr>
              <a:t>Reference List</a:t>
            </a:r>
          </a:p>
        </p:txBody>
      </p:sp>
      <p:sp>
        <p:nvSpPr>
          <p:cNvPr id="525349523" name="Content Placeholder 2"/>
          <p:cNvSpPr>
            <a:spLocks noGrp="1"/>
          </p:cNvSpPr>
          <p:nvPr>
            <p:ph idx="1"/>
          </p:nvPr>
        </p:nvSpPr>
        <p:spPr bwMode="auto">
          <a:xfrm>
            <a:off x="301657" y="1875694"/>
            <a:ext cx="11594969" cy="4657082"/>
          </a:xfrm>
        </p:spPr>
        <p:txBody>
          <a:bodyPr vert="horz" lIns="91440" tIns="45720" rIns="91440" bIns="45720" rtlCol="0" anchor="t">
            <a:normAutofit fontScale="47500" lnSpcReduction="20000"/>
          </a:bodyPr>
          <a:lstStyle/>
          <a:p>
            <a:pPr>
              <a:lnSpc>
                <a:spcPct val="110000"/>
              </a:lnSpc>
              <a:defRPr/>
            </a:pPr>
            <a:r>
              <a:rPr lang="en-GB" dirty="0">
                <a:ea typeface="+mn-lt"/>
                <a:cs typeface="+mn-lt"/>
              </a:rPr>
              <a:t>National Data Guardian </a:t>
            </a:r>
            <a:r>
              <a:rPr lang="en-GB" i="1" dirty="0">
                <a:ea typeface="+mn-lt"/>
                <a:cs typeface="+mn-lt"/>
              </a:rPr>
              <a:t>About us</a:t>
            </a:r>
            <a:r>
              <a:rPr lang="en-GB" dirty="0">
                <a:ea typeface="+mn-lt"/>
                <a:cs typeface="+mn-lt"/>
              </a:rPr>
              <a:t>. Available at: </a:t>
            </a:r>
            <a:r>
              <a:rPr lang="en-GB" dirty="0">
                <a:ea typeface="+mn-lt"/>
                <a:cs typeface="+mn-lt"/>
                <a:hlinkClick r:id="rId3"/>
              </a:rPr>
              <a:t>GOV.UK – National Data Guardian</a:t>
            </a:r>
            <a:r>
              <a:rPr lang="en-GB" dirty="0"/>
              <a:t> (Accessed: 11 September 2025).</a:t>
            </a:r>
          </a:p>
          <a:p>
            <a:pPr>
              <a:lnSpc>
                <a:spcPct val="110000"/>
              </a:lnSpc>
              <a:defRPr/>
            </a:pPr>
            <a:r>
              <a:rPr lang="en-GB" dirty="0"/>
              <a:t>ICO (2025d) </a:t>
            </a:r>
            <a:r>
              <a:rPr lang="en-GB" i="1" dirty="0"/>
              <a:t>Guide to accountability and governance </a:t>
            </a:r>
            <a:r>
              <a:rPr lang="en-GB" dirty="0"/>
              <a:t>Available at: </a:t>
            </a:r>
            <a:r>
              <a:rPr lang="en-GB" u="sng" dirty="0">
                <a:hlinkClick r:id="rId4"/>
              </a:rPr>
              <a:t>Guide to accountability and governance | ICO</a:t>
            </a:r>
            <a:r>
              <a:rPr lang="en-GB" dirty="0"/>
              <a:t> (Accessed: 11 September 2025).</a:t>
            </a:r>
            <a:endParaRPr lang="en-GB" i="1" dirty="0"/>
          </a:p>
          <a:p>
            <a:pPr>
              <a:lnSpc>
                <a:spcPct val="110000"/>
              </a:lnSpc>
              <a:defRPr/>
            </a:pPr>
            <a:r>
              <a:rPr lang="en-GB" dirty="0"/>
              <a:t>ICO (2025c) </a:t>
            </a:r>
            <a:r>
              <a:rPr lang="en-GB" i="1" dirty="0"/>
              <a:t>Accuracy </a:t>
            </a:r>
            <a:r>
              <a:rPr lang="en-GB" dirty="0"/>
              <a:t>Available at: Principle (a): </a:t>
            </a:r>
            <a:r>
              <a:rPr lang="en-GB" u="sng" dirty="0">
                <a:hlinkClick r:id="rId5"/>
              </a:rPr>
              <a:t>Principle (d): Accuracy | ICO</a:t>
            </a:r>
            <a:r>
              <a:rPr lang="en-GB" dirty="0"/>
              <a:t> (Accessed: 11 September 2025).</a:t>
            </a:r>
          </a:p>
          <a:p>
            <a:pPr>
              <a:lnSpc>
                <a:spcPct val="110000"/>
              </a:lnSpc>
              <a:defRPr/>
            </a:pPr>
            <a:r>
              <a:rPr lang="en-GB" dirty="0"/>
              <a:t>ICO (2025a) </a:t>
            </a:r>
            <a:r>
              <a:rPr lang="en-GB" i="1" dirty="0"/>
              <a:t>Purpose Limitation </a:t>
            </a:r>
            <a:r>
              <a:rPr lang="en-GB" dirty="0"/>
              <a:t>Available at: </a:t>
            </a:r>
            <a:r>
              <a:rPr lang="en-GB" u="sng" dirty="0">
                <a:hlinkClick r:id="rId6"/>
              </a:rPr>
              <a:t>Purpose limitation | ICO </a:t>
            </a:r>
            <a:r>
              <a:rPr lang="en-GB" dirty="0"/>
              <a:t>(Accessed: 11 September 2025).</a:t>
            </a:r>
          </a:p>
          <a:p>
            <a:pPr>
              <a:lnSpc>
                <a:spcPct val="110000"/>
              </a:lnSpc>
              <a:defRPr/>
            </a:pPr>
            <a:r>
              <a:rPr lang="en-GB" dirty="0"/>
              <a:t>ICO (2025b) </a:t>
            </a:r>
            <a:r>
              <a:rPr lang="en-GB" i="1" dirty="0"/>
              <a:t>Principle (a): Lawfulness, fairness and transparency </a:t>
            </a:r>
            <a:r>
              <a:rPr lang="en-GB" dirty="0"/>
              <a:t>Available at: </a:t>
            </a:r>
            <a:r>
              <a:rPr lang="en-GB" u="sng" dirty="0">
                <a:hlinkClick r:id="rId7"/>
              </a:rPr>
              <a:t>Principle (a): Lawfulness, fairness and transparency | ICO</a:t>
            </a:r>
            <a:r>
              <a:rPr lang="en-GB" dirty="0"/>
              <a:t> (Accessed: 11 September 2025).</a:t>
            </a:r>
            <a:endParaRPr lang="en-GB" i="1" dirty="0"/>
          </a:p>
          <a:p>
            <a:pPr>
              <a:lnSpc>
                <a:spcPct val="110000"/>
              </a:lnSpc>
              <a:defRPr/>
            </a:pPr>
            <a:r>
              <a:rPr lang="en-GB" dirty="0"/>
              <a:t>ICO (2023) </a:t>
            </a:r>
            <a:r>
              <a:rPr lang="en-GB" i="1" dirty="0"/>
              <a:t>Guide to the UK General Data Protection Regulation (UK GDPR).</a:t>
            </a:r>
            <a:r>
              <a:rPr lang="en-GB" dirty="0"/>
              <a:t> Available at: </a:t>
            </a:r>
            <a:r>
              <a:rPr lang="en-GB" u="sng" dirty="0">
                <a:hlinkClick r:id="rId8"/>
              </a:rPr>
              <a:t>Information Commissioner's Office </a:t>
            </a:r>
            <a:r>
              <a:rPr lang="en-GB" dirty="0"/>
              <a:t>(Accessed: 10 September 2025).</a:t>
            </a:r>
          </a:p>
          <a:p>
            <a:pPr>
              <a:lnSpc>
                <a:spcPct val="110000"/>
              </a:lnSpc>
              <a:defRPr/>
            </a:pPr>
            <a:r>
              <a:rPr lang="en-GB" dirty="0">
                <a:ea typeface="+mn-lt"/>
                <a:cs typeface="+mn-lt"/>
              </a:rPr>
              <a:t>Information Commissioner’s Office [ICO] </a:t>
            </a:r>
            <a:r>
              <a:rPr lang="en-GB" i="1" dirty="0">
                <a:ea typeface="+mn-lt"/>
                <a:cs typeface="+mn-lt"/>
              </a:rPr>
              <a:t>Getting started with data protection: a step-by-step guide</a:t>
            </a:r>
            <a:r>
              <a:rPr lang="en-GB" dirty="0">
                <a:ea typeface="+mn-lt"/>
                <a:cs typeface="+mn-lt"/>
              </a:rPr>
              <a:t>. Available at: </a:t>
            </a:r>
            <a:r>
              <a:rPr lang="en-GB" dirty="0">
                <a:ea typeface="+mn-lt"/>
                <a:cs typeface="+mn-lt"/>
                <a:hlinkClick r:id="rId9"/>
              </a:rPr>
              <a:t>ICO – Getting started with data protection</a:t>
            </a:r>
            <a:r>
              <a:rPr lang="en-GB" dirty="0"/>
              <a:t> (Accessed: 10 September 2025).</a:t>
            </a:r>
          </a:p>
          <a:p>
            <a:pPr>
              <a:lnSpc>
                <a:spcPct val="110000"/>
              </a:lnSpc>
              <a:defRPr/>
            </a:pPr>
            <a:r>
              <a:rPr lang="en-GB" dirty="0">
                <a:ea typeface="+mn-lt"/>
                <a:cs typeface="+mn-lt"/>
              </a:rPr>
              <a:t>Information Commissioner’s Office [ICO] </a:t>
            </a:r>
            <a:r>
              <a:rPr lang="en-GB" i="1" dirty="0">
                <a:ea typeface="+mn-lt"/>
                <a:cs typeface="+mn-lt"/>
              </a:rPr>
              <a:t>Purpose limitation, data minimisation and storage limitation</a:t>
            </a:r>
            <a:r>
              <a:rPr lang="en-GB" dirty="0">
                <a:ea typeface="+mn-lt"/>
                <a:cs typeface="+mn-lt"/>
              </a:rPr>
              <a:t>. Available at: </a:t>
            </a:r>
            <a:r>
              <a:rPr lang="en-GB" dirty="0">
                <a:ea typeface="+mn-lt"/>
                <a:cs typeface="+mn-lt"/>
                <a:hlinkClick r:id="rId10"/>
              </a:rPr>
              <a:t>ICO – Purpose limitation, data minimisation and storage limitation</a:t>
            </a:r>
            <a:r>
              <a:rPr lang="en-GB" dirty="0"/>
              <a:t> (Accessed: 11 September 2025).</a:t>
            </a:r>
          </a:p>
          <a:p>
            <a:pPr>
              <a:lnSpc>
                <a:spcPct val="110000"/>
              </a:lnSpc>
              <a:defRPr/>
            </a:pPr>
            <a:r>
              <a:rPr lang="en-GB" dirty="0"/>
              <a:t>NHS England (2024) </a:t>
            </a:r>
            <a:r>
              <a:rPr lang="en-GB" i="1" dirty="0"/>
              <a:t>Primary Care Dementia Data, August 2024 </a:t>
            </a:r>
            <a:r>
              <a:rPr lang="en-GB" dirty="0"/>
              <a:t>Available at: </a:t>
            </a:r>
            <a:r>
              <a:rPr lang="en-GB" u="sng" dirty="0">
                <a:hlinkClick r:id="rId11"/>
              </a:rPr>
              <a:t>Primary Care Dementia Data, August 2024 - NHS England Digital</a:t>
            </a:r>
            <a:r>
              <a:rPr lang="en-GB" dirty="0"/>
              <a:t> </a:t>
            </a:r>
            <a:r>
              <a:rPr lang="en-GB" sz="2700" b="0" i="0" u="none" strike="noStrike" cap="none" spc="0" dirty="0">
                <a:ln>
                  <a:noFill/>
                </a:ln>
                <a:solidFill>
                  <a:prstClr val="black"/>
                </a:solidFill>
                <a:latin typeface="Calibri"/>
                <a:ea typeface="+mn-ea"/>
                <a:cs typeface="+mn-cs"/>
              </a:rPr>
              <a:t>(Accessed: 11 September 2025).</a:t>
            </a:r>
            <a:endParaRPr lang="en-GB" i="1" dirty="0">
              <a:solidFill>
                <a:prstClr val="black"/>
              </a:solidFill>
            </a:endParaRPr>
          </a:p>
          <a:p>
            <a:pPr>
              <a:lnSpc>
                <a:spcPct val="110000"/>
              </a:lnSpc>
              <a:defRPr/>
            </a:pPr>
            <a:r>
              <a:rPr lang="en-GB" dirty="0">
                <a:ea typeface="+mn-lt"/>
                <a:cs typeface="+mn-lt"/>
              </a:rPr>
              <a:t>NHS England </a:t>
            </a:r>
            <a:r>
              <a:rPr lang="en-GB" i="1" dirty="0">
                <a:ea typeface="+mn-lt"/>
                <a:cs typeface="+mn-lt"/>
              </a:rPr>
              <a:t>About us</a:t>
            </a:r>
            <a:r>
              <a:rPr lang="en-GB" dirty="0">
                <a:ea typeface="+mn-lt"/>
                <a:cs typeface="+mn-lt"/>
              </a:rPr>
              <a:t>. Available at: </a:t>
            </a:r>
            <a:r>
              <a:rPr lang="en-GB" dirty="0">
                <a:ea typeface="+mn-lt"/>
                <a:cs typeface="+mn-lt"/>
                <a:hlinkClick r:id="rId12"/>
              </a:rPr>
              <a:t>NHS England Digital – About us</a:t>
            </a:r>
            <a:r>
              <a:rPr lang="en-GB" dirty="0"/>
              <a:t> (Accessed: 11 September 2025).</a:t>
            </a:r>
          </a:p>
          <a:p>
            <a:pPr>
              <a:lnSpc>
                <a:spcPct val="110000"/>
              </a:lnSpc>
              <a:defRPr/>
            </a:pPr>
            <a:r>
              <a:rPr lang="en-GB" dirty="0">
                <a:ea typeface="+mn-lt"/>
                <a:cs typeface="+mn-lt"/>
              </a:rPr>
              <a:t>NHS England </a:t>
            </a:r>
            <a:r>
              <a:rPr lang="en-GB" i="1" dirty="0">
                <a:ea typeface="+mn-lt"/>
                <a:cs typeface="+mn-lt"/>
              </a:rPr>
              <a:t>Looking after your data</a:t>
            </a:r>
            <a:r>
              <a:rPr lang="en-GB" dirty="0">
                <a:ea typeface="+mn-lt"/>
                <a:cs typeface="+mn-lt"/>
              </a:rPr>
              <a:t>. Available at: </a:t>
            </a:r>
            <a:r>
              <a:rPr lang="en-GB" dirty="0">
                <a:ea typeface="+mn-lt"/>
                <a:cs typeface="+mn-lt"/>
                <a:hlinkClick r:id="rId13"/>
              </a:rPr>
              <a:t>NHS England Digital – Looking after your data</a:t>
            </a:r>
            <a:r>
              <a:rPr lang="en-GB" dirty="0"/>
              <a:t> (Accessed: 11 September 2025).</a:t>
            </a:r>
          </a:p>
          <a:p>
            <a:pPr>
              <a:lnSpc>
                <a:spcPct val="110000"/>
              </a:lnSpc>
              <a:defRPr/>
            </a:pPr>
            <a:r>
              <a:rPr lang="en-GB" dirty="0"/>
              <a:t>NHS England (2022) </a:t>
            </a:r>
            <a:r>
              <a:rPr lang="en-GB" i="1" dirty="0"/>
              <a:t>Data Security and Protection Toolkit.</a:t>
            </a:r>
            <a:r>
              <a:rPr lang="en-GB" dirty="0"/>
              <a:t> Available at:</a:t>
            </a:r>
            <a:r>
              <a:rPr lang="en-GB" u="sng" dirty="0">
                <a:hlinkClick r:id="rId14"/>
              </a:rPr>
              <a:t>Data Security and Protection Toolkit</a:t>
            </a:r>
            <a:r>
              <a:rPr lang="en-GB" dirty="0"/>
              <a:t> </a:t>
            </a:r>
            <a:r>
              <a:rPr lang="en-GB" sz="2800" b="0" i="0" u="none" strike="noStrike" cap="none" spc="0" dirty="0">
                <a:ln>
                  <a:noFill/>
                </a:ln>
                <a:solidFill>
                  <a:prstClr val="black"/>
                </a:solidFill>
                <a:latin typeface="Calibri"/>
                <a:ea typeface="+mn-ea"/>
                <a:cs typeface="+mn-cs"/>
              </a:rPr>
              <a:t>(Accessed: 10 September 2025).</a:t>
            </a:r>
            <a:endParaRPr lang="en-GB" i="1" dirty="0">
              <a:solidFill>
                <a:prstClr val="black"/>
              </a:solidFill>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4820A-A5A3-5B0B-9E95-CC13A2280B70}"/>
              </a:ext>
            </a:extLst>
          </p:cNvPr>
          <p:cNvSpPr>
            <a:spLocks noGrp="1"/>
          </p:cNvSpPr>
          <p:nvPr>
            <p:ph type="title"/>
          </p:nvPr>
        </p:nvSpPr>
        <p:spPr/>
        <p:txBody>
          <a:bodyPr/>
          <a:lstStyle/>
          <a:p>
            <a:r>
              <a:rPr lang="en-GB"/>
              <a:t>References ctd.</a:t>
            </a:r>
          </a:p>
        </p:txBody>
      </p:sp>
      <p:sp>
        <p:nvSpPr>
          <p:cNvPr id="3" name="Content Placeholder 2">
            <a:extLst>
              <a:ext uri="{FF2B5EF4-FFF2-40B4-BE49-F238E27FC236}">
                <a16:creationId xmlns:a16="http://schemas.microsoft.com/office/drawing/2014/main" id="{F074AF06-3DFF-5E13-0600-1E490491940C}"/>
              </a:ext>
            </a:extLst>
          </p:cNvPr>
          <p:cNvSpPr>
            <a:spLocks noGrp="1"/>
          </p:cNvSpPr>
          <p:nvPr>
            <p:ph idx="1"/>
          </p:nvPr>
        </p:nvSpPr>
        <p:spPr/>
        <p:txBody>
          <a:bodyPr vert="horz" lIns="91440" tIns="45720" rIns="91440" bIns="45720" rtlCol="0" anchor="t">
            <a:normAutofit/>
          </a:bodyPr>
          <a:lstStyle/>
          <a:p>
            <a:r>
              <a:rPr lang="en-GB" dirty="0">
                <a:ea typeface="+mn-lt"/>
                <a:cs typeface="+mn-lt"/>
              </a:rPr>
              <a:t>Information Commissioner’s Office [ICO] (2025) </a:t>
            </a:r>
            <a:r>
              <a:rPr lang="en-GB" i="1" dirty="0">
                <a:ea typeface="+mn-lt"/>
                <a:cs typeface="+mn-lt"/>
              </a:rPr>
              <a:t>For the public – the Data Use and Access Act (DUAA) 2025 – how does this affect me?</a:t>
            </a:r>
            <a:r>
              <a:rPr lang="en-GB" dirty="0">
                <a:ea typeface="+mn-lt"/>
                <a:cs typeface="+mn-lt"/>
              </a:rPr>
              <a:t> Available at: </a:t>
            </a:r>
            <a:r>
              <a:rPr lang="en-GB" dirty="0">
                <a:ea typeface="+mn-lt"/>
                <a:cs typeface="+mn-lt"/>
                <a:hlinkClick r:id="rId2"/>
              </a:rPr>
              <a:t>ICO – Data Use and Access Act 2025</a:t>
            </a:r>
          </a:p>
          <a:p>
            <a:r>
              <a:rPr lang="en-GB" dirty="0">
                <a:ea typeface="+mn-lt"/>
                <a:cs typeface="+mn-lt"/>
              </a:rPr>
              <a:t>NHS England (2023) </a:t>
            </a:r>
            <a:r>
              <a:rPr lang="en-GB" i="1" dirty="0">
                <a:ea typeface="+mn-lt"/>
                <a:cs typeface="+mn-lt"/>
              </a:rPr>
              <a:t>NHS Digital and NHS England complete merger</a:t>
            </a:r>
            <a:r>
              <a:rPr lang="en-GB" dirty="0">
                <a:ea typeface="+mn-lt"/>
                <a:cs typeface="+mn-lt"/>
              </a:rPr>
              <a:t>. Available at: </a:t>
            </a:r>
            <a:r>
              <a:rPr lang="en-GB" dirty="0">
                <a:ea typeface="+mn-lt"/>
                <a:cs typeface="+mn-lt"/>
                <a:hlinkClick r:id="rId3"/>
              </a:rPr>
              <a:t>NHS England – NHS Digital and NHS England complete merger</a:t>
            </a:r>
          </a:p>
          <a:p>
            <a:r>
              <a:rPr lang="en-GB" dirty="0">
                <a:ea typeface="+mn-lt"/>
                <a:cs typeface="+mn-lt"/>
              </a:rPr>
              <a:t>NHS England (2023) </a:t>
            </a:r>
            <a:r>
              <a:rPr lang="en-GB" i="1" dirty="0">
                <a:ea typeface="+mn-lt"/>
                <a:cs typeface="+mn-lt"/>
              </a:rPr>
              <a:t>Protecting and safely using data in the new NHS England</a:t>
            </a:r>
            <a:r>
              <a:rPr lang="en-GB" dirty="0">
                <a:ea typeface="+mn-lt"/>
                <a:cs typeface="+mn-lt"/>
              </a:rPr>
              <a:t>. Available at: </a:t>
            </a:r>
            <a:r>
              <a:rPr lang="en-GB" dirty="0">
                <a:ea typeface="+mn-lt"/>
                <a:cs typeface="+mn-lt"/>
                <a:hlinkClick r:id="rId4"/>
              </a:rPr>
              <a:t>NHS England – Protecting and safely using data</a:t>
            </a:r>
            <a:endParaRPr lang="en-GB" dirty="0">
              <a:ea typeface="Calibri"/>
              <a:cs typeface="Calibri"/>
              <a:hlinkClick r:id="rId4"/>
            </a:endParaRPr>
          </a:p>
        </p:txBody>
      </p:sp>
    </p:spTree>
    <p:extLst>
      <p:ext uri="{BB962C8B-B14F-4D97-AF65-F5344CB8AC3E}">
        <p14:creationId xmlns:p14="http://schemas.microsoft.com/office/powerpoint/2010/main" val="3172162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50820619" name="Title 1"/>
          <p:cNvSpPr>
            <a:spLocks noGrp="1"/>
          </p:cNvSpPr>
          <p:nvPr>
            <p:ph type="title"/>
          </p:nvPr>
        </p:nvSpPr>
        <p:spPr bwMode="auto">
          <a:xfrm>
            <a:off x="3780146" y="0"/>
            <a:ext cx="7956222" cy="1325563"/>
          </a:xfrm>
        </p:spPr>
        <p:txBody>
          <a:bodyPr>
            <a:normAutofit/>
          </a:bodyPr>
          <a:lstStyle/>
          <a:p>
            <a:pPr algn="ctr">
              <a:defRPr/>
            </a:pPr>
            <a:r>
              <a:rPr lang="en-US" b="1">
                <a:latin typeface="+mn-lt"/>
              </a:rPr>
              <a:t>UWTSD Library Support </a:t>
            </a:r>
          </a:p>
        </p:txBody>
      </p:sp>
      <p:sp>
        <p:nvSpPr>
          <p:cNvPr id="451613390" name="Rectangle: Rounded Corners 4"/>
          <p:cNvSpPr/>
          <p:nvPr/>
        </p:nvSpPr>
        <p:spPr bwMode="auto">
          <a:xfrm>
            <a:off x="3849445" y="5234609"/>
            <a:ext cx="7418716" cy="1497494"/>
          </a:xfrm>
          <a:prstGeom prst="roundRect">
            <a:avLst>
              <a:gd name="adj"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a:lnSpc>
                <a:spcPct val="100000"/>
              </a:lnSpc>
              <a:spcBef>
                <a:spcPts val="0"/>
              </a:spcBef>
              <a:spcAft>
                <a:spcPts val="0"/>
              </a:spcAft>
              <a:buClrTx/>
              <a:buSzTx/>
              <a:buFontTx/>
              <a:buNone/>
              <a:defRPr/>
            </a:pPr>
            <a:r>
              <a:rPr lang="en-US" sz="2400" b="0" i="0" u="none" strike="noStrike" cap="none" spc="0">
                <a:ln>
                  <a:noFill/>
                </a:ln>
                <a:solidFill>
                  <a:prstClr val="white"/>
                </a:solidFill>
                <a:latin typeface="Calibri"/>
                <a:ea typeface="Calibri"/>
                <a:cs typeface="Calibri"/>
              </a:rPr>
              <a:t>The UWTSD Library team have provided additional support to help you to develop your research skills. These are available for you to work through at your own pace.  </a:t>
            </a:r>
          </a:p>
        </p:txBody>
      </p:sp>
      <p:pic>
        <p:nvPicPr>
          <p:cNvPr id="1441343789" name="Picture 5" descr="A qr code with a dinosaur&#10;&#10;Description automatically generated"/>
          <p:cNvPicPr>
            <a:picLocks noChangeAspect="1"/>
          </p:cNvPicPr>
          <p:nvPr/>
        </p:nvPicPr>
        <p:blipFill rotWithShape="1">
          <a:blip r:embed="rId3"/>
          <a:stretch/>
        </p:blipFill>
        <p:spPr bwMode="auto">
          <a:xfrm>
            <a:off x="56072" y="2018581"/>
            <a:ext cx="3094009" cy="3079632"/>
          </a:xfrm>
          <a:prstGeom prst="rect">
            <a:avLst/>
          </a:prstGeom>
        </p:spPr>
      </p:pic>
      <p:pic>
        <p:nvPicPr>
          <p:cNvPr id="400137090" name="Content Placeholder 8" descr="A screenshot of a website&#10;&#10;Description automatically generated">
            <a:hlinkClick r:id="rId4"/>
          </p:cNvPr>
          <p:cNvPicPr>
            <a:picLocks noGrp="1" noChangeAspect="1"/>
          </p:cNvPicPr>
          <p:nvPr>
            <p:ph idx="1"/>
          </p:nvPr>
        </p:nvPicPr>
        <p:blipFill rotWithShape="1">
          <a:blip r:embed="rId5"/>
          <a:srcRect l="3717" t="3253" r="1899"/>
          <a:stretch/>
        </p:blipFill>
        <p:spPr bwMode="auto">
          <a:xfrm>
            <a:off x="3444413" y="1139687"/>
            <a:ext cx="8627691" cy="3837089"/>
          </a:xfrm>
          <a:prstGeom prst="rect">
            <a:avLst/>
          </a:prstGeom>
          <a:ln>
            <a:solidFill>
              <a:schemeClr val="tx1"/>
            </a:solidFill>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7892</Words>
  <Application>Microsoft Office PowerPoint</Application>
  <PresentationFormat>Widescreen</PresentationFormat>
  <Paragraphs>520</Paragraphs>
  <Slides>47</Slides>
  <Notes>46</Notes>
  <HiddenSlides>0</HiddenSlides>
  <MMClips>5</MMClips>
  <ScaleCrop>false</ScaleCrop>
  <HeadingPairs>
    <vt:vector size="4" baseType="variant">
      <vt:variant>
        <vt:lpstr>Theme</vt:lpstr>
      </vt:variant>
      <vt:variant>
        <vt:i4>7</vt:i4>
      </vt:variant>
      <vt:variant>
        <vt:lpstr>Slide Titles</vt:lpstr>
      </vt:variant>
      <vt:variant>
        <vt:i4>47</vt:i4>
      </vt:variant>
    </vt:vector>
  </HeadingPairs>
  <TitlesOfParts>
    <vt:vector size="54" baseType="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the Session… </vt:lpstr>
      <vt:lpstr>Information Governance</vt:lpstr>
      <vt:lpstr>Key Organisations in Information Governance</vt:lpstr>
      <vt:lpstr>Data Protection and  UK GDPR (General Data Protection Regulation)</vt:lpstr>
      <vt:lpstr>PowerPoint Presentation</vt:lpstr>
      <vt:lpstr>Why are the Principles Important?</vt:lpstr>
      <vt:lpstr>Week 3- Activity 1</vt:lpstr>
      <vt:lpstr>The Information Commissioners Office -</vt:lpstr>
      <vt:lpstr>Lawfulness, Fairness and Transparency</vt:lpstr>
      <vt:lpstr>Lawfulness and Fairness</vt:lpstr>
      <vt:lpstr>Transparency</vt:lpstr>
      <vt:lpstr>PowerPoint Presentation</vt:lpstr>
      <vt:lpstr>Discussion Scenario</vt:lpstr>
      <vt:lpstr>Data Minimisation</vt:lpstr>
      <vt:lpstr>Example - Data Minimisation </vt:lpstr>
      <vt:lpstr>PowerPoint Presentation</vt:lpstr>
      <vt:lpstr>Example - Accuracy</vt:lpstr>
      <vt:lpstr>PowerPoint Presentation</vt:lpstr>
      <vt:lpstr>Practical Examples - Storage Limitation</vt:lpstr>
      <vt:lpstr>PowerPoint Presentation</vt:lpstr>
      <vt:lpstr>Example - Security Breach</vt:lpstr>
      <vt:lpstr>Gloucester City Council  Ransomware attack- 2021</vt:lpstr>
      <vt:lpstr>PowerPoint Presentation</vt:lpstr>
      <vt:lpstr>Example - Accountability </vt:lpstr>
      <vt:lpstr>PowerPoint Presentation</vt:lpstr>
      <vt:lpstr>Video Surveillance and Bio-metrics</vt:lpstr>
      <vt:lpstr>Discussion Scenario </vt:lpstr>
      <vt:lpstr>Discussion Scenario </vt:lpstr>
      <vt:lpstr>PowerPoint Presentation</vt:lpstr>
      <vt:lpstr>How is NHS Patient Data used in the UK?</vt:lpstr>
      <vt:lpstr>NHS Digital – Historical Context </vt:lpstr>
      <vt:lpstr>PowerPoint Presentation</vt:lpstr>
      <vt:lpstr>NHS England – current data and digital functions</vt:lpstr>
      <vt:lpstr>PowerPoint Presentation</vt:lpstr>
      <vt:lpstr>Ethical Use of Patient Data</vt:lpstr>
      <vt:lpstr>Ethical Use of Patient Data</vt:lpstr>
      <vt:lpstr>PowerPoint Presentation</vt:lpstr>
      <vt:lpstr>PowerPoint Presentation</vt:lpstr>
      <vt:lpstr>The Caldicott Principles</vt:lpstr>
      <vt:lpstr>During this session we have…</vt:lpstr>
      <vt:lpstr>PowerPoint Presentation</vt:lpstr>
      <vt:lpstr>Remember UWTSD Resources… </vt:lpstr>
      <vt:lpstr>Reference List</vt:lpstr>
      <vt:lpstr>References ctd.</vt:lpstr>
      <vt:lpstr>UWTSD Library Support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Martin Svejda</cp:lastModifiedBy>
  <cp:revision>904</cp:revision>
  <dcterms:created xsi:type="dcterms:W3CDTF">2026-01-10T17:21:19Z</dcterms:created>
  <dcterms:modified xsi:type="dcterms:W3CDTF">2026-09-04T14:44:25Z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
  </property>
  <property fmtid="{D5CDD505-2E9C-101B-9397-08002B2CF9AE}" pid="3" name="KSOProductBuildVer">
    <vt:lpwstr>1033-11.1.0.11723</vt:lpwstr>
  </property>
</Properties>
</file>