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4" r:id="rId7"/>
    <p:sldId id="266"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83179" autoAdjust="0"/>
  </p:normalViewPr>
  <p:slideViewPr>
    <p:cSldViewPr snapToGrid="0">
      <p:cViewPr varScale="1">
        <p:scale>
          <a:sx n="92" d="100"/>
          <a:sy n="92" d="100"/>
        </p:scale>
        <p:origin x="1360"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EC69FC-B72C-471E-B01E-0C5FE2C022BB}" type="datetimeFigureOut">
              <a:rPr lang="en-GB" smtClean="0"/>
              <a:t>21/11/2025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8CC72A-C998-4A68-9357-627959206EDB}" type="slidenum">
              <a:rPr lang="en-GB" smtClean="0"/>
              <a:t>‹#›</a:t>
            </a:fld>
            <a:endParaRPr lang="en-GB"/>
          </a:p>
        </p:txBody>
      </p:sp>
    </p:spTree>
    <p:extLst>
      <p:ext uri="{BB962C8B-B14F-4D97-AF65-F5344CB8AC3E}">
        <p14:creationId xmlns:p14="http://schemas.microsoft.com/office/powerpoint/2010/main" val="2055152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Among the problems and opportunities that I reviewed in my report are the problems and advantages that the students experience learning in the digital world. I talked about the use of digital tools in order to improve engagement, motivation and personalised learning, and I also identified such issues like distraction and unequal access. These aspects demonstrate why it is necessary to have students learn both the advantages and disadvantages of digital learning. In this presentation, I will provide a brief description of the topic, how I tackled the assignment, what I found easy and challenging in the assignment and what I would have done differently.</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38CC72A-C998-4A68-9357-627959206EDB}" type="slidenum">
              <a:rPr lang="en-GB" smtClean="0"/>
              <a:t>1</a:t>
            </a:fld>
            <a:endParaRPr lang="en-GB"/>
          </a:p>
        </p:txBody>
      </p:sp>
    </p:spTree>
    <p:extLst>
      <p:ext uri="{BB962C8B-B14F-4D97-AF65-F5344CB8AC3E}">
        <p14:creationId xmlns:p14="http://schemas.microsoft.com/office/powerpoint/2010/main" val="23851022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kern="100" dirty="0">
                <a:effectLst/>
                <a:latin typeface="Arial" panose="020B0604020202020204" pitchFamily="34" charset="0"/>
                <a:ea typeface="Calibri" panose="020F0502020204030204" pitchFamily="34" charset="0"/>
                <a:cs typeface="Times New Roman" panose="02020603050405020304" pitchFamily="18" charset="0"/>
              </a:rPr>
              <a:t>My main starting point in regard to the research process is where I identified reliable and current scholarly resources. The given article enabled me to remain concentrated on such themes as engagement and motivation. The research appeared easy, but at the same time, it was difficult to reduce the amount of information to the most topical and recent one. The process expanded my knowledge of the role digital tools play in learning and demonstrated that successful digital learning not only involves the type of tools used, but also the manner of their usage.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38CC72A-C998-4A68-9357-627959206EDB}" type="slidenum">
              <a:rPr lang="en-GB" smtClean="0"/>
              <a:t>2</a:t>
            </a:fld>
            <a:endParaRPr lang="en-GB"/>
          </a:p>
        </p:txBody>
      </p:sp>
    </p:spTree>
    <p:extLst>
      <p:ext uri="{BB962C8B-B14F-4D97-AF65-F5344CB8AC3E}">
        <p14:creationId xmlns:p14="http://schemas.microsoft.com/office/powerpoint/2010/main" val="28358331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11111"/>
                </a:solidFill>
                <a:effectLst/>
                <a:latin typeface="ui-sans-serif"/>
              </a:rPr>
              <a:t>The </a:t>
            </a:r>
            <a:r>
              <a:rPr lang="en-US" b="0" i="0" dirty="0" err="1">
                <a:solidFill>
                  <a:srgbClr val="111111"/>
                </a:solidFill>
                <a:effectLst/>
                <a:latin typeface="ui-sans-serif"/>
              </a:rPr>
              <a:t>organisation</a:t>
            </a:r>
            <a:r>
              <a:rPr lang="en-US" b="0" i="0" dirty="0">
                <a:solidFill>
                  <a:srgbClr val="111111"/>
                </a:solidFill>
                <a:effectLst/>
                <a:latin typeface="ui-sans-serif"/>
              </a:rPr>
              <a:t> of the assignments enabled me to make clear my ideas.</a:t>
            </a:r>
            <a:r>
              <a:rPr lang="en-US" b="0" i="0" dirty="0">
                <a:effectLst/>
                <a:latin typeface="ui-sans-serif"/>
              </a:rPr>
              <a:t> </a:t>
            </a:r>
            <a:r>
              <a:rPr lang="en-US" b="0" i="0" dirty="0">
                <a:solidFill>
                  <a:srgbClr val="111111"/>
                </a:solidFill>
                <a:effectLst/>
                <a:latin typeface="ui-sans-serif"/>
              </a:rPr>
              <a:t>The short notes on each part kept me focused and the division of the writing into small tasks had made it easier to create a draught.</a:t>
            </a:r>
            <a:r>
              <a:rPr lang="en-US" b="0" i="0" dirty="0">
                <a:effectLst/>
                <a:latin typeface="ui-sans-serif"/>
              </a:rPr>
              <a:t> </a:t>
            </a:r>
            <a:r>
              <a:rPr lang="en-US" b="0" i="0" dirty="0">
                <a:solidFill>
                  <a:srgbClr val="111111"/>
                </a:solidFill>
                <a:effectLst/>
                <a:latin typeface="ui-sans-serif"/>
              </a:rPr>
              <a:t>The key aspect here was the balancing process between the detail information and brief explanations without losing the idea that I wanted to present and, at the same time, keeping it in my voice.</a:t>
            </a:r>
            <a:endParaRPr lang="en-GB" dirty="0"/>
          </a:p>
        </p:txBody>
      </p:sp>
      <p:sp>
        <p:nvSpPr>
          <p:cNvPr id="4" name="Slide Number Placeholder 3"/>
          <p:cNvSpPr>
            <a:spLocks noGrp="1"/>
          </p:cNvSpPr>
          <p:nvPr>
            <p:ph type="sldNum" sz="quarter" idx="5"/>
          </p:nvPr>
        </p:nvSpPr>
        <p:spPr/>
        <p:txBody>
          <a:bodyPr/>
          <a:lstStyle/>
          <a:p>
            <a:fld id="{F38CC72A-C998-4A68-9357-627959206EDB}" type="slidenum">
              <a:rPr lang="en-GB" smtClean="0"/>
              <a:t>3</a:t>
            </a:fld>
            <a:endParaRPr lang="en-GB"/>
          </a:p>
        </p:txBody>
      </p:sp>
    </p:spTree>
    <p:extLst>
      <p:ext uri="{BB962C8B-B14F-4D97-AF65-F5344CB8AC3E}">
        <p14:creationId xmlns:p14="http://schemas.microsoft.com/office/powerpoint/2010/main" val="39069310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11111"/>
                </a:solidFill>
                <a:effectLst/>
                <a:latin typeface="ui-sans-serif"/>
              </a:rPr>
              <a:t>It was challenging to keep the balance of positive and negative effects of digital means.</a:t>
            </a:r>
            <a:r>
              <a:rPr lang="en-US" b="0" i="0" dirty="0">
                <a:effectLst/>
                <a:latin typeface="ui-sans-serif"/>
              </a:rPr>
              <a:t> </a:t>
            </a:r>
            <a:r>
              <a:rPr lang="en-US" b="0" i="0" dirty="0">
                <a:solidFill>
                  <a:srgbClr val="111111"/>
                </a:solidFill>
                <a:effectLst/>
                <a:latin typeface="ui-sans-serif"/>
              </a:rPr>
              <a:t>I also focused too much on positives and so, when revising my work, I added the negative issues like distraction and access to get a more balanced report.</a:t>
            </a:r>
            <a:r>
              <a:rPr lang="en-US" b="0" i="0" dirty="0">
                <a:effectLst/>
                <a:latin typeface="ui-sans-serif"/>
              </a:rPr>
              <a:t> </a:t>
            </a:r>
            <a:r>
              <a:rPr lang="en-US" b="0" i="0" dirty="0">
                <a:solidFill>
                  <a:srgbClr val="111111"/>
                </a:solidFill>
                <a:effectLst/>
                <a:latin typeface="ui-sans-serif"/>
              </a:rPr>
              <a:t>One of the accomplishments was to make real and practical proposals to assist students in their learning online.</a:t>
            </a:r>
            <a:endParaRPr lang="en-GB" dirty="0"/>
          </a:p>
        </p:txBody>
      </p:sp>
      <p:sp>
        <p:nvSpPr>
          <p:cNvPr id="4" name="Slide Number Placeholder 3"/>
          <p:cNvSpPr>
            <a:spLocks noGrp="1"/>
          </p:cNvSpPr>
          <p:nvPr>
            <p:ph type="sldNum" sz="quarter" idx="5"/>
          </p:nvPr>
        </p:nvSpPr>
        <p:spPr/>
        <p:txBody>
          <a:bodyPr/>
          <a:lstStyle/>
          <a:p>
            <a:fld id="{F38CC72A-C998-4A68-9357-627959206EDB}" type="slidenum">
              <a:rPr lang="en-GB" smtClean="0"/>
              <a:t>4</a:t>
            </a:fld>
            <a:endParaRPr lang="en-GB"/>
          </a:p>
        </p:txBody>
      </p:sp>
    </p:spTree>
    <p:extLst>
      <p:ext uri="{BB962C8B-B14F-4D97-AF65-F5344CB8AC3E}">
        <p14:creationId xmlns:p14="http://schemas.microsoft.com/office/powerpoint/2010/main" val="1393358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b="0" i="0" dirty="0">
                <a:solidFill>
                  <a:srgbClr val="111111"/>
                </a:solidFill>
                <a:effectLst/>
                <a:latin typeface="ui-sans-serif"/>
              </a:rPr>
              <a:t>I would like to start researching sooner in the future in order to cover more types of sources.</a:t>
            </a:r>
            <a:r>
              <a:rPr lang="en-US" b="0" i="0" dirty="0">
                <a:effectLst/>
                <a:latin typeface="ui-sans-serif"/>
              </a:rPr>
              <a:t> </a:t>
            </a:r>
            <a:r>
              <a:rPr lang="en-US" b="0" i="0" dirty="0">
                <a:solidFill>
                  <a:srgbClr val="111111"/>
                </a:solidFill>
                <a:effectLst/>
                <a:latin typeface="ui-sans-serif"/>
              </a:rPr>
              <a:t>I will also proceed to describe parts in advance, which helped me to maintain my thoughts precise and on track.</a:t>
            </a:r>
            <a:r>
              <a:rPr lang="en-US" b="0" i="0" dirty="0">
                <a:effectLst/>
                <a:latin typeface="ui-sans-serif"/>
              </a:rPr>
              <a:t> </a:t>
            </a:r>
            <a:r>
              <a:rPr lang="en-US" b="0" i="0" dirty="0">
                <a:solidFill>
                  <a:srgbClr val="111111"/>
                </a:solidFill>
                <a:effectLst/>
                <a:latin typeface="ui-sans-serif"/>
              </a:rPr>
              <a:t>I intend to make research a more central part of my writing and come up with better and more academic explanations in future assignments.</a:t>
            </a:r>
            <a:endParaRPr lang="en-GB" dirty="0"/>
          </a:p>
        </p:txBody>
      </p:sp>
      <p:sp>
        <p:nvSpPr>
          <p:cNvPr id="4" name="Slide Number Placeholder 3"/>
          <p:cNvSpPr>
            <a:spLocks noGrp="1"/>
          </p:cNvSpPr>
          <p:nvPr>
            <p:ph type="sldNum" sz="quarter" idx="5"/>
          </p:nvPr>
        </p:nvSpPr>
        <p:spPr/>
        <p:txBody>
          <a:bodyPr/>
          <a:lstStyle/>
          <a:p>
            <a:fld id="{F38CC72A-C998-4A68-9357-627959206EDB}" type="slidenum">
              <a:rPr lang="en-GB" smtClean="0"/>
              <a:t>5</a:t>
            </a:fld>
            <a:endParaRPr lang="en-GB"/>
          </a:p>
        </p:txBody>
      </p:sp>
    </p:spTree>
    <p:extLst>
      <p:ext uri="{BB962C8B-B14F-4D97-AF65-F5344CB8AC3E}">
        <p14:creationId xmlns:p14="http://schemas.microsoft.com/office/powerpoint/2010/main" val="2461031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CB85ED-A26B-4C25-A72C-112A506CD3E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774374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CB85ED-A26B-4C25-A72C-112A506CD3E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2206763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9CCB85ED-A26B-4C25-A72C-112A506CD3ED}" type="datetimeFigureOut">
              <a:rPr lang="en-GB" smtClean="0"/>
              <a:t>21/11/2025</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133A912-FEB4-451D-AB70-16118FF4FB37}" type="slidenum">
              <a:rPr lang="en-GB" smtClean="0"/>
              <a:t>‹#›</a:t>
            </a:fld>
            <a:endParaRPr lang="en-GB"/>
          </a:p>
        </p:txBody>
      </p:sp>
    </p:spTree>
    <p:extLst>
      <p:ext uri="{BB962C8B-B14F-4D97-AF65-F5344CB8AC3E}">
        <p14:creationId xmlns:p14="http://schemas.microsoft.com/office/powerpoint/2010/main" val="3972378411"/>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CB85ED-A26B-4C25-A72C-112A506CD3E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36263374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CB85ED-A26B-4C25-A72C-112A506CD3ED}" type="datetimeFigureOut">
              <a:rPr lang="en-GB" smtClean="0"/>
              <a:t>21/11/2025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2302544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CB85ED-A26B-4C25-A72C-112A506CD3ED}" type="datetimeFigureOut">
              <a:rPr lang="en-GB" smtClean="0"/>
              <a:t>21/11/2025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3365886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CB85ED-A26B-4C25-A72C-112A506CD3ED}" type="datetimeFigureOut">
              <a:rPr lang="en-GB" smtClean="0"/>
              <a:t>21/11/2025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31118494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CB85ED-A26B-4C25-A72C-112A506CD3E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6968262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CB85ED-A26B-4C25-A72C-112A506CD3ED}" type="datetimeFigureOut">
              <a:rPr lang="en-GB" smtClean="0"/>
              <a:t>21/11/2025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25480253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CB85ED-A26B-4C25-A72C-112A506CD3ED}" type="datetimeFigureOut">
              <a:rPr lang="en-GB" smtClean="0"/>
              <a:t>21/11/2025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20878791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9CCB85ED-A26B-4C25-A72C-112A506CD3ED}" type="datetimeFigureOut">
              <a:rPr lang="en-GB" smtClean="0"/>
              <a:t>21/11/2025</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8133A912-FEB4-451D-AB70-16118FF4FB37}" type="slidenum">
              <a:rPr lang="en-GB" smtClean="0"/>
              <a:t>‹#›</a:t>
            </a:fld>
            <a:endParaRPr lang="en-GB"/>
          </a:p>
        </p:txBody>
      </p:sp>
    </p:spTree>
    <p:extLst>
      <p:ext uri="{BB962C8B-B14F-4D97-AF65-F5344CB8AC3E}">
        <p14:creationId xmlns:p14="http://schemas.microsoft.com/office/powerpoint/2010/main" val="37928409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9CCB85ED-A26B-4C25-A72C-112A506CD3ED}" type="datetimeFigureOut">
              <a:rPr lang="en-GB" smtClean="0"/>
              <a:t>21/11/2025</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133A912-FEB4-451D-AB70-16118FF4FB37}" type="slidenum">
              <a:rPr lang="en-GB" smtClean="0"/>
              <a:t>‹#›</a:t>
            </a:fld>
            <a:endParaRPr lang="en-GB"/>
          </a:p>
        </p:txBody>
      </p:sp>
    </p:spTree>
    <p:extLst>
      <p:ext uri="{BB962C8B-B14F-4D97-AF65-F5344CB8AC3E}">
        <p14:creationId xmlns:p14="http://schemas.microsoft.com/office/powerpoint/2010/main" val="40857866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1C9-CDD9-144D-9B53-437EB5AE5FCF}"/>
              </a:ext>
            </a:extLst>
          </p:cNvPr>
          <p:cNvSpPr>
            <a:spLocks noGrp="1"/>
          </p:cNvSpPr>
          <p:nvPr>
            <p:ph type="ctrTitle"/>
          </p:nvPr>
        </p:nvSpPr>
        <p:spPr/>
        <p:txBody>
          <a:bodyPr>
            <a:noAutofit/>
          </a:bodyPr>
          <a:lstStyle/>
          <a:p>
            <a:r>
              <a:rPr lang="en-IN" sz="4800" b="1" u="sng" dirty="0"/>
              <a:t>Component 3:</a:t>
            </a:r>
            <a:br>
              <a:rPr lang="en-IN" sz="4800" b="1" u="sng" dirty="0"/>
            </a:br>
            <a:r>
              <a:rPr lang="en-IN" sz="4000" b="1" u="sng" dirty="0"/>
              <a:t>challenges and opportunities in the digital era</a:t>
            </a:r>
            <a:endParaRPr lang="en-GB" sz="4800" b="1" u="sng" dirty="0"/>
          </a:p>
        </p:txBody>
      </p:sp>
      <p:sp>
        <p:nvSpPr>
          <p:cNvPr id="3" name="Subtitle 2">
            <a:extLst>
              <a:ext uri="{FF2B5EF4-FFF2-40B4-BE49-F238E27FC236}">
                <a16:creationId xmlns:a16="http://schemas.microsoft.com/office/drawing/2014/main" id="{B2C2BFAB-9124-5C2F-0C39-F2B392AA84D1}"/>
              </a:ext>
            </a:extLst>
          </p:cNvPr>
          <p:cNvSpPr>
            <a:spLocks noGrp="1"/>
          </p:cNvSpPr>
          <p:nvPr>
            <p:ph type="subTitle" idx="1"/>
          </p:nvPr>
        </p:nvSpPr>
        <p:spPr>
          <a:xfrm>
            <a:off x="1524000" y="4519580"/>
            <a:ext cx="9144000" cy="1309255"/>
          </a:xfrm>
        </p:spPr>
        <p:txBody>
          <a:bodyPr anchor="ctr">
            <a:normAutofit/>
          </a:bodyPr>
          <a:lstStyle/>
          <a:p>
            <a:pPr lvl="0"/>
            <a:r>
              <a:rPr lang="en-GB" sz="2800" b="1" dirty="0"/>
              <a:t>Student id: 2508831</a:t>
            </a:r>
          </a:p>
          <a:p>
            <a:pPr lvl="0"/>
            <a:endParaRPr lang="en-GB" sz="2800" b="1" dirty="0"/>
          </a:p>
        </p:txBody>
      </p:sp>
      <p:pic>
        <p:nvPicPr>
          <p:cNvPr id="5" name="Picture 4">
            <a:extLst>
              <a:ext uri="{FF2B5EF4-FFF2-40B4-BE49-F238E27FC236}">
                <a16:creationId xmlns:a16="http://schemas.microsoft.com/office/drawing/2014/main" id="{2831127F-B0E1-DE82-69E5-6E23B3F21635}"/>
              </a:ext>
            </a:extLst>
          </p:cNvPr>
          <p:cNvPicPr>
            <a:picLocks noChangeAspect="1"/>
          </p:cNvPicPr>
          <p:nvPr/>
        </p:nvPicPr>
        <p:blipFill>
          <a:blip r:embed="rId3"/>
          <a:stretch>
            <a:fillRect/>
          </a:stretch>
        </p:blipFill>
        <p:spPr>
          <a:xfrm>
            <a:off x="5195762" y="818968"/>
            <a:ext cx="1800476" cy="733527"/>
          </a:xfrm>
          <a:prstGeom prst="rect">
            <a:avLst/>
          </a:prstGeom>
        </p:spPr>
      </p:pic>
    </p:spTree>
    <p:extLst>
      <p:ext uri="{BB962C8B-B14F-4D97-AF65-F5344CB8AC3E}">
        <p14:creationId xmlns:p14="http://schemas.microsoft.com/office/powerpoint/2010/main" val="2212667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84955-2417-798C-2304-D694C5FFECFD}"/>
              </a:ext>
            </a:extLst>
          </p:cNvPr>
          <p:cNvSpPr>
            <a:spLocks noGrp="1"/>
          </p:cNvSpPr>
          <p:nvPr>
            <p:ph type="title"/>
          </p:nvPr>
        </p:nvSpPr>
        <p:spPr/>
        <p:txBody>
          <a:bodyPr/>
          <a:lstStyle/>
          <a:p>
            <a:r>
              <a:rPr lang="en-IN" b="1" dirty="0"/>
              <a:t>Research Reflection </a:t>
            </a:r>
            <a:endParaRPr lang="en-GB" dirty="0"/>
          </a:p>
        </p:txBody>
      </p:sp>
      <p:sp>
        <p:nvSpPr>
          <p:cNvPr id="3" name="Content Placeholder 2">
            <a:extLst>
              <a:ext uri="{FF2B5EF4-FFF2-40B4-BE49-F238E27FC236}">
                <a16:creationId xmlns:a16="http://schemas.microsoft.com/office/drawing/2014/main" id="{91650BAA-B830-277A-9B5D-7170FC9B92B8}"/>
              </a:ext>
            </a:extLst>
          </p:cNvPr>
          <p:cNvSpPr>
            <a:spLocks noGrp="1"/>
          </p:cNvSpPr>
          <p:nvPr>
            <p:ph idx="1"/>
          </p:nvPr>
        </p:nvSpPr>
        <p:spPr>
          <a:xfrm>
            <a:off x="330722" y="2152357"/>
            <a:ext cx="5338558" cy="4206240"/>
          </a:xfrm>
        </p:spPr>
        <p:txBody>
          <a:bodyPr/>
          <a:lstStyle/>
          <a:p>
            <a:pPr lvl="0" algn="just"/>
            <a:r>
              <a:rPr lang="en-IN" dirty="0"/>
              <a:t>Found sources through academic articles and guided searches</a:t>
            </a:r>
            <a:endParaRPr lang="en-GB" dirty="0"/>
          </a:p>
          <a:p>
            <a:pPr lvl="0" algn="just"/>
            <a:r>
              <a:rPr lang="en-IN" dirty="0"/>
              <a:t>Easy: locating general information on digital learning</a:t>
            </a:r>
            <a:endParaRPr lang="en-GB" dirty="0"/>
          </a:p>
          <a:p>
            <a:pPr lvl="0" algn="just"/>
            <a:r>
              <a:rPr lang="en-IN" dirty="0"/>
              <a:t>Hard: selecting recent, relevant, high-quality sources</a:t>
            </a:r>
            <a:endParaRPr lang="en-GB" dirty="0"/>
          </a:p>
          <a:p>
            <a:pPr lvl="0" algn="just"/>
            <a:r>
              <a:rPr lang="en-IN" dirty="0"/>
              <a:t>Research improved my understanding of how digital tools impact motivation and engagement</a:t>
            </a:r>
            <a:endParaRPr lang="en-GB" dirty="0"/>
          </a:p>
          <a:p>
            <a:pPr algn="just"/>
            <a:r>
              <a:rPr lang="en-IN" dirty="0"/>
              <a:t>Shifted perspective: success depends on thoughtful use, not just technology</a:t>
            </a:r>
            <a:endParaRPr lang="en-GB" dirty="0"/>
          </a:p>
        </p:txBody>
      </p:sp>
      <p:pic>
        <p:nvPicPr>
          <p:cNvPr id="5" name="Picture 4">
            <a:extLst>
              <a:ext uri="{FF2B5EF4-FFF2-40B4-BE49-F238E27FC236}">
                <a16:creationId xmlns:a16="http://schemas.microsoft.com/office/drawing/2014/main" id="{DA7A7D0B-556E-8E71-9023-30FED9184154}"/>
              </a:ext>
            </a:extLst>
          </p:cNvPr>
          <p:cNvPicPr>
            <a:picLocks noChangeAspect="1"/>
          </p:cNvPicPr>
          <p:nvPr/>
        </p:nvPicPr>
        <p:blipFill>
          <a:blip r:embed="rId3"/>
          <a:srcRect t="8721"/>
          <a:stretch>
            <a:fillRect/>
          </a:stretch>
        </p:blipFill>
        <p:spPr>
          <a:xfrm>
            <a:off x="6625883" y="2064499"/>
            <a:ext cx="4951828" cy="4381955"/>
          </a:xfrm>
          <a:prstGeom prst="rect">
            <a:avLst/>
          </a:prstGeom>
        </p:spPr>
      </p:pic>
    </p:spTree>
    <p:extLst>
      <p:ext uri="{BB962C8B-B14F-4D97-AF65-F5344CB8AC3E}">
        <p14:creationId xmlns:p14="http://schemas.microsoft.com/office/powerpoint/2010/main" val="14288767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17204-7F1D-EFBA-B5DC-09698F5405D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2F4500-0407-1223-A489-10A108EC8C5B}"/>
              </a:ext>
            </a:extLst>
          </p:cNvPr>
          <p:cNvSpPr>
            <a:spLocks noGrp="1"/>
          </p:cNvSpPr>
          <p:nvPr>
            <p:ph type="title"/>
          </p:nvPr>
        </p:nvSpPr>
        <p:spPr/>
        <p:txBody>
          <a:bodyPr/>
          <a:lstStyle/>
          <a:p>
            <a:r>
              <a:rPr lang="en-IN" b="1" dirty="0"/>
              <a:t>Planning &amp; Writing</a:t>
            </a:r>
            <a:endParaRPr lang="en-GB" dirty="0"/>
          </a:p>
        </p:txBody>
      </p:sp>
      <p:sp>
        <p:nvSpPr>
          <p:cNvPr id="3" name="Content Placeholder 2">
            <a:extLst>
              <a:ext uri="{FF2B5EF4-FFF2-40B4-BE49-F238E27FC236}">
                <a16:creationId xmlns:a16="http://schemas.microsoft.com/office/drawing/2014/main" id="{C90A6706-5C05-6BFE-8084-76DADFF3A627}"/>
              </a:ext>
            </a:extLst>
          </p:cNvPr>
          <p:cNvSpPr>
            <a:spLocks noGrp="1"/>
          </p:cNvSpPr>
          <p:nvPr>
            <p:ph idx="1"/>
          </p:nvPr>
        </p:nvSpPr>
        <p:spPr/>
        <p:txBody>
          <a:bodyPr/>
          <a:lstStyle/>
          <a:p>
            <a:pPr lvl="0"/>
            <a:r>
              <a:rPr lang="en-IN" dirty="0"/>
              <a:t>Planned using assignment structure and a short outline</a:t>
            </a:r>
            <a:endParaRPr lang="en-GB" dirty="0"/>
          </a:p>
          <a:p>
            <a:pPr lvl="0"/>
            <a:r>
              <a:rPr lang="en-IN" dirty="0"/>
              <a:t>Organised ideas into challenges, opportunities, and solutions </a:t>
            </a:r>
            <a:r>
              <a:rPr lang="en-GB" dirty="0"/>
              <a:t>(Dennis, 2024)</a:t>
            </a:r>
          </a:p>
          <a:p>
            <a:pPr lvl="0"/>
            <a:r>
              <a:rPr lang="en-IN" dirty="0"/>
              <a:t>Helpful strategies: outlining, breaking sections into small tasks</a:t>
            </a:r>
            <a:endParaRPr lang="en-GB" dirty="0"/>
          </a:p>
          <a:p>
            <a:pPr lvl="0"/>
            <a:r>
              <a:rPr lang="en-IN" dirty="0"/>
              <a:t>Hardest part: staying within word limits while explaining ideas clearly</a:t>
            </a:r>
            <a:endParaRPr lang="en-GB" dirty="0"/>
          </a:p>
          <a:p>
            <a:r>
              <a:rPr lang="en-IN" dirty="0"/>
              <a:t>Focused on keeping my own voice while integrating research</a:t>
            </a:r>
            <a:endParaRPr lang="en-GB" dirty="0"/>
          </a:p>
        </p:txBody>
      </p:sp>
    </p:spTree>
    <p:extLst>
      <p:ext uri="{BB962C8B-B14F-4D97-AF65-F5344CB8AC3E}">
        <p14:creationId xmlns:p14="http://schemas.microsoft.com/office/powerpoint/2010/main" val="3944951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E638B0-6DD8-448D-4377-72BE832A145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45DB6D-98B4-ADAA-6D2A-1B13E1EB20CB}"/>
              </a:ext>
            </a:extLst>
          </p:cNvPr>
          <p:cNvSpPr>
            <a:spLocks noGrp="1"/>
          </p:cNvSpPr>
          <p:nvPr>
            <p:ph type="title"/>
          </p:nvPr>
        </p:nvSpPr>
        <p:spPr/>
        <p:txBody>
          <a:bodyPr/>
          <a:lstStyle/>
          <a:p>
            <a:r>
              <a:rPr lang="en-IN" b="1" dirty="0"/>
              <a:t>Challenges &amp; Successes </a:t>
            </a:r>
            <a:endParaRPr lang="en-GB" dirty="0"/>
          </a:p>
        </p:txBody>
      </p:sp>
      <p:sp>
        <p:nvSpPr>
          <p:cNvPr id="3" name="Content Placeholder 2">
            <a:extLst>
              <a:ext uri="{FF2B5EF4-FFF2-40B4-BE49-F238E27FC236}">
                <a16:creationId xmlns:a16="http://schemas.microsoft.com/office/drawing/2014/main" id="{4A17695E-86B3-FD19-F28C-827A8062A143}"/>
              </a:ext>
            </a:extLst>
          </p:cNvPr>
          <p:cNvSpPr>
            <a:spLocks noGrp="1"/>
          </p:cNvSpPr>
          <p:nvPr>
            <p:ph idx="1"/>
          </p:nvPr>
        </p:nvSpPr>
        <p:spPr/>
        <p:txBody>
          <a:bodyPr/>
          <a:lstStyle/>
          <a:p>
            <a:pPr lvl="0"/>
            <a:r>
              <a:rPr lang="en-IN" dirty="0"/>
              <a:t>Biggest challenge: balancing positives and negatives of digital tools</a:t>
            </a:r>
            <a:endParaRPr lang="en-GB" dirty="0"/>
          </a:p>
          <a:p>
            <a:pPr lvl="0"/>
            <a:r>
              <a:rPr lang="en-IN" dirty="0"/>
              <a:t>Overcame it by reviewing research and reorganising ideas </a:t>
            </a:r>
            <a:r>
              <a:rPr lang="en-GB" dirty="0"/>
              <a:t>(</a:t>
            </a:r>
            <a:r>
              <a:rPr lang="en-GB" dirty="0" err="1"/>
              <a:t>Yuliansyah</a:t>
            </a:r>
            <a:r>
              <a:rPr lang="en-GB" dirty="0"/>
              <a:t> and Ayu, 2021)</a:t>
            </a:r>
          </a:p>
          <a:p>
            <a:pPr lvl="0"/>
            <a:r>
              <a:rPr lang="en-IN" dirty="0"/>
              <a:t>Managed distractions and refined points clearly</a:t>
            </a:r>
            <a:endParaRPr lang="en-GB" dirty="0"/>
          </a:p>
          <a:p>
            <a:pPr lvl="0"/>
            <a:r>
              <a:rPr lang="en-IN" dirty="0"/>
              <a:t>Success: produced a clear, balanced report</a:t>
            </a:r>
            <a:endParaRPr lang="en-GB" dirty="0"/>
          </a:p>
          <a:p>
            <a:r>
              <a:rPr lang="en-IN" dirty="0"/>
              <a:t>Proud of practical recommendations that help students adapt effectively</a:t>
            </a:r>
            <a:endParaRPr lang="en-GB" dirty="0"/>
          </a:p>
        </p:txBody>
      </p:sp>
    </p:spTree>
    <p:extLst>
      <p:ext uri="{BB962C8B-B14F-4D97-AF65-F5344CB8AC3E}">
        <p14:creationId xmlns:p14="http://schemas.microsoft.com/office/powerpoint/2010/main" val="36912173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CB207-CEB2-EA5E-634F-4F32873C505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0ACA05-ADE1-E0EE-90E1-966DA22444DC}"/>
              </a:ext>
            </a:extLst>
          </p:cNvPr>
          <p:cNvSpPr>
            <a:spLocks noGrp="1"/>
          </p:cNvSpPr>
          <p:nvPr>
            <p:ph type="title"/>
          </p:nvPr>
        </p:nvSpPr>
        <p:spPr/>
        <p:txBody>
          <a:bodyPr/>
          <a:lstStyle/>
          <a:p>
            <a:r>
              <a:rPr lang="en-IN" b="1" dirty="0"/>
              <a:t>Looking Forward </a:t>
            </a:r>
            <a:endParaRPr lang="en-GB" dirty="0"/>
          </a:p>
        </p:txBody>
      </p:sp>
      <p:sp>
        <p:nvSpPr>
          <p:cNvPr id="3" name="Content Placeholder 2">
            <a:extLst>
              <a:ext uri="{FF2B5EF4-FFF2-40B4-BE49-F238E27FC236}">
                <a16:creationId xmlns:a16="http://schemas.microsoft.com/office/drawing/2014/main" id="{0554D27C-5FC0-1D96-7E55-05B6FC9FAF7F}"/>
              </a:ext>
            </a:extLst>
          </p:cNvPr>
          <p:cNvSpPr>
            <a:spLocks noGrp="1"/>
          </p:cNvSpPr>
          <p:nvPr>
            <p:ph idx="1"/>
          </p:nvPr>
        </p:nvSpPr>
        <p:spPr>
          <a:xfrm>
            <a:off x="1202919" y="2011680"/>
            <a:ext cx="5324490" cy="4206240"/>
          </a:xfrm>
        </p:spPr>
        <p:txBody>
          <a:bodyPr/>
          <a:lstStyle/>
          <a:p>
            <a:pPr lvl="0" algn="just"/>
            <a:r>
              <a:rPr lang="en-IN" dirty="0"/>
              <a:t>Next time: start research earlier for more source choices</a:t>
            </a:r>
            <a:endParaRPr lang="en-GB" dirty="0"/>
          </a:p>
          <a:p>
            <a:pPr lvl="0" algn="just"/>
            <a:r>
              <a:rPr lang="en-IN" dirty="0"/>
              <a:t>Keep: planning with outlines to stay organised</a:t>
            </a:r>
            <a:endParaRPr lang="en-GB" dirty="0"/>
          </a:p>
          <a:p>
            <a:pPr lvl="0" algn="just"/>
            <a:r>
              <a:rPr lang="en-IN" dirty="0"/>
              <a:t>Goal: improve integration of sources into writing </a:t>
            </a:r>
            <a:r>
              <a:rPr lang="en-GB" dirty="0"/>
              <a:t>(Khan, 2024)</a:t>
            </a:r>
          </a:p>
          <a:p>
            <a:pPr lvl="0" algn="just"/>
            <a:r>
              <a:rPr lang="en-IN" dirty="0"/>
              <a:t>Aim to strengthen analysis and clarity</a:t>
            </a:r>
            <a:endParaRPr lang="en-GB" dirty="0"/>
          </a:p>
          <a:p>
            <a:pPr lvl="0" algn="just"/>
            <a:r>
              <a:rPr lang="en-IN" dirty="0"/>
              <a:t>Continue building digital literacy for future academic tasks</a:t>
            </a:r>
            <a:endParaRPr lang="en-GB" dirty="0"/>
          </a:p>
          <a:p>
            <a:pPr algn="just"/>
            <a:endParaRPr lang="en-GB" dirty="0"/>
          </a:p>
        </p:txBody>
      </p:sp>
      <p:pic>
        <p:nvPicPr>
          <p:cNvPr id="2050" name="Picture 2" descr="Digital Literacy Skills - FasterCapital">
            <a:extLst>
              <a:ext uri="{FF2B5EF4-FFF2-40B4-BE49-F238E27FC236}">
                <a16:creationId xmlns:a16="http://schemas.microsoft.com/office/drawing/2014/main" id="{44555E0C-8263-D7E5-AB82-1C92A40A5C3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2266" y="2249071"/>
            <a:ext cx="5084257" cy="30966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67605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72FD77E-9667-9D38-EDD9-872ED0C6F8C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AFD5E1D-AB14-061D-003E-563E7A3FEF62}"/>
              </a:ext>
            </a:extLst>
          </p:cNvPr>
          <p:cNvSpPr>
            <a:spLocks noGrp="1"/>
          </p:cNvSpPr>
          <p:nvPr>
            <p:ph type="title"/>
          </p:nvPr>
        </p:nvSpPr>
        <p:spPr/>
        <p:txBody>
          <a:bodyPr/>
          <a:lstStyle/>
          <a:p>
            <a:r>
              <a:rPr lang="en-US" b="1" dirty="0"/>
              <a:t>References</a:t>
            </a:r>
            <a:endParaRPr lang="en-GB" b="1" dirty="0"/>
          </a:p>
        </p:txBody>
      </p:sp>
      <p:sp>
        <p:nvSpPr>
          <p:cNvPr id="3" name="Content Placeholder 2">
            <a:extLst>
              <a:ext uri="{FF2B5EF4-FFF2-40B4-BE49-F238E27FC236}">
                <a16:creationId xmlns:a16="http://schemas.microsoft.com/office/drawing/2014/main" id="{337C6A05-4E9D-5925-44B7-55FC5CBBE51A}"/>
              </a:ext>
            </a:extLst>
          </p:cNvPr>
          <p:cNvSpPr>
            <a:spLocks noGrp="1"/>
          </p:cNvSpPr>
          <p:nvPr>
            <p:ph idx="1"/>
          </p:nvPr>
        </p:nvSpPr>
        <p:spPr>
          <a:xfrm>
            <a:off x="433136" y="2011680"/>
            <a:ext cx="11389895" cy="4677878"/>
          </a:xfrm>
        </p:spPr>
        <p:txBody>
          <a:bodyPr>
            <a:normAutofit fontScale="92500" lnSpcReduction="10000"/>
          </a:bodyPr>
          <a:lstStyle/>
          <a:p>
            <a:pPr>
              <a:lnSpc>
                <a:spcPct val="110000"/>
              </a:lnSpc>
            </a:pPr>
            <a:r>
              <a:rPr lang="en-GB" sz="1400" dirty="0" err="1"/>
              <a:t>Alenezi</a:t>
            </a:r>
            <a:r>
              <a:rPr lang="en-GB" sz="1400" dirty="0"/>
              <a:t>, M., 2023. Digital learning and digital institution in higher education. </a:t>
            </a:r>
            <a:r>
              <a:rPr lang="en-GB" sz="1400" i="1" dirty="0"/>
              <a:t>Education Sciences</a:t>
            </a:r>
            <a:r>
              <a:rPr lang="en-GB" sz="1400" dirty="0"/>
              <a:t>, </a:t>
            </a:r>
            <a:r>
              <a:rPr lang="en-GB" sz="1400" i="1" dirty="0"/>
              <a:t>13</a:t>
            </a:r>
            <a:r>
              <a:rPr lang="en-GB" sz="1400" dirty="0"/>
              <a:t>(1), p.88.</a:t>
            </a:r>
          </a:p>
          <a:p>
            <a:pPr>
              <a:lnSpc>
                <a:spcPct val="110000"/>
              </a:lnSpc>
            </a:pPr>
            <a:r>
              <a:rPr lang="en-GB" sz="1400" dirty="0"/>
              <a:t>Bordoloi, R., Das, P. and Das, K., 2021. Perception towards online/blended learning at the time of Covid-19 pandemic: an academic analytics in the Indian context. </a:t>
            </a:r>
            <a:r>
              <a:rPr lang="en-GB" sz="1400" i="1" dirty="0"/>
              <a:t>Asian Association of Open Universities Journal</a:t>
            </a:r>
            <a:r>
              <a:rPr lang="en-GB" sz="1400" dirty="0"/>
              <a:t>, </a:t>
            </a:r>
            <a:r>
              <a:rPr lang="en-GB" sz="1400" i="1" dirty="0"/>
              <a:t>16</a:t>
            </a:r>
            <a:r>
              <a:rPr lang="en-GB" sz="1400" dirty="0"/>
              <a:t>(1), pp.41-60.</a:t>
            </a:r>
          </a:p>
          <a:p>
            <a:pPr>
              <a:lnSpc>
                <a:spcPct val="110000"/>
              </a:lnSpc>
            </a:pPr>
            <a:r>
              <a:rPr lang="en-GB" sz="1400" dirty="0"/>
              <a:t>Dennis, K. (2024) ‘The Impact of Digital Learning Tools on Student Motivation and Engagement’, </a:t>
            </a:r>
            <a:r>
              <a:rPr lang="en-GB" sz="1400" i="1" dirty="0"/>
              <a:t>Convergence Chronicles</a:t>
            </a:r>
            <a:r>
              <a:rPr lang="en-GB" sz="1400" dirty="0"/>
              <a:t>, 5(2), pp. 45–53.</a:t>
            </a:r>
          </a:p>
          <a:p>
            <a:pPr>
              <a:lnSpc>
                <a:spcPct val="110000"/>
              </a:lnSpc>
            </a:pPr>
            <a:r>
              <a:rPr lang="en-GB" sz="1400" dirty="0" err="1"/>
              <a:t>Erlangga</a:t>
            </a:r>
            <a:r>
              <a:rPr lang="en-GB" sz="1400" dirty="0"/>
              <a:t>, D.T., 2022. Student problems in online learning: Solutions to keep education going on.</a:t>
            </a:r>
          </a:p>
          <a:p>
            <a:pPr>
              <a:lnSpc>
                <a:spcPct val="110000"/>
              </a:lnSpc>
            </a:pPr>
            <a:r>
              <a:rPr lang="en-GB" sz="1400" dirty="0" err="1"/>
              <a:t>Gumantan</a:t>
            </a:r>
            <a:r>
              <a:rPr lang="en-GB" sz="1400" dirty="0"/>
              <a:t>, A., Nugroho, R.A. and </a:t>
            </a:r>
            <a:r>
              <a:rPr lang="en-GB" sz="1400" dirty="0" err="1"/>
              <a:t>Yuliandra</a:t>
            </a:r>
            <a:r>
              <a:rPr lang="en-GB" sz="1400" dirty="0"/>
              <a:t>, R., 2021. Learning during the covid-19 pandemic: Analysis of e-learning on sports education students. </a:t>
            </a:r>
            <a:r>
              <a:rPr lang="en-GB" sz="1400" i="1" dirty="0"/>
              <a:t>Journal Sport Area</a:t>
            </a:r>
            <a:r>
              <a:rPr lang="en-GB" sz="1400" dirty="0"/>
              <a:t>, </a:t>
            </a:r>
            <a:r>
              <a:rPr lang="en-GB" sz="1400" i="1" dirty="0"/>
              <a:t>6</a:t>
            </a:r>
            <a:r>
              <a:rPr lang="en-GB" sz="1400" dirty="0"/>
              <a:t>(1), pp.51-58.</a:t>
            </a:r>
          </a:p>
          <a:p>
            <a:pPr>
              <a:lnSpc>
                <a:spcPct val="110000"/>
              </a:lnSpc>
            </a:pPr>
            <a:r>
              <a:rPr lang="en-GB" sz="1400" dirty="0"/>
              <a:t>Han, S.P. and Kumwenda, B., 2025. Bridging the digital divide: Promoting equal access to online learning for health professions in an unequal world. </a:t>
            </a:r>
            <a:r>
              <a:rPr lang="en-GB" sz="1400" i="1" dirty="0"/>
              <a:t>Medical Education</a:t>
            </a:r>
            <a:r>
              <a:rPr lang="en-GB" sz="1400" dirty="0"/>
              <a:t>, </a:t>
            </a:r>
            <a:r>
              <a:rPr lang="en-GB" sz="1400" i="1" dirty="0"/>
              <a:t>59</a:t>
            </a:r>
            <a:r>
              <a:rPr lang="en-GB" sz="1400" dirty="0"/>
              <a:t>(1), pp.56-64.</a:t>
            </a:r>
          </a:p>
          <a:p>
            <a:pPr>
              <a:lnSpc>
                <a:spcPct val="110000"/>
              </a:lnSpc>
            </a:pPr>
            <a:r>
              <a:rPr lang="en-GB" sz="1400" dirty="0"/>
              <a:t>Khan, S., 2024. Mapping the digital divide: Bridging inequalities in access to information and technology. </a:t>
            </a:r>
            <a:r>
              <a:rPr lang="en-GB" sz="1400" i="1" dirty="0"/>
              <a:t>Policy Journal of Social Science Review</a:t>
            </a:r>
            <a:r>
              <a:rPr lang="en-GB" sz="1400" dirty="0"/>
              <a:t>, </a:t>
            </a:r>
            <a:r>
              <a:rPr lang="en-GB" sz="1400" i="1" dirty="0"/>
              <a:t>2</a:t>
            </a:r>
            <a:r>
              <a:rPr lang="en-GB" sz="1400" dirty="0"/>
              <a:t>(02), pp.48-55.</a:t>
            </a:r>
          </a:p>
          <a:p>
            <a:pPr>
              <a:lnSpc>
                <a:spcPct val="110000"/>
              </a:lnSpc>
            </a:pPr>
            <a:r>
              <a:rPr lang="en-GB" sz="1400" dirty="0"/>
              <a:t>Liotta, L.A., 2023. Digitalization and social inclusion: bridging the digital divide in underprivileged communities. </a:t>
            </a:r>
            <a:r>
              <a:rPr lang="en-GB" sz="1400" i="1" dirty="0"/>
              <a:t>Global International Journal of Innovative Research</a:t>
            </a:r>
            <a:r>
              <a:rPr lang="en-GB" sz="1400" dirty="0"/>
              <a:t>, </a:t>
            </a:r>
            <a:r>
              <a:rPr lang="en-GB" sz="1400" i="1" dirty="0"/>
              <a:t>1</a:t>
            </a:r>
            <a:r>
              <a:rPr lang="en-GB" sz="1400" dirty="0"/>
              <a:t>(1), pp.7-14.</a:t>
            </a:r>
          </a:p>
          <a:p>
            <a:pPr>
              <a:lnSpc>
                <a:spcPct val="110000"/>
              </a:lnSpc>
            </a:pPr>
            <a:r>
              <a:rPr lang="en-GB" sz="1400" dirty="0"/>
              <a:t>Noskova, T., Pavlova, T. and Yakovleva, O., 2021. A study of students’ preferences in the information resources of the digital learning environment. </a:t>
            </a:r>
            <a:r>
              <a:rPr lang="en-GB" sz="1400" i="1" dirty="0"/>
              <a:t>Journal on Efficiency and Responsibility in Education and Science</a:t>
            </a:r>
            <a:r>
              <a:rPr lang="en-GB" sz="1400" dirty="0"/>
              <a:t>, </a:t>
            </a:r>
            <a:r>
              <a:rPr lang="en-GB" sz="1400" i="1" dirty="0"/>
              <a:t>14</a:t>
            </a:r>
            <a:r>
              <a:rPr lang="en-GB" sz="1400" dirty="0"/>
              <a:t>(1), pp.53-65.</a:t>
            </a:r>
          </a:p>
          <a:p>
            <a:pPr>
              <a:lnSpc>
                <a:spcPct val="110000"/>
              </a:lnSpc>
            </a:pPr>
            <a:r>
              <a:rPr lang="en-GB" sz="1400" dirty="0" err="1"/>
              <a:t>Yuliansyah</a:t>
            </a:r>
            <a:r>
              <a:rPr lang="en-GB" sz="1400" dirty="0"/>
              <a:t>, A. and Ayu, M., 2021. The implementation of project-based assignment in online learning during covid-19. </a:t>
            </a:r>
            <a:r>
              <a:rPr lang="en-GB" sz="1400" i="1" dirty="0"/>
              <a:t>J. English Lang. Teach. Learn</a:t>
            </a:r>
            <a:r>
              <a:rPr lang="en-GB" sz="1400" dirty="0"/>
              <a:t>, </a:t>
            </a:r>
            <a:r>
              <a:rPr lang="en-GB" sz="1400" i="1" dirty="0"/>
              <a:t>2</a:t>
            </a:r>
            <a:r>
              <a:rPr lang="en-GB" sz="1400" dirty="0"/>
              <a:t>(1), pp.32-38.</a:t>
            </a:r>
          </a:p>
        </p:txBody>
      </p:sp>
    </p:spTree>
    <p:extLst>
      <p:ext uri="{BB962C8B-B14F-4D97-AF65-F5344CB8AC3E}">
        <p14:creationId xmlns:p14="http://schemas.microsoft.com/office/powerpoint/2010/main" val="33945400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22EDF4-A1AB-0889-C14B-0F152DB317F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00229F-1351-0844-72F4-BC0F053F1F90}"/>
              </a:ext>
            </a:extLst>
          </p:cNvPr>
          <p:cNvSpPr>
            <a:spLocks noGrp="1"/>
          </p:cNvSpPr>
          <p:nvPr>
            <p:ph idx="1"/>
          </p:nvPr>
        </p:nvSpPr>
        <p:spPr>
          <a:xfrm>
            <a:off x="1202919" y="3429000"/>
            <a:ext cx="9784080" cy="2788920"/>
          </a:xfrm>
        </p:spPr>
        <p:txBody>
          <a:bodyPr>
            <a:normAutofit/>
          </a:bodyPr>
          <a:lstStyle/>
          <a:p>
            <a:pPr marL="0" indent="0" algn="ctr">
              <a:buNone/>
            </a:pPr>
            <a:r>
              <a:rPr lang="en-US" sz="5400" dirty="0"/>
              <a:t>THANK YOU</a:t>
            </a:r>
            <a:endParaRPr lang="en-GB" sz="5400" dirty="0"/>
          </a:p>
        </p:txBody>
      </p:sp>
    </p:spTree>
    <p:extLst>
      <p:ext uri="{BB962C8B-B14F-4D97-AF65-F5344CB8AC3E}">
        <p14:creationId xmlns:p14="http://schemas.microsoft.com/office/powerpoint/2010/main" val="18035599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Banded</Template>
  <TotalTime>19</TotalTime>
  <Words>1006</Words>
  <Application>Microsoft Macintosh PowerPoint</Application>
  <PresentationFormat>Widescreen</PresentationFormat>
  <Paragraphs>48</Paragraphs>
  <Slides>7</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Corbel</vt:lpstr>
      <vt:lpstr>ui-sans-serif</vt:lpstr>
      <vt:lpstr>Wingdings</vt:lpstr>
      <vt:lpstr>Banded</vt:lpstr>
      <vt:lpstr>Component 3: challenges and opportunities in the digital era</vt:lpstr>
      <vt:lpstr>Research Reflection </vt:lpstr>
      <vt:lpstr>Planning &amp; Writing</vt:lpstr>
      <vt:lpstr>Challenges &amp; Successes </vt:lpstr>
      <vt:lpstr>Looking Forward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and opportunities in the digital era</dc:title>
  <dc:creator>user</dc:creator>
  <cp:lastModifiedBy>bianca chivaran</cp:lastModifiedBy>
  <cp:revision>25</cp:revision>
  <dcterms:created xsi:type="dcterms:W3CDTF">2025-11-19T16:44:21Z</dcterms:created>
  <dcterms:modified xsi:type="dcterms:W3CDTF">2025-11-21T09:53:44Z</dcterms:modified>
</cp:coreProperties>
</file>