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8"/>
  </p:notesMasterIdLst>
  <p:handoutMasterIdLst>
    <p:handoutMasterId r:id="rId59"/>
  </p:handoutMasterIdLst>
  <p:sldIdLst>
    <p:sldId id="257" r:id="rId2"/>
    <p:sldId id="263" r:id="rId3"/>
    <p:sldId id="272" r:id="rId4"/>
    <p:sldId id="273" r:id="rId5"/>
    <p:sldId id="274" r:id="rId6"/>
    <p:sldId id="275" r:id="rId7"/>
    <p:sldId id="401" r:id="rId8"/>
    <p:sldId id="402" r:id="rId9"/>
    <p:sldId id="405" r:id="rId10"/>
    <p:sldId id="403" r:id="rId11"/>
    <p:sldId id="404" r:id="rId12"/>
    <p:sldId id="395" r:id="rId13"/>
    <p:sldId id="396" r:id="rId14"/>
    <p:sldId id="397" r:id="rId15"/>
    <p:sldId id="398" r:id="rId16"/>
    <p:sldId id="399" r:id="rId17"/>
    <p:sldId id="276" r:id="rId18"/>
    <p:sldId id="296" r:id="rId19"/>
    <p:sldId id="326" r:id="rId20"/>
    <p:sldId id="356" r:id="rId21"/>
    <p:sldId id="358" r:id="rId22"/>
    <p:sldId id="379" r:id="rId23"/>
    <p:sldId id="377" r:id="rId24"/>
    <p:sldId id="312" r:id="rId25"/>
    <p:sldId id="385" r:id="rId26"/>
    <p:sldId id="394" r:id="rId27"/>
    <p:sldId id="389" r:id="rId28"/>
    <p:sldId id="359" r:id="rId29"/>
    <p:sldId id="390" r:id="rId30"/>
    <p:sldId id="391" r:id="rId31"/>
    <p:sldId id="392" r:id="rId32"/>
    <p:sldId id="393" r:id="rId33"/>
    <p:sldId id="366" r:id="rId34"/>
    <p:sldId id="365" r:id="rId35"/>
    <p:sldId id="400" r:id="rId36"/>
    <p:sldId id="406" r:id="rId37"/>
    <p:sldId id="407" r:id="rId38"/>
    <p:sldId id="408" r:id="rId39"/>
    <p:sldId id="409" r:id="rId40"/>
    <p:sldId id="410" r:id="rId41"/>
    <p:sldId id="411" r:id="rId42"/>
    <p:sldId id="412" r:id="rId43"/>
    <p:sldId id="413" r:id="rId44"/>
    <p:sldId id="414" r:id="rId45"/>
    <p:sldId id="415" r:id="rId46"/>
    <p:sldId id="416" r:id="rId47"/>
    <p:sldId id="417" r:id="rId48"/>
    <p:sldId id="418" r:id="rId49"/>
    <p:sldId id="419" r:id="rId50"/>
    <p:sldId id="420" r:id="rId51"/>
    <p:sldId id="421" r:id="rId52"/>
    <p:sldId id="422" r:id="rId53"/>
    <p:sldId id="423" r:id="rId54"/>
    <p:sldId id="425" r:id="rId55"/>
    <p:sldId id="424" r:id="rId56"/>
    <p:sldId id="426" r:id="rId57"/>
  </p:sldIdLst>
  <p:sldSz cx="12192000" cy="6858000"/>
  <p:notesSz cx="7023100" cy="93091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5C9D18-A862-40F7-AD65-8D52F9BC758E}" v="2" dt="2023-01-27T10:23:41.8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82424" autoAdjust="0"/>
  </p:normalViewPr>
  <p:slideViewPr>
    <p:cSldViewPr snapToGrid="0">
      <p:cViewPr varScale="1">
        <p:scale>
          <a:sx n="91" d="100"/>
          <a:sy n="91" d="100"/>
        </p:scale>
        <p:origin x="90" y="195"/>
      </p:cViewPr>
      <p:guideLst/>
    </p:cSldViewPr>
  </p:slideViewPr>
  <p:notesTextViewPr>
    <p:cViewPr>
      <p:scale>
        <a:sx n="1" d="1"/>
        <a:sy n="1" d="1"/>
      </p:scale>
      <p:origin x="0" y="0"/>
    </p:cViewPr>
  </p:notesTextViewPr>
  <p:sorterViewPr>
    <p:cViewPr>
      <p:scale>
        <a:sx n="100" d="100"/>
        <a:sy n="100" d="100"/>
      </p:scale>
      <p:origin x="0" y="-1548"/>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99722A4F-A527-4682-ADA5-1AF7D1E1766F}"/>
    <pc:docChg chg="custSel addSld modSld">
      <pc:chgData name="Michael Goodfellow-Smith" userId="e113a12a-32d2-447a-af79-9adf142d0e5a" providerId="ADAL" clId="{99722A4F-A527-4682-ADA5-1AF7D1E1766F}" dt="2022-11-04T09:41:36.646" v="3" actId="20577"/>
      <pc:docMkLst>
        <pc:docMk/>
      </pc:docMkLst>
      <pc:sldChg chg="delSp modSp new mod">
        <pc:chgData name="Michael Goodfellow-Smith" userId="e113a12a-32d2-447a-af79-9adf142d0e5a" providerId="ADAL" clId="{99722A4F-A527-4682-ADA5-1AF7D1E1766F}" dt="2022-11-04T09:41:36.646" v="3" actId="20577"/>
        <pc:sldMkLst>
          <pc:docMk/>
          <pc:sldMk cId="1343004052" sldId="426"/>
        </pc:sldMkLst>
        <pc:spChg chg="del">
          <ac:chgData name="Michael Goodfellow-Smith" userId="e113a12a-32d2-447a-af79-9adf142d0e5a" providerId="ADAL" clId="{99722A4F-A527-4682-ADA5-1AF7D1E1766F}" dt="2022-11-04T09:41:27.487" v="1" actId="478"/>
          <ac:spMkLst>
            <pc:docMk/>
            <pc:sldMk cId="1343004052" sldId="426"/>
            <ac:spMk id="2" creationId="{B65947A8-36C3-6543-CEDC-82640998FBBC}"/>
          </ac:spMkLst>
        </pc:spChg>
        <pc:spChg chg="mod">
          <ac:chgData name="Michael Goodfellow-Smith" userId="e113a12a-32d2-447a-af79-9adf142d0e5a" providerId="ADAL" clId="{99722A4F-A527-4682-ADA5-1AF7D1E1766F}" dt="2022-11-04T09:41:36.646" v="3" actId="20577"/>
          <ac:spMkLst>
            <pc:docMk/>
            <pc:sldMk cId="1343004052" sldId="426"/>
            <ac:spMk id="3" creationId="{03C596F4-D115-A482-471C-52621A1ED774}"/>
          </ac:spMkLst>
        </pc:spChg>
      </pc:sldChg>
    </pc:docChg>
  </pc:docChgLst>
  <pc:docChgLst>
    <pc:chgData name="Michael Goodfellow-Smith" userId="e113a12a-32d2-447a-af79-9adf142d0e5a" providerId="ADAL" clId="{B15C9D18-A862-40F7-AD65-8D52F9BC758E}"/>
    <pc:docChg chg="modSld">
      <pc:chgData name="Michael Goodfellow-Smith" userId="e113a12a-32d2-447a-af79-9adf142d0e5a" providerId="ADAL" clId="{B15C9D18-A862-40F7-AD65-8D52F9BC758E}" dt="2023-01-27T10:26:30.735" v="56"/>
      <pc:docMkLst>
        <pc:docMk/>
      </pc:docMkLst>
      <pc:sldChg chg="modSp modNotesTx">
        <pc:chgData name="Michael Goodfellow-Smith" userId="e113a12a-32d2-447a-af79-9adf142d0e5a" providerId="ADAL" clId="{B15C9D18-A862-40F7-AD65-8D52F9BC758E}" dt="2023-01-27T10:23:15.801" v="39"/>
        <pc:sldMkLst>
          <pc:docMk/>
          <pc:sldMk cId="1808411396" sldId="400"/>
        </pc:sldMkLst>
        <pc:picChg chg="mod">
          <ac:chgData name="Michael Goodfellow-Smith" userId="e113a12a-32d2-447a-af79-9adf142d0e5a" providerId="ADAL" clId="{B15C9D18-A862-40F7-AD65-8D52F9BC758E}" dt="2023-01-27T10:19:28.103" v="38" actId="1076"/>
          <ac:picMkLst>
            <pc:docMk/>
            <pc:sldMk cId="1808411396" sldId="400"/>
            <ac:picMk id="1028" creationId="{0F87361D-CB10-A428-1861-366DD203C759}"/>
          </ac:picMkLst>
        </pc:picChg>
      </pc:sldChg>
      <pc:sldChg chg="modNotesTx">
        <pc:chgData name="Michael Goodfellow-Smith" userId="e113a12a-32d2-447a-af79-9adf142d0e5a" providerId="ADAL" clId="{B15C9D18-A862-40F7-AD65-8D52F9BC758E}" dt="2023-01-27T10:26:30.735" v="56"/>
        <pc:sldMkLst>
          <pc:docMk/>
          <pc:sldMk cId="11586665" sldId="410"/>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sz="quarter" idx="1"/>
          </p:nvPr>
        </p:nvSpPr>
        <p:spPr>
          <a:xfrm>
            <a:off x="3978132" y="0"/>
            <a:ext cx="3043343" cy="467072"/>
          </a:xfrm>
          <a:prstGeom prst="rect">
            <a:avLst/>
          </a:prstGeom>
        </p:spPr>
        <p:txBody>
          <a:bodyPr vert="horz" lIns="93324" tIns="46662" rIns="93324" bIns="46662" rtlCol="0"/>
          <a:lstStyle>
            <a:lvl1pPr algn="r">
              <a:defRPr sz="1200"/>
            </a:lvl1pPr>
          </a:lstStyle>
          <a:p>
            <a:fld id="{2BCAFC7A-71DD-4C2C-B63D-60FDC7DD5449}" type="datetimeFigureOut">
              <a:rPr lang="en-US" smtClean="0"/>
              <a:t>1/27/2023</a:t>
            </a:fld>
            <a:endParaRPr lang="en-US"/>
          </a:p>
        </p:txBody>
      </p:sp>
      <p:sp>
        <p:nvSpPr>
          <p:cNvPr id="4" name="Footer Placeholder 3"/>
          <p:cNvSpPr>
            <a:spLocks noGrp="1"/>
          </p:cNvSpPr>
          <p:nvPr>
            <p:ph type="ftr" sz="quarter" idx="2"/>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5" name="Slide Number Placeholder 4"/>
          <p:cNvSpPr>
            <a:spLocks noGrp="1"/>
          </p:cNvSpPr>
          <p:nvPr>
            <p:ph type="sldNum" sz="quarter" idx="3"/>
          </p:nvPr>
        </p:nvSpPr>
        <p:spPr>
          <a:xfrm>
            <a:off x="3978132" y="8842030"/>
            <a:ext cx="3043343" cy="467071"/>
          </a:xfrm>
          <a:prstGeom prst="rect">
            <a:avLst/>
          </a:prstGeom>
        </p:spPr>
        <p:txBody>
          <a:bodyPr vert="horz" lIns="93324" tIns="46662" rIns="93324" bIns="46662" rtlCol="0" anchor="b"/>
          <a:lstStyle>
            <a:lvl1pPr algn="r">
              <a:defRPr sz="1200"/>
            </a:lvl1pPr>
          </a:lstStyle>
          <a:p>
            <a:fld id="{DA6FC261-E491-4C42-A663-B95247CC46D9}" type="slidenum">
              <a:rPr lang="en-US" smtClean="0"/>
              <a:t>‹#›</a:t>
            </a:fld>
            <a:endParaRPr lang="en-US"/>
          </a:p>
        </p:txBody>
      </p:sp>
    </p:spTree>
    <p:extLst>
      <p:ext uri="{BB962C8B-B14F-4D97-AF65-F5344CB8AC3E}">
        <p14:creationId xmlns:p14="http://schemas.microsoft.com/office/powerpoint/2010/main" val="16220316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43343" cy="467072"/>
          </a:xfrm>
          <a:prstGeom prst="rect">
            <a:avLst/>
          </a:prstGeom>
        </p:spPr>
        <p:txBody>
          <a:bodyPr vert="horz" lIns="93324" tIns="46662" rIns="93324" bIns="46662" rtlCol="0"/>
          <a:lstStyle>
            <a:lvl1pPr algn="l">
              <a:defRPr sz="1200"/>
            </a:lvl1pPr>
          </a:lstStyle>
          <a:p>
            <a:endParaRPr lang="en-US"/>
          </a:p>
        </p:txBody>
      </p:sp>
      <p:sp>
        <p:nvSpPr>
          <p:cNvPr id="3" name="Date Placeholder 2"/>
          <p:cNvSpPr>
            <a:spLocks noGrp="1"/>
          </p:cNvSpPr>
          <p:nvPr>
            <p:ph type="dt" idx="1"/>
          </p:nvPr>
        </p:nvSpPr>
        <p:spPr>
          <a:xfrm>
            <a:off x="3978132" y="0"/>
            <a:ext cx="3043343" cy="467072"/>
          </a:xfrm>
          <a:prstGeom prst="rect">
            <a:avLst/>
          </a:prstGeom>
        </p:spPr>
        <p:txBody>
          <a:bodyPr vert="horz" lIns="93324" tIns="46662" rIns="93324" bIns="46662" rtlCol="0"/>
          <a:lstStyle>
            <a:lvl1pPr algn="r">
              <a:defRPr sz="1200"/>
            </a:lvl1pPr>
          </a:lstStyle>
          <a:p>
            <a:fld id="{D85ECAFD-F005-4163-B10D-85806DC43F93}" type="datetimeFigureOut">
              <a:rPr lang="en-US" smtClean="0"/>
              <a:t>1/27/2023</a:t>
            </a:fld>
            <a:endParaRPr lang="en-US"/>
          </a:p>
        </p:txBody>
      </p:sp>
      <p:sp>
        <p:nvSpPr>
          <p:cNvPr id="4" name="Slide Image Placeholder 3"/>
          <p:cNvSpPr>
            <a:spLocks noGrp="1" noRot="1" noChangeAspect="1"/>
          </p:cNvSpPr>
          <p:nvPr>
            <p:ph type="sldImg" idx="2"/>
          </p:nvPr>
        </p:nvSpPr>
        <p:spPr>
          <a:xfrm>
            <a:off x="719138" y="1163638"/>
            <a:ext cx="5584825" cy="3141662"/>
          </a:xfrm>
          <a:prstGeom prst="rect">
            <a:avLst/>
          </a:prstGeom>
          <a:noFill/>
          <a:ln w="12700">
            <a:solidFill>
              <a:prstClr val="black"/>
            </a:solidFill>
          </a:ln>
        </p:spPr>
        <p:txBody>
          <a:bodyPr vert="horz" lIns="93324" tIns="46662" rIns="93324" bIns="46662" rtlCol="0" anchor="ctr"/>
          <a:lstStyle/>
          <a:p>
            <a:endParaRPr lang="en-US"/>
          </a:p>
        </p:txBody>
      </p:sp>
      <p:sp>
        <p:nvSpPr>
          <p:cNvPr id="5" name="Notes Placeholder 4"/>
          <p:cNvSpPr>
            <a:spLocks noGrp="1"/>
          </p:cNvSpPr>
          <p:nvPr>
            <p:ph type="body" sz="quarter" idx="3"/>
          </p:nvPr>
        </p:nvSpPr>
        <p:spPr>
          <a:xfrm>
            <a:off x="702310" y="4480004"/>
            <a:ext cx="5618480" cy="3665458"/>
          </a:xfrm>
          <a:prstGeom prst="rect">
            <a:avLst/>
          </a:prstGeom>
        </p:spPr>
        <p:txBody>
          <a:bodyPr vert="horz" lIns="93324" tIns="46662" rIns="93324" bIns="4666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42030"/>
            <a:ext cx="3043343" cy="467071"/>
          </a:xfrm>
          <a:prstGeom prst="rect">
            <a:avLst/>
          </a:prstGeom>
        </p:spPr>
        <p:txBody>
          <a:bodyPr vert="horz" lIns="93324" tIns="46662" rIns="93324" bIns="46662" rtlCol="0" anchor="b"/>
          <a:lstStyle>
            <a:lvl1pPr algn="l">
              <a:defRPr sz="1200"/>
            </a:lvl1pPr>
          </a:lstStyle>
          <a:p>
            <a:endParaRPr lang="en-US"/>
          </a:p>
        </p:txBody>
      </p:sp>
      <p:sp>
        <p:nvSpPr>
          <p:cNvPr id="7" name="Slide Number Placeholder 6"/>
          <p:cNvSpPr>
            <a:spLocks noGrp="1"/>
          </p:cNvSpPr>
          <p:nvPr>
            <p:ph type="sldNum" sz="quarter" idx="5"/>
          </p:nvPr>
        </p:nvSpPr>
        <p:spPr>
          <a:xfrm>
            <a:off x="3978132" y="8842030"/>
            <a:ext cx="3043343" cy="467071"/>
          </a:xfrm>
          <a:prstGeom prst="rect">
            <a:avLst/>
          </a:prstGeom>
        </p:spPr>
        <p:txBody>
          <a:bodyPr vert="horz" lIns="93324" tIns="46662" rIns="93324" bIns="46662" rtlCol="0" anchor="b"/>
          <a:lstStyle>
            <a:lvl1pPr algn="r">
              <a:defRPr sz="1200"/>
            </a:lvl1pPr>
          </a:lstStyle>
          <a:p>
            <a:fld id="{333E963C-1534-4F8D-B2A7-66D81AA25953}" type="slidenum">
              <a:rPr lang="en-US" smtClean="0"/>
              <a:t>‹#›</a:t>
            </a:fld>
            <a:endParaRPr lang="en-US"/>
          </a:p>
        </p:txBody>
      </p:sp>
    </p:spTree>
    <p:extLst>
      <p:ext uri="{BB962C8B-B14F-4D97-AF65-F5344CB8AC3E}">
        <p14:creationId xmlns:p14="http://schemas.microsoft.com/office/powerpoint/2010/main" val="2811850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esri.com/en-us/what-is-gis/overview"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earthdata.nasa.gov/learn/backgrounders/remote-sensing"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esri.com/en-us/arcgis/products/imagery-remote-sensing/overview"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earthdata.nasa.gov/learn/backgrounders/remote-sensing#spectral-resolution"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earthdata.nasa.gov/learn/backgrounders/remote-sensing"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1</a:t>
            </a:fld>
            <a:endParaRPr lang="en-US"/>
          </a:p>
        </p:txBody>
      </p:sp>
    </p:spTree>
    <p:extLst>
      <p:ext uri="{BB962C8B-B14F-4D97-AF65-F5344CB8AC3E}">
        <p14:creationId xmlns:p14="http://schemas.microsoft.com/office/powerpoint/2010/main" val="987926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5257B995-136A-4A15-87A5-26420C3C1021}" type="slidenum">
              <a:rPr lang="en-US" smtClean="0"/>
              <a:pPr/>
              <a:t>2</a:t>
            </a:fld>
            <a:endParaRPr lang="en-US"/>
          </a:p>
        </p:txBody>
      </p:sp>
    </p:spTree>
    <p:extLst>
      <p:ext uri="{BB962C8B-B14F-4D97-AF65-F5344CB8AC3E}">
        <p14:creationId xmlns:p14="http://schemas.microsoft.com/office/powerpoint/2010/main" val="732057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a:t>
            </a:r>
            <a:r>
              <a:rPr lang="en-GB" dirty="0">
                <a:hlinkClick r:id="rId3"/>
              </a:rPr>
              <a:t>What is GIS? | Geographic Information System Mapping Technology (esri.com)</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7</a:t>
            </a:fld>
            <a:endParaRPr lang="en-US"/>
          </a:p>
        </p:txBody>
      </p:sp>
    </p:spTree>
    <p:extLst>
      <p:ext uri="{BB962C8B-B14F-4D97-AF65-F5344CB8AC3E}">
        <p14:creationId xmlns:p14="http://schemas.microsoft.com/office/powerpoint/2010/main" val="12269117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Source: What is Remote Sensing? | </a:t>
            </a:r>
            <a:r>
              <a:rPr lang="en-GB" dirty="0" err="1">
                <a:hlinkClick r:id="rId3"/>
              </a:rPr>
              <a:t>Earthdata</a:t>
            </a:r>
            <a:r>
              <a:rPr lang="en-GB" dirty="0">
                <a:hlinkClick r:id="rId3"/>
              </a:rPr>
              <a:t> (nasa.gov)</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8</a:t>
            </a:fld>
            <a:endParaRPr lang="en-US"/>
          </a:p>
        </p:txBody>
      </p:sp>
    </p:spTree>
    <p:extLst>
      <p:ext uri="{BB962C8B-B14F-4D97-AF65-F5344CB8AC3E}">
        <p14:creationId xmlns:p14="http://schemas.microsoft.com/office/powerpoint/2010/main" val="3592690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Composite satellite images are produced from thin slices taken over time. Coverage is improving all the time. Can task satellites for coverage at certain times. Looking </a:t>
            </a:r>
            <a:r>
              <a:rPr lang="en-GB"/>
              <a:t>for cloud free </a:t>
            </a:r>
            <a:r>
              <a:rPr lang="en-GB" dirty="0"/>
              <a:t>imagery.</a:t>
            </a:r>
          </a:p>
        </p:txBody>
      </p:sp>
      <p:sp>
        <p:nvSpPr>
          <p:cNvPr id="4" name="Slide Number Placeholder 3"/>
          <p:cNvSpPr>
            <a:spLocks noGrp="1"/>
          </p:cNvSpPr>
          <p:nvPr>
            <p:ph type="sldNum" sz="quarter" idx="5"/>
          </p:nvPr>
        </p:nvSpPr>
        <p:spPr/>
        <p:txBody>
          <a:bodyPr/>
          <a:lstStyle/>
          <a:p>
            <a:fld id="{333E963C-1534-4F8D-B2A7-66D81AA25953}" type="slidenum">
              <a:rPr lang="en-US" smtClean="0"/>
              <a:t>9</a:t>
            </a:fld>
            <a:endParaRPr lang="en-US"/>
          </a:p>
        </p:txBody>
      </p:sp>
    </p:spTree>
    <p:extLst>
      <p:ext uri="{BB962C8B-B14F-4D97-AF65-F5344CB8AC3E}">
        <p14:creationId xmlns:p14="http://schemas.microsoft.com/office/powerpoint/2010/main" val="1971169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10</a:t>
            </a:fld>
            <a:endParaRPr lang="en-US"/>
          </a:p>
        </p:txBody>
      </p:sp>
    </p:spTree>
    <p:extLst>
      <p:ext uri="{BB962C8B-B14F-4D97-AF65-F5344CB8AC3E}">
        <p14:creationId xmlns:p14="http://schemas.microsoft.com/office/powerpoint/2010/main" val="35549784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people need to know about you?</a:t>
            </a:r>
          </a:p>
          <a:p>
            <a:endParaRPr lang="en-GB" dirty="0"/>
          </a:p>
          <a:p>
            <a:r>
              <a:rPr lang="en-GB" dirty="0"/>
              <a:t>Reach heart, head, hand (action / ask)</a:t>
            </a:r>
          </a:p>
        </p:txBody>
      </p:sp>
      <p:sp>
        <p:nvSpPr>
          <p:cNvPr id="4" name="Slide Number Placeholder 3"/>
          <p:cNvSpPr>
            <a:spLocks noGrp="1"/>
          </p:cNvSpPr>
          <p:nvPr>
            <p:ph type="sldNum" sz="quarter" idx="5"/>
          </p:nvPr>
        </p:nvSpPr>
        <p:spPr/>
        <p:txBody>
          <a:bodyPr/>
          <a:lstStyle/>
          <a:p>
            <a:fld id="{333E963C-1534-4F8D-B2A7-66D81AA25953}" type="slidenum">
              <a:rPr lang="en-US" smtClean="0"/>
              <a:t>11</a:t>
            </a:fld>
            <a:endParaRPr lang="en-US"/>
          </a:p>
        </p:txBody>
      </p:sp>
    </p:spTree>
    <p:extLst>
      <p:ext uri="{BB962C8B-B14F-4D97-AF65-F5344CB8AC3E}">
        <p14:creationId xmlns:p14="http://schemas.microsoft.com/office/powerpoint/2010/main" val="2513143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Remote sensing particularly useful in monitoring change and in dealing with large areas.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Rot="1" noChangeAspect="1" noChangeArrowheads="1" noTextEdit="1"/>
          </p:cNvSpPr>
          <p:nvPr>
            <p:ph type="sldImg"/>
          </p:nvPr>
        </p:nvSpPr>
        <p:spPr>
          <a:xfrm>
            <a:off x="382588" y="685800"/>
            <a:ext cx="6094412" cy="3429000"/>
          </a:xfrm>
          <a:ln/>
        </p:spPr>
      </p:sp>
      <p:sp>
        <p:nvSpPr>
          <p:cNvPr id="33795"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Rot="1" noChangeAspect="1" noChangeArrowheads="1" noTextEdit="1"/>
          </p:cNvSpPr>
          <p:nvPr>
            <p:ph type="sldImg"/>
          </p:nvPr>
        </p:nvSpPr>
        <p:spPr>
          <a:xfrm>
            <a:off x="382588" y="685800"/>
            <a:ext cx="6094412" cy="3429000"/>
          </a:xfrm>
          <a:ln/>
        </p:spPr>
      </p:sp>
      <p:sp>
        <p:nvSpPr>
          <p:cNvPr id="34819"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a:xfrm>
            <a:off x="382588" y="685800"/>
            <a:ext cx="6094412" cy="3429000"/>
          </a:xfrm>
          <a:ln/>
        </p:spPr>
      </p:sp>
      <p:sp>
        <p:nvSpPr>
          <p:cNvPr id="35843" name="Rectangle 3"/>
          <p:cNvSpPr>
            <a:spLocks noGrp="1" noChangeArrowheads="1"/>
          </p:cNvSpPr>
          <p:nvPr>
            <p:ph type="body" idx="1"/>
          </p:nvPr>
        </p:nvSpPr>
        <p:spPr>
          <a:xfrm>
            <a:off x="913962" y="4342661"/>
            <a:ext cx="5030077" cy="4116280"/>
          </a:xfrm>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9BE16E6D-5FA4-4F38-931C-C70D3B13D5E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101F07E-5389-4444-A161-1A5D83D4AC91}" type="slidenum">
              <a:rPr lang="en-GB" altLang="en-US" sz="1200" smtClean="0"/>
              <a:pPr/>
              <a:t>18</a:t>
            </a:fld>
            <a:endParaRPr lang="en-GB" altLang="en-US" sz="1200"/>
          </a:p>
        </p:txBody>
      </p:sp>
      <p:sp>
        <p:nvSpPr>
          <p:cNvPr id="18435" name="Rectangle 2">
            <a:extLst>
              <a:ext uri="{FF2B5EF4-FFF2-40B4-BE49-F238E27FC236}">
                <a16:creationId xmlns:a16="http://schemas.microsoft.com/office/drawing/2014/main" id="{BAF86814-627C-18F2-4AAD-0E00C358C542}"/>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DCC7A917-334F-9FF9-6010-9130E4F1DE26}"/>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6638F130-77DA-68B4-9FC5-C48CF524F852}"/>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C902D79-B2D9-43B3-A51F-FF751BCD3848}" type="slidenum">
              <a:rPr lang="en-GB" altLang="en-US" sz="1200" smtClean="0"/>
              <a:pPr/>
              <a:t>19</a:t>
            </a:fld>
            <a:endParaRPr lang="en-GB" altLang="en-US" sz="1200"/>
          </a:p>
        </p:txBody>
      </p:sp>
      <p:sp>
        <p:nvSpPr>
          <p:cNvPr id="20483" name="Rectangle 2">
            <a:extLst>
              <a:ext uri="{FF2B5EF4-FFF2-40B4-BE49-F238E27FC236}">
                <a16:creationId xmlns:a16="http://schemas.microsoft.com/office/drawing/2014/main" id="{BCE45092-D840-46E5-F879-427513D89C06}"/>
              </a:ext>
            </a:extLst>
          </p:cNvPr>
          <p:cNvSpPr>
            <a:spLocks noGrp="1" noRot="1" noChangeAspect="1" noChangeArrowheads="1" noTextEdit="1"/>
          </p:cNvSpPr>
          <p:nvPr>
            <p:ph type="sldImg"/>
          </p:nvPr>
        </p:nvSpPr>
        <p:spPr>
          <a:xfrm>
            <a:off x="1038225" y="722313"/>
            <a:ext cx="4811713" cy="3608387"/>
          </a:xfrm>
          <a:ln/>
        </p:spPr>
      </p:sp>
      <p:sp>
        <p:nvSpPr>
          <p:cNvPr id="20484" name="Rectangle 3">
            <a:extLst>
              <a:ext uri="{FF2B5EF4-FFF2-40B4-BE49-F238E27FC236}">
                <a16:creationId xmlns:a16="http://schemas.microsoft.com/office/drawing/2014/main" id="{1467F006-3DFA-00EC-C57D-62BE382AE04E}"/>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9DA9294A-2AE5-91E0-53B8-8AD55703FFC0}"/>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32A29F9-E69F-4AB1-A353-A67C0BDD6814}" type="slidenum">
              <a:rPr lang="en-GB" altLang="en-US" sz="1200" smtClean="0"/>
              <a:pPr/>
              <a:t>20</a:t>
            </a:fld>
            <a:endParaRPr lang="en-GB" altLang="en-US" sz="1200"/>
          </a:p>
        </p:txBody>
      </p:sp>
      <p:sp>
        <p:nvSpPr>
          <p:cNvPr id="22531" name="Rectangle 2">
            <a:extLst>
              <a:ext uri="{FF2B5EF4-FFF2-40B4-BE49-F238E27FC236}">
                <a16:creationId xmlns:a16="http://schemas.microsoft.com/office/drawing/2014/main" id="{5B64013E-CBE0-1064-9129-4E93DA689175}"/>
              </a:ext>
            </a:extLst>
          </p:cNvPr>
          <p:cNvSpPr>
            <a:spLocks noGrp="1" noRot="1" noChangeAspect="1" noChangeArrowheads="1" noTextEdit="1"/>
          </p:cNvSpPr>
          <p:nvPr>
            <p:ph type="sldImg"/>
          </p:nvPr>
        </p:nvSpPr>
        <p:spPr>
          <a:xfrm>
            <a:off x="238125" y="722313"/>
            <a:ext cx="6411913" cy="3608387"/>
          </a:xfrm>
          <a:ln/>
        </p:spPr>
      </p:sp>
      <p:sp>
        <p:nvSpPr>
          <p:cNvPr id="22532" name="Rectangle 3">
            <a:extLst>
              <a:ext uri="{FF2B5EF4-FFF2-40B4-BE49-F238E27FC236}">
                <a16:creationId xmlns:a16="http://schemas.microsoft.com/office/drawing/2014/main" id="{E9106F71-FD18-4440-BC1D-98AAE6092E00}"/>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9562F9FE-77C7-C2F7-2DC3-DA51084350D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C7A94E6-AC62-4209-B5D1-CF9279BE601B}" type="slidenum">
              <a:rPr lang="en-GB" altLang="en-US" sz="1200" smtClean="0"/>
              <a:pPr/>
              <a:t>21</a:t>
            </a:fld>
            <a:endParaRPr lang="en-GB" altLang="en-US" sz="1200"/>
          </a:p>
        </p:txBody>
      </p:sp>
      <p:sp>
        <p:nvSpPr>
          <p:cNvPr id="24579" name="Rectangle 2">
            <a:extLst>
              <a:ext uri="{FF2B5EF4-FFF2-40B4-BE49-F238E27FC236}">
                <a16:creationId xmlns:a16="http://schemas.microsoft.com/office/drawing/2014/main" id="{3B751B7E-E727-2A84-A853-DB0128031E23}"/>
              </a:ext>
            </a:extLst>
          </p:cNvPr>
          <p:cNvSpPr>
            <a:spLocks noGrp="1" noRot="1" noChangeAspect="1" noChangeArrowheads="1" noTextEdit="1"/>
          </p:cNvSpPr>
          <p:nvPr>
            <p:ph type="sldImg"/>
          </p:nvPr>
        </p:nvSpPr>
        <p:spPr>
          <a:xfrm>
            <a:off x="1038225" y="722313"/>
            <a:ext cx="4811713" cy="3608387"/>
          </a:xfrm>
          <a:ln/>
        </p:spPr>
      </p:sp>
      <p:sp>
        <p:nvSpPr>
          <p:cNvPr id="24580" name="Rectangle 3">
            <a:extLst>
              <a:ext uri="{FF2B5EF4-FFF2-40B4-BE49-F238E27FC236}">
                <a16:creationId xmlns:a16="http://schemas.microsoft.com/office/drawing/2014/main" id="{0C785DD0-0074-4E90-C702-0BA94E9AFFBA}"/>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CAC8A5FD-24AF-028D-C1E3-182306E469B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EF18998-B74F-45A4-92EA-9765C6F72C3F}" type="slidenum">
              <a:rPr lang="en-GB" altLang="en-US" sz="1200" smtClean="0"/>
              <a:pPr/>
              <a:t>23</a:t>
            </a:fld>
            <a:endParaRPr lang="en-GB" altLang="en-US" sz="1200"/>
          </a:p>
        </p:txBody>
      </p:sp>
      <p:sp>
        <p:nvSpPr>
          <p:cNvPr id="28675" name="Rectangle 2">
            <a:extLst>
              <a:ext uri="{FF2B5EF4-FFF2-40B4-BE49-F238E27FC236}">
                <a16:creationId xmlns:a16="http://schemas.microsoft.com/office/drawing/2014/main" id="{A7AB2C6A-E100-ABFF-0843-79C7E6B0679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05EB424A-D8CB-5225-B146-93B3E23E715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64245AC9-226C-4C37-456F-4335EAD4071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4756371-C323-4F9E-BDAD-3CD742F56484}" type="slidenum">
              <a:rPr lang="en-GB" altLang="en-US" sz="1200" smtClean="0"/>
              <a:pPr/>
              <a:t>24</a:t>
            </a:fld>
            <a:endParaRPr lang="en-GB" altLang="en-US" sz="1200"/>
          </a:p>
        </p:txBody>
      </p:sp>
      <p:sp>
        <p:nvSpPr>
          <p:cNvPr id="30723" name="Rectangle 2">
            <a:extLst>
              <a:ext uri="{FF2B5EF4-FFF2-40B4-BE49-F238E27FC236}">
                <a16:creationId xmlns:a16="http://schemas.microsoft.com/office/drawing/2014/main" id="{E70D48CF-6652-132E-A7E6-D2F8C792B377}"/>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B723215F-7014-D93C-DB6F-929599DC27F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0ABA67D2-1576-1E30-20F5-44B8C4D8F9F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79E898F-73FA-43A0-929D-F006DAA070F4}" type="slidenum">
              <a:rPr lang="en-GB" altLang="en-US" sz="1200" smtClean="0"/>
              <a:pPr/>
              <a:t>27</a:t>
            </a:fld>
            <a:endParaRPr lang="en-GB" altLang="en-US" sz="1200"/>
          </a:p>
        </p:txBody>
      </p:sp>
      <p:sp>
        <p:nvSpPr>
          <p:cNvPr id="36867" name="Rectangle 2">
            <a:extLst>
              <a:ext uri="{FF2B5EF4-FFF2-40B4-BE49-F238E27FC236}">
                <a16:creationId xmlns:a16="http://schemas.microsoft.com/office/drawing/2014/main" id="{28DF0E95-2B2B-AFED-A3F3-20A2BB472572}"/>
              </a:ext>
            </a:extLst>
          </p:cNvPr>
          <p:cNvSpPr>
            <a:spLocks noGrp="1" noRot="1" noChangeAspect="1" noChangeArrowheads="1" noTextEdit="1"/>
          </p:cNvSpPr>
          <p:nvPr>
            <p:ph type="sldImg"/>
          </p:nvPr>
        </p:nvSpPr>
        <p:spPr>
          <a:xfrm>
            <a:off x="238125" y="722313"/>
            <a:ext cx="6411913" cy="3608387"/>
          </a:xfrm>
          <a:ln/>
        </p:spPr>
      </p:sp>
      <p:sp>
        <p:nvSpPr>
          <p:cNvPr id="36868" name="Rectangle 3">
            <a:extLst>
              <a:ext uri="{FF2B5EF4-FFF2-40B4-BE49-F238E27FC236}">
                <a16:creationId xmlns:a16="http://schemas.microsoft.com/office/drawing/2014/main" id="{4116BDE0-A471-F484-CA54-B94D5665A803}"/>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863BCB0-FD3D-D6DD-C204-C9471211FEC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9F1189D-5DAB-469C-B907-AA42B5333BD2}" type="slidenum">
              <a:rPr lang="en-GB" altLang="en-US" sz="1200" smtClean="0"/>
              <a:pPr/>
              <a:t>28</a:t>
            </a:fld>
            <a:endParaRPr lang="en-GB" altLang="en-US" sz="1200"/>
          </a:p>
        </p:txBody>
      </p:sp>
      <p:sp>
        <p:nvSpPr>
          <p:cNvPr id="38915" name="Rectangle 2">
            <a:extLst>
              <a:ext uri="{FF2B5EF4-FFF2-40B4-BE49-F238E27FC236}">
                <a16:creationId xmlns:a16="http://schemas.microsoft.com/office/drawing/2014/main" id="{D80C19D9-ACC7-EB7F-FA16-685EC5141D56}"/>
              </a:ext>
            </a:extLst>
          </p:cNvPr>
          <p:cNvSpPr>
            <a:spLocks noGrp="1" noRot="1" noChangeAspect="1" noChangeArrowheads="1" noTextEdit="1"/>
          </p:cNvSpPr>
          <p:nvPr>
            <p:ph type="sldImg"/>
          </p:nvPr>
        </p:nvSpPr>
        <p:spPr>
          <a:xfrm>
            <a:off x="1038225" y="722313"/>
            <a:ext cx="4811713" cy="3608387"/>
          </a:xfrm>
          <a:ln/>
        </p:spPr>
      </p:sp>
      <p:sp>
        <p:nvSpPr>
          <p:cNvPr id="38916" name="Rectangle 3">
            <a:extLst>
              <a:ext uri="{FF2B5EF4-FFF2-40B4-BE49-F238E27FC236}">
                <a16:creationId xmlns:a16="http://schemas.microsoft.com/office/drawing/2014/main" id="{DC4D8891-80BA-8677-0DB0-E23AB3647342}"/>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BBBBBB68-AFF2-85CB-0BDD-3E6243EEDDE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F52771A-16FE-4AFC-9D49-CF8CCF3F8AA0}" type="slidenum">
              <a:rPr lang="en-GB" altLang="en-US" sz="1200" smtClean="0"/>
              <a:pPr/>
              <a:t>29</a:t>
            </a:fld>
            <a:endParaRPr lang="en-GB" altLang="en-US" sz="1200"/>
          </a:p>
        </p:txBody>
      </p:sp>
      <p:sp>
        <p:nvSpPr>
          <p:cNvPr id="40963" name="Rectangle 2">
            <a:extLst>
              <a:ext uri="{FF2B5EF4-FFF2-40B4-BE49-F238E27FC236}">
                <a16:creationId xmlns:a16="http://schemas.microsoft.com/office/drawing/2014/main" id="{8400F9F6-EB1A-30B7-F8B5-5D8834567195}"/>
              </a:ext>
            </a:extLst>
          </p:cNvPr>
          <p:cNvSpPr>
            <a:spLocks noGrp="1" noRot="1" noChangeAspect="1" noChangeArrowheads="1" noTextEdit="1"/>
          </p:cNvSpPr>
          <p:nvPr>
            <p:ph type="sldImg"/>
          </p:nvPr>
        </p:nvSpPr>
        <p:spPr>
          <a:xfrm>
            <a:off x="238125" y="722313"/>
            <a:ext cx="6411913" cy="3608387"/>
          </a:xfrm>
          <a:ln/>
        </p:spPr>
      </p:sp>
      <p:sp>
        <p:nvSpPr>
          <p:cNvPr id="40964" name="Rectangle 3">
            <a:extLst>
              <a:ext uri="{FF2B5EF4-FFF2-40B4-BE49-F238E27FC236}">
                <a16:creationId xmlns:a16="http://schemas.microsoft.com/office/drawing/2014/main" id="{6A9A8B18-C720-2D24-2F85-20CEA2CE93F7}"/>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A9B45B01-D131-5474-45A8-7032AA6641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04597F6-C3C9-49F9-BC74-3ACECB454B28}" type="slidenum">
              <a:rPr lang="en-GB" altLang="en-US" sz="1200" smtClean="0"/>
              <a:pPr/>
              <a:t>30</a:t>
            </a:fld>
            <a:endParaRPr lang="en-GB" altLang="en-US" sz="1200"/>
          </a:p>
        </p:txBody>
      </p:sp>
      <p:sp>
        <p:nvSpPr>
          <p:cNvPr id="43011" name="Rectangle 2">
            <a:extLst>
              <a:ext uri="{FF2B5EF4-FFF2-40B4-BE49-F238E27FC236}">
                <a16:creationId xmlns:a16="http://schemas.microsoft.com/office/drawing/2014/main" id="{A8FC8DCD-21C1-D2B8-6150-992AD2DF9E0A}"/>
              </a:ext>
            </a:extLst>
          </p:cNvPr>
          <p:cNvSpPr>
            <a:spLocks noGrp="1" noRot="1" noChangeAspect="1" noChangeArrowheads="1" noTextEdit="1"/>
          </p:cNvSpPr>
          <p:nvPr>
            <p:ph type="sldImg"/>
          </p:nvPr>
        </p:nvSpPr>
        <p:spPr>
          <a:xfrm>
            <a:off x="1038225" y="722313"/>
            <a:ext cx="4811713" cy="3608387"/>
          </a:xfrm>
          <a:ln/>
        </p:spPr>
      </p:sp>
      <p:sp>
        <p:nvSpPr>
          <p:cNvPr id="43012" name="Rectangle 3">
            <a:extLst>
              <a:ext uri="{FF2B5EF4-FFF2-40B4-BE49-F238E27FC236}">
                <a16:creationId xmlns:a16="http://schemas.microsoft.com/office/drawing/2014/main" id="{3146B7D8-43E1-424E-9C32-EE7FD94E61DD}"/>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0AE894B-5FC5-0C5C-9FFB-3C1B8BFB2E5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05225C-A0AE-49A6-A2A4-34CDC3AB2F36}" type="slidenum">
              <a:rPr lang="en-GB" altLang="en-US" sz="1200" smtClean="0"/>
              <a:pPr/>
              <a:t>31</a:t>
            </a:fld>
            <a:endParaRPr lang="en-GB" altLang="en-US" sz="1200"/>
          </a:p>
        </p:txBody>
      </p:sp>
      <p:sp>
        <p:nvSpPr>
          <p:cNvPr id="45059" name="Rectangle 2">
            <a:extLst>
              <a:ext uri="{FF2B5EF4-FFF2-40B4-BE49-F238E27FC236}">
                <a16:creationId xmlns:a16="http://schemas.microsoft.com/office/drawing/2014/main" id="{1F31D9C9-4168-75E2-9530-4D958156D1E9}"/>
              </a:ext>
            </a:extLst>
          </p:cNvPr>
          <p:cNvSpPr>
            <a:spLocks noGrp="1" noRot="1" noChangeAspect="1" noChangeArrowheads="1" noTextEdit="1"/>
          </p:cNvSpPr>
          <p:nvPr>
            <p:ph type="sldImg"/>
          </p:nvPr>
        </p:nvSpPr>
        <p:spPr>
          <a:xfrm>
            <a:off x="238125" y="722313"/>
            <a:ext cx="6411913" cy="3608387"/>
          </a:xfrm>
          <a:ln/>
        </p:spPr>
      </p:sp>
      <p:sp>
        <p:nvSpPr>
          <p:cNvPr id="45060" name="Rectangle 3">
            <a:extLst>
              <a:ext uri="{FF2B5EF4-FFF2-40B4-BE49-F238E27FC236}">
                <a16:creationId xmlns:a16="http://schemas.microsoft.com/office/drawing/2014/main" id="{EA23A0B6-7816-4C59-73EB-FA6F2C7668DE}"/>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SQL – spatial query language</a:t>
            </a:r>
          </a:p>
          <a:p>
            <a:pPr eaLnBrk="1" hangingPunct="1"/>
            <a:r>
              <a:rPr lang="en-US" altLang="en-US" dirty="0" err="1"/>
              <a:t>PostgresSQl</a:t>
            </a:r>
            <a:r>
              <a:rPr lang="en-US" altLang="en-US" dirty="0"/>
              <a:t> – after Ingres SQL</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9FB23BC0-95C6-8DC8-EFBD-5BF701C6BEA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946385B7-DBB1-4431-A383-0C151F3B4DBE}" type="slidenum">
              <a:rPr lang="en-GB" altLang="en-US" sz="1200" smtClean="0"/>
              <a:pPr/>
              <a:t>32</a:t>
            </a:fld>
            <a:endParaRPr lang="en-GB" altLang="en-US" sz="1200"/>
          </a:p>
        </p:txBody>
      </p:sp>
      <p:sp>
        <p:nvSpPr>
          <p:cNvPr id="47107" name="Rectangle 2">
            <a:extLst>
              <a:ext uri="{FF2B5EF4-FFF2-40B4-BE49-F238E27FC236}">
                <a16:creationId xmlns:a16="http://schemas.microsoft.com/office/drawing/2014/main" id="{D64EFDF8-B909-D5A7-A813-B686E326FDCD}"/>
              </a:ext>
            </a:extLst>
          </p:cNvPr>
          <p:cNvSpPr>
            <a:spLocks noGrp="1" noRot="1" noChangeAspect="1" noChangeArrowheads="1" noTextEdit="1"/>
          </p:cNvSpPr>
          <p:nvPr>
            <p:ph type="sldImg"/>
          </p:nvPr>
        </p:nvSpPr>
        <p:spPr>
          <a:xfrm>
            <a:off x="238125" y="722313"/>
            <a:ext cx="6411913" cy="3608387"/>
          </a:xfrm>
          <a:ln/>
        </p:spPr>
      </p:sp>
      <p:sp>
        <p:nvSpPr>
          <p:cNvPr id="47108" name="Rectangle 3">
            <a:extLst>
              <a:ext uri="{FF2B5EF4-FFF2-40B4-BE49-F238E27FC236}">
                <a16:creationId xmlns:a16="http://schemas.microsoft.com/office/drawing/2014/main" id="{DE88A368-16CD-EDCA-6F85-EE57D87708E0}"/>
              </a:ext>
            </a:extLst>
          </p:cNvPr>
          <p:cNvSpPr>
            <a:spLocks noGrp="1" noChangeArrowheads="1"/>
          </p:cNvSpPr>
          <p:nvPr>
            <p:ph type="body" idx="1"/>
          </p:nvPr>
        </p:nvSpPr>
        <p:spPr>
          <a:xfrm>
            <a:off x="919163" y="4570413"/>
            <a:ext cx="5049837" cy="43307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20B3BB50-1461-3841-B8CD-4DE8CC2292E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9E7D057-14D6-4606-BA42-6555BF68A888}" type="slidenum">
              <a:rPr lang="en-GB" altLang="en-US" sz="1200" smtClean="0"/>
              <a:pPr/>
              <a:t>33</a:t>
            </a:fld>
            <a:endParaRPr lang="en-GB" altLang="en-US" sz="1200"/>
          </a:p>
        </p:txBody>
      </p:sp>
      <p:sp>
        <p:nvSpPr>
          <p:cNvPr id="49155" name="Rectangle 2">
            <a:extLst>
              <a:ext uri="{FF2B5EF4-FFF2-40B4-BE49-F238E27FC236}">
                <a16:creationId xmlns:a16="http://schemas.microsoft.com/office/drawing/2014/main" id="{ABA15121-E6BB-A94F-0E86-B853FA4B1AE7}"/>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7F6EBAF4-652F-63C1-5FD5-22D969829D3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A9772884-10A2-6497-DE06-E9AC3CFED2E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BA2295F-4AB8-4848-9037-1AA98AFAE4FE}" type="slidenum">
              <a:rPr lang="en-GB" altLang="en-US" sz="1200" smtClean="0"/>
              <a:pPr/>
              <a:t>34</a:t>
            </a:fld>
            <a:endParaRPr lang="en-GB" altLang="en-US" sz="1200"/>
          </a:p>
        </p:txBody>
      </p:sp>
      <p:sp>
        <p:nvSpPr>
          <p:cNvPr id="51203" name="Rectangle 2">
            <a:extLst>
              <a:ext uri="{FF2B5EF4-FFF2-40B4-BE49-F238E27FC236}">
                <a16:creationId xmlns:a16="http://schemas.microsoft.com/office/drawing/2014/main" id="{B7037AB3-C4DA-9637-151B-BC1FB820A6FE}"/>
              </a:ext>
            </a:extLst>
          </p:cNvPr>
          <p:cNvSpPr>
            <a:spLocks noGrp="1" noRot="1" noChangeAspect="1" noChangeArrowheads="1" noTextEdit="1"/>
          </p:cNvSpPr>
          <p:nvPr>
            <p:ph type="sldImg"/>
          </p:nvPr>
        </p:nvSpPr>
        <p:spPr>
          <a:ln/>
        </p:spPr>
      </p:sp>
      <p:sp>
        <p:nvSpPr>
          <p:cNvPr id="51204" name="Rectangle 3">
            <a:extLst>
              <a:ext uri="{FF2B5EF4-FFF2-40B4-BE49-F238E27FC236}">
                <a16:creationId xmlns:a16="http://schemas.microsoft.com/office/drawing/2014/main" id="{D3D6ACCA-795B-7624-FC15-D43C9F5B2DF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UAV – unmanned aerial vehicle</a:t>
            </a:r>
          </a:p>
          <a:p>
            <a:endParaRPr lang="en-GB" dirty="0"/>
          </a:p>
          <a:p>
            <a:r>
              <a:rPr lang="en-GB" dirty="0"/>
              <a:t>Source, Image 1: </a:t>
            </a:r>
            <a:r>
              <a:rPr lang="en-GB" dirty="0">
                <a:hlinkClick r:id="rId3"/>
              </a:rPr>
              <a:t>Imagery and Remote Sensing Software Integrated with GIS (esri.com)</a:t>
            </a:r>
            <a:endParaRPr lang="en-GB" dirty="0"/>
          </a:p>
          <a:p>
            <a:r>
              <a:rPr lang="en-GB" dirty="0"/>
              <a:t>Source, Image 2: Koch, Tobias. (2020). Automated and Precise 3D Building Reconstruction using UAVs.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35</a:t>
            </a:fld>
            <a:endParaRPr lang="en-US"/>
          </a:p>
        </p:txBody>
      </p:sp>
    </p:spTree>
    <p:extLst>
      <p:ext uri="{BB962C8B-B14F-4D97-AF65-F5344CB8AC3E}">
        <p14:creationId xmlns:p14="http://schemas.microsoft.com/office/powerpoint/2010/main" val="36740429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three common classes of orbits are low-Earth orbit (approximately 160 to 2,000 km above Earth), medium-Earth orbit (approximately 2,000 to 35,500 km above Earth), and high-Earth orbit (above 35,500 km above Earth). Satellites orbiting at 35,786 km are at an altitude at which their orbital speed matches the planet's rotation, and are in what is called geosynchronous orbit (GSO). In addition, a satellite in GSO directly over the equator will have a geostationary orbit. A geostationary orbit enables a satellite to maintain its position directly over the same place on Earth’s surface.</a:t>
            </a:r>
          </a:p>
          <a:p>
            <a:endParaRPr lang="en-GB" dirty="0"/>
          </a:p>
          <a:p>
            <a:r>
              <a:rPr lang="en-GB" dirty="0"/>
              <a:t>Low-Earth orbit is a commonly used orbit since satellites can follow several orbital tracks around the planet. Polar-orbiting satellites, for example, are inclined nearly 90 degrees to the equatorial plane and travel from pole to pole as Earth rotates. This enables sensors aboard the satellite to acquire data for the entire globe rapidly, including the polar regions. Many polar-orbiting satellites are considered Sun-synchronous, meaning that the satellite passes over the same location at the same solar time each cycle. One example of a Sun-synchronous, polar-orbiting satellite is NASA’s Aqua satellite, which orbits approximately 705 km above Earth’s surface.</a:t>
            </a:r>
          </a:p>
          <a:p>
            <a:endParaRPr lang="en-GB" dirty="0"/>
          </a:p>
          <a:p>
            <a:r>
              <a:rPr lang="en-GB" dirty="0"/>
              <a:t>Non-polar low-Earth orbit satellites, on the other hand, do not provide global coverage but instead cover only a partial range of latitudes. </a:t>
            </a:r>
          </a:p>
        </p:txBody>
      </p:sp>
      <p:sp>
        <p:nvSpPr>
          <p:cNvPr id="4" name="Slide Number Placeholder 3"/>
          <p:cNvSpPr>
            <a:spLocks noGrp="1"/>
          </p:cNvSpPr>
          <p:nvPr>
            <p:ph type="sldNum" sz="quarter" idx="5"/>
          </p:nvPr>
        </p:nvSpPr>
        <p:spPr/>
        <p:txBody>
          <a:bodyPr/>
          <a:lstStyle/>
          <a:p>
            <a:fld id="{333E963C-1534-4F8D-B2A7-66D81AA25953}" type="slidenum">
              <a:rPr lang="en-US" smtClean="0"/>
              <a:t>37</a:t>
            </a:fld>
            <a:endParaRPr lang="en-US"/>
          </a:p>
        </p:txBody>
      </p:sp>
    </p:spTree>
    <p:extLst>
      <p:ext uri="{BB962C8B-B14F-4D97-AF65-F5344CB8AC3E}">
        <p14:creationId xmlns:p14="http://schemas.microsoft.com/office/powerpoint/2010/main" val="85330765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NASA Science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Electromagnetic radiation is a spectrum of continuous wavelengths, measured in nanometres (nm). Visible range for humans is just 400-700nm – the visible spectrum.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dirty="0"/>
              <a:t>Electromagnetic energy, produced by the vibration of charged particles, travels in the form of waves through the atmosphere and the vacuum of space. These waves have different wavelengths (the distance from wave crest to wave crest) and frequencies; a shorter wavelength means a higher frequency. Some, like radio, microwave, and infrared waves, have a longer wavelength, while others, such as ultraviolet, x-rays, and gamma rays, have a much shorter wavelength. Visible light sits in the middle of that range of long to shortwave radiation. This small portion of energy is all that the human eye is able to detect. Instrumentation is needed to detect all other forms of electromagnetic energy. </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38</a:t>
            </a:fld>
            <a:endParaRPr lang="en-US"/>
          </a:p>
        </p:txBody>
      </p:sp>
    </p:spTree>
    <p:extLst>
      <p:ext uri="{BB962C8B-B14F-4D97-AF65-F5344CB8AC3E}">
        <p14:creationId xmlns:p14="http://schemas.microsoft.com/office/powerpoint/2010/main" val="11620754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23232"/>
                </a:solidFill>
                <a:effectLst/>
                <a:latin typeface="Open Sans" panose="020B0606030504020204" pitchFamily="34" charset="0"/>
              </a:rPr>
              <a:t>Some waves are absorbed or reflected by atmospheric components, like water vapor and carbon dioxide, while some wavelengths allow for unimpeded movement through the atmosphere; visible light has wavelengths that can be transmitted through the atmosphere. Microwave energy has wavelengths that can pass through clouds, an attribute utilized by many weather and communication satellites.</a:t>
            </a:r>
          </a:p>
          <a:p>
            <a:pPr algn="l"/>
            <a:endParaRPr lang="en-GB" dirty="0"/>
          </a:p>
          <a:p>
            <a:pPr algn="l"/>
            <a:r>
              <a:rPr lang="en-GB" dirty="0"/>
              <a:t>Spectral signatures of different Earth features within the visible light spectrum</a:t>
            </a:r>
          </a:p>
          <a:p>
            <a:pPr algn="l"/>
            <a:endParaRPr lang="en-GB" dirty="0"/>
          </a:p>
          <a:p>
            <a:pPr algn="l"/>
            <a:r>
              <a:rPr lang="en-GB" dirty="0"/>
              <a:t>.</a:t>
            </a:r>
            <a:r>
              <a:rPr lang="en-GB" b="0" i="0" dirty="0">
                <a:solidFill>
                  <a:srgbClr val="323232"/>
                </a:solidFill>
                <a:effectLst/>
                <a:latin typeface="Open Sans" panose="020B0606030504020204" pitchFamily="34" charset="0"/>
              </a:rPr>
              <a:t>The primary source of the energy observed by satellites, is the Sun. The amount of the Sun’s energy reflected depends on the roughness of the surface and its albedo, which is how well a surface reflects light instead of absorbing it. Snow, for example, has a very high albedo and reflects up to 90% of incoming solar radiation. The ocean, on the other hand, reflects only about 6% of incoming solar radiation and absorbs the rest. Often, when energy is absorbed, it is re-emitted, usually at longer wavelengths. For example, the energy absorbed by the ocean gets re-emitted as infrared radiation.</a:t>
            </a:r>
          </a:p>
          <a:p>
            <a:pPr algn="l"/>
            <a:r>
              <a:rPr lang="en-GB" b="0" i="0" dirty="0">
                <a:solidFill>
                  <a:srgbClr val="323232"/>
                </a:solidFill>
                <a:effectLst/>
                <a:latin typeface="Open Sans" panose="020B0606030504020204" pitchFamily="34" charset="0"/>
              </a:rPr>
              <a:t>All things on Earth reflect, absorb, or transmit energy, the amount of which varies by wavelength. Just as your fingerprint is unique to you, everything on Earth has a unique spectral fingerprint. Researchers can use this information to identify different Earth features as well as different rock and mineral types. The number of spectral bands detected by a given instrument, its </a:t>
            </a:r>
            <a:r>
              <a:rPr lang="en-GB" b="0" i="0" u="none" strike="noStrike" dirty="0">
                <a:solidFill>
                  <a:srgbClr val="2276AC"/>
                </a:solidFill>
                <a:effectLst/>
                <a:latin typeface="Open Sans" panose="020B0606030504020204" pitchFamily="34" charset="0"/>
                <a:hlinkClick r:id="rId3"/>
              </a:rPr>
              <a:t>spectral resolution</a:t>
            </a:r>
            <a:r>
              <a:rPr lang="en-GB" b="0" i="0" dirty="0">
                <a:solidFill>
                  <a:srgbClr val="323232"/>
                </a:solidFill>
                <a:effectLst/>
                <a:latin typeface="Open Sans" panose="020B0606030504020204" pitchFamily="34" charset="0"/>
              </a:rPr>
              <a:t>, determines how much differentiation a researcher can identify between materials.</a:t>
            </a:r>
          </a:p>
          <a:p>
            <a:endParaRPr lang="en-GB" dirty="0"/>
          </a:p>
        </p:txBody>
      </p:sp>
      <p:sp>
        <p:nvSpPr>
          <p:cNvPr id="4" name="Slide Number Placeholder 3"/>
          <p:cNvSpPr>
            <a:spLocks noGrp="1"/>
          </p:cNvSpPr>
          <p:nvPr>
            <p:ph type="sldNum" sz="quarter" idx="5"/>
          </p:nvPr>
        </p:nvSpPr>
        <p:spPr/>
        <p:txBody>
          <a:bodyPr/>
          <a:lstStyle/>
          <a:p>
            <a:fld id="{333E963C-1534-4F8D-B2A7-66D81AA25953}" type="slidenum">
              <a:rPr lang="en-US" smtClean="0"/>
              <a:t>39</a:t>
            </a:fld>
            <a:endParaRPr lang="en-US"/>
          </a:p>
        </p:txBody>
      </p:sp>
    </p:spTree>
    <p:extLst>
      <p:ext uri="{BB962C8B-B14F-4D97-AF65-F5344CB8AC3E}">
        <p14:creationId xmlns:p14="http://schemas.microsoft.com/office/powerpoint/2010/main" val="21596545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a:t>
            </a:r>
            <a:r>
              <a:rPr lang="en-GB" dirty="0">
                <a:hlinkClick r:id="rId3"/>
              </a:rPr>
              <a:t>What is Remote Sensing? | </a:t>
            </a:r>
            <a:r>
              <a:rPr lang="en-GB" dirty="0" err="1">
                <a:hlinkClick r:id="rId3"/>
              </a:rPr>
              <a:t>Earthdata</a:t>
            </a:r>
            <a:r>
              <a:rPr lang="en-GB">
                <a:hlinkClick r:id="rId3"/>
              </a:rPr>
              <a:t> (nasa.gov)</a:t>
            </a:r>
            <a:endParaRPr lang="en-GB" dirty="0"/>
          </a:p>
          <a:p>
            <a:endParaRPr lang="en-GB" dirty="0"/>
          </a:p>
          <a:p>
            <a:r>
              <a:rPr lang="en-GB" dirty="0"/>
              <a:t>The primary source of the energy observed by satellites, is the Sun. The amount of the Sun’s energy reflected depends on the roughness of the surface and its albedo, which is how well a surface reflects light instead of absorbing it. Snow, for example, has a very high albedo and reflects up to 90% of incoming solar radiation. The ocean, on the other hand, reflects only about 6% of incoming solar radiation and absorbs the rest. Often, when energy is absorbed, it is re-emitted, usually at longer wavelengths. For example, the energy absorbed by the ocean gets re-emitted as infrared radiation.</a:t>
            </a:r>
          </a:p>
        </p:txBody>
      </p:sp>
      <p:sp>
        <p:nvSpPr>
          <p:cNvPr id="4" name="Slide Number Placeholder 3"/>
          <p:cNvSpPr>
            <a:spLocks noGrp="1"/>
          </p:cNvSpPr>
          <p:nvPr>
            <p:ph type="sldNum" sz="quarter" idx="5"/>
          </p:nvPr>
        </p:nvSpPr>
        <p:spPr/>
        <p:txBody>
          <a:bodyPr/>
          <a:lstStyle/>
          <a:p>
            <a:fld id="{333E963C-1534-4F8D-B2A7-66D81AA25953}" type="slidenum">
              <a:rPr lang="en-US" smtClean="0"/>
              <a:t>40</a:t>
            </a:fld>
            <a:endParaRPr lang="en-US"/>
          </a:p>
        </p:txBody>
      </p:sp>
    </p:spTree>
    <p:extLst>
      <p:ext uri="{BB962C8B-B14F-4D97-AF65-F5344CB8AC3E}">
        <p14:creationId xmlns:p14="http://schemas.microsoft.com/office/powerpoint/2010/main" val="41167968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Sensors, or instruments, aboard satellites and aircraft use the Sun as a source of illumination or provide their own source of illumination, measuring energy that is reflected back. Sensors that use natural energy from the Sun are called passive sensors; those that provide their own source of energy are called active sensors.</a:t>
            </a:r>
          </a:p>
          <a:p>
            <a:endParaRPr lang="en-GB" dirty="0"/>
          </a:p>
          <a:p>
            <a:r>
              <a:rPr lang="en-GB" dirty="0"/>
              <a:t>Passive sensors include different types of radiometers (instruments that quantitatively measure the intensity of electromagnetic radiation in select bands) and spectrometers (devices that are designed to detect, measure, and </a:t>
            </a:r>
            <a:r>
              <a:rPr lang="en-GB" dirty="0" err="1"/>
              <a:t>analyze</a:t>
            </a:r>
            <a:r>
              <a:rPr lang="en-GB" dirty="0"/>
              <a:t> the spectral content of reflected electromagnetic radiation). Most passive systems used by remote sensing applications operate in the visible, infrared, thermal infrared, and microwave portions of the electromagnetic spectrum. These sensors measure land and sea surface temperature, vegetation properties, cloud and aerosol properties, and other physical attributes. Most passive sensors cannot penetrate dense cloud cover and thus have limitations observing areas like the tropics where dense cloud cover is frequent.</a:t>
            </a:r>
          </a:p>
          <a:p>
            <a:endParaRPr lang="en-GB" dirty="0"/>
          </a:p>
          <a:p>
            <a:r>
              <a:rPr lang="en-GB" dirty="0"/>
              <a:t>Active sensors include different types of radio detection and ranging (radar) sensors, altimeters, and </a:t>
            </a:r>
            <a:r>
              <a:rPr lang="en-GB" dirty="0" err="1"/>
              <a:t>scatterometers</a:t>
            </a:r>
            <a:r>
              <a:rPr lang="en-GB" dirty="0"/>
              <a:t>. The majority of active sensors operate in the microwave band of the electromagnetic spectrum, which gives them the ability to penetrate the atmosphere under most conditions. These types of sensors are useful for measuring the vertical profiles of aerosols, forest structure, precipitation and winds, sea surface topography, and ice AND MORE</a:t>
            </a:r>
          </a:p>
        </p:txBody>
      </p:sp>
      <p:sp>
        <p:nvSpPr>
          <p:cNvPr id="4" name="Slide Number Placeholder 3"/>
          <p:cNvSpPr>
            <a:spLocks noGrp="1"/>
          </p:cNvSpPr>
          <p:nvPr>
            <p:ph type="sldNum" sz="quarter" idx="5"/>
          </p:nvPr>
        </p:nvSpPr>
        <p:spPr/>
        <p:txBody>
          <a:bodyPr/>
          <a:lstStyle/>
          <a:p>
            <a:fld id="{333E963C-1534-4F8D-B2A7-66D81AA25953}" type="slidenum">
              <a:rPr lang="en-US" smtClean="0"/>
              <a:t>42</a:t>
            </a:fld>
            <a:endParaRPr lang="en-US"/>
          </a:p>
        </p:txBody>
      </p:sp>
    </p:spTree>
    <p:extLst>
      <p:ext uri="{BB962C8B-B14F-4D97-AF65-F5344CB8AC3E}">
        <p14:creationId xmlns:p14="http://schemas.microsoft.com/office/powerpoint/2010/main" val="42861790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Radiometric resolution is the amount of information in each pixel, that is, the number of bits representing the energy recorded. Each bit records an exponent of power 2. For example, an 8 bit resolution is 28, which indicates that the sensor has 256 potential digital values (0-255) to store information. Thus, the higher the radiometric resolution, the more values are available to store information, providing better discrimination between even the slightest differences in energy. When assessing water quality, radiometric resolution is necessary to distinguish between subtle differences in ocean colour.</a:t>
            </a:r>
          </a:p>
        </p:txBody>
      </p:sp>
      <p:sp>
        <p:nvSpPr>
          <p:cNvPr id="4" name="Slide Number Placeholder 3"/>
          <p:cNvSpPr>
            <a:spLocks noGrp="1"/>
          </p:cNvSpPr>
          <p:nvPr>
            <p:ph type="sldNum" sz="quarter" idx="5"/>
          </p:nvPr>
        </p:nvSpPr>
        <p:spPr/>
        <p:txBody>
          <a:bodyPr/>
          <a:lstStyle/>
          <a:p>
            <a:fld id="{333E963C-1534-4F8D-B2A7-66D81AA25953}" type="slidenum">
              <a:rPr lang="en-US" smtClean="0"/>
              <a:t>43</a:t>
            </a:fld>
            <a:endParaRPr lang="en-US"/>
          </a:p>
        </p:txBody>
      </p:sp>
    </p:spTree>
    <p:extLst>
      <p:ext uri="{BB962C8B-B14F-4D97-AF65-F5344CB8AC3E}">
        <p14:creationId xmlns:p14="http://schemas.microsoft.com/office/powerpoint/2010/main" val="96853585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NASA Earth Observatory</a:t>
            </a:r>
          </a:p>
          <a:p>
            <a:endParaRPr lang="en-GB" dirty="0"/>
          </a:p>
          <a:p>
            <a:r>
              <a:rPr lang="en-GB" dirty="0"/>
              <a:t>Spatial resolution is defined by the size of each pixel within a digital image and the area on Earth’s surface represented by that pixel. For example, the majority of the bands observed by the Moderate Resolution Imaging Spectroradiometer (MODIS) have a spatial resolution of 1km; each pixel represents a 1 km x 1km area on the ground. MODIS also includes bands with a spatial resolution of 250 m or 500 m. The finer the resolution (the lower the number), the more detail you can see. In this image, you can see the difference in pixelation between a 30 m/pixel image (left image), a 100 m/pixel image (</a:t>
            </a:r>
            <a:r>
              <a:rPr lang="en-GB" dirty="0" err="1"/>
              <a:t>center</a:t>
            </a:r>
            <a:r>
              <a:rPr lang="en-GB" dirty="0"/>
              <a:t> image), and a 300 m/pixel image (right image).</a:t>
            </a:r>
          </a:p>
        </p:txBody>
      </p:sp>
      <p:sp>
        <p:nvSpPr>
          <p:cNvPr id="4" name="Slide Number Placeholder 3"/>
          <p:cNvSpPr>
            <a:spLocks noGrp="1"/>
          </p:cNvSpPr>
          <p:nvPr>
            <p:ph type="sldNum" sz="quarter" idx="5"/>
          </p:nvPr>
        </p:nvSpPr>
        <p:spPr/>
        <p:txBody>
          <a:bodyPr/>
          <a:lstStyle/>
          <a:p>
            <a:fld id="{333E963C-1534-4F8D-B2A7-66D81AA25953}" type="slidenum">
              <a:rPr lang="en-US" smtClean="0"/>
              <a:t>44</a:t>
            </a:fld>
            <a:endParaRPr lang="en-US"/>
          </a:p>
        </p:txBody>
      </p:sp>
    </p:spTree>
    <p:extLst>
      <p:ext uri="{BB962C8B-B14F-4D97-AF65-F5344CB8AC3E}">
        <p14:creationId xmlns:p14="http://schemas.microsoft.com/office/powerpoint/2010/main" val="37201584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NASA JPL</a:t>
            </a:r>
          </a:p>
          <a:p>
            <a:endParaRPr lang="en-GB" dirty="0"/>
          </a:p>
          <a:p>
            <a:r>
              <a:rPr lang="en-GB" dirty="0"/>
              <a:t>Spectral resolution is the ability of a sensor to discern finer wavelengths, that is, having more and narrower bands. Many sensors are considered to be multispectral, meaning they have 3-10 bands. Some sensors have hundreds to even thousands of bands and are considered to be hyperspectral. The narrower the range of wavelengths for a given band, the finer the spectral resolution. For example, the Airborne Visible/Infrared Imaging Spectrometer (</a:t>
            </a:r>
            <a:r>
              <a:rPr lang="en-GB" dirty="0" err="1"/>
              <a:t>AVIRIS</a:t>
            </a:r>
            <a:r>
              <a:rPr lang="en-GB" dirty="0"/>
              <a:t>) captures information in 224 spectral channels. The cube represents the detail within the data. At this level of detail, distinctions can be made between rock and mineral types, vegetation types, and other features. In the cube, the small region of high response in the right corner of the image is in the red portion of the visible spectrum (about 700 </a:t>
            </a:r>
            <a:r>
              <a:rPr lang="en-GB" dirty="0" err="1"/>
              <a:t>nanometers</a:t>
            </a:r>
            <a:r>
              <a:rPr lang="en-GB" dirty="0"/>
              <a:t>), and is due to the presence of 1-centimeter-long (half-inch) red brine shrimp in the evaporation pond.</a:t>
            </a:r>
          </a:p>
        </p:txBody>
      </p:sp>
      <p:sp>
        <p:nvSpPr>
          <p:cNvPr id="4" name="Slide Number Placeholder 3"/>
          <p:cNvSpPr>
            <a:spLocks noGrp="1"/>
          </p:cNvSpPr>
          <p:nvPr>
            <p:ph type="sldNum" sz="quarter" idx="5"/>
          </p:nvPr>
        </p:nvSpPr>
        <p:spPr/>
        <p:txBody>
          <a:bodyPr/>
          <a:lstStyle/>
          <a:p>
            <a:fld id="{333E963C-1534-4F8D-B2A7-66D81AA25953}" type="slidenum">
              <a:rPr lang="en-US" smtClean="0"/>
              <a:t>45</a:t>
            </a:fld>
            <a:endParaRPr lang="en-US"/>
          </a:p>
        </p:txBody>
      </p:sp>
    </p:spTree>
    <p:extLst>
      <p:ext uri="{BB962C8B-B14F-4D97-AF65-F5344CB8AC3E}">
        <p14:creationId xmlns:p14="http://schemas.microsoft.com/office/powerpoint/2010/main" val="36641194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Temporal resolution is the time it takes for a satellite to complete an orbit and revisit the same observation area. This resolution depends on the orbit, the sensor’s characteristics, and the swath width. Because geostationary satellites match the rate at which Earth is rotating, the temporal resolution is much finer. </a:t>
            </a:r>
          </a:p>
        </p:txBody>
      </p:sp>
      <p:sp>
        <p:nvSpPr>
          <p:cNvPr id="4" name="Slide Number Placeholder 3"/>
          <p:cNvSpPr>
            <a:spLocks noGrp="1"/>
          </p:cNvSpPr>
          <p:nvPr>
            <p:ph type="sldNum" sz="quarter" idx="5"/>
          </p:nvPr>
        </p:nvSpPr>
        <p:spPr/>
        <p:txBody>
          <a:bodyPr/>
          <a:lstStyle/>
          <a:p>
            <a:fld id="{333E963C-1534-4F8D-B2A7-66D81AA25953}" type="slidenum">
              <a:rPr lang="en-US" smtClean="0"/>
              <a:t>46</a:t>
            </a:fld>
            <a:endParaRPr lang="en-US"/>
          </a:p>
        </p:txBody>
      </p:sp>
    </p:spTree>
    <p:extLst>
      <p:ext uri="{BB962C8B-B14F-4D97-AF65-F5344CB8AC3E}">
        <p14:creationId xmlns:p14="http://schemas.microsoft.com/office/powerpoint/2010/main" val="1445020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NASA</a:t>
            </a:r>
          </a:p>
          <a:p>
            <a:endParaRPr lang="en-GB" dirty="0"/>
          </a:p>
          <a:p>
            <a:r>
              <a:rPr lang="en-GB" dirty="0"/>
              <a:t>Fire scars reflect strongly in Landsat’s Band 7, which acquires data in the shortwave infrared range. The fire scar is not visible in the left image, which is a standard true-colour image. The fire scar stands out clearly in red in the right image, which is a false-colour infrared image</a:t>
            </a:r>
          </a:p>
        </p:txBody>
      </p:sp>
      <p:sp>
        <p:nvSpPr>
          <p:cNvPr id="4" name="Slide Number Placeholder 3"/>
          <p:cNvSpPr>
            <a:spLocks noGrp="1"/>
          </p:cNvSpPr>
          <p:nvPr>
            <p:ph type="sldNum" sz="quarter" idx="5"/>
          </p:nvPr>
        </p:nvSpPr>
        <p:spPr/>
        <p:txBody>
          <a:bodyPr/>
          <a:lstStyle/>
          <a:p>
            <a:fld id="{333E963C-1534-4F8D-B2A7-66D81AA25953}" type="slidenum">
              <a:rPr lang="en-US" smtClean="0"/>
              <a:t>48</a:t>
            </a:fld>
            <a:endParaRPr lang="en-US"/>
          </a:p>
        </p:txBody>
      </p:sp>
    </p:spTree>
    <p:extLst>
      <p:ext uri="{BB962C8B-B14F-4D97-AF65-F5344CB8AC3E}">
        <p14:creationId xmlns:p14="http://schemas.microsoft.com/office/powerpoint/2010/main" val="8088841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learn different things at each scale. For example, when tracking a flood, a detailed, high-resolution view will show which homes and businesses are surrounded by water. The wider landscape view shows which parts of the county or city area are flooded and perhaps where the water is coming from. A broader view would show the entire region—the flooded river system or the mountain ranges and valleys that control the flow. A hemispheric view would show the movement of weather systems connected to the floods.</a:t>
            </a:r>
          </a:p>
        </p:txBody>
      </p:sp>
      <p:sp>
        <p:nvSpPr>
          <p:cNvPr id="4" name="Slide Number Placeholder 3"/>
          <p:cNvSpPr>
            <a:spLocks noGrp="1"/>
          </p:cNvSpPr>
          <p:nvPr>
            <p:ph type="sldNum" sz="quarter" idx="5"/>
          </p:nvPr>
        </p:nvSpPr>
        <p:spPr/>
        <p:txBody>
          <a:bodyPr/>
          <a:lstStyle/>
          <a:p>
            <a:fld id="{333E963C-1534-4F8D-B2A7-66D81AA25953}" type="slidenum">
              <a:rPr lang="en-US" smtClean="0"/>
              <a:t>49</a:t>
            </a:fld>
            <a:endParaRPr lang="en-US"/>
          </a:p>
        </p:txBody>
      </p:sp>
    </p:spTree>
    <p:extLst>
      <p:ext uri="{BB962C8B-B14F-4D97-AF65-F5344CB8AC3E}">
        <p14:creationId xmlns:p14="http://schemas.microsoft.com/office/powerpoint/2010/main" val="113602204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Cast shadow and cloud shadow can cause mistakes in interpretation. Temporal and angle data / correction required</a:t>
            </a:r>
          </a:p>
        </p:txBody>
      </p:sp>
      <p:sp>
        <p:nvSpPr>
          <p:cNvPr id="4" name="Slide Number Placeholder 3"/>
          <p:cNvSpPr>
            <a:spLocks noGrp="1"/>
          </p:cNvSpPr>
          <p:nvPr>
            <p:ph type="sldNum" sz="quarter" idx="5"/>
          </p:nvPr>
        </p:nvSpPr>
        <p:spPr/>
        <p:txBody>
          <a:bodyPr/>
          <a:lstStyle/>
          <a:p>
            <a:fld id="{333E963C-1534-4F8D-B2A7-66D81AA25953}" type="slidenum">
              <a:rPr lang="en-US" smtClean="0"/>
              <a:t>52</a:t>
            </a:fld>
            <a:endParaRPr lang="en-US"/>
          </a:p>
        </p:txBody>
      </p:sp>
    </p:spTree>
    <p:extLst>
      <p:ext uri="{BB962C8B-B14F-4D97-AF65-F5344CB8AC3E}">
        <p14:creationId xmlns:p14="http://schemas.microsoft.com/office/powerpoint/2010/main" val="9229468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colours in an image will depend on what kind of light the satellite instrument measured. True-colour images use visible light—red, green and blue wavelengths—so the colours are similar to what a person would see from space. False-colour images incorporate infrared light and may take on unexpected colours.</a:t>
            </a:r>
          </a:p>
        </p:txBody>
      </p:sp>
      <p:sp>
        <p:nvSpPr>
          <p:cNvPr id="4" name="Slide Number Placeholder 3"/>
          <p:cNvSpPr>
            <a:spLocks noGrp="1"/>
          </p:cNvSpPr>
          <p:nvPr>
            <p:ph type="sldNum" sz="quarter" idx="5"/>
          </p:nvPr>
        </p:nvSpPr>
        <p:spPr/>
        <p:txBody>
          <a:bodyPr/>
          <a:lstStyle/>
          <a:p>
            <a:fld id="{333E963C-1534-4F8D-B2A7-66D81AA25953}" type="slidenum">
              <a:rPr lang="en-US" smtClean="0"/>
              <a:t>53</a:t>
            </a:fld>
            <a:endParaRPr lang="en-US"/>
          </a:p>
        </p:txBody>
      </p:sp>
    </p:spTree>
    <p:extLst>
      <p:ext uri="{BB962C8B-B14F-4D97-AF65-F5344CB8AC3E}">
        <p14:creationId xmlns:p14="http://schemas.microsoft.com/office/powerpoint/2010/main" val="9200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1/27/2023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1/27/2023</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1/27/2023</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1/27/2023</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3"/>
          <p:cNvSpPr>
            <a:spLocks noGrp="1"/>
          </p:cNvSpPr>
          <p:nvPr>
            <p:ph type="ftr" sz="quarter" idx="11"/>
          </p:nvPr>
        </p:nvSpPr>
        <p:spPr/>
        <p:txBody>
          <a:bodyPr/>
          <a:lstStyle/>
          <a:p>
            <a:r>
              <a:rPr lang="en-US" dirty="0"/>
              <a:t>Add a footer</a:t>
            </a:r>
          </a:p>
        </p:txBody>
      </p:sp>
      <p:sp>
        <p:nvSpPr>
          <p:cNvPr id="6"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2"/>
          <p:cNvSpPr>
            <a:spLocks noGrp="1"/>
          </p:cNvSpPr>
          <p:nvPr>
            <p:ph type="ftr" sz="quarter" idx="11"/>
          </p:nvPr>
        </p:nvSpPr>
        <p:spPr/>
        <p:txBody>
          <a:bodyPr/>
          <a:lstStyle/>
          <a:p>
            <a:r>
              <a:rPr lang="en-US" dirty="0"/>
              <a:t>Add a footer</a:t>
            </a:r>
          </a:p>
        </p:txBody>
      </p:sp>
      <p:sp>
        <p:nvSpPr>
          <p:cNvPr id="6"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5"/>
          <p:cNvSpPr>
            <a:spLocks noGrp="1"/>
          </p:cNvSpPr>
          <p:nvPr>
            <p:ph type="ftr" sz="quarter" idx="11"/>
          </p:nvPr>
        </p:nvSpPr>
        <p:spPr/>
        <p:txBody>
          <a:bodyPr/>
          <a:lstStyle/>
          <a:p>
            <a:r>
              <a:rPr lang="en-US" dirty="0"/>
              <a:t>Add a footer</a:t>
            </a:r>
          </a:p>
        </p:txBody>
      </p:sp>
      <p:sp>
        <p:nvSpPr>
          <p:cNvPr id="6"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descr="An empty placeholder to add an image. Click on the placeholder and select the image that you wish to add"/>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a:defRPr lang="en-US" sz="1400" cap="small" dirty="0" smtClean="0">
                <a:solidFill>
                  <a:schemeClr val="bg2">
                    <a:lumMod val="40000"/>
                    <a:lumOff val="60000"/>
                  </a:schemeClr>
                </a:solidFill>
                <a:latin typeface="+mj-lt"/>
                <a:ea typeface="+mj-ea"/>
                <a:cs typeface="+mj-cs"/>
              </a:defRPr>
            </a:lvl1pPr>
          </a:lstStyle>
          <a:p>
            <a:pPr marL="0" lvl="0" indent="0">
              <a:buNone/>
            </a:pPr>
            <a:r>
              <a:rPr lang="en-US"/>
              <a:t>Click to edit Master text styles</a:t>
            </a: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32766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574801" y="4953000"/>
            <a:ext cx="7999315" cy="1074057"/>
          </a:xfrm>
        </p:spPr>
        <p:txBody>
          <a:bodyPr anchor="t">
            <a:normAutofit/>
          </a:bodyPr>
          <a:lstStyle>
            <a:lvl1pPr marL="0" indent="0">
              <a:buNone/>
              <a:defRPr lang="en-US" sz="1800" b="0" i="0" kern="1200"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4033" y="3316513"/>
            <a:ext cx="801912" cy="1969770"/>
          </a:xfrm>
          <a:prstGeom prst="rect">
            <a:avLst/>
          </a:prstGeom>
          <a:noFill/>
        </p:spPr>
        <p:txBody>
          <a:bodyPr wrap="square" rtlCol="0">
            <a:spAutoFit/>
          </a:bodyPr>
          <a:lstStyle>
            <a:defPPr>
              <a:defRPr lang="en-US"/>
            </a:defPPr>
            <a:lvl1pPr lvl="0" algn="r">
              <a:defRPr sz="12200" b="0" i="0">
                <a:solidFill>
                  <a:schemeClr val="bg2">
                    <a:lumMod val="40000"/>
                    <a:lumOff val="60000"/>
                  </a:schemeClr>
                </a:solidFill>
                <a:latin typeface="Arial"/>
                <a:ea typeface="+mj-ea"/>
                <a:cs typeface="+mj-cs"/>
              </a:defRPr>
            </a:lvl1pPr>
          </a:lstStyle>
          <a:p>
            <a:pPr lvl="0"/>
            <a:r>
              <a:rPr lang="en-US" dirty="0"/>
              <a:t>”</a:t>
            </a:r>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10" name="Text Placeholder 3"/>
          <p:cNvSpPr>
            <a:spLocks noGrp="1"/>
          </p:cNvSpPr>
          <p:nvPr>
            <p:ph type="body" sz="half" idx="2"/>
          </p:nvPr>
        </p:nvSpPr>
        <p:spPr>
          <a:xfrm>
            <a:off x="1154954" y="4350657"/>
            <a:ext cx="8825659" cy="16764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Text Placeholder 3"/>
          <p:cNvSpPr>
            <a:spLocks noGrp="1"/>
          </p:cNvSpPr>
          <p:nvPr>
            <p:ph type="body" sz="half" idx="13"/>
          </p:nvPr>
        </p:nvSpPr>
        <p:spPr>
          <a:xfrm>
            <a:off x="1154953" y="3848610"/>
            <a:ext cx="8825659" cy="588517"/>
          </a:xfrm>
        </p:spPr>
        <p:txBody>
          <a:bodyPr anchor="b">
            <a:normAutofit/>
          </a:bodyPr>
          <a:lstStyle>
            <a:lvl1pPr marL="0" indent="0" algn="l" defTabSz="457200" rtl="0" eaLnBrk="1" latinLnBrk="0" hangingPunct="1">
              <a:buNone/>
              <a:defRPr lang="en-US" sz="3600" b="0" i="0" kern="1200" cap="none" dirty="0" smtClean="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descr="An empty placeholder to add an image. Click on the placeholder and select the image that you wish to add"/>
          <p:cNvSpPr>
            <a:spLocks noGrp="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descr="An empty placeholder to add an image. Click on the placeholder and select the image that you wish to add"/>
          <p:cNvSpPr>
            <a:spLocks noGrp="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descr="An empty placeholder to add an image. Click on the placeholder and select the image that you wish to add"/>
          <p:cNvSpPr>
            <a:spLocks noGrp="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ctr">
            <a:normAutofit/>
          </a:bodyPr>
          <a:lstStyle>
            <a:lvl1pPr marL="0" indent="0" algn="ctr">
              <a:buNone/>
              <a:defRPr sz="16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4"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430213"/>
            <a:ext cx="7423149" cy="5826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t>1/27/2023</a:t>
            </a:fld>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4.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3" name="Picture 12"/>
          <p:cNvPicPr>
            <a:picLocks noChangeAspect="1"/>
          </p:cNvPicPr>
          <p:nvPr userDrawn="1"/>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5" name="Picture 14"/>
          <p:cNvPicPr>
            <a:picLocks noChangeAspect="1"/>
          </p:cNvPicPr>
          <p:nvPr userDrawn="1"/>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7" name="Oval 16"/>
          <p:cNvSpPr/>
          <p:nvPr userDrawn="1"/>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18" name="Picture 17"/>
          <p:cNvPicPr>
            <a:picLocks noChangeAspect="1"/>
          </p:cNvPicPr>
          <p:nvPr userDrawn="1"/>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p:cNvPicPr>
            <a:picLocks noChangeAspect="1"/>
          </p:cNvPicPr>
          <p:nvPr userDrawn="1"/>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alpha val="60000"/>
                  </a:schemeClr>
                </a:solidFill>
              </a:defRPr>
            </a:lvl1pPr>
          </a:lstStyle>
          <a:p>
            <a:fld id="{4AAD347D-5ACD-4C99-B74B-A9C85AD731AF}" type="datetimeFigureOut">
              <a:rPr lang="en-US" smtClean="0"/>
              <a:pPr/>
              <a:t>1/27/2023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dirty="0"/>
              <a:t>Add a footer</a:t>
            </a:r>
          </a:p>
        </p:txBody>
      </p:sp>
      <p:sp>
        <p:nvSpPr>
          <p:cNvPr id="14" name="Rectangle 13"/>
          <p:cNvSpPr/>
          <p:nvPr userDrawn="1"/>
        </p:nvSpPr>
        <p:spPr bwMode="blackWhite">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3" r:id="rId14"/>
    <p:sldLayoutId id="2147483665" r:id="rId15"/>
    <p:sldLayoutId id="2147483669" r:id="rId16"/>
    <p:sldLayoutId id="2147483670" r:id="rId17"/>
    <p:sldLayoutId id="2147483658" r:id="rId18"/>
    <p:sldLayoutId id="2147483659" r:id="rId19"/>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6pPr>
      <a:lvl7pPr marL="29718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7pPr>
      <a:lvl8pPr marL="34290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8pPr>
      <a:lvl9pPr marL="3886200" indent="-228600" algn="l" defTabSz="457200" rtl="0" eaLnBrk="1" latinLnBrk="0" hangingPunct="1">
        <a:spcBef>
          <a:spcPct val="20000"/>
        </a:spcBef>
        <a:spcAft>
          <a:spcPts val="60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s://www.planet.com/" TargetMode="External"/><Relationship Id="rId3" Type="http://schemas.openxmlformats.org/officeDocument/2006/relationships/hyperlink" Target="https://www.barsc.org.uk/" TargetMode="External"/><Relationship Id="rId7" Type="http://schemas.openxmlformats.org/officeDocument/2006/relationships/hyperlink" Target="https://www.agi.org.uk/"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esri.com/en-us/home" TargetMode="External"/><Relationship Id="rId5" Type="http://schemas.openxmlformats.org/officeDocument/2006/relationships/hyperlink" Target="https://www.earthdata.nasa.gov/" TargetMode="External"/><Relationship Id="rId10" Type="http://schemas.openxmlformats.org/officeDocument/2006/relationships/hyperlink" Target="https://www.mdpi.com/about/journals" TargetMode="External"/><Relationship Id="rId4" Type="http://schemas.openxmlformats.org/officeDocument/2006/relationships/hyperlink" Target="https://earsc.org/" TargetMode="External"/><Relationship Id="rId9" Type="http://schemas.openxmlformats.org/officeDocument/2006/relationships/hyperlink" Target="https://digimap.edina.ac.u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5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www.esa.int/Applications/Observing_the_Earth/Copernicus/Earth_from_Space_Nushagak_Bay_Alask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US" sz="3200" dirty="0"/>
              <a:t>INTRODUCTION – Geographical Information Systems and Applied Remote Sensing</a:t>
            </a:r>
          </a:p>
        </p:txBody>
      </p:sp>
      <p:sp>
        <p:nvSpPr>
          <p:cNvPr id="6" name="Subtitle 5"/>
          <p:cNvSpPr>
            <a:spLocks noGrp="1"/>
          </p:cNvSpPr>
          <p:nvPr>
            <p:ph type="subTitle" idx="1"/>
          </p:nvPr>
        </p:nvSpPr>
        <p:spPr/>
        <p:txBody>
          <a:bodyPr/>
          <a:lstStyle/>
          <a:p>
            <a:endParaRPr lang="en-US" dirty="0"/>
          </a:p>
          <a:p>
            <a:r>
              <a:rPr lang="en-US" dirty="0"/>
              <a:t>Dr Mike Goodfellow-smith</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a:t>
            </a:r>
          </a:p>
        </p:txBody>
      </p:sp>
      <p:sp>
        <p:nvSpPr>
          <p:cNvPr id="6" name="Content Placeholder 5"/>
          <p:cNvSpPr>
            <a:spLocks noGrp="1"/>
          </p:cNvSpPr>
          <p:nvPr>
            <p:ph idx="1"/>
          </p:nvPr>
        </p:nvSpPr>
        <p:spPr/>
        <p:txBody>
          <a:bodyPr/>
          <a:lstStyle/>
          <a:p>
            <a:pPr marL="342900" lvl="0" indent="-342900" algn="just" rtl="0"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To introduce the student to the application and management of geographical information. The student should develop a comprehensive understanding of the underlying technologies and practical applications of modern remote sensing technologies. Theoretical concepts of GIS will be developed and through real world examples the students gain practical experience using appropriate remote sensing technology to gather and analyse spatial data.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365F5-71DE-9501-2FF6-09BDE58FD9B8}"/>
              </a:ext>
            </a:extLst>
          </p:cNvPr>
          <p:cNvSpPr>
            <a:spLocks noGrp="1"/>
          </p:cNvSpPr>
          <p:nvPr>
            <p:ph type="title"/>
          </p:nvPr>
        </p:nvSpPr>
        <p:spPr/>
        <p:txBody>
          <a:bodyPr/>
          <a:lstStyle/>
          <a:p>
            <a:r>
              <a:rPr lang="en-GB" sz="4400" b="1" dirty="0">
                <a:latin typeface="Arial" panose="020B0604020202020204" pitchFamily="34" charset="0"/>
                <a:ea typeface="Times New Roman" panose="02020603050405020304" pitchFamily="18" charset="0"/>
                <a:cs typeface="Arial" panose="020B0604020202020204" pitchFamily="34" charset="0"/>
              </a:rPr>
              <a:t>LEARNING OUTCOMES</a:t>
            </a:r>
            <a:br>
              <a:rPr lang="en-GB" sz="4400" dirty="0">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4600479-0308-F60E-D30F-5CC381F8B935}"/>
              </a:ext>
            </a:extLst>
          </p:cNvPr>
          <p:cNvSpPr>
            <a:spLocks noGrp="1"/>
          </p:cNvSpPr>
          <p:nvPr>
            <p:ph idx="1"/>
          </p:nvPr>
        </p:nvSpPr>
        <p:spPr/>
        <p:txBody>
          <a:bodyPr/>
          <a:lstStyle/>
          <a:p>
            <a:pPr marL="0" indent="0" algn="just" hangingPunct="0">
              <a:buNone/>
            </a:pP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lgn="just" hangingPunct="0">
              <a:buNone/>
            </a:pPr>
            <a:r>
              <a:rPr lang="en-GB" sz="2000" dirty="0">
                <a:effectLst/>
                <a:latin typeface="Arial" panose="020B0604020202020204" pitchFamily="34" charset="0"/>
                <a:ea typeface="Times New Roman" panose="02020603050405020304" pitchFamily="18" charset="0"/>
                <a:cs typeface="Arial" panose="020B0604020202020204" pitchFamily="34" charset="0"/>
              </a:rPr>
              <a:t>Upon the successful completion of this module, the student should be able to:</a:t>
            </a:r>
          </a:p>
          <a:p>
            <a:pPr marL="0" indent="0" algn="just" hangingPunct="0">
              <a:buNone/>
            </a:pP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Review the relative merits of GIS software to analyse a range of data to model events and inform decision making in an environmental context.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Evaluate and critically appraise a variety of application areas, which could benefit from remotely sensed data acquisition.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lgn="just" fontAlgn="auto" hangingPunct="1">
              <a:spcBef>
                <a:spcPts val="1200"/>
              </a:spcBef>
              <a:spcAft>
                <a:spcPts val="0"/>
              </a:spcAft>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cs typeface="Arial" panose="020B0604020202020204" pitchFamily="34" charset="0"/>
              </a:rPr>
              <a:t>Accurately identify spatial databases and understand the concepts of manipulating and representing spatial data solutions.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5521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FC1B9-9466-FAF7-5A2B-A790C8376E58}"/>
              </a:ext>
            </a:extLst>
          </p:cNvPr>
          <p:cNvSpPr>
            <a:spLocks noGrp="1"/>
          </p:cNvSpPr>
          <p:nvPr>
            <p:ph type="title"/>
          </p:nvPr>
        </p:nvSpPr>
        <p:spPr/>
        <p:txBody>
          <a:bodyPr/>
          <a:lstStyle/>
          <a:p>
            <a:r>
              <a:rPr lang="en-GB" sz="4400" b="1" dirty="0">
                <a:latin typeface="Arial" panose="020B0604020202020204" pitchFamily="34" charset="0"/>
                <a:ea typeface="Times New Roman" panose="02020603050405020304" pitchFamily="18" charset="0"/>
                <a:cs typeface="Arial" panose="020B0604020202020204" pitchFamily="34" charset="0"/>
              </a:rPr>
              <a:t>INDICATIVE CONTENT</a:t>
            </a:r>
            <a:br>
              <a:rPr lang="en-GB" sz="4400" b="1" dirty="0">
                <a:latin typeface="Arial" panose="020B0604020202020204"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C44815F-07EE-BCE1-4B5D-BE3C54B61754}"/>
              </a:ext>
            </a:extLst>
          </p:cNvPr>
          <p:cNvSpPr>
            <a:spLocks noGrp="1"/>
          </p:cNvSpPr>
          <p:nvPr>
            <p:ph idx="1"/>
          </p:nvPr>
        </p:nvSpPr>
        <p:spPr/>
        <p:txBody>
          <a:bodyPr>
            <a:normAutofit fontScale="77500" lnSpcReduction="20000"/>
          </a:bodyPr>
          <a:lstStyle/>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Fundamental theories of GIS, spatial databases and spatial analysis.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err="1">
                <a:effectLst/>
                <a:latin typeface="Arial" panose="020B0604020202020204" pitchFamily="34" charset="0"/>
                <a:ea typeface="Calibri" panose="020F0502020204030204" pitchFamily="34" charset="0"/>
                <a:cs typeface="Times New Roman" panose="02020603050405020304" pitchFamily="18" charset="0"/>
              </a:rPr>
              <a:t>Geovisualisation</a:t>
            </a:r>
            <a:r>
              <a:rPr lang="en-US" sz="2000" dirty="0">
                <a:effectLst/>
                <a:latin typeface="Arial" panose="020B0604020202020204" pitchFamily="34" charset="0"/>
                <a:ea typeface="Calibri" panose="020F0502020204030204" pitchFamily="34" charset="0"/>
                <a:cs typeface="Times New Roman" panose="02020603050405020304" pitchFamily="18" charset="0"/>
              </a:rPr>
              <a:t>, exploring the origins of GIS and cartographic representation.</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Identifying types of data involved in Geo-information systems.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Identifying data sources and data collection issues when using remote sensing technologies.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Understanding data types, working with raster and vector data.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Deploying remote sensing technologies and using appropriate GIS software for data analysis.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Bef>
                <a:spcPts val="1200"/>
              </a:spcBef>
              <a:spcAft>
                <a:spcPts val="10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Times New Roman" panose="02020603050405020304" pitchFamily="18" charset="0"/>
              </a:rPr>
              <a:t>Development of GIS applications.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hangingPunct="0">
              <a:buNone/>
              <a:tabLst>
                <a:tab pos="457200" algn="l"/>
                <a:tab pos="914400" algn="l"/>
                <a:tab pos="1371600" algn="l"/>
                <a:tab pos="1828800" algn="l"/>
              </a:tabLst>
            </a:pPr>
            <a:r>
              <a:rPr lang="en-GB" sz="2000" b="0" dirty="0">
                <a:effectLst/>
                <a:latin typeface="Arial" panose="020B0604020202020204" pitchFamily="34" charset="0"/>
                <a:ea typeface="Calibri" panose="020F0502020204030204" pitchFamily="34" charset="0"/>
                <a:cs typeface="Arial" panose="020B0604020202020204" pitchFamily="34" charset="0"/>
              </a:rPr>
              <a:t> </a:t>
            </a:r>
            <a:endParaRPr lang="en-GB" sz="2000" b="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451611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8FDF7-B696-36DD-23CD-2C4E53CB1470}"/>
              </a:ext>
            </a:extLst>
          </p:cNvPr>
          <p:cNvSpPr>
            <a:spLocks noGrp="1"/>
          </p:cNvSpPr>
          <p:nvPr>
            <p:ph type="title"/>
          </p:nvPr>
        </p:nvSpPr>
        <p:spPr/>
        <p:txBody>
          <a:bodyPr/>
          <a:lstStyle/>
          <a:p>
            <a:r>
              <a:rPr lang="en-GB" dirty="0"/>
              <a:t>ASSESSMENT</a:t>
            </a:r>
            <a:br>
              <a:rPr lang="en-GB" dirty="0"/>
            </a:br>
            <a:endParaRPr lang="en-GB" dirty="0"/>
          </a:p>
        </p:txBody>
      </p:sp>
      <p:sp>
        <p:nvSpPr>
          <p:cNvPr id="3" name="Content Placeholder 2">
            <a:extLst>
              <a:ext uri="{FF2B5EF4-FFF2-40B4-BE49-F238E27FC236}">
                <a16:creationId xmlns:a16="http://schemas.microsoft.com/office/drawing/2014/main" id="{7EE7EEDA-0C59-DED4-1BB8-4F4E6ED12AFE}"/>
              </a:ext>
            </a:extLst>
          </p:cNvPr>
          <p:cNvSpPr>
            <a:spLocks noGrp="1"/>
          </p:cNvSpPr>
          <p:nvPr>
            <p:ph idx="1"/>
          </p:nvPr>
        </p:nvSpPr>
        <p:spPr>
          <a:xfrm>
            <a:off x="1103312" y="2052918"/>
            <a:ext cx="9885254" cy="4195481"/>
          </a:xfrm>
        </p:spPr>
        <p:txBody>
          <a:bodyPr>
            <a:normAutofit/>
          </a:bodyPr>
          <a:lstStyle/>
          <a:p>
            <a:endParaRPr lang="en-GB" dirty="0"/>
          </a:p>
          <a:p>
            <a:pPr marL="0" indent="0">
              <a:buNone/>
            </a:pPr>
            <a:r>
              <a:rPr lang="en-GB" dirty="0"/>
              <a:t>Coursework	</a:t>
            </a:r>
          </a:p>
          <a:p>
            <a:r>
              <a:rPr lang="en-GB" dirty="0"/>
              <a:t>Practical</a:t>
            </a:r>
          </a:p>
          <a:p>
            <a:endParaRPr lang="en-GB" dirty="0"/>
          </a:p>
          <a:p>
            <a:r>
              <a:rPr lang="en-GB" dirty="0"/>
              <a:t> Mode of assessment 	Volume 								Weighting </a:t>
            </a:r>
          </a:p>
          <a:p>
            <a:r>
              <a:rPr lang="en-GB" dirty="0"/>
              <a:t>Portfolio					4000 words equivalent 				100% </a:t>
            </a:r>
          </a:p>
          <a:p>
            <a:pPr marL="0" indent="0">
              <a:buNone/>
            </a:pPr>
            <a:endParaRPr lang="en-GB" dirty="0"/>
          </a:p>
          <a:p>
            <a:pPr marL="0" indent="0">
              <a:buNone/>
            </a:pPr>
            <a:r>
              <a:rPr lang="en-GB" dirty="0"/>
              <a:t>Submission: 05 May, 2023</a:t>
            </a:r>
          </a:p>
          <a:p>
            <a:endParaRPr lang="en-GB" dirty="0"/>
          </a:p>
        </p:txBody>
      </p:sp>
    </p:spTree>
    <p:extLst>
      <p:ext uri="{BB962C8B-B14F-4D97-AF65-F5344CB8AC3E}">
        <p14:creationId xmlns:p14="http://schemas.microsoft.com/office/powerpoint/2010/main" val="8782767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70ED0-0D73-6123-48F9-3CF0345C668C}"/>
              </a:ext>
            </a:extLst>
          </p:cNvPr>
          <p:cNvSpPr>
            <a:spLocks noGrp="1"/>
          </p:cNvSpPr>
          <p:nvPr>
            <p:ph type="title"/>
          </p:nvPr>
        </p:nvSpPr>
        <p:spPr/>
        <p:txBody>
          <a:bodyPr/>
          <a:lstStyle/>
          <a:p>
            <a:r>
              <a:rPr lang="en-GB" altLang="en-US" sz="4400" b="1" kern="0" dirty="0">
                <a:solidFill>
                  <a:srgbClr val="FFFFFF"/>
                </a:solidFill>
                <a:latin typeface="Arial" panose="020B0604020202020204" pitchFamily="34" charset="0"/>
                <a:ea typeface="+mn-ea"/>
                <a:cs typeface="Arial" panose="020B0604020202020204" pitchFamily="34" charset="0"/>
              </a:rPr>
              <a:t>Geographical Information System (GIS)</a:t>
            </a:r>
            <a:br>
              <a:rPr lang="en-GB" altLang="en-US" sz="4400" b="1" kern="0" dirty="0">
                <a:solidFill>
                  <a:srgbClr val="FFFFFF"/>
                </a:solidFill>
                <a:latin typeface="Arial" panose="020B0604020202020204" pitchFamily="34" charset="0"/>
                <a:ea typeface="+mn-ea"/>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762ADFB-A9E5-E940-DDEB-E3C64DCC54E3}"/>
              </a:ext>
            </a:extLst>
          </p:cNvPr>
          <p:cNvSpPr>
            <a:spLocks noGrp="1"/>
          </p:cNvSpPr>
          <p:nvPr>
            <p:ph idx="1"/>
          </p:nvPr>
        </p:nvSpPr>
        <p:spPr/>
        <p:txBody>
          <a:bodyPr/>
          <a:lstStyle/>
          <a:p>
            <a:pPr marL="342900" marR="0" lvl="0" indent="-342900" algn="l" defTabSz="914400" rtl="0" eaLnBrk="0" fontAlgn="base" latinLnBrk="0" hangingPunct="0">
              <a:lnSpc>
                <a:spcPct val="100000"/>
              </a:lnSpc>
              <a:spcBef>
                <a:spcPct val="20000"/>
              </a:spcBef>
              <a:spcAft>
                <a:spcPct val="0"/>
              </a:spcAft>
              <a:buClrTx/>
              <a:buSzTx/>
              <a:buFontTx/>
              <a:buNone/>
              <a:tabLst/>
              <a:defRPr/>
            </a:pPr>
            <a:r>
              <a:rPr kumimoji="0" lang="en-GB" altLang="en-US" sz="3200" b="1" i="0" u="none" strike="noStrike" kern="0" cap="none" spc="0" normalizeH="0" baseline="0" noProof="0" dirty="0">
                <a:ln>
                  <a:noFill/>
                </a:ln>
                <a:solidFill>
                  <a:srgbClr val="FFFFFF"/>
                </a:solidFill>
                <a:effectLst/>
                <a:uLnTx/>
                <a:uFillTx/>
                <a:latin typeface="Times New Roman"/>
                <a:ea typeface="+mn-ea"/>
                <a:cs typeface="+mn-cs"/>
              </a:rPr>
              <a:t>	</a:t>
            </a:r>
            <a:r>
              <a:rPr kumimoji="0" lang="en-GB" altLang="en-US" sz="2800" b="1"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A system of hardware and software used to create, store, display, analyse and manage geographic information ….</a:t>
            </a:r>
          </a:p>
          <a:p>
            <a:pPr marL="342900" marR="0" lvl="0" indent="-342900" algn="l"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marL="0" indent="0">
              <a:buNone/>
            </a:pPr>
            <a:r>
              <a:rPr kumimoji="0" lang="en-GB" altLang="en-US" sz="28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	… or a series of layers of mapping information 	overlaid on top of each other to produce a map 	and to facilitate analysis and presentation</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6433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084DD-ABCE-84E2-5B79-50FB55F39E04}"/>
              </a:ext>
            </a:extLst>
          </p:cNvPr>
          <p:cNvSpPr>
            <a:spLocks noGrp="1"/>
          </p:cNvSpPr>
          <p:nvPr>
            <p:ph type="title"/>
          </p:nvPr>
        </p:nvSpPr>
        <p:spPr>
          <a:xfrm>
            <a:off x="646111" y="452718"/>
            <a:ext cx="9404723" cy="1018730"/>
          </a:xfrm>
        </p:spPr>
        <p:txBody>
          <a:bodyPr/>
          <a:lstStyle/>
          <a:p>
            <a:r>
              <a:rPr lang="en-GB" b="1" dirty="0"/>
              <a:t>GIS</a:t>
            </a:r>
          </a:p>
        </p:txBody>
      </p:sp>
      <p:sp>
        <p:nvSpPr>
          <p:cNvPr id="3" name="Content Placeholder 2">
            <a:extLst>
              <a:ext uri="{FF2B5EF4-FFF2-40B4-BE49-F238E27FC236}">
                <a16:creationId xmlns:a16="http://schemas.microsoft.com/office/drawing/2014/main" id="{86448615-20A7-142E-9BEB-92B60235B625}"/>
              </a:ext>
            </a:extLst>
          </p:cNvPr>
          <p:cNvSpPr>
            <a:spLocks noGrp="1"/>
          </p:cNvSpPr>
          <p:nvPr>
            <p:ph idx="1"/>
          </p:nvPr>
        </p:nvSpPr>
        <p:spPr>
          <a:xfrm>
            <a:off x="645131" y="1702676"/>
            <a:ext cx="11236813" cy="4545724"/>
          </a:xfrm>
        </p:spPr>
        <p:txBody>
          <a:bodyPr>
            <a:normAutofit/>
          </a:bodyPr>
          <a:lstStyle/>
          <a:p>
            <a:r>
              <a:rPr lang="en-GB" sz="2400" b="0" i="0" dirty="0">
                <a:solidFill>
                  <a:srgbClr val="FFFFFF"/>
                </a:solidFill>
                <a:effectLst/>
                <a:latin typeface="Avenir Next"/>
              </a:rPr>
              <a:t>A geographic information system (GIS) is a system that creates, manages, analyses, and maps all types of data. GIS connects data to a map, integrating location data (where things are) with all types of descriptive information (what things are like there). </a:t>
            </a:r>
          </a:p>
          <a:p>
            <a:endParaRPr lang="en-GB" sz="2400" dirty="0">
              <a:solidFill>
                <a:srgbClr val="FFFFFF"/>
              </a:solidFill>
              <a:latin typeface="Avenir Next"/>
            </a:endParaRPr>
          </a:p>
          <a:p>
            <a:r>
              <a:rPr lang="en-GB" sz="2400" b="0" i="0" dirty="0">
                <a:solidFill>
                  <a:srgbClr val="FFFFFF"/>
                </a:solidFill>
                <a:effectLst/>
                <a:latin typeface="Avenir Next"/>
              </a:rPr>
              <a:t>This provides a foundation for mapping and analysis that is used in science and almost every industry. GIS helps users understand patterns, relationships, and geographic context. The benefits include improved communication and efficiency as well as better management and decision making.</a:t>
            </a:r>
            <a:endParaRPr lang="en-GB" sz="2400" dirty="0"/>
          </a:p>
        </p:txBody>
      </p:sp>
    </p:spTree>
    <p:extLst>
      <p:ext uri="{BB962C8B-B14F-4D97-AF65-F5344CB8AC3E}">
        <p14:creationId xmlns:p14="http://schemas.microsoft.com/office/powerpoint/2010/main" val="3117237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C59C6-4482-541C-B257-DEFA60222C50}"/>
              </a:ext>
            </a:extLst>
          </p:cNvPr>
          <p:cNvSpPr>
            <a:spLocks noGrp="1"/>
          </p:cNvSpPr>
          <p:nvPr>
            <p:ph type="title"/>
          </p:nvPr>
        </p:nvSpPr>
        <p:spPr>
          <a:xfrm>
            <a:off x="646111" y="452718"/>
            <a:ext cx="9404723" cy="1400530"/>
          </a:xfrm>
        </p:spPr>
        <p:txBody>
          <a:bodyPr anchor="t">
            <a:normAutofit/>
          </a:bodyPr>
          <a:lstStyle/>
          <a:p>
            <a:r>
              <a:rPr lang="en-GB" dirty="0"/>
              <a:t>APPLIED REMOTE SENSING</a:t>
            </a:r>
          </a:p>
        </p:txBody>
      </p:sp>
      <p:sp>
        <p:nvSpPr>
          <p:cNvPr id="3" name="Content Placeholder 2">
            <a:extLst>
              <a:ext uri="{FF2B5EF4-FFF2-40B4-BE49-F238E27FC236}">
                <a16:creationId xmlns:a16="http://schemas.microsoft.com/office/drawing/2014/main" id="{83C525C1-2367-E31B-123B-BC9DB3E878E1}"/>
              </a:ext>
            </a:extLst>
          </p:cNvPr>
          <p:cNvSpPr>
            <a:spLocks noGrp="1"/>
          </p:cNvSpPr>
          <p:nvPr>
            <p:ph sz="half" idx="1"/>
          </p:nvPr>
        </p:nvSpPr>
        <p:spPr>
          <a:xfrm>
            <a:off x="1103312" y="2060575"/>
            <a:ext cx="4396339" cy="4195763"/>
          </a:xfrm>
        </p:spPr>
        <p:txBody>
          <a:bodyPr>
            <a:normAutofit/>
          </a:bodyPr>
          <a:lstStyle/>
          <a:p>
            <a:r>
              <a:rPr lang="en-GB" b="0" i="0" dirty="0">
                <a:effectLst/>
              </a:rPr>
              <a:t>Remote sensing is the acquiring of information from a distance. NASA and others observe Earth and other planetary bodies via remote sensors on satellites and aircraft that detect and record reflected or emitted energy. </a:t>
            </a:r>
          </a:p>
          <a:p>
            <a:endParaRPr lang="en-GB" dirty="0"/>
          </a:p>
          <a:p>
            <a:r>
              <a:rPr lang="en-GB" b="0" i="0" dirty="0">
                <a:effectLst/>
              </a:rPr>
              <a:t>Remote sensors, which provide a global perspective and a wealth of data about Earth systems, enable data-informed decision making based on the current and future state of our planet.</a:t>
            </a:r>
            <a:endParaRPr lang="en-GB" dirty="0"/>
          </a:p>
        </p:txBody>
      </p:sp>
      <p:pic>
        <p:nvPicPr>
          <p:cNvPr id="1026" name="Picture 2" descr="Air-Quality-Transparent-Blue">
            <a:extLst>
              <a:ext uri="{FF2B5EF4-FFF2-40B4-BE49-F238E27FC236}">
                <a16:creationId xmlns:a16="http://schemas.microsoft.com/office/drawing/2014/main" id="{01AA0A4D-6BAA-7FAD-85C4-4A175B0DB0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0885" y="1946621"/>
            <a:ext cx="4200245" cy="4200245"/>
          </a:xfrm>
          <a:prstGeom prst="rect">
            <a:avLst/>
          </a:prstGeom>
          <a:solidFill>
            <a:srgbClr val="FFFFFF"/>
          </a:solidFill>
        </p:spPr>
      </p:pic>
    </p:spTree>
    <p:extLst>
      <p:ext uri="{BB962C8B-B14F-4D97-AF65-F5344CB8AC3E}">
        <p14:creationId xmlns:p14="http://schemas.microsoft.com/office/powerpoint/2010/main" val="2560588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BC92F78E-6014-6D44-9222-FA1EC07C7B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30384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9E6E0-CF55-09CC-98E9-A34F8D3FF364}"/>
              </a:ext>
            </a:extLst>
          </p:cNvPr>
          <p:cNvSpPr>
            <a:spLocks noGrp="1"/>
          </p:cNvSpPr>
          <p:nvPr>
            <p:ph type="title"/>
          </p:nvPr>
        </p:nvSpPr>
        <p:spPr>
          <a:xfrm>
            <a:off x="194166" y="126898"/>
            <a:ext cx="9404723" cy="819033"/>
          </a:xfrm>
        </p:spPr>
        <p:txBody>
          <a:bodyPr/>
          <a:lstStyle/>
          <a:p>
            <a:r>
              <a:rPr lang="en-GB" dirty="0"/>
              <a:t>KEY BODIES / WEB SITES</a:t>
            </a:r>
          </a:p>
        </p:txBody>
      </p:sp>
      <p:sp>
        <p:nvSpPr>
          <p:cNvPr id="5" name="TextBox 4">
            <a:extLst>
              <a:ext uri="{FF2B5EF4-FFF2-40B4-BE49-F238E27FC236}">
                <a16:creationId xmlns:a16="http://schemas.microsoft.com/office/drawing/2014/main" id="{B4888B0D-E87D-006D-515F-0AC52D90FEF6}"/>
              </a:ext>
            </a:extLst>
          </p:cNvPr>
          <p:cNvSpPr txBox="1"/>
          <p:nvPr/>
        </p:nvSpPr>
        <p:spPr>
          <a:xfrm>
            <a:off x="373118" y="945931"/>
            <a:ext cx="11135710"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hlinkClick r:id="rId3"/>
              </a:rPr>
              <a:t>The British Association of Remote Sensing Companies (barsc.org.uk)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4"/>
              </a:rPr>
              <a:t>home - </a:t>
            </a:r>
            <a:r>
              <a:rPr lang="en-GB" sz="2000" dirty="0" err="1">
                <a:latin typeface="Arial" panose="020B0604020202020204" pitchFamily="34" charset="0"/>
                <a:cs typeface="Arial" panose="020B0604020202020204" pitchFamily="34" charset="0"/>
                <a:hlinkClick r:id="rId4"/>
              </a:rPr>
              <a:t>EARSC</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hlinkClick r:id="rId5"/>
              </a:rPr>
              <a:t>Earthdata</a:t>
            </a:r>
            <a:r>
              <a:rPr lang="en-GB" sz="2000" dirty="0">
                <a:latin typeface="Arial" panose="020B0604020202020204" pitchFamily="34" charset="0"/>
                <a:cs typeface="Arial" panose="020B0604020202020204" pitchFamily="34" charset="0"/>
                <a:hlinkClick r:id="rId5"/>
              </a:rPr>
              <a:t> | </a:t>
            </a:r>
            <a:r>
              <a:rPr lang="en-GB" sz="2000" dirty="0" err="1">
                <a:latin typeface="Arial" panose="020B0604020202020204" pitchFamily="34" charset="0"/>
                <a:cs typeface="Arial" panose="020B0604020202020204" pitchFamily="34" charset="0"/>
                <a:hlinkClick r:id="rId5"/>
              </a:rPr>
              <a:t>Earthdata</a:t>
            </a:r>
            <a:r>
              <a:rPr lang="en-GB" sz="2000" dirty="0">
                <a:latin typeface="Arial" panose="020B0604020202020204" pitchFamily="34" charset="0"/>
                <a:cs typeface="Arial" panose="020B0604020202020204" pitchFamily="34" charset="0"/>
                <a:hlinkClick r:id="rId5"/>
              </a:rPr>
              <a:t> (nasa.gov)</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6"/>
              </a:rPr>
              <a:t>GIS Mapping Software, Location Intelligence &amp; Spatial Analytics | Esri</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hlinkClick r:id="rId7"/>
              </a:rPr>
              <a:t>Home - Association For Geographic Information (agi.org.uk)</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hlinkClick r:id="rId8"/>
              </a:rPr>
              <a:t>Planet | Homepage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err="1">
                <a:hlinkClick r:id="rId9"/>
              </a:rPr>
              <a:t>Digimap</a:t>
            </a:r>
            <a:r>
              <a:rPr lang="en-GB" sz="2000" dirty="0">
                <a:hlinkClick r:id="rId9"/>
              </a:rPr>
              <a:t> (edina.ac.uk)</a:t>
            </a:r>
            <a:endParaRPr lang="en-GB" sz="2000" dirty="0"/>
          </a:p>
          <a:p>
            <a:endParaRPr lang="en-GB" sz="2000" dirty="0">
              <a:latin typeface="Arial" panose="020B0604020202020204" pitchFamily="34" charset="0"/>
              <a:cs typeface="Arial" panose="020B0604020202020204" pitchFamily="34" charset="0"/>
            </a:endParaRPr>
          </a:p>
          <a:p>
            <a:r>
              <a:rPr lang="en-GB" sz="2000" dirty="0" err="1">
                <a:hlinkClick r:id="rId10"/>
              </a:rPr>
              <a:t>MDPI</a:t>
            </a:r>
            <a:r>
              <a:rPr lang="en-GB" sz="2000" dirty="0">
                <a:hlinkClick r:id="rId10"/>
              </a:rPr>
              <a:t> | </a:t>
            </a:r>
            <a:r>
              <a:rPr lang="en-GB" sz="2000" dirty="0" err="1">
                <a:hlinkClick r:id="rId10"/>
              </a:rPr>
              <a:t>MDPI</a:t>
            </a:r>
            <a:r>
              <a:rPr lang="en-GB" sz="2000" dirty="0">
                <a:hlinkClick r:id="rId10"/>
              </a:rPr>
              <a:t> Journal List</a:t>
            </a:r>
            <a:endParaRPr lang="en-GB" sz="2000" dirty="0"/>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0195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9930C-B813-E440-DBC5-A173CF5EB181}"/>
              </a:ext>
            </a:extLst>
          </p:cNvPr>
          <p:cNvSpPr>
            <a:spLocks noGrp="1"/>
          </p:cNvSpPr>
          <p:nvPr>
            <p:ph type="title"/>
          </p:nvPr>
        </p:nvSpPr>
        <p:spPr/>
        <p:txBody>
          <a:bodyPr/>
          <a:lstStyle/>
          <a:p>
            <a:r>
              <a:rPr lang="en-GB" dirty="0"/>
              <a:t>OUR INTRODUCTIONS</a:t>
            </a:r>
          </a:p>
        </p:txBody>
      </p:sp>
      <p:sp>
        <p:nvSpPr>
          <p:cNvPr id="3" name="Content Placeholder 2">
            <a:extLst>
              <a:ext uri="{FF2B5EF4-FFF2-40B4-BE49-F238E27FC236}">
                <a16:creationId xmlns:a16="http://schemas.microsoft.com/office/drawing/2014/main" id="{A95C831A-867D-D0D7-2DAD-25C6709F698A}"/>
              </a:ext>
            </a:extLst>
          </p:cNvPr>
          <p:cNvSpPr>
            <a:spLocks noGrp="1"/>
          </p:cNvSpPr>
          <p:nvPr>
            <p:ph sz="half" idx="1"/>
          </p:nvPr>
        </p:nvSpPr>
        <p:spPr>
          <a:xfrm>
            <a:off x="756746" y="1387367"/>
            <a:ext cx="9800896" cy="4868972"/>
          </a:xfrm>
        </p:spPr>
        <p:txBody>
          <a:bodyPr>
            <a:normAutofit/>
          </a:bodyPr>
          <a:lstStyle/>
          <a:p>
            <a:r>
              <a:rPr lang="en-GB" sz="2400" dirty="0">
                <a:latin typeface="Arial" panose="020B0604020202020204" pitchFamily="34" charset="0"/>
                <a:cs typeface="Arial" panose="020B0604020202020204" pitchFamily="34" charset="0"/>
              </a:rPr>
              <a:t>Heart</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Head</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Hand</a:t>
            </a:r>
          </a:p>
        </p:txBody>
      </p:sp>
    </p:spTree>
    <p:extLst>
      <p:ext uri="{BB962C8B-B14F-4D97-AF65-F5344CB8AC3E}">
        <p14:creationId xmlns:p14="http://schemas.microsoft.com/office/powerpoint/2010/main" val="982534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D1E5219-3C7C-4E6D-8B14-AF64AFB0C9D2}" type="slidenum">
              <a:rPr lang="en-GB"/>
              <a:pPr>
                <a:defRPr/>
              </a:pPr>
              <a:t>12</a:t>
            </a:fld>
            <a:endParaRPr lang="en-GB"/>
          </a:p>
        </p:txBody>
      </p:sp>
      <p:sp>
        <p:nvSpPr>
          <p:cNvPr id="9218" name="Rectangle 2"/>
          <p:cNvSpPr>
            <a:spLocks noGrp="1" noChangeArrowheads="1"/>
          </p:cNvSpPr>
          <p:nvPr>
            <p:ph type="title"/>
          </p:nvPr>
        </p:nvSpPr>
        <p:spPr>
          <a:xfrm>
            <a:off x="310451" y="301416"/>
            <a:ext cx="6096000" cy="762000"/>
          </a:xfrm>
          <a:effectLst>
            <a:outerShdw dist="35921" dir="2700000" algn="ctr" rotWithShape="0">
              <a:schemeClr val="bg2"/>
            </a:outerShdw>
          </a:effectLst>
        </p:spPr>
        <p:txBody>
          <a:bodyPr vert="horz" lIns="90488" tIns="44450" rIns="90488" bIns="44450" rtlCol="0" anchor="b">
            <a:noAutofit/>
          </a:bodyPr>
          <a:lstStyle/>
          <a:p>
            <a:pPr eaLnBrk="1" hangingPunct="1">
              <a:defRPr/>
            </a:pPr>
            <a:r>
              <a:rPr lang="en-GB" sz="3200" dirty="0">
                <a:latin typeface="Candara" pitchFamily="34" charset="0"/>
              </a:rPr>
              <a:t>What is a GIS?</a:t>
            </a:r>
          </a:p>
        </p:txBody>
      </p:sp>
      <p:sp>
        <p:nvSpPr>
          <p:cNvPr id="9219" name="Rectangle 3"/>
          <p:cNvSpPr>
            <a:spLocks noGrp="1" noChangeArrowheads="1"/>
          </p:cNvSpPr>
          <p:nvPr>
            <p:ph type="body" idx="1"/>
          </p:nvPr>
        </p:nvSpPr>
        <p:spPr>
          <a:xfrm>
            <a:off x="436179" y="1268760"/>
            <a:ext cx="9611605" cy="4916578"/>
          </a:xfrm>
        </p:spPr>
        <p:txBody>
          <a:bodyPr vert="horz" lIns="90488" tIns="44450" rIns="90488" bIns="44450" rtlCol="0">
            <a:normAutofit lnSpcReduction="10000"/>
          </a:bodyPr>
          <a:lstStyle/>
          <a:p>
            <a:pPr eaLnBrk="1" hangingPunct="1">
              <a:lnSpc>
                <a:spcPct val="90000"/>
              </a:lnSpc>
              <a:defRPr/>
            </a:pPr>
            <a:r>
              <a:rPr lang="en-GB" sz="2400" dirty="0">
                <a:latin typeface="Candara" pitchFamily="34" charset="0"/>
              </a:rPr>
              <a:t>A computer system that can handle and use databases of information that describes things i.e.. object or places on the earth's surface. </a:t>
            </a:r>
          </a:p>
          <a:p>
            <a:pPr marL="0" indent="0" eaLnBrk="1" hangingPunct="1">
              <a:lnSpc>
                <a:spcPct val="90000"/>
              </a:lnSpc>
              <a:buNone/>
              <a:defRPr/>
            </a:pPr>
            <a:endParaRPr lang="en-GB" sz="2400" dirty="0">
              <a:latin typeface="Candara" pitchFamily="34" charset="0"/>
            </a:endParaRPr>
          </a:p>
          <a:p>
            <a:pPr eaLnBrk="1" hangingPunct="1">
              <a:lnSpc>
                <a:spcPct val="90000"/>
              </a:lnSpc>
              <a:defRPr/>
            </a:pPr>
            <a:r>
              <a:rPr lang="en-GB" sz="2400" dirty="0">
                <a:latin typeface="Candara" pitchFamily="34" charset="0"/>
              </a:rPr>
              <a:t>Elements that occupy space and have a spatial reference.</a:t>
            </a:r>
          </a:p>
          <a:p>
            <a:pPr marL="0" indent="0" eaLnBrk="1" hangingPunct="1">
              <a:lnSpc>
                <a:spcPct val="90000"/>
              </a:lnSpc>
              <a:buNone/>
              <a:defRPr/>
            </a:pPr>
            <a:endParaRPr lang="en-GB" sz="2400" dirty="0">
              <a:latin typeface="Candara" pitchFamily="34" charset="0"/>
            </a:endParaRPr>
          </a:p>
          <a:p>
            <a:pPr eaLnBrk="1" hangingPunct="1">
              <a:lnSpc>
                <a:spcPct val="90000"/>
              </a:lnSpc>
              <a:defRPr/>
            </a:pPr>
            <a:r>
              <a:rPr lang="en-GB" sz="2400" dirty="0">
                <a:latin typeface="Candara" pitchFamily="34" charset="0"/>
              </a:rPr>
              <a:t>GIS offers the user a model of geographical reality</a:t>
            </a:r>
          </a:p>
          <a:p>
            <a:pPr marL="0" indent="0" eaLnBrk="1" hangingPunct="1">
              <a:lnSpc>
                <a:spcPct val="90000"/>
              </a:lnSpc>
              <a:buNone/>
              <a:defRPr/>
            </a:pPr>
            <a:endParaRPr lang="en-GB" sz="2400" dirty="0">
              <a:latin typeface="Candara" pitchFamily="34" charset="0"/>
            </a:endParaRPr>
          </a:p>
          <a:p>
            <a:pPr eaLnBrk="1" hangingPunct="1">
              <a:lnSpc>
                <a:spcPct val="90000"/>
              </a:lnSpc>
              <a:defRPr/>
            </a:pPr>
            <a:r>
              <a:rPr lang="en-GB" sz="2400" dirty="0">
                <a:latin typeface="Candara" pitchFamily="34" charset="0"/>
              </a:rPr>
              <a:t>To explain</a:t>
            </a:r>
            <a:r>
              <a:rPr lang="en-GB" sz="2400" i="1" dirty="0">
                <a:latin typeface="Candara" pitchFamily="34" charset="0"/>
              </a:rPr>
              <a:t>:</a:t>
            </a:r>
          </a:p>
          <a:p>
            <a:pPr lvl="2" eaLnBrk="1" hangingPunct="1">
              <a:lnSpc>
                <a:spcPct val="90000"/>
              </a:lnSpc>
              <a:defRPr/>
            </a:pPr>
            <a:r>
              <a:rPr lang="en-GB" sz="1800" dirty="0">
                <a:latin typeface="Candara" pitchFamily="34" charset="0"/>
              </a:rPr>
              <a:t>an aspatial (non-spatial) query : </a:t>
            </a:r>
          </a:p>
          <a:p>
            <a:pPr lvl="4" eaLnBrk="1" hangingPunct="1">
              <a:lnSpc>
                <a:spcPct val="90000"/>
              </a:lnSpc>
              <a:defRPr/>
            </a:pPr>
            <a:r>
              <a:rPr lang="en-GB" sz="1600" b="1" dirty="0">
                <a:solidFill>
                  <a:schemeClr val="tx1">
                    <a:lumMod val="85000"/>
                  </a:schemeClr>
                </a:solidFill>
                <a:latin typeface="Candara" pitchFamily="34" charset="0"/>
              </a:rPr>
              <a:t>How many students are on a course</a:t>
            </a:r>
          </a:p>
          <a:p>
            <a:pPr lvl="2" eaLnBrk="1" hangingPunct="1">
              <a:lnSpc>
                <a:spcPct val="90000"/>
              </a:lnSpc>
              <a:defRPr/>
            </a:pPr>
            <a:r>
              <a:rPr lang="en-GB" sz="1800" dirty="0">
                <a:latin typeface="Candara" pitchFamily="34" charset="0"/>
              </a:rPr>
              <a:t>a spatial query :</a:t>
            </a:r>
          </a:p>
          <a:p>
            <a:pPr lvl="4" eaLnBrk="1" hangingPunct="1">
              <a:lnSpc>
                <a:spcPct val="90000"/>
              </a:lnSpc>
              <a:defRPr/>
            </a:pPr>
            <a:r>
              <a:rPr lang="en-GB" sz="1600" b="1" dirty="0">
                <a:solidFill>
                  <a:schemeClr val="tx1">
                    <a:lumMod val="85000"/>
                  </a:schemeClr>
                </a:solidFill>
                <a:latin typeface="Candara" pitchFamily="34" charset="0"/>
              </a:rPr>
              <a:t>How many students travel to the course daily, from a distance greater than 20 miles. </a:t>
            </a:r>
          </a:p>
        </p:txBody>
      </p:sp>
    </p:spTree>
    <p:extLst>
      <p:ext uri="{BB962C8B-B14F-4D97-AF65-F5344CB8AC3E}">
        <p14:creationId xmlns:p14="http://schemas.microsoft.com/office/powerpoint/2010/main" val="1140989709"/>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0E5C3055-C889-4FF4-BCA4-6089A7B41B22}" type="slidenum">
              <a:rPr lang="en-GB"/>
              <a:pPr>
                <a:defRPr/>
              </a:pPr>
              <a:t>13</a:t>
            </a:fld>
            <a:endParaRPr lang="en-GB"/>
          </a:p>
        </p:txBody>
      </p:sp>
      <p:sp>
        <p:nvSpPr>
          <p:cNvPr id="19458" name="Rectangle 2"/>
          <p:cNvSpPr>
            <a:spLocks noGrp="1" noChangeArrowheads="1"/>
          </p:cNvSpPr>
          <p:nvPr>
            <p:ph type="title"/>
          </p:nvPr>
        </p:nvSpPr>
        <p:spPr/>
        <p:txBody>
          <a:bodyPr>
            <a:normAutofit/>
          </a:bodyPr>
          <a:lstStyle/>
          <a:p>
            <a:pPr eaLnBrk="1" hangingPunct="1">
              <a:defRPr/>
            </a:pPr>
            <a:r>
              <a:rPr lang="en-GB" dirty="0">
                <a:latin typeface="Candara" pitchFamily="34" charset="0"/>
              </a:rPr>
              <a:t>What question can be expect a GIS to answer</a:t>
            </a:r>
          </a:p>
        </p:txBody>
      </p:sp>
      <p:sp>
        <p:nvSpPr>
          <p:cNvPr id="11268" name="Rectangle 3"/>
          <p:cNvSpPr>
            <a:spLocks noGrp="1" noChangeArrowheads="1"/>
          </p:cNvSpPr>
          <p:nvPr>
            <p:ph type="body" idx="1"/>
          </p:nvPr>
        </p:nvSpPr>
        <p:spPr>
          <a:xfrm>
            <a:off x="945932" y="2276872"/>
            <a:ext cx="9275982" cy="4135041"/>
          </a:xfrm>
        </p:spPr>
        <p:txBody>
          <a:bodyPr>
            <a:normAutofit/>
          </a:bodyPr>
          <a:lstStyle/>
          <a:p>
            <a:pPr eaLnBrk="1" hangingPunct="1"/>
            <a:r>
              <a:rPr lang="en-GB" altLang="en-US" sz="2800" dirty="0">
                <a:latin typeface="Candara" pitchFamily="34" charset="0"/>
              </a:rPr>
              <a:t>Where are particular features found ?</a:t>
            </a:r>
          </a:p>
          <a:p>
            <a:pPr eaLnBrk="1" hangingPunct="1"/>
            <a:r>
              <a:rPr lang="en-GB" altLang="en-US" sz="2800" dirty="0">
                <a:latin typeface="Candara" pitchFamily="34" charset="0"/>
              </a:rPr>
              <a:t>What geographical patterns exist?</a:t>
            </a:r>
          </a:p>
          <a:p>
            <a:pPr eaLnBrk="1" hangingPunct="1"/>
            <a:r>
              <a:rPr lang="en-GB" altLang="en-US" sz="2800" dirty="0">
                <a:latin typeface="Candara" pitchFamily="34" charset="0"/>
              </a:rPr>
              <a:t>Where have changes occurred over a given period ?</a:t>
            </a:r>
          </a:p>
          <a:p>
            <a:pPr eaLnBrk="1" hangingPunct="1"/>
            <a:r>
              <a:rPr lang="en-GB" altLang="en-US" sz="2800" dirty="0">
                <a:latin typeface="Candara" pitchFamily="34" charset="0"/>
              </a:rPr>
              <a:t>Where do certain conditions apply?</a:t>
            </a:r>
          </a:p>
          <a:p>
            <a:pPr eaLnBrk="1" hangingPunct="1"/>
            <a:r>
              <a:rPr lang="en-GB" altLang="en-US" sz="2800" dirty="0">
                <a:latin typeface="Candara" pitchFamily="34" charset="0"/>
              </a:rPr>
              <a:t>What will the spatial implication be if an organisation takes certain actions? </a:t>
            </a:r>
          </a:p>
        </p:txBody>
      </p:sp>
    </p:spTree>
    <p:extLst>
      <p:ext uri="{BB962C8B-B14F-4D97-AF65-F5344CB8AC3E}">
        <p14:creationId xmlns:p14="http://schemas.microsoft.com/office/powerpoint/2010/main" val="7683583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EA680C4E-CDC5-490C-90E8-DA03DABE0B21}" type="slidenum">
              <a:rPr lang="en-GB"/>
              <a:pPr>
                <a:defRPr/>
              </a:pPr>
              <a:t>14</a:t>
            </a:fld>
            <a:endParaRPr lang="en-GB"/>
          </a:p>
        </p:txBody>
      </p:sp>
      <p:sp>
        <p:nvSpPr>
          <p:cNvPr id="39938" name="Rectangle 2"/>
          <p:cNvSpPr>
            <a:spLocks noGrp="1" noChangeArrowheads="1"/>
          </p:cNvSpPr>
          <p:nvPr>
            <p:ph type="title"/>
          </p:nvPr>
        </p:nvSpPr>
        <p:spPr>
          <a:xfrm>
            <a:off x="1991544" y="332656"/>
            <a:ext cx="4824654" cy="1143000"/>
          </a:xfrm>
        </p:spPr>
        <p:txBody>
          <a:bodyPr/>
          <a:lstStyle/>
          <a:p>
            <a:pPr eaLnBrk="1" hangingPunct="1">
              <a:defRPr/>
            </a:pPr>
            <a:r>
              <a:rPr lang="en-GB" dirty="0">
                <a:latin typeface="Candara" pitchFamily="34" charset="0"/>
              </a:rPr>
              <a:t>Visualisation</a:t>
            </a:r>
          </a:p>
        </p:txBody>
      </p:sp>
      <p:sp>
        <p:nvSpPr>
          <p:cNvPr id="15364" name="Rectangle 3"/>
          <p:cNvSpPr>
            <a:spLocks noGrp="1" noChangeArrowheads="1"/>
          </p:cNvSpPr>
          <p:nvPr>
            <p:ph type="body" idx="1"/>
          </p:nvPr>
        </p:nvSpPr>
        <p:spPr>
          <a:xfrm>
            <a:off x="578069" y="1412776"/>
            <a:ext cx="10457793" cy="4861900"/>
          </a:xfrm>
        </p:spPr>
        <p:txBody>
          <a:bodyPr>
            <a:normAutofit/>
          </a:bodyPr>
          <a:lstStyle/>
          <a:p>
            <a:pPr eaLnBrk="1" hangingPunct="1">
              <a:lnSpc>
                <a:spcPct val="80000"/>
              </a:lnSpc>
            </a:pPr>
            <a:r>
              <a:rPr lang="en-GB" altLang="en-US" sz="2800" dirty="0">
                <a:latin typeface="Candara" pitchFamily="34" charset="0"/>
              </a:rPr>
              <a:t>A mental Image - to imagine or remember as if actually seen</a:t>
            </a:r>
          </a:p>
          <a:p>
            <a:pPr marL="0" indent="0" eaLnBrk="1" hangingPunct="1">
              <a:lnSpc>
                <a:spcPct val="80000"/>
              </a:lnSpc>
              <a:buNone/>
            </a:pPr>
            <a:endParaRPr lang="en-GB" altLang="en-US" sz="2800" dirty="0">
              <a:latin typeface="Candara" pitchFamily="34" charset="0"/>
            </a:endParaRPr>
          </a:p>
          <a:p>
            <a:pPr eaLnBrk="1" hangingPunct="1">
              <a:lnSpc>
                <a:spcPct val="80000"/>
              </a:lnSpc>
            </a:pPr>
            <a:r>
              <a:rPr lang="en-GB" altLang="en-US" sz="2800" dirty="0">
                <a:latin typeface="Candara" pitchFamily="34" charset="0"/>
              </a:rPr>
              <a:t>In terms of computer graphics there is a much more specific definition:</a:t>
            </a:r>
          </a:p>
          <a:p>
            <a:pPr marL="0" indent="0" eaLnBrk="1" hangingPunct="1">
              <a:lnSpc>
                <a:spcPct val="80000"/>
              </a:lnSpc>
              <a:buNone/>
            </a:pPr>
            <a:endParaRPr lang="en-GB" altLang="en-US" sz="2800" dirty="0">
              <a:latin typeface="Candara" pitchFamily="34" charset="0"/>
            </a:endParaRPr>
          </a:p>
          <a:p>
            <a:pPr lvl="1" eaLnBrk="1" hangingPunct="1">
              <a:lnSpc>
                <a:spcPct val="80000"/>
              </a:lnSpc>
            </a:pPr>
            <a:r>
              <a:rPr lang="en-GB" altLang="en-US" sz="2800" dirty="0">
                <a:latin typeface="Candara" pitchFamily="34" charset="0"/>
              </a:rPr>
              <a:t>“The technical display of visualisation concerns itself with the display behaviour – making complex states of behaviour comprehensible to the human eye.”</a:t>
            </a:r>
          </a:p>
          <a:p>
            <a:pPr marL="457200" lvl="1" indent="0" eaLnBrk="1" hangingPunct="1">
              <a:lnSpc>
                <a:spcPct val="80000"/>
              </a:lnSpc>
              <a:buNone/>
            </a:pPr>
            <a:endParaRPr lang="en-GB" altLang="en-US" sz="2800" dirty="0">
              <a:latin typeface="Candara" pitchFamily="34" charset="0"/>
            </a:endParaRPr>
          </a:p>
          <a:p>
            <a:pPr eaLnBrk="1" hangingPunct="1">
              <a:lnSpc>
                <a:spcPct val="80000"/>
              </a:lnSpc>
            </a:pPr>
            <a:r>
              <a:rPr lang="en-GB" altLang="en-US" sz="2800" dirty="0">
                <a:latin typeface="Candara" pitchFamily="34" charset="0"/>
              </a:rPr>
              <a:t>Visualisation encompasses the generation, manipulation and comprehension of the products of vision.</a:t>
            </a:r>
          </a:p>
          <a:p>
            <a:pPr eaLnBrk="1" hangingPunct="1">
              <a:lnSpc>
                <a:spcPct val="80000"/>
              </a:lnSpc>
            </a:pPr>
            <a:endParaRPr lang="en-GB" altLang="en-US" sz="2400" dirty="0">
              <a:latin typeface="Candara" pitchFamily="34" charset="0"/>
            </a:endParaRPr>
          </a:p>
          <a:p>
            <a:pPr eaLnBrk="1" hangingPunct="1">
              <a:lnSpc>
                <a:spcPct val="80000"/>
              </a:lnSpc>
              <a:buFontTx/>
              <a:buNone/>
            </a:pPr>
            <a:endParaRPr lang="en-GB" altLang="en-US" sz="2400" dirty="0">
              <a:latin typeface="Candara" pitchFamily="34" charset="0"/>
            </a:endParaRPr>
          </a:p>
        </p:txBody>
      </p:sp>
    </p:spTree>
    <p:extLst>
      <p:ext uri="{BB962C8B-B14F-4D97-AF65-F5344CB8AC3E}">
        <p14:creationId xmlns:p14="http://schemas.microsoft.com/office/powerpoint/2010/main" val="1252268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5"/>
          <p:cNvSpPr>
            <a:spLocks noGrp="1"/>
          </p:cNvSpPr>
          <p:nvPr>
            <p:ph type="sldNum" sz="quarter" idx="12"/>
          </p:nvPr>
        </p:nvSpPr>
        <p:spPr/>
        <p:txBody>
          <a:bodyPr/>
          <a:lstStyle/>
          <a:p>
            <a:pPr>
              <a:defRPr/>
            </a:pPr>
            <a:fld id="{5E7C6D36-FF4B-411F-9A1E-91A2F6EED32A}" type="slidenum">
              <a:rPr lang="en-GB"/>
              <a:pPr>
                <a:defRPr/>
              </a:pPr>
              <a:t>15</a:t>
            </a:fld>
            <a:endParaRPr lang="en-GB"/>
          </a:p>
        </p:txBody>
      </p:sp>
      <p:sp>
        <p:nvSpPr>
          <p:cNvPr id="41986" name="Rectangle 2"/>
          <p:cNvSpPr>
            <a:spLocks noGrp="1" noChangeArrowheads="1"/>
          </p:cNvSpPr>
          <p:nvPr>
            <p:ph type="title"/>
          </p:nvPr>
        </p:nvSpPr>
        <p:spPr>
          <a:xfrm>
            <a:off x="2063552" y="548680"/>
            <a:ext cx="5472608" cy="936104"/>
          </a:xfrm>
        </p:spPr>
        <p:txBody>
          <a:bodyPr>
            <a:normAutofit fontScale="90000"/>
          </a:bodyPr>
          <a:lstStyle/>
          <a:p>
            <a:pPr eaLnBrk="1" hangingPunct="1">
              <a:defRPr/>
            </a:pPr>
            <a:r>
              <a:rPr lang="en-GB" dirty="0">
                <a:latin typeface="Candara" pitchFamily="34" charset="0"/>
              </a:rPr>
              <a:t>Information Visualisation</a:t>
            </a:r>
          </a:p>
        </p:txBody>
      </p:sp>
      <p:sp>
        <p:nvSpPr>
          <p:cNvPr id="16388" name="Rectangle 3"/>
          <p:cNvSpPr>
            <a:spLocks noGrp="1" noChangeArrowheads="1"/>
          </p:cNvSpPr>
          <p:nvPr>
            <p:ph type="body" idx="1"/>
          </p:nvPr>
        </p:nvSpPr>
        <p:spPr>
          <a:xfrm>
            <a:off x="247390" y="1300854"/>
            <a:ext cx="4061851" cy="4774125"/>
          </a:xfrm>
        </p:spPr>
        <p:txBody>
          <a:bodyPr>
            <a:normAutofit/>
          </a:bodyPr>
          <a:lstStyle/>
          <a:p>
            <a:pPr marL="0" indent="0" eaLnBrk="1" hangingPunct="1">
              <a:buNone/>
            </a:pPr>
            <a:r>
              <a:rPr lang="en-GB" altLang="en-US" sz="2800" dirty="0">
                <a:latin typeface="Candara" pitchFamily="34" charset="0"/>
              </a:rPr>
              <a:t>There are many situations in which data is available, </a:t>
            </a:r>
            <a:r>
              <a:rPr lang="en-GB" altLang="en-US" sz="2800" b="1" dirty="0">
                <a:latin typeface="Candara" pitchFamily="34" charset="0"/>
              </a:rPr>
              <a:t>in</a:t>
            </a:r>
            <a:r>
              <a:rPr lang="en-GB" altLang="en-US" sz="2800" dirty="0">
                <a:latin typeface="Candara" pitchFamily="34" charset="0"/>
              </a:rPr>
              <a:t> very large quantities, and where some human insight into the data is required.</a:t>
            </a:r>
          </a:p>
        </p:txBody>
      </p:sp>
      <p:pic>
        <p:nvPicPr>
          <p:cNvPr id="16389" name="Picture 4" descr="jp_bi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0452" y="1555749"/>
            <a:ext cx="6709906" cy="45192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69857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pPr>
              <a:defRPr/>
            </a:pPr>
            <a:fld id="{5C8CC601-BB6C-44F7-BCBB-AB6CBF63275A}" type="slidenum">
              <a:rPr lang="en-GB"/>
              <a:pPr>
                <a:defRPr/>
              </a:pPr>
              <a:t>16</a:t>
            </a:fld>
            <a:endParaRPr lang="en-GB"/>
          </a:p>
        </p:txBody>
      </p:sp>
      <p:sp>
        <p:nvSpPr>
          <p:cNvPr id="17412" name="Rectangle 3"/>
          <p:cNvSpPr>
            <a:spLocks noGrp="1" noChangeArrowheads="1"/>
          </p:cNvSpPr>
          <p:nvPr>
            <p:ph type="body" idx="1"/>
          </p:nvPr>
        </p:nvSpPr>
        <p:spPr>
          <a:xfrm>
            <a:off x="488731" y="441434"/>
            <a:ext cx="9732413" cy="5395134"/>
          </a:xfrm>
        </p:spPr>
        <p:txBody>
          <a:bodyPr/>
          <a:lstStyle/>
          <a:p>
            <a:pPr eaLnBrk="1" hangingPunct="1"/>
            <a:r>
              <a:rPr lang="en-GB" altLang="en-US" dirty="0">
                <a:latin typeface="Candara" pitchFamily="34" charset="0"/>
              </a:rPr>
              <a:t>Sight of the map usually results in the viewer forming some understanding  - though not a completely memorised image - of the underground railway routes and their regular and interchange stations.</a:t>
            </a:r>
          </a:p>
          <a:p>
            <a:pPr marL="0" indent="0" eaLnBrk="1" hangingPunct="1">
              <a:buNone/>
            </a:pPr>
            <a:endParaRPr lang="en-GB" altLang="en-US" dirty="0">
              <a:latin typeface="Candara" pitchFamily="34" charset="0"/>
            </a:endParaRPr>
          </a:p>
          <a:p>
            <a:pPr eaLnBrk="1" hangingPunct="1"/>
            <a:r>
              <a:rPr lang="en-GB" altLang="en-US" dirty="0">
                <a:latin typeface="Candara" pitchFamily="34" charset="0"/>
              </a:rPr>
              <a:t>Typically, attention will be focussed on the planned journey.</a:t>
            </a:r>
          </a:p>
          <a:p>
            <a:pPr eaLnBrk="1" hangingPunct="1"/>
            <a:endParaRPr lang="en-GB" altLang="en-US" dirty="0">
              <a:latin typeface="Candara" pitchFamily="34" charset="0"/>
            </a:endParaRPr>
          </a:p>
          <a:p>
            <a:pPr eaLnBrk="1" hangingPunct="1"/>
            <a:r>
              <a:rPr lang="en-GB" altLang="en-US" dirty="0">
                <a:latin typeface="Candara" pitchFamily="34" charset="0"/>
              </a:rPr>
              <a:t>The route may be memorised by the colour and  direction of the line(s) involved.</a:t>
            </a:r>
          </a:p>
          <a:p>
            <a:pPr marL="0" indent="0" eaLnBrk="1" hangingPunct="1">
              <a:buNone/>
            </a:pPr>
            <a:endParaRPr lang="en-GB" altLang="en-US" dirty="0">
              <a:latin typeface="Candara" pitchFamily="34" charset="0"/>
            </a:endParaRPr>
          </a:p>
          <a:p>
            <a:pPr eaLnBrk="1" hangingPunct="1"/>
            <a:r>
              <a:rPr lang="en-GB" altLang="en-US" dirty="0">
                <a:latin typeface="Candara" pitchFamily="34" charset="0"/>
              </a:rPr>
              <a:t>Thus, a relevant portion of the underground system has been visualised and the resulting internal model - whatever its form - can be accessed during the journey to ensure arrival at the correct destination.</a:t>
            </a:r>
          </a:p>
          <a:p>
            <a:pPr marL="0" indent="0" eaLnBrk="1" hangingPunct="1">
              <a:buNone/>
            </a:pPr>
            <a:endParaRPr lang="en-GB" altLang="en-US" dirty="0">
              <a:latin typeface="Candara" pitchFamily="34" charset="0"/>
            </a:endParaRPr>
          </a:p>
          <a:p>
            <a:pPr eaLnBrk="1" hangingPunct="1"/>
            <a:r>
              <a:rPr lang="en-GB" altLang="en-US" dirty="0">
                <a:latin typeface="Candara" pitchFamily="34" charset="0"/>
              </a:rPr>
              <a:t>This internal model is sometimes called a cognitive map. </a:t>
            </a:r>
          </a:p>
        </p:txBody>
      </p:sp>
    </p:spTree>
    <p:extLst>
      <p:ext uri="{BB962C8B-B14F-4D97-AF65-F5344CB8AC3E}">
        <p14:creationId xmlns:p14="http://schemas.microsoft.com/office/powerpoint/2010/main" val="42757339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67C8CED4-E640-3A1B-9BFA-F38E64451CD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4063" y="425004"/>
            <a:ext cx="4767262" cy="60043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F769DDDA-F343-12D0-C4B3-2FB1EAE6111D}"/>
              </a:ext>
            </a:extLst>
          </p:cNvPr>
          <p:cNvSpPr txBox="1"/>
          <p:nvPr/>
        </p:nvSpPr>
        <p:spPr>
          <a:xfrm>
            <a:off x="5785944" y="506730"/>
            <a:ext cx="3256597" cy="2308324"/>
          </a:xfrm>
          <a:prstGeom prst="rect">
            <a:avLst/>
          </a:prstGeom>
          <a:noFill/>
        </p:spPr>
        <p:txBody>
          <a:bodyPr wrap="square">
            <a:spAutoFit/>
          </a:bodyPr>
          <a:lstStyle/>
          <a:p>
            <a:pPr>
              <a:spcBef>
                <a:spcPct val="0"/>
              </a:spcBef>
              <a:buFontTx/>
              <a:buNone/>
            </a:pPr>
            <a:r>
              <a:rPr lang="en-GB" altLang="en-US" sz="2400" b="1" dirty="0">
                <a:solidFill>
                  <a:schemeClr val="bg1"/>
                </a:solidFill>
                <a:latin typeface="Arial" panose="020B0604020202020204" pitchFamily="34" charset="0"/>
              </a:rPr>
              <a:t>Brings together layers of data from different sources and enables them to be compared and analysed spatially</a:t>
            </a:r>
            <a:endParaRPr lang="en-GB" altLang="en-US" sz="2400" dirty="0"/>
          </a:p>
        </p:txBody>
      </p:sp>
    </p:spTree>
    <p:extLst>
      <p:ext uri="{BB962C8B-B14F-4D97-AF65-F5344CB8AC3E}">
        <p14:creationId xmlns:p14="http://schemas.microsoft.com/office/powerpoint/2010/main" val="27098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21CEF10-1388-E57F-1D97-DE21A568C65D}"/>
              </a:ext>
            </a:extLst>
          </p:cNvPr>
          <p:cNvSpPr>
            <a:spLocks noGrp="1" noChangeArrowheads="1"/>
          </p:cNvSpPr>
          <p:nvPr>
            <p:ph type="title"/>
          </p:nvPr>
        </p:nvSpPr>
        <p:spPr>
          <a:xfrm>
            <a:off x="2079625" y="406400"/>
            <a:ext cx="7772400" cy="1143000"/>
          </a:xfrm>
        </p:spPr>
        <p:txBody>
          <a:bodyPr/>
          <a:lstStyle/>
          <a:p>
            <a:pPr algn="l"/>
            <a:r>
              <a:rPr lang="en-US" altLang="en-US" sz="2800"/>
              <a:t>And that system comprises….</a:t>
            </a:r>
          </a:p>
        </p:txBody>
      </p:sp>
      <p:grpSp>
        <p:nvGrpSpPr>
          <p:cNvPr id="99342" name="Group 14">
            <a:extLst>
              <a:ext uri="{FF2B5EF4-FFF2-40B4-BE49-F238E27FC236}">
                <a16:creationId xmlns:a16="http://schemas.microsoft.com/office/drawing/2014/main" id="{B2877A1F-ADDC-DF82-8B73-D22817E89FAF}"/>
              </a:ext>
            </a:extLst>
          </p:cNvPr>
          <p:cNvGrpSpPr>
            <a:grpSpLocks/>
          </p:cNvGrpSpPr>
          <p:nvPr/>
        </p:nvGrpSpPr>
        <p:grpSpPr bwMode="auto">
          <a:xfrm>
            <a:off x="3986213" y="2362200"/>
            <a:ext cx="2855912" cy="1665288"/>
            <a:chOff x="1245" y="930"/>
            <a:chExt cx="1799" cy="1049"/>
          </a:xfrm>
        </p:grpSpPr>
        <p:sp>
          <p:nvSpPr>
            <p:cNvPr id="17421" name="Puzzle1">
              <a:extLst>
                <a:ext uri="{FF2B5EF4-FFF2-40B4-BE49-F238E27FC236}">
                  <a16:creationId xmlns:a16="http://schemas.microsoft.com/office/drawing/2014/main" id="{D74DEFB7-C810-ABC2-57E4-DE4B301D9C6D}"/>
                </a:ext>
              </a:extLst>
            </p:cNvPr>
            <p:cNvSpPr>
              <a:spLocks noEditPoints="1" noChangeArrowheads="1"/>
            </p:cNvSpPr>
            <p:nvPr/>
          </p:nvSpPr>
          <p:spPr bwMode="auto">
            <a:xfrm>
              <a:off x="1245" y="930"/>
              <a:ext cx="1799" cy="104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7 w 21600"/>
                <a:gd name="T25" fmla="*/ 2574 h 21600"/>
                <a:gd name="T26" fmla="*/ 16137 w 21600"/>
                <a:gd name="T27" fmla="*/ 1956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p>
              <a:endParaRPr lang="en-GB"/>
            </a:p>
          </p:txBody>
        </p:sp>
        <p:sp>
          <p:nvSpPr>
            <p:cNvPr id="17422" name="Text Box 10">
              <a:extLst>
                <a:ext uri="{FF2B5EF4-FFF2-40B4-BE49-F238E27FC236}">
                  <a16:creationId xmlns:a16="http://schemas.microsoft.com/office/drawing/2014/main" id="{F6CAB98B-265F-B30C-79C6-0BD01962A1F7}"/>
                </a:ext>
              </a:extLst>
            </p:cNvPr>
            <p:cNvSpPr txBox="1">
              <a:spLocks noChangeArrowheads="1"/>
            </p:cNvSpPr>
            <p:nvPr/>
          </p:nvSpPr>
          <p:spPr bwMode="auto">
            <a:xfrm>
              <a:off x="1572" y="1352"/>
              <a:ext cx="11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en-GB" altLang="en-US" sz="1600">
                  <a:latin typeface="Arial Black" panose="020B0A04020102020204" pitchFamily="34" charset="0"/>
                </a:rPr>
                <a:t>SOFTWARE</a:t>
              </a:r>
            </a:p>
          </p:txBody>
        </p:sp>
      </p:grpSp>
      <p:grpSp>
        <p:nvGrpSpPr>
          <p:cNvPr id="99344" name="Group 16">
            <a:extLst>
              <a:ext uri="{FF2B5EF4-FFF2-40B4-BE49-F238E27FC236}">
                <a16:creationId xmlns:a16="http://schemas.microsoft.com/office/drawing/2014/main" id="{37C10CFE-6E3A-293A-8DF5-C2037B0F02A1}"/>
              </a:ext>
            </a:extLst>
          </p:cNvPr>
          <p:cNvGrpSpPr>
            <a:grpSpLocks/>
          </p:cNvGrpSpPr>
          <p:nvPr/>
        </p:nvGrpSpPr>
        <p:grpSpPr bwMode="auto">
          <a:xfrm>
            <a:off x="5673725" y="3397250"/>
            <a:ext cx="2820988" cy="2185988"/>
            <a:chOff x="2829" y="2113"/>
            <a:chExt cx="1777" cy="1377"/>
          </a:xfrm>
        </p:grpSpPr>
        <p:sp>
          <p:nvSpPr>
            <p:cNvPr id="17419" name="Puzzle2">
              <a:extLst>
                <a:ext uri="{FF2B5EF4-FFF2-40B4-BE49-F238E27FC236}">
                  <a16:creationId xmlns:a16="http://schemas.microsoft.com/office/drawing/2014/main" id="{4D7AD436-417B-817B-E333-1CAC0F3642FB}"/>
                </a:ext>
              </a:extLst>
            </p:cNvPr>
            <p:cNvSpPr>
              <a:spLocks noEditPoints="1" noChangeArrowheads="1"/>
            </p:cNvSpPr>
            <p:nvPr/>
          </p:nvSpPr>
          <p:spPr bwMode="auto">
            <a:xfrm>
              <a:off x="2829" y="2113"/>
              <a:ext cx="1777" cy="1377"/>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85 w 21600"/>
                <a:gd name="T25" fmla="*/ 6745 h 21600"/>
                <a:gd name="T26" fmla="*/ 16179 w 21600"/>
                <a:gd name="T27" fmla="*/ 20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p>
              <a:endParaRPr lang="en-GB"/>
            </a:p>
          </p:txBody>
        </p:sp>
        <p:sp>
          <p:nvSpPr>
            <p:cNvPr id="17420" name="Text Box 11">
              <a:extLst>
                <a:ext uri="{FF2B5EF4-FFF2-40B4-BE49-F238E27FC236}">
                  <a16:creationId xmlns:a16="http://schemas.microsoft.com/office/drawing/2014/main" id="{D56BC8D8-88A6-8BEA-C357-C331C297F8C6}"/>
                </a:ext>
              </a:extLst>
            </p:cNvPr>
            <p:cNvSpPr txBox="1">
              <a:spLocks noChangeArrowheads="1"/>
            </p:cNvSpPr>
            <p:nvPr/>
          </p:nvSpPr>
          <p:spPr bwMode="auto">
            <a:xfrm>
              <a:off x="3107" y="2612"/>
              <a:ext cx="11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en-GB" altLang="en-US" sz="1600" dirty="0">
                  <a:solidFill>
                    <a:schemeClr val="bg1"/>
                  </a:solidFill>
                  <a:latin typeface="Arial Black" panose="020B0A04020102020204" pitchFamily="34" charset="0"/>
                </a:rPr>
                <a:t>PEOPLE</a:t>
              </a:r>
            </a:p>
          </p:txBody>
        </p:sp>
      </p:grpSp>
      <p:grpSp>
        <p:nvGrpSpPr>
          <p:cNvPr id="99345" name="Group 17">
            <a:extLst>
              <a:ext uri="{FF2B5EF4-FFF2-40B4-BE49-F238E27FC236}">
                <a16:creationId xmlns:a16="http://schemas.microsoft.com/office/drawing/2014/main" id="{2309DFFB-3F4C-737D-40AF-FCF9BCDA3709}"/>
              </a:ext>
            </a:extLst>
          </p:cNvPr>
          <p:cNvGrpSpPr>
            <a:grpSpLocks/>
          </p:cNvGrpSpPr>
          <p:nvPr/>
        </p:nvGrpSpPr>
        <p:grpSpPr bwMode="auto">
          <a:xfrm>
            <a:off x="4443414" y="3355975"/>
            <a:ext cx="1901825" cy="2794000"/>
            <a:chOff x="1497" y="1977"/>
            <a:chExt cx="1198" cy="1760"/>
          </a:xfrm>
        </p:grpSpPr>
        <p:sp>
          <p:nvSpPr>
            <p:cNvPr id="17417" name="Puzzle4">
              <a:extLst>
                <a:ext uri="{FF2B5EF4-FFF2-40B4-BE49-F238E27FC236}">
                  <a16:creationId xmlns:a16="http://schemas.microsoft.com/office/drawing/2014/main" id="{A9433B6E-5525-E3CF-47BE-09C681C2F927}"/>
                </a:ext>
              </a:extLst>
            </p:cNvPr>
            <p:cNvSpPr>
              <a:spLocks noEditPoints="1" noChangeArrowheads="1"/>
            </p:cNvSpPr>
            <p:nvPr/>
          </p:nvSpPr>
          <p:spPr bwMode="auto">
            <a:xfrm>
              <a:off x="1576" y="1977"/>
              <a:ext cx="1071" cy="1760"/>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7 w 21600"/>
                <a:gd name="T25" fmla="*/ 5670 h 21600"/>
                <a:gd name="T26" fmla="*/ 20208 w 21600"/>
                <a:gd name="T27" fmla="*/ 1597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p>
              <a:endParaRPr lang="en-GB"/>
            </a:p>
          </p:txBody>
        </p:sp>
        <p:sp>
          <p:nvSpPr>
            <p:cNvPr id="17418" name="Text Box 12">
              <a:extLst>
                <a:ext uri="{FF2B5EF4-FFF2-40B4-BE49-F238E27FC236}">
                  <a16:creationId xmlns:a16="http://schemas.microsoft.com/office/drawing/2014/main" id="{9ECB0FA9-9CB0-F6E3-E7BF-64E72711B40E}"/>
                </a:ext>
              </a:extLst>
            </p:cNvPr>
            <p:cNvSpPr txBox="1">
              <a:spLocks noChangeArrowheads="1"/>
            </p:cNvSpPr>
            <p:nvPr/>
          </p:nvSpPr>
          <p:spPr bwMode="auto">
            <a:xfrm>
              <a:off x="1497" y="2483"/>
              <a:ext cx="1198"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en-GB" altLang="en-US" sz="1600" dirty="0">
                  <a:solidFill>
                    <a:schemeClr val="bg1"/>
                  </a:solidFill>
                  <a:latin typeface="Arial Black" panose="020B0A04020102020204" pitchFamily="34" charset="0"/>
                </a:rPr>
                <a:t>DATA</a:t>
              </a:r>
            </a:p>
          </p:txBody>
        </p:sp>
      </p:grpSp>
      <p:grpSp>
        <p:nvGrpSpPr>
          <p:cNvPr id="99343" name="Group 15">
            <a:extLst>
              <a:ext uri="{FF2B5EF4-FFF2-40B4-BE49-F238E27FC236}">
                <a16:creationId xmlns:a16="http://schemas.microsoft.com/office/drawing/2014/main" id="{6C69AF2D-C7B6-EEFA-CCC0-9F9CD9850EC1}"/>
              </a:ext>
            </a:extLst>
          </p:cNvPr>
          <p:cNvGrpSpPr>
            <a:grpSpLocks/>
          </p:cNvGrpSpPr>
          <p:nvPr/>
        </p:nvGrpSpPr>
        <p:grpSpPr bwMode="auto">
          <a:xfrm>
            <a:off x="6083301" y="1636713"/>
            <a:ext cx="1946275" cy="2398712"/>
            <a:chOff x="3059" y="546"/>
            <a:chExt cx="1226" cy="1511"/>
          </a:xfrm>
        </p:grpSpPr>
        <p:sp>
          <p:nvSpPr>
            <p:cNvPr id="17415" name="Puzzle3">
              <a:extLst>
                <a:ext uri="{FF2B5EF4-FFF2-40B4-BE49-F238E27FC236}">
                  <a16:creationId xmlns:a16="http://schemas.microsoft.com/office/drawing/2014/main" id="{D0A5E778-F64C-BDC1-2283-EF198FA4F14D}"/>
                </a:ext>
              </a:extLst>
            </p:cNvPr>
            <p:cNvSpPr>
              <a:spLocks noEditPoints="1" noChangeArrowheads="1"/>
            </p:cNvSpPr>
            <p:nvPr/>
          </p:nvSpPr>
          <p:spPr bwMode="auto">
            <a:xfrm>
              <a:off x="3118" y="546"/>
              <a:ext cx="1113" cy="151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71 w 21600"/>
                <a:gd name="T25" fmla="*/ 7719 h 21600"/>
                <a:gd name="T26" fmla="*/ 19155 w 21600"/>
                <a:gd name="T27" fmla="*/ 20242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p>
              <a:endParaRPr lang="en-GB"/>
            </a:p>
          </p:txBody>
        </p:sp>
        <p:sp>
          <p:nvSpPr>
            <p:cNvPr id="17416" name="Text Box 13">
              <a:extLst>
                <a:ext uri="{FF2B5EF4-FFF2-40B4-BE49-F238E27FC236}">
                  <a16:creationId xmlns:a16="http://schemas.microsoft.com/office/drawing/2014/main" id="{25CF6C16-725E-AE12-0F57-9276E69D7AB2}"/>
                </a:ext>
              </a:extLst>
            </p:cNvPr>
            <p:cNvSpPr txBox="1">
              <a:spLocks noChangeArrowheads="1"/>
            </p:cNvSpPr>
            <p:nvPr/>
          </p:nvSpPr>
          <p:spPr bwMode="auto">
            <a:xfrm>
              <a:off x="3059" y="1110"/>
              <a:ext cx="1226"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50000"/>
                </a:spcBef>
                <a:buFontTx/>
                <a:buNone/>
              </a:pPr>
              <a:r>
                <a:rPr lang="en-GB" altLang="en-US" sz="1600">
                  <a:latin typeface="Arial Black" panose="020B0A04020102020204" pitchFamily="34" charset="0"/>
                </a:rPr>
                <a:t>HARDWARE</a:t>
              </a:r>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9934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2" fill="hold" nodeType="clickEffect">
                                  <p:stCondLst>
                                    <p:cond delay="0"/>
                                  </p:stCondLst>
                                  <p:childTnLst>
                                    <p:set>
                                      <p:cBhvr>
                                        <p:cTn id="10" dur="1" fill="hold">
                                          <p:stCondLst>
                                            <p:cond delay="0"/>
                                          </p:stCondLst>
                                        </p:cTn>
                                        <p:tgtEl>
                                          <p:spTgt spid="99343"/>
                                        </p:tgtEl>
                                        <p:attrNameLst>
                                          <p:attrName>style.visibility</p:attrName>
                                        </p:attrNameLst>
                                      </p:cBhvr>
                                      <p:to>
                                        <p:strVal val="visible"/>
                                      </p:to>
                                    </p:set>
                                    <p:anim calcmode="lin" valueType="num">
                                      <p:cBhvr additive="base">
                                        <p:cTn id="11" dur="500" fill="hold"/>
                                        <p:tgtEl>
                                          <p:spTgt spid="99343"/>
                                        </p:tgtEl>
                                        <p:attrNameLst>
                                          <p:attrName>ppt_x</p:attrName>
                                        </p:attrNameLst>
                                      </p:cBhvr>
                                      <p:tavLst>
                                        <p:tav tm="0">
                                          <p:val>
                                            <p:strVal val="1+#ppt_w/2"/>
                                          </p:val>
                                        </p:tav>
                                        <p:tav tm="100000">
                                          <p:val>
                                            <p:strVal val="#ppt_x"/>
                                          </p:val>
                                        </p:tav>
                                      </p:tavLst>
                                    </p:anim>
                                    <p:anim calcmode="lin" valueType="num">
                                      <p:cBhvr additive="base">
                                        <p:cTn id="12" dur="500" fill="hold"/>
                                        <p:tgtEl>
                                          <p:spTgt spid="99343"/>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12" fill="hold" nodeType="clickEffect">
                                  <p:stCondLst>
                                    <p:cond delay="0"/>
                                  </p:stCondLst>
                                  <p:childTnLst>
                                    <p:set>
                                      <p:cBhvr>
                                        <p:cTn id="16" dur="1" fill="hold">
                                          <p:stCondLst>
                                            <p:cond delay="0"/>
                                          </p:stCondLst>
                                        </p:cTn>
                                        <p:tgtEl>
                                          <p:spTgt spid="99345"/>
                                        </p:tgtEl>
                                        <p:attrNameLst>
                                          <p:attrName>style.visibility</p:attrName>
                                        </p:attrNameLst>
                                      </p:cBhvr>
                                      <p:to>
                                        <p:strVal val="visible"/>
                                      </p:to>
                                    </p:set>
                                    <p:anim calcmode="lin" valueType="num">
                                      <p:cBhvr additive="base">
                                        <p:cTn id="17" dur="500" fill="hold"/>
                                        <p:tgtEl>
                                          <p:spTgt spid="99345"/>
                                        </p:tgtEl>
                                        <p:attrNameLst>
                                          <p:attrName>ppt_x</p:attrName>
                                        </p:attrNameLst>
                                      </p:cBhvr>
                                      <p:tavLst>
                                        <p:tav tm="0">
                                          <p:val>
                                            <p:strVal val="0-#ppt_w/2"/>
                                          </p:val>
                                        </p:tav>
                                        <p:tav tm="100000">
                                          <p:val>
                                            <p:strVal val="#ppt_x"/>
                                          </p:val>
                                        </p:tav>
                                      </p:tavLst>
                                    </p:anim>
                                    <p:anim calcmode="lin" valueType="num">
                                      <p:cBhvr additive="base">
                                        <p:cTn id="18" dur="500" fill="hold"/>
                                        <p:tgtEl>
                                          <p:spTgt spid="99345"/>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6" fill="hold" nodeType="clickEffect">
                                  <p:stCondLst>
                                    <p:cond delay="0"/>
                                  </p:stCondLst>
                                  <p:childTnLst>
                                    <p:set>
                                      <p:cBhvr>
                                        <p:cTn id="22" dur="1" fill="hold">
                                          <p:stCondLst>
                                            <p:cond delay="0"/>
                                          </p:stCondLst>
                                        </p:cTn>
                                        <p:tgtEl>
                                          <p:spTgt spid="99344"/>
                                        </p:tgtEl>
                                        <p:attrNameLst>
                                          <p:attrName>style.visibility</p:attrName>
                                        </p:attrNameLst>
                                      </p:cBhvr>
                                      <p:to>
                                        <p:strVal val="visible"/>
                                      </p:to>
                                    </p:set>
                                    <p:anim calcmode="lin" valueType="num">
                                      <p:cBhvr additive="base">
                                        <p:cTn id="23" dur="500" fill="hold"/>
                                        <p:tgtEl>
                                          <p:spTgt spid="99344"/>
                                        </p:tgtEl>
                                        <p:attrNameLst>
                                          <p:attrName>ppt_x</p:attrName>
                                        </p:attrNameLst>
                                      </p:cBhvr>
                                      <p:tavLst>
                                        <p:tav tm="0">
                                          <p:val>
                                            <p:strVal val="1+#ppt_w/2"/>
                                          </p:val>
                                        </p:tav>
                                        <p:tav tm="100000">
                                          <p:val>
                                            <p:strVal val="#ppt_x"/>
                                          </p:val>
                                        </p:tav>
                                      </p:tavLst>
                                    </p:anim>
                                    <p:anim calcmode="lin" valueType="num">
                                      <p:cBhvr additive="base">
                                        <p:cTn id="24" dur="500" fill="hold"/>
                                        <p:tgtEl>
                                          <p:spTgt spid="993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a:extLst>
              <a:ext uri="{FF2B5EF4-FFF2-40B4-BE49-F238E27FC236}">
                <a16:creationId xmlns:a16="http://schemas.microsoft.com/office/drawing/2014/main" id="{63756F39-3214-E1F9-2717-6780B0120B28}"/>
              </a:ext>
            </a:extLst>
          </p:cNvPr>
          <p:cNvSpPr txBox="1">
            <a:spLocks noChangeArrowheads="1"/>
          </p:cNvSpPr>
          <p:nvPr/>
        </p:nvSpPr>
        <p:spPr bwMode="auto">
          <a:xfrm>
            <a:off x="2133600" y="304801"/>
            <a:ext cx="6186488" cy="64611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dirty="0">
                <a:solidFill>
                  <a:schemeClr val="bg1"/>
                </a:solidFill>
                <a:latin typeface="Arial" panose="020B0604020202020204" pitchFamily="34" charset="0"/>
              </a:rPr>
              <a:t>Spatial analysis is not new!</a:t>
            </a:r>
          </a:p>
        </p:txBody>
      </p:sp>
      <p:sp>
        <p:nvSpPr>
          <p:cNvPr id="19459" name="Text Box 3">
            <a:extLst>
              <a:ext uri="{FF2B5EF4-FFF2-40B4-BE49-F238E27FC236}">
                <a16:creationId xmlns:a16="http://schemas.microsoft.com/office/drawing/2014/main" id="{901F324D-2351-3E34-34E1-9AEE3D04C70F}"/>
              </a:ext>
            </a:extLst>
          </p:cNvPr>
          <p:cNvSpPr txBox="1">
            <a:spLocks noChangeArrowheads="1"/>
          </p:cNvSpPr>
          <p:nvPr/>
        </p:nvSpPr>
        <p:spPr bwMode="auto">
          <a:xfrm>
            <a:off x="639545" y="1234528"/>
            <a:ext cx="2907696" cy="144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400" b="1" i="1" dirty="0">
                <a:solidFill>
                  <a:schemeClr val="bg1"/>
                </a:solidFill>
                <a:latin typeface="Arial" panose="020B0604020202020204" pitchFamily="34" charset="0"/>
              </a:rPr>
              <a:t>Map of cholera deaths in 1840’s.</a:t>
            </a:r>
          </a:p>
          <a:p>
            <a:pPr eaLnBrk="1" hangingPunct="1">
              <a:spcBef>
                <a:spcPct val="0"/>
              </a:spcBef>
              <a:buFontTx/>
              <a:buNone/>
            </a:pPr>
            <a:r>
              <a:rPr lang="en-GB" altLang="en-US" sz="2400" b="1" i="1" dirty="0">
                <a:solidFill>
                  <a:schemeClr val="bg1"/>
                </a:solidFill>
                <a:latin typeface="Arial" panose="020B0604020202020204" pitchFamily="34" charset="0"/>
              </a:rPr>
              <a:t>Dr John Snow.</a:t>
            </a:r>
          </a:p>
          <a:p>
            <a:pPr eaLnBrk="1" hangingPunct="1">
              <a:spcBef>
                <a:spcPct val="0"/>
              </a:spcBef>
              <a:buFontTx/>
              <a:buNone/>
            </a:pPr>
            <a:endParaRPr lang="en-GB" altLang="en-US" sz="1600" i="1" dirty="0">
              <a:latin typeface="Arial" panose="020B0604020202020204" pitchFamily="34" charset="0"/>
            </a:endParaRPr>
          </a:p>
        </p:txBody>
      </p:sp>
      <p:pic>
        <p:nvPicPr>
          <p:cNvPr id="19460" name="Picture 4" descr="broad street map">
            <a:extLst>
              <a:ext uri="{FF2B5EF4-FFF2-40B4-BE49-F238E27FC236}">
                <a16:creationId xmlns:a16="http://schemas.microsoft.com/office/drawing/2014/main" id="{CFA62BBC-4468-7257-27F4-C285060F5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8074" y="1052512"/>
            <a:ext cx="4923111" cy="5671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ext Box 3">
            <a:extLst>
              <a:ext uri="{FF2B5EF4-FFF2-40B4-BE49-F238E27FC236}">
                <a16:creationId xmlns:a16="http://schemas.microsoft.com/office/drawing/2014/main" id="{FDF7357B-DDC2-B637-1B20-36F008277076}"/>
              </a:ext>
            </a:extLst>
          </p:cNvPr>
          <p:cNvSpPr txBox="1">
            <a:spLocks noChangeArrowheads="1"/>
          </p:cNvSpPr>
          <p:nvPr/>
        </p:nvSpPr>
        <p:spPr bwMode="auto">
          <a:xfrm>
            <a:off x="2133600" y="304801"/>
            <a:ext cx="4648200" cy="64611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Coordinate Systems</a:t>
            </a:r>
          </a:p>
        </p:txBody>
      </p:sp>
      <p:pic>
        <p:nvPicPr>
          <p:cNvPr id="15" name="Picture 7" descr="primequ">
            <a:extLst>
              <a:ext uri="{FF2B5EF4-FFF2-40B4-BE49-F238E27FC236}">
                <a16:creationId xmlns:a16="http://schemas.microsoft.com/office/drawing/2014/main" id="{97694AB1-0616-EF17-3BBA-AB1D9DB12D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813" y="1065213"/>
            <a:ext cx="4457700" cy="300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6" name="Picture 6" descr="mercator[1]">
            <a:extLst>
              <a:ext uri="{FF2B5EF4-FFF2-40B4-BE49-F238E27FC236}">
                <a16:creationId xmlns:a16="http://schemas.microsoft.com/office/drawing/2014/main" id="{AE307F80-DC63-FFB3-FE88-764822460DD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5213" y="3057526"/>
            <a:ext cx="4813300" cy="28178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pic>
      <p:sp>
        <p:nvSpPr>
          <p:cNvPr id="17" name="Text Box 8">
            <a:extLst>
              <a:ext uri="{FF2B5EF4-FFF2-40B4-BE49-F238E27FC236}">
                <a16:creationId xmlns:a16="http://schemas.microsoft.com/office/drawing/2014/main" id="{DA1D5E6D-622A-70A3-A65F-AFACAC2533DA}"/>
              </a:ext>
            </a:extLst>
          </p:cNvPr>
          <p:cNvSpPr txBox="1">
            <a:spLocks noChangeArrowheads="1"/>
          </p:cNvSpPr>
          <p:nvPr/>
        </p:nvSpPr>
        <p:spPr bwMode="auto">
          <a:xfrm>
            <a:off x="6894514" y="1639888"/>
            <a:ext cx="3367087" cy="1200150"/>
          </a:xfrm>
          <a:prstGeom prst="rect">
            <a:avLst/>
          </a:prstGeom>
          <a:noFill/>
          <a:ln>
            <a:noFill/>
          </a:ln>
          <a:effec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b="1" dirty="0">
                <a:solidFill>
                  <a:schemeClr val="bg1"/>
                </a:solidFill>
              </a:rPr>
              <a:t>Geographic</a:t>
            </a:r>
            <a:r>
              <a:rPr lang="en-GB" dirty="0">
                <a:solidFill>
                  <a:schemeClr val="bg1"/>
                </a:solidFill>
              </a:rPr>
              <a:t> – based on reference spheroid or ellipsoid</a:t>
            </a:r>
          </a:p>
        </p:txBody>
      </p:sp>
      <p:sp>
        <p:nvSpPr>
          <p:cNvPr id="18" name="Text Box 9">
            <a:extLst>
              <a:ext uri="{FF2B5EF4-FFF2-40B4-BE49-F238E27FC236}">
                <a16:creationId xmlns:a16="http://schemas.microsoft.com/office/drawing/2014/main" id="{91CFFAE0-A76B-D6FF-91CD-F0B5D35C2B72}"/>
              </a:ext>
            </a:extLst>
          </p:cNvPr>
          <p:cNvSpPr txBox="1">
            <a:spLocks noChangeArrowheads="1"/>
          </p:cNvSpPr>
          <p:nvPr/>
        </p:nvSpPr>
        <p:spPr bwMode="auto">
          <a:xfrm>
            <a:off x="1971676" y="4594225"/>
            <a:ext cx="2932113" cy="1200150"/>
          </a:xfrm>
          <a:prstGeom prst="rect">
            <a:avLst/>
          </a:prstGeom>
          <a:noFill/>
          <a:ln>
            <a:noFill/>
          </a:ln>
          <a:effec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spcBef>
                <a:spcPct val="50000"/>
              </a:spcBef>
              <a:defRPr/>
            </a:pPr>
            <a:r>
              <a:rPr lang="en-GB" b="1" dirty="0">
                <a:solidFill>
                  <a:schemeClr val="bg1"/>
                </a:solidFill>
              </a:rPr>
              <a:t>Projected </a:t>
            </a:r>
            <a:r>
              <a:rPr lang="en-GB" dirty="0">
                <a:solidFill>
                  <a:schemeClr val="bg1"/>
                </a:solidFill>
              </a:rPr>
              <a:t>– based on a flat, 2-dimensional surface</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0-#ppt_w/2"/>
                                          </p:val>
                                        </p:tav>
                                        <p:tav tm="100000">
                                          <p:val>
                                            <p:strVal val="#ppt_x"/>
                                          </p:val>
                                        </p:tav>
                                      </p:tavLst>
                                    </p:anim>
                                    <p:anim calcmode="lin" valueType="num">
                                      <p:cBhvr additive="base">
                                        <p:cTn id="8"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7"/>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2"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 calcmode="lin" valueType="num">
                                      <p:cBhvr additive="base">
                                        <p:cTn id="17" dur="500" fill="hold"/>
                                        <p:tgtEl>
                                          <p:spTgt spid="16"/>
                                        </p:tgtEl>
                                        <p:attrNameLst>
                                          <p:attrName>ppt_x</p:attrName>
                                        </p:attrNameLst>
                                      </p:cBhvr>
                                      <p:tavLst>
                                        <p:tav tm="0">
                                          <p:val>
                                            <p:strVal val="1+#ppt_w/2"/>
                                          </p:val>
                                        </p:tav>
                                        <p:tav tm="100000">
                                          <p:val>
                                            <p:strVal val="#ppt_x"/>
                                          </p:val>
                                        </p:tav>
                                      </p:tavLst>
                                    </p:anim>
                                    <p:anim calcmode="lin" valueType="num">
                                      <p:cBhvr additive="base">
                                        <p:cTn id="18"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utoUpdateAnimBg="0"/>
      <p:bldP spid="18"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3">
            <a:extLst>
              <a:ext uri="{FF2B5EF4-FFF2-40B4-BE49-F238E27FC236}">
                <a16:creationId xmlns:a16="http://schemas.microsoft.com/office/drawing/2014/main" id="{E6130C44-5CC3-1A9D-BA9A-81075795BC6B}"/>
              </a:ext>
            </a:extLst>
          </p:cNvPr>
          <p:cNvSpPr txBox="1">
            <a:spLocks noChangeArrowheads="1"/>
          </p:cNvSpPr>
          <p:nvPr/>
        </p:nvSpPr>
        <p:spPr bwMode="auto">
          <a:xfrm>
            <a:off x="2133600" y="304801"/>
            <a:ext cx="4648200" cy="64611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Coordinate Systems</a:t>
            </a:r>
          </a:p>
        </p:txBody>
      </p:sp>
      <p:sp>
        <p:nvSpPr>
          <p:cNvPr id="26" name="Rectangle 3">
            <a:extLst>
              <a:ext uri="{FF2B5EF4-FFF2-40B4-BE49-F238E27FC236}">
                <a16:creationId xmlns:a16="http://schemas.microsoft.com/office/drawing/2014/main" id="{79CBFE5F-C743-FD9D-02A6-73FEADF497AA}"/>
              </a:ext>
            </a:extLst>
          </p:cNvPr>
          <p:cNvSpPr txBox="1">
            <a:spLocks noChangeArrowheads="1"/>
          </p:cNvSpPr>
          <p:nvPr/>
        </p:nvSpPr>
        <p:spPr>
          <a:xfrm>
            <a:off x="6096001" y="1454150"/>
            <a:ext cx="4322763" cy="464185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indent="0">
              <a:buNone/>
              <a:defRPr/>
            </a:pPr>
            <a:r>
              <a:rPr lang="en-GB" b="1" dirty="0">
                <a:solidFill>
                  <a:schemeClr val="bg1"/>
                </a:solidFill>
              </a:rPr>
              <a:t>British National Grid</a:t>
            </a:r>
          </a:p>
          <a:p>
            <a:pPr marL="0" indent="0">
              <a:buNone/>
              <a:defRPr/>
            </a:pPr>
            <a:endParaRPr lang="en-GB" sz="800" b="1" dirty="0">
              <a:solidFill>
                <a:schemeClr val="bg1"/>
              </a:solidFill>
            </a:endParaRPr>
          </a:p>
          <a:p>
            <a:pPr>
              <a:defRPr/>
            </a:pPr>
            <a:r>
              <a:rPr lang="en-GB" sz="2800" b="1" dirty="0">
                <a:solidFill>
                  <a:schemeClr val="bg1"/>
                </a:solidFill>
              </a:rPr>
              <a:t>A grid is overlain over Great Britain (does not in fact include Northern Ireland)</a:t>
            </a:r>
          </a:p>
          <a:p>
            <a:pPr>
              <a:defRPr/>
            </a:pPr>
            <a:endParaRPr lang="en-GB" sz="800" b="1" dirty="0">
              <a:solidFill>
                <a:schemeClr val="bg1"/>
              </a:solidFill>
            </a:endParaRPr>
          </a:p>
          <a:p>
            <a:pPr>
              <a:defRPr/>
            </a:pPr>
            <a:r>
              <a:rPr lang="en-GB" sz="2800" b="1" dirty="0">
                <a:solidFill>
                  <a:schemeClr val="bg1"/>
                </a:solidFill>
              </a:rPr>
              <a:t>All measurements are in metres and are displayed as you move the cursor around the map </a:t>
            </a:r>
          </a:p>
        </p:txBody>
      </p:sp>
      <p:sp>
        <p:nvSpPr>
          <p:cNvPr id="30" name="Text Box 13">
            <a:extLst>
              <a:ext uri="{FF2B5EF4-FFF2-40B4-BE49-F238E27FC236}">
                <a16:creationId xmlns:a16="http://schemas.microsoft.com/office/drawing/2014/main" id="{90E536D3-B1B0-9D79-EF1F-8FEB9825A302}"/>
              </a:ext>
            </a:extLst>
          </p:cNvPr>
          <p:cNvSpPr txBox="1">
            <a:spLocks noChangeArrowheads="1"/>
          </p:cNvSpPr>
          <p:nvPr/>
        </p:nvSpPr>
        <p:spPr bwMode="auto">
          <a:xfrm>
            <a:off x="1022735" y="2571532"/>
            <a:ext cx="14141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dirty="0">
                <a:solidFill>
                  <a:schemeClr val="bg1"/>
                </a:solidFill>
                <a:latin typeface="Abadi MT Condensed Light" pitchFamily="34" charset="0"/>
              </a:rPr>
              <a:t>‘Y’</a:t>
            </a:r>
          </a:p>
          <a:p>
            <a:pPr>
              <a:spcBef>
                <a:spcPct val="0"/>
              </a:spcBef>
              <a:buFontTx/>
              <a:buNone/>
            </a:pPr>
            <a:r>
              <a:rPr lang="en-GB" altLang="en-US" sz="2400" dirty="0">
                <a:solidFill>
                  <a:schemeClr val="bg1"/>
                </a:solidFill>
                <a:latin typeface="Abadi MT Condensed Light" pitchFamily="34" charset="0"/>
              </a:rPr>
              <a:t>Northings</a:t>
            </a:r>
          </a:p>
        </p:txBody>
      </p:sp>
      <p:pic>
        <p:nvPicPr>
          <p:cNvPr id="23557" name="Picture 2">
            <a:extLst>
              <a:ext uri="{FF2B5EF4-FFF2-40B4-BE49-F238E27FC236}">
                <a16:creationId xmlns:a16="http://schemas.microsoft.com/office/drawing/2014/main" id="{80BDA59D-D24C-53FF-C40D-0C2A256D8A8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14638" y="1093789"/>
            <a:ext cx="3143250" cy="536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 name="Text Box 13">
            <a:extLst>
              <a:ext uri="{FF2B5EF4-FFF2-40B4-BE49-F238E27FC236}">
                <a16:creationId xmlns:a16="http://schemas.microsoft.com/office/drawing/2014/main" id="{3E8484E2-308D-9D8C-38FB-508A1BA78C7F}"/>
              </a:ext>
            </a:extLst>
          </p:cNvPr>
          <p:cNvSpPr txBox="1">
            <a:spLocks noChangeArrowheads="1"/>
          </p:cNvSpPr>
          <p:nvPr/>
        </p:nvSpPr>
        <p:spPr bwMode="auto">
          <a:xfrm>
            <a:off x="3656014" y="6462713"/>
            <a:ext cx="157498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2400" dirty="0">
                <a:solidFill>
                  <a:schemeClr val="bg1"/>
                </a:solidFill>
                <a:latin typeface="Abadi MT Condensed Light" pitchFamily="34" charset="0"/>
              </a:rPr>
              <a:t>‘X’ Eastings</a:t>
            </a:r>
          </a:p>
        </p:txBody>
      </p:sp>
      <p:pic>
        <p:nvPicPr>
          <p:cNvPr id="23559" name="Picture 3">
            <a:extLst>
              <a:ext uri="{FF2B5EF4-FFF2-40B4-BE49-F238E27FC236}">
                <a16:creationId xmlns:a16="http://schemas.microsoft.com/office/drawing/2014/main" id="{176FFBFB-7108-9E2B-28AE-9FA6520FD2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11173" y="6418261"/>
            <a:ext cx="2555875" cy="26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entr" presetSubtype="0" fill="hold" grpId="0" nodeType="afterEffect">
                                  <p:stCondLst>
                                    <p:cond delay="0"/>
                                  </p:stCondLst>
                                  <p:childTnLst>
                                    <p:set>
                                      <p:cBhvr>
                                        <p:cTn id="6" dur="1" fill="hold">
                                          <p:stCondLst>
                                            <p:cond delay="499"/>
                                          </p:stCondLst>
                                        </p:cTn>
                                        <p:tgtEl>
                                          <p:spTgt spid="30"/>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grpId="0" nodeType="afterEffect">
                                  <p:stCondLst>
                                    <p:cond delay="0"/>
                                  </p:stCondLst>
                                  <p:childTnLst>
                                    <p:set>
                                      <p:cBhvr>
                                        <p:cTn id="9" dur="1" fill="hold">
                                          <p:stCondLst>
                                            <p:cond delay="499"/>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utoUpdateAnimBg="0"/>
      <p:bldP spid="31"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A28E0DE-71FD-4D95-946B-646CBDE09D61}"/>
              </a:ext>
            </a:extLst>
          </p:cNvPr>
          <p:cNvSpPr txBox="1">
            <a:spLocks noChangeArrowheads="1"/>
          </p:cNvSpPr>
          <p:nvPr/>
        </p:nvSpPr>
        <p:spPr>
          <a:xfrm>
            <a:off x="1962150" y="450850"/>
            <a:ext cx="7772400" cy="1143000"/>
          </a:xfrm>
          <a:prstGeom prst="rect">
            <a:avLst/>
          </a:prstGeom>
        </p:spPr>
        <p:txBody>
          <a:bodyPr/>
          <a:lstStyle>
            <a:lvl1pPr algn="ctr" rtl="0" eaLnBrk="0" fontAlgn="base" hangingPunct="0">
              <a:spcBef>
                <a:spcPct val="0"/>
              </a:spcBef>
              <a:spcAft>
                <a:spcPct val="0"/>
              </a:spcAft>
              <a:defRPr sz="3600" b="1">
                <a:solidFill>
                  <a:srgbClr val="F0F0F0"/>
                </a:solidFill>
                <a:latin typeface="+mj-lt"/>
                <a:ea typeface="+mj-ea"/>
                <a:cs typeface="+mj-cs"/>
              </a:defRPr>
            </a:lvl1pPr>
            <a:lvl2pPr algn="ctr" rtl="0" eaLnBrk="0" fontAlgn="base" hangingPunct="0">
              <a:spcBef>
                <a:spcPct val="0"/>
              </a:spcBef>
              <a:spcAft>
                <a:spcPct val="0"/>
              </a:spcAft>
              <a:defRPr sz="3600" b="1">
                <a:solidFill>
                  <a:srgbClr val="F0F0F0"/>
                </a:solidFill>
                <a:latin typeface="Arial" charset="0"/>
              </a:defRPr>
            </a:lvl2pPr>
            <a:lvl3pPr algn="ctr" rtl="0" eaLnBrk="0" fontAlgn="base" hangingPunct="0">
              <a:spcBef>
                <a:spcPct val="0"/>
              </a:spcBef>
              <a:spcAft>
                <a:spcPct val="0"/>
              </a:spcAft>
              <a:defRPr sz="3600" b="1">
                <a:solidFill>
                  <a:srgbClr val="F0F0F0"/>
                </a:solidFill>
                <a:latin typeface="Arial" charset="0"/>
              </a:defRPr>
            </a:lvl3pPr>
            <a:lvl4pPr algn="ctr" rtl="0" eaLnBrk="0" fontAlgn="base" hangingPunct="0">
              <a:spcBef>
                <a:spcPct val="0"/>
              </a:spcBef>
              <a:spcAft>
                <a:spcPct val="0"/>
              </a:spcAft>
              <a:defRPr sz="3600" b="1">
                <a:solidFill>
                  <a:srgbClr val="F0F0F0"/>
                </a:solidFill>
                <a:latin typeface="Arial" charset="0"/>
              </a:defRPr>
            </a:lvl4pPr>
            <a:lvl5pPr algn="ctr" rtl="0" eaLnBrk="0" fontAlgn="base" hangingPunct="0">
              <a:spcBef>
                <a:spcPct val="0"/>
              </a:spcBef>
              <a:spcAft>
                <a:spcPct val="0"/>
              </a:spcAft>
              <a:defRPr sz="3600" b="1">
                <a:solidFill>
                  <a:srgbClr val="F0F0F0"/>
                </a:solidFill>
                <a:latin typeface="Arial" charset="0"/>
              </a:defRPr>
            </a:lvl5pPr>
            <a:lvl6pPr marL="457200" algn="ctr" rtl="0" eaLnBrk="0" fontAlgn="base" hangingPunct="0">
              <a:spcBef>
                <a:spcPct val="0"/>
              </a:spcBef>
              <a:spcAft>
                <a:spcPct val="0"/>
              </a:spcAft>
              <a:defRPr sz="3600" b="1">
                <a:solidFill>
                  <a:srgbClr val="F0F0F0"/>
                </a:solidFill>
                <a:latin typeface="Arial" charset="0"/>
              </a:defRPr>
            </a:lvl6pPr>
            <a:lvl7pPr marL="914400" algn="ctr" rtl="0" eaLnBrk="0" fontAlgn="base" hangingPunct="0">
              <a:spcBef>
                <a:spcPct val="0"/>
              </a:spcBef>
              <a:spcAft>
                <a:spcPct val="0"/>
              </a:spcAft>
              <a:defRPr sz="3600" b="1">
                <a:solidFill>
                  <a:srgbClr val="F0F0F0"/>
                </a:solidFill>
                <a:latin typeface="Arial" charset="0"/>
              </a:defRPr>
            </a:lvl7pPr>
            <a:lvl8pPr marL="1371600" algn="ctr" rtl="0" eaLnBrk="0" fontAlgn="base" hangingPunct="0">
              <a:spcBef>
                <a:spcPct val="0"/>
              </a:spcBef>
              <a:spcAft>
                <a:spcPct val="0"/>
              </a:spcAft>
              <a:defRPr sz="3600" b="1">
                <a:solidFill>
                  <a:srgbClr val="F0F0F0"/>
                </a:solidFill>
                <a:latin typeface="Arial" charset="0"/>
              </a:defRPr>
            </a:lvl8pPr>
            <a:lvl9pPr marL="1828800" algn="ctr" rtl="0" eaLnBrk="0" fontAlgn="base" hangingPunct="0">
              <a:spcBef>
                <a:spcPct val="0"/>
              </a:spcBef>
              <a:spcAft>
                <a:spcPct val="0"/>
              </a:spcAft>
              <a:defRPr sz="3600" b="1">
                <a:solidFill>
                  <a:srgbClr val="F0F0F0"/>
                </a:solidFill>
                <a:latin typeface="Arial" charset="0"/>
              </a:defRPr>
            </a:lvl9pPr>
          </a:lstStyle>
          <a:p>
            <a:pPr algn="l">
              <a:defRPr/>
            </a:pPr>
            <a:r>
              <a:rPr lang="en-GB" altLang="en-US" dirty="0"/>
              <a:t>The Software – ArcGIS Platform</a:t>
            </a:r>
            <a:endParaRPr lang="en-GB" altLang="en-US" kern="0" dirty="0"/>
          </a:p>
        </p:txBody>
      </p:sp>
      <p:pic>
        <p:nvPicPr>
          <p:cNvPr id="26627" name="Picture 4">
            <a:extLst>
              <a:ext uri="{FF2B5EF4-FFF2-40B4-BE49-F238E27FC236}">
                <a16:creationId xmlns:a16="http://schemas.microsoft.com/office/drawing/2014/main" id="{966A491D-E5F8-B64D-1538-540094707E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5038" y="1292225"/>
            <a:ext cx="6578600" cy="4838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A50AE48-7F4E-D1BE-FE8F-F38221B6BF00}"/>
              </a:ext>
            </a:extLst>
          </p:cNvPr>
          <p:cNvSpPr>
            <a:spLocks noGrp="1" noChangeArrowheads="1"/>
          </p:cNvSpPr>
          <p:nvPr>
            <p:ph type="title"/>
          </p:nvPr>
        </p:nvSpPr>
        <p:spPr>
          <a:xfrm>
            <a:off x="1862138" y="304800"/>
            <a:ext cx="7772400" cy="1143000"/>
          </a:xfrm>
        </p:spPr>
        <p:txBody>
          <a:bodyPr/>
          <a:lstStyle/>
          <a:p>
            <a:pPr algn="l"/>
            <a:r>
              <a:rPr lang="en-GB" altLang="en-US"/>
              <a:t>So What’s ArcGIS Pro?</a:t>
            </a:r>
          </a:p>
        </p:txBody>
      </p:sp>
      <p:pic>
        <p:nvPicPr>
          <p:cNvPr id="27651" name="Content Placeholder 9">
            <a:extLst>
              <a:ext uri="{FF2B5EF4-FFF2-40B4-BE49-F238E27FC236}">
                <a16:creationId xmlns:a16="http://schemas.microsoft.com/office/drawing/2014/main" id="{BE383381-E97C-5178-B1F1-63342B72D8F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3061" r="3061" b="6651"/>
          <a:stretch>
            <a:fillRect/>
          </a:stretch>
        </p:blipFill>
        <p:spPr>
          <a:xfrm>
            <a:off x="1970088" y="1447801"/>
            <a:ext cx="7556500" cy="4227513"/>
          </a:xfrm>
        </p:spPr>
      </p:pic>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AF30068-F68C-041C-06EE-9351C564D40C}"/>
              </a:ext>
            </a:extLst>
          </p:cNvPr>
          <p:cNvSpPr>
            <a:spLocks noGrp="1" noChangeArrowheads="1"/>
          </p:cNvSpPr>
          <p:nvPr>
            <p:ph type="title"/>
          </p:nvPr>
        </p:nvSpPr>
        <p:spPr>
          <a:xfrm>
            <a:off x="1862138" y="304800"/>
            <a:ext cx="7772400" cy="1143000"/>
          </a:xfrm>
        </p:spPr>
        <p:txBody>
          <a:bodyPr/>
          <a:lstStyle/>
          <a:p>
            <a:pPr algn="l"/>
            <a:r>
              <a:rPr lang="en-GB" altLang="en-US"/>
              <a:t>ArcGIS Pro</a:t>
            </a:r>
          </a:p>
        </p:txBody>
      </p:sp>
      <p:pic>
        <p:nvPicPr>
          <p:cNvPr id="29699" name="Content Placeholder 4">
            <a:extLst>
              <a:ext uri="{FF2B5EF4-FFF2-40B4-BE49-F238E27FC236}">
                <a16:creationId xmlns:a16="http://schemas.microsoft.com/office/drawing/2014/main" id="{061A5816-2D89-4D29-C9AC-1D073B127C6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2802" r="2995" b="5434"/>
          <a:stretch>
            <a:fillRect/>
          </a:stretch>
        </p:blipFill>
        <p:spPr>
          <a:xfrm>
            <a:off x="1981201" y="1447800"/>
            <a:ext cx="7548563" cy="4262438"/>
          </a:xfrm>
        </p:spPr>
      </p:pic>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DDEE76EE-8687-FA04-48CD-63BF86460B18}"/>
              </a:ext>
            </a:extLst>
          </p:cNvPr>
          <p:cNvSpPr>
            <a:spLocks noGrp="1" noChangeArrowheads="1"/>
          </p:cNvSpPr>
          <p:nvPr>
            <p:ph type="title"/>
          </p:nvPr>
        </p:nvSpPr>
        <p:spPr>
          <a:xfrm>
            <a:off x="1862138" y="304800"/>
            <a:ext cx="7772400" cy="1143000"/>
          </a:xfrm>
        </p:spPr>
        <p:txBody>
          <a:bodyPr/>
          <a:lstStyle/>
          <a:p>
            <a:pPr algn="l"/>
            <a:r>
              <a:rPr lang="en-GB" altLang="en-US"/>
              <a:t>ArcGIS Pro Extensions</a:t>
            </a:r>
          </a:p>
        </p:txBody>
      </p:sp>
      <p:sp>
        <p:nvSpPr>
          <p:cNvPr id="5" name="Rectangle 3">
            <a:extLst>
              <a:ext uri="{FF2B5EF4-FFF2-40B4-BE49-F238E27FC236}">
                <a16:creationId xmlns:a16="http://schemas.microsoft.com/office/drawing/2014/main" id="{236DFE0D-935D-15A4-AE13-CB73B1D78247}"/>
              </a:ext>
            </a:extLst>
          </p:cNvPr>
          <p:cNvSpPr txBox="1">
            <a:spLocks noChangeArrowheads="1"/>
          </p:cNvSpPr>
          <p:nvPr/>
        </p:nvSpPr>
        <p:spPr bwMode="auto">
          <a:xfrm>
            <a:off x="6008688" y="1611313"/>
            <a:ext cx="4572000" cy="2133600"/>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spcBef>
                <a:spcPct val="50000"/>
              </a:spcBef>
              <a:defRPr/>
            </a:pPr>
            <a:r>
              <a:rPr lang="en-GB" altLang="en-US" sz="2800" b="1" kern="0" dirty="0">
                <a:solidFill>
                  <a:schemeClr val="bg1"/>
                </a:solidFill>
              </a:rPr>
              <a:t>Spatial Analyst </a:t>
            </a:r>
            <a:r>
              <a:rPr lang="en-GB" altLang="en-US" sz="2800" kern="0" dirty="0">
                <a:solidFill>
                  <a:schemeClr val="bg1"/>
                </a:solidFill>
              </a:rPr>
              <a:t>– advanced spatial analysis and modelling for raster and vector data</a:t>
            </a:r>
          </a:p>
          <a:p>
            <a:pPr marL="0" indent="0">
              <a:buNone/>
              <a:defRPr/>
            </a:pPr>
            <a:endParaRPr lang="en-GB" altLang="en-US" sz="2800" kern="0" dirty="0">
              <a:solidFill>
                <a:schemeClr val="bg1"/>
              </a:solidFill>
            </a:endParaRPr>
          </a:p>
        </p:txBody>
      </p:sp>
      <p:pic>
        <p:nvPicPr>
          <p:cNvPr id="7" name="Picture 6">
            <a:extLst>
              <a:ext uri="{FF2B5EF4-FFF2-40B4-BE49-F238E27FC236}">
                <a16:creationId xmlns:a16="http://schemas.microsoft.com/office/drawing/2014/main" id="{9D28CABD-FF2F-2C70-68FA-2A9D977E918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088" y="3798889"/>
            <a:ext cx="4038600" cy="252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3">
            <a:extLst>
              <a:ext uri="{FF2B5EF4-FFF2-40B4-BE49-F238E27FC236}">
                <a16:creationId xmlns:a16="http://schemas.microsoft.com/office/drawing/2014/main" id="{EC325A05-90B1-C9E7-3FD3-E95193898900}"/>
              </a:ext>
            </a:extLst>
          </p:cNvPr>
          <p:cNvSpPr txBox="1">
            <a:spLocks noChangeArrowheads="1"/>
          </p:cNvSpPr>
          <p:nvPr/>
        </p:nvSpPr>
        <p:spPr bwMode="auto">
          <a:xfrm>
            <a:off x="6008688" y="3906838"/>
            <a:ext cx="4572000" cy="2133600"/>
          </a:xfrm>
          <a:prstGeom prst="rect">
            <a:avLst/>
          </a:prstGeom>
          <a:noFill/>
          <a:ln>
            <a:noFill/>
          </a:ln>
          <a:effectLst/>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spcBef>
                <a:spcPct val="50000"/>
              </a:spcBef>
              <a:defRPr/>
            </a:pPr>
            <a:r>
              <a:rPr lang="en-GB" altLang="en-US" sz="2800" b="1" kern="0" dirty="0">
                <a:solidFill>
                  <a:schemeClr val="bg1"/>
                </a:solidFill>
              </a:rPr>
              <a:t>Network Analyst </a:t>
            </a:r>
            <a:r>
              <a:rPr lang="en-GB" altLang="en-US" sz="2800" kern="0" dirty="0">
                <a:solidFill>
                  <a:schemeClr val="bg1"/>
                </a:solidFill>
              </a:rPr>
              <a:t>– for analysing travel along networks, such as utilities, transportation</a:t>
            </a:r>
          </a:p>
        </p:txBody>
      </p:sp>
      <p:pic>
        <p:nvPicPr>
          <p:cNvPr id="33798" name="Picture 9">
            <a:extLst>
              <a:ext uri="{FF2B5EF4-FFF2-40B4-BE49-F238E27FC236}">
                <a16:creationId xmlns:a16="http://schemas.microsoft.com/office/drawing/2014/main" id="{2E639B18-D667-287E-3645-D30E8A4765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0089" y="1473201"/>
            <a:ext cx="4046537"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ssolve">
                                      <p:cBhvr>
                                        <p:cTn id="7" dur="500"/>
                                        <p:tgtEl>
                                          <p:spTgt spid="7"/>
                                        </p:tgtEl>
                                      </p:cBhvr>
                                    </p:animEffect>
                                  </p:childTnLst>
                                </p:cTn>
                              </p:par>
                            </p:childTnLst>
                          </p:cTn>
                        </p:par>
                        <p:par>
                          <p:cTn id="8" fill="hold" nodeType="afterGroup">
                            <p:stCondLst>
                              <p:cond delay="500"/>
                            </p:stCondLst>
                            <p:childTnLst>
                              <p:par>
                                <p:cTn id="9" presetID="1"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2">
            <a:extLst>
              <a:ext uri="{FF2B5EF4-FFF2-40B4-BE49-F238E27FC236}">
                <a16:creationId xmlns:a16="http://schemas.microsoft.com/office/drawing/2014/main" id="{AAA21BD1-C3DD-B1E9-C801-580ABE37E424}"/>
              </a:ext>
            </a:extLst>
          </p:cNvPr>
          <p:cNvSpPr txBox="1">
            <a:spLocks noChangeArrowheads="1"/>
          </p:cNvSpPr>
          <p:nvPr/>
        </p:nvSpPr>
        <p:spPr bwMode="auto">
          <a:xfrm>
            <a:off x="2133601" y="304801"/>
            <a:ext cx="3313113" cy="646113"/>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ArcGIS Online</a:t>
            </a:r>
          </a:p>
        </p:txBody>
      </p:sp>
      <p:pic>
        <p:nvPicPr>
          <p:cNvPr id="34819" name="Picture 3">
            <a:extLst>
              <a:ext uri="{FF2B5EF4-FFF2-40B4-BE49-F238E27FC236}">
                <a16:creationId xmlns:a16="http://schemas.microsoft.com/office/drawing/2014/main" id="{4FD2A3F8-EA27-3CE2-45F7-A18DA34A39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7575" y="2336800"/>
            <a:ext cx="8001000" cy="346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0" name="TextBox 1">
            <a:extLst>
              <a:ext uri="{FF2B5EF4-FFF2-40B4-BE49-F238E27FC236}">
                <a16:creationId xmlns:a16="http://schemas.microsoft.com/office/drawing/2014/main" id="{C7233251-8E77-CCD1-3348-9E6A104DD853}"/>
              </a:ext>
            </a:extLst>
          </p:cNvPr>
          <p:cNvSpPr txBox="1">
            <a:spLocks noChangeArrowheads="1"/>
          </p:cNvSpPr>
          <p:nvPr/>
        </p:nvSpPr>
        <p:spPr bwMode="auto">
          <a:xfrm>
            <a:off x="2219326" y="1014414"/>
            <a:ext cx="7908925" cy="127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spcAft>
                <a:spcPts val="600"/>
              </a:spcAft>
            </a:pPr>
            <a:r>
              <a:rPr lang="en-US" altLang="en-US" sz="2400" dirty="0"/>
              <a:t>GIS in the cloud – access via a web browser</a:t>
            </a:r>
          </a:p>
          <a:p>
            <a:pPr>
              <a:spcBef>
                <a:spcPct val="0"/>
              </a:spcBef>
              <a:spcAft>
                <a:spcPts val="600"/>
              </a:spcAft>
            </a:pPr>
            <a:r>
              <a:rPr lang="en-US" altLang="en-US" sz="2400" dirty="0"/>
              <a:t>Enhances sharing and collaboration, real-time data possible from the field</a:t>
            </a:r>
            <a:endParaRPr lang="en-GB" altLang="en-US" sz="2400"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3">
            <a:extLst>
              <a:ext uri="{FF2B5EF4-FFF2-40B4-BE49-F238E27FC236}">
                <a16:creationId xmlns:a16="http://schemas.microsoft.com/office/drawing/2014/main" id="{48F84D3F-D546-C651-4D34-6FA9AD51CF60}"/>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The Data</a:t>
            </a:r>
          </a:p>
        </p:txBody>
      </p:sp>
      <p:sp>
        <p:nvSpPr>
          <p:cNvPr id="35843" name="Text Box 4">
            <a:extLst>
              <a:ext uri="{FF2B5EF4-FFF2-40B4-BE49-F238E27FC236}">
                <a16:creationId xmlns:a16="http://schemas.microsoft.com/office/drawing/2014/main" id="{F4962AC8-11E5-A66A-8089-921965FF5F53}"/>
              </a:ext>
            </a:extLst>
          </p:cNvPr>
          <p:cNvSpPr txBox="1">
            <a:spLocks noChangeArrowheads="1"/>
          </p:cNvSpPr>
          <p:nvPr/>
        </p:nvSpPr>
        <p:spPr bwMode="auto">
          <a:xfrm>
            <a:off x="2363788" y="2279651"/>
            <a:ext cx="7867650" cy="3244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Blip>
                <a:blip r:embed="rId3"/>
              </a:buBlip>
            </a:pPr>
            <a:r>
              <a:rPr lang="en-GB" altLang="en-US" sz="2800" b="1" dirty="0">
                <a:latin typeface="Arial" panose="020B0604020202020204" pitchFamily="34" charset="0"/>
              </a:rPr>
              <a:t>  </a:t>
            </a:r>
            <a:r>
              <a:rPr lang="en-GB" altLang="en-US" sz="2800" b="1" dirty="0">
                <a:solidFill>
                  <a:schemeClr val="bg1"/>
                </a:solidFill>
                <a:latin typeface="Arial" panose="020B0604020202020204" pitchFamily="34" charset="0"/>
              </a:rPr>
              <a:t>National mapping data</a:t>
            </a:r>
          </a:p>
          <a:p>
            <a:pPr eaLnBrk="1" hangingPunct="1">
              <a:lnSpc>
                <a:spcPct val="150000"/>
              </a:lnSpc>
              <a:spcBef>
                <a:spcPct val="0"/>
              </a:spcBef>
              <a:buFontTx/>
              <a:buBlip>
                <a:blip r:embed="rId3"/>
              </a:buBlip>
            </a:pPr>
            <a:r>
              <a:rPr lang="en-GB" altLang="en-US" sz="2800" b="1" dirty="0">
                <a:solidFill>
                  <a:schemeClr val="bg1"/>
                </a:solidFill>
                <a:latin typeface="Arial" panose="020B0604020202020204" pitchFamily="34" charset="0"/>
              </a:rPr>
              <a:t>  Data from other agencies such as Census</a:t>
            </a:r>
          </a:p>
          <a:p>
            <a:pPr eaLnBrk="1" hangingPunct="1">
              <a:lnSpc>
                <a:spcPct val="150000"/>
              </a:lnSpc>
              <a:spcBef>
                <a:spcPct val="0"/>
              </a:spcBef>
              <a:buFontTx/>
              <a:buBlip>
                <a:blip r:embed="rId3"/>
              </a:buBlip>
            </a:pPr>
            <a:r>
              <a:rPr lang="en-GB" altLang="en-US" sz="2800" b="1" dirty="0">
                <a:solidFill>
                  <a:schemeClr val="bg1"/>
                </a:solidFill>
                <a:latin typeface="Arial" panose="020B0604020202020204" pitchFamily="34" charset="0"/>
              </a:rPr>
              <a:t>  ESRI Living Atlas of the World</a:t>
            </a:r>
          </a:p>
          <a:p>
            <a:pPr eaLnBrk="1" hangingPunct="1">
              <a:lnSpc>
                <a:spcPct val="150000"/>
              </a:lnSpc>
              <a:spcBef>
                <a:spcPct val="0"/>
              </a:spcBef>
              <a:buFontTx/>
              <a:buBlip>
                <a:blip r:embed="rId3"/>
              </a:buBlip>
            </a:pPr>
            <a:r>
              <a:rPr lang="en-GB" altLang="en-US" sz="2800" b="1" dirty="0">
                <a:solidFill>
                  <a:schemeClr val="bg1"/>
                </a:solidFill>
                <a:latin typeface="Arial" panose="020B0604020202020204" pitchFamily="34" charset="0"/>
              </a:rPr>
              <a:t>  Locally managed and maintained data  </a:t>
            </a:r>
          </a:p>
          <a:p>
            <a:pPr eaLnBrk="1" hangingPunct="1">
              <a:lnSpc>
                <a:spcPct val="150000"/>
              </a:lnSpc>
              <a:spcBef>
                <a:spcPct val="0"/>
              </a:spcBef>
              <a:buNone/>
            </a:pPr>
            <a:endParaRPr lang="en-GB" altLang="en-US" sz="2800" b="1" dirty="0">
              <a:solidFill>
                <a:schemeClr val="bg1"/>
              </a:solidFill>
              <a:latin typeface="Arial" panose="020B0604020202020204" pitchFamily="34" charset="0"/>
            </a:endParaRPr>
          </a:p>
        </p:txBody>
      </p:sp>
      <p:sp>
        <p:nvSpPr>
          <p:cNvPr id="2" name="TextBox 1">
            <a:extLst>
              <a:ext uri="{FF2B5EF4-FFF2-40B4-BE49-F238E27FC236}">
                <a16:creationId xmlns:a16="http://schemas.microsoft.com/office/drawing/2014/main" id="{38F64FB8-FE85-B616-641B-00D5185F316B}"/>
              </a:ext>
            </a:extLst>
          </p:cNvPr>
          <p:cNvSpPr txBox="1"/>
          <p:nvPr/>
        </p:nvSpPr>
        <p:spPr>
          <a:xfrm>
            <a:off x="2286000" y="1233489"/>
            <a:ext cx="7786688" cy="954087"/>
          </a:xfrm>
          <a:prstGeom prst="rect">
            <a:avLst/>
          </a:prstGeom>
          <a:noFill/>
        </p:spPr>
        <p:txBody>
          <a:bodyPr>
            <a:spAutoFit/>
          </a:bodyPr>
          <a:lstStyle/>
          <a:p>
            <a:pPr>
              <a:defRPr/>
            </a:pPr>
            <a:r>
              <a:rPr lang="en-US" sz="2800" b="1" dirty="0">
                <a:solidFill>
                  <a:schemeClr val="bg1"/>
                </a:solidFill>
                <a:latin typeface="+mj-lt"/>
              </a:rPr>
              <a:t>The power of GIS is that you can bring together data from lots of different sources</a:t>
            </a:r>
            <a:endParaRPr lang="en-GB" sz="2800" b="1" dirty="0">
              <a:solidFill>
                <a:schemeClr val="bg1"/>
              </a:solidFill>
              <a:latin typeface="+mj-lt"/>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a:extLst>
              <a:ext uri="{FF2B5EF4-FFF2-40B4-BE49-F238E27FC236}">
                <a16:creationId xmlns:a16="http://schemas.microsoft.com/office/drawing/2014/main" id="{A667D050-2A2B-249B-8F40-B32556310F29}"/>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The Data</a:t>
            </a:r>
          </a:p>
        </p:txBody>
      </p:sp>
      <p:sp>
        <p:nvSpPr>
          <p:cNvPr id="27652" name="Text Box 4">
            <a:extLst>
              <a:ext uri="{FF2B5EF4-FFF2-40B4-BE49-F238E27FC236}">
                <a16:creationId xmlns:a16="http://schemas.microsoft.com/office/drawing/2014/main" id="{24873D8C-7838-5205-B0A7-E83E8389C008}"/>
              </a:ext>
            </a:extLst>
          </p:cNvPr>
          <p:cNvSpPr txBox="1">
            <a:spLocks noChangeArrowheads="1"/>
          </p:cNvSpPr>
          <p:nvPr/>
        </p:nvSpPr>
        <p:spPr bwMode="auto">
          <a:xfrm>
            <a:off x="2268539" y="1412875"/>
            <a:ext cx="7964487" cy="4432300"/>
          </a:xfrm>
          <a:prstGeom prst="rect">
            <a:avLst/>
          </a:prstGeom>
          <a:noFill/>
          <a:ln>
            <a:noFill/>
          </a:ln>
          <a:effectLst/>
        </p:spPr>
        <p:txBody>
          <a:bodyPr>
            <a:spAutoFit/>
          </a:bodyPr>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nSpc>
                <a:spcPct val="150000"/>
              </a:lnSpc>
              <a:defRPr/>
            </a:pPr>
            <a:r>
              <a:rPr lang="en-GB" sz="2800" b="1" dirty="0">
                <a:solidFill>
                  <a:schemeClr val="bg1"/>
                </a:solidFill>
                <a:latin typeface="Arial" charset="0"/>
              </a:rPr>
              <a:t>Two fundamental data types</a:t>
            </a:r>
            <a:r>
              <a:rPr lang="en-GB" sz="1200" b="1" dirty="0">
                <a:solidFill>
                  <a:schemeClr val="bg1"/>
                </a:solidFill>
                <a:latin typeface="Arial" charset="0"/>
              </a:rPr>
              <a:t> </a:t>
            </a:r>
          </a:p>
          <a:p>
            <a:pPr>
              <a:lnSpc>
                <a:spcPct val="150000"/>
              </a:lnSpc>
              <a:defRPr/>
            </a:pPr>
            <a:r>
              <a:rPr lang="en-GB" sz="1200" b="1" dirty="0">
                <a:solidFill>
                  <a:schemeClr val="bg1"/>
                </a:solidFill>
                <a:latin typeface="Arial" charset="0"/>
              </a:rPr>
              <a:t> </a:t>
            </a:r>
          </a:p>
          <a:p>
            <a:pPr>
              <a:spcAft>
                <a:spcPts val="600"/>
              </a:spcAft>
              <a:buBlip>
                <a:blip r:embed="rId3"/>
              </a:buBlip>
              <a:defRPr/>
            </a:pPr>
            <a:r>
              <a:rPr lang="en-GB" sz="2800" b="1" dirty="0">
                <a:solidFill>
                  <a:schemeClr val="bg1"/>
                </a:solidFill>
                <a:latin typeface="Arial" charset="0"/>
              </a:rPr>
              <a:t>  Vector Data</a:t>
            </a:r>
          </a:p>
          <a:p>
            <a:pPr marL="1200150" lvl="1" indent="-457200">
              <a:buFont typeface="Arial" pitchFamily="34" charset="0"/>
              <a:buChar char="•"/>
              <a:defRPr/>
            </a:pPr>
            <a:r>
              <a:rPr lang="en-GB" b="1" dirty="0">
                <a:solidFill>
                  <a:schemeClr val="bg1"/>
                </a:solidFill>
                <a:latin typeface="Arial" charset="0"/>
              </a:rPr>
              <a:t>Shapes on the map (points, lines or polygons) + attributes (data about each shape)</a:t>
            </a:r>
          </a:p>
          <a:p>
            <a:pPr lvl="1" indent="0">
              <a:lnSpc>
                <a:spcPct val="150000"/>
              </a:lnSpc>
              <a:defRPr/>
            </a:pPr>
            <a:endParaRPr lang="en-GB" sz="800" b="1" dirty="0">
              <a:solidFill>
                <a:schemeClr val="bg1"/>
              </a:solidFill>
              <a:latin typeface="Arial" charset="0"/>
            </a:endParaRPr>
          </a:p>
          <a:p>
            <a:pPr>
              <a:spcAft>
                <a:spcPts val="600"/>
              </a:spcAft>
              <a:buBlip>
                <a:blip r:embed="rId3"/>
              </a:buBlip>
              <a:defRPr/>
            </a:pPr>
            <a:r>
              <a:rPr lang="en-GB" sz="2800" b="1" dirty="0">
                <a:solidFill>
                  <a:schemeClr val="bg1"/>
                </a:solidFill>
                <a:latin typeface="Arial" charset="0"/>
              </a:rPr>
              <a:t>  Raster Data</a:t>
            </a:r>
          </a:p>
          <a:p>
            <a:pPr marL="1200150" lvl="1" indent="-457200">
              <a:buFont typeface="Arial" pitchFamily="34" charset="0"/>
              <a:buChar char="•"/>
              <a:defRPr/>
            </a:pPr>
            <a:r>
              <a:rPr lang="en-GB" b="1" dirty="0">
                <a:solidFill>
                  <a:schemeClr val="bg1"/>
                </a:solidFill>
                <a:latin typeface="Arial" charset="0"/>
              </a:rPr>
              <a:t>Data represented as cells or pixels of a defined size on the ground with each cell assigned a value to represent information</a:t>
            </a:r>
            <a:endParaRPr lang="en-GB" sz="1800" i="1" dirty="0">
              <a:latin typeface="Arial"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3">
            <a:extLst>
              <a:ext uri="{FF2B5EF4-FFF2-40B4-BE49-F238E27FC236}">
                <a16:creationId xmlns:a16="http://schemas.microsoft.com/office/drawing/2014/main" id="{1A10DEF6-8DAC-D627-4DEF-2C604D52A340}"/>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The Data</a:t>
            </a:r>
          </a:p>
        </p:txBody>
      </p:sp>
      <p:sp>
        <p:nvSpPr>
          <p:cNvPr id="39939" name="Text Box 4">
            <a:extLst>
              <a:ext uri="{FF2B5EF4-FFF2-40B4-BE49-F238E27FC236}">
                <a16:creationId xmlns:a16="http://schemas.microsoft.com/office/drawing/2014/main" id="{CF22FFD4-DF46-886B-B402-64798820DD77}"/>
              </a:ext>
            </a:extLst>
          </p:cNvPr>
          <p:cNvSpPr txBox="1">
            <a:spLocks noChangeArrowheads="1"/>
          </p:cNvSpPr>
          <p:nvPr/>
        </p:nvSpPr>
        <p:spPr bwMode="auto">
          <a:xfrm>
            <a:off x="2133600" y="1143001"/>
            <a:ext cx="2857500" cy="658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None/>
            </a:pPr>
            <a:r>
              <a:rPr lang="en-GB" altLang="en-US" sz="2800" b="1">
                <a:solidFill>
                  <a:schemeClr val="bg1"/>
                </a:solidFill>
                <a:latin typeface="Arial" panose="020B0604020202020204" pitchFamily="34" charset="0"/>
              </a:rPr>
              <a:t>VECTOR DATA</a:t>
            </a:r>
            <a:endParaRPr lang="en-GB" altLang="en-US" sz="2000" i="1">
              <a:latin typeface="Arial" panose="020B0604020202020204" pitchFamily="34" charset="0"/>
            </a:endParaRPr>
          </a:p>
        </p:txBody>
      </p:sp>
      <p:grpSp>
        <p:nvGrpSpPr>
          <p:cNvPr id="39940" name="Group 1">
            <a:extLst>
              <a:ext uri="{FF2B5EF4-FFF2-40B4-BE49-F238E27FC236}">
                <a16:creationId xmlns:a16="http://schemas.microsoft.com/office/drawing/2014/main" id="{6413B647-6F83-E1BD-6E2C-A27358950BD9}"/>
              </a:ext>
            </a:extLst>
          </p:cNvPr>
          <p:cNvGrpSpPr>
            <a:grpSpLocks/>
          </p:cNvGrpSpPr>
          <p:nvPr/>
        </p:nvGrpSpPr>
        <p:grpSpPr bwMode="auto">
          <a:xfrm>
            <a:off x="1911351" y="2452689"/>
            <a:ext cx="8537575" cy="3398837"/>
            <a:chOff x="342900" y="2747927"/>
            <a:chExt cx="8537575" cy="3398873"/>
          </a:xfrm>
        </p:grpSpPr>
        <p:pic>
          <p:nvPicPr>
            <p:cNvPr id="39942" name="Picture 5" descr="C:\projects\temp\attributes.jpg">
              <a:extLst>
                <a:ext uri="{FF2B5EF4-FFF2-40B4-BE49-F238E27FC236}">
                  <a16:creationId xmlns:a16="http://schemas.microsoft.com/office/drawing/2014/main" id="{1D2F63A9-B0E5-2A90-8658-087FFB05F9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8375" y="3197225"/>
              <a:ext cx="4102100" cy="2949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3" name="Picture 6" descr="C:\projects\temp\map-eg2.jpg">
              <a:extLst>
                <a:ext uri="{FF2B5EF4-FFF2-40B4-BE49-F238E27FC236}">
                  <a16:creationId xmlns:a16="http://schemas.microsoft.com/office/drawing/2014/main" id="{C2E42F9A-F729-6614-0B76-DE36E27B8E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9413" y="3200400"/>
              <a:ext cx="3786187" cy="288766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9944" name="Line 8">
              <a:extLst>
                <a:ext uri="{FF2B5EF4-FFF2-40B4-BE49-F238E27FC236}">
                  <a16:creationId xmlns:a16="http://schemas.microsoft.com/office/drawing/2014/main" id="{BF260131-D36C-7B1C-0A9E-D90137184BA0}"/>
                </a:ext>
              </a:extLst>
            </p:cNvPr>
            <p:cNvSpPr>
              <a:spLocks noChangeShapeType="1"/>
            </p:cNvSpPr>
            <p:nvPr/>
          </p:nvSpPr>
          <p:spPr bwMode="auto">
            <a:xfrm>
              <a:off x="3748088" y="4578350"/>
              <a:ext cx="1447800" cy="0"/>
            </a:xfrm>
            <a:prstGeom prst="line">
              <a:avLst/>
            </a:prstGeom>
            <a:noFill/>
            <a:ln w="5715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5" name="Line 9">
              <a:extLst>
                <a:ext uri="{FF2B5EF4-FFF2-40B4-BE49-F238E27FC236}">
                  <a16:creationId xmlns:a16="http://schemas.microsoft.com/office/drawing/2014/main" id="{23226D86-8BE0-55AA-CD79-24FE5ABD2D69}"/>
                </a:ext>
              </a:extLst>
            </p:cNvPr>
            <p:cNvSpPr>
              <a:spLocks noChangeShapeType="1"/>
            </p:cNvSpPr>
            <p:nvPr/>
          </p:nvSpPr>
          <p:spPr bwMode="auto">
            <a:xfrm flipH="1">
              <a:off x="3767138" y="4127500"/>
              <a:ext cx="1319212" cy="0"/>
            </a:xfrm>
            <a:prstGeom prst="line">
              <a:avLst/>
            </a:prstGeom>
            <a:noFill/>
            <a:ln w="5715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9946" name="Text Box 10">
              <a:extLst>
                <a:ext uri="{FF2B5EF4-FFF2-40B4-BE49-F238E27FC236}">
                  <a16:creationId xmlns:a16="http://schemas.microsoft.com/office/drawing/2014/main" id="{D309BF50-6B55-070C-F829-71C7BD42CFF1}"/>
                </a:ext>
              </a:extLst>
            </p:cNvPr>
            <p:cNvSpPr txBox="1">
              <a:spLocks noChangeArrowheads="1"/>
            </p:cNvSpPr>
            <p:nvPr/>
          </p:nvSpPr>
          <p:spPr bwMode="auto">
            <a:xfrm>
              <a:off x="342900" y="2760627"/>
              <a:ext cx="910827" cy="307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400" b="1">
                  <a:solidFill>
                    <a:srgbClr val="FF0000"/>
                  </a:solidFill>
                  <a:latin typeface="Verdana" panose="020B0604030504040204" pitchFamily="34" charset="0"/>
                </a:rPr>
                <a:t>Shapes</a:t>
              </a:r>
            </a:p>
          </p:txBody>
        </p:sp>
        <p:sp>
          <p:nvSpPr>
            <p:cNvPr id="39947" name="Text Box 11">
              <a:extLst>
                <a:ext uri="{FF2B5EF4-FFF2-40B4-BE49-F238E27FC236}">
                  <a16:creationId xmlns:a16="http://schemas.microsoft.com/office/drawing/2014/main" id="{7549EBCA-B20E-93FA-699D-5296227E2A60}"/>
                </a:ext>
              </a:extLst>
            </p:cNvPr>
            <p:cNvSpPr txBox="1">
              <a:spLocks noChangeArrowheads="1"/>
            </p:cNvSpPr>
            <p:nvPr/>
          </p:nvSpPr>
          <p:spPr bwMode="auto">
            <a:xfrm>
              <a:off x="7664450" y="2747927"/>
              <a:ext cx="1197764" cy="307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400" b="1">
                  <a:solidFill>
                    <a:srgbClr val="FF0000"/>
                  </a:solidFill>
                  <a:latin typeface="Verdana" panose="020B0604030504040204" pitchFamily="34" charset="0"/>
                </a:rPr>
                <a:t>Attributes</a:t>
              </a:r>
            </a:p>
          </p:txBody>
        </p:sp>
      </p:grpSp>
      <p:sp>
        <p:nvSpPr>
          <p:cNvPr id="39941" name="Text Box 4">
            <a:extLst>
              <a:ext uri="{FF2B5EF4-FFF2-40B4-BE49-F238E27FC236}">
                <a16:creationId xmlns:a16="http://schemas.microsoft.com/office/drawing/2014/main" id="{31BC1E20-F8AF-8B45-AFEF-E42027B1A920}"/>
              </a:ext>
            </a:extLst>
          </p:cNvPr>
          <p:cNvSpPr txBox="1">
            <a:spLocks noChangeArrowheads="1"/>
          </p:cNvSpPr>
          <p:nvPr/>
        </p:nvSpPr>
        <p:spPr bwMode="auto">
          <a:xfrm>
            <a:off x="2182813" y="1881189"/>
            <a:ext cx="8050212" cy="4565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None/>
            </a:pPr>
            <a:r>
              <a:rPr lang="en-GB" altLang="en-US" sz="1800" b="1" dirty="0">
                <a:solidFill>
                  <a:schemeClr val="bg1"/>
                </a:solidFill>
                <a:latin typeface="Arial" panose="020B0604020202020204" pitchFamily="34" charset="0"/>
              </a:rPr>
              <a:t>Shapes may be Points, Lines or Areas to define a feature on the map</a:t>
            </a:r>
            <a:endParaRPr lang="en-GB" altLang="en-US" sz="1800" i="1" dirty="0">
              <a:latin typeface="Arial" panose="020B0604020202020204" pitchFamily="34"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3">
            <a:extLst>
              <a:ext uri="{FF2B5EF4-FFF2-40B4-BE49-F238E27FC236}">
                <a16:creationId xmlns:a16="http://schemas.microsoft.com/office/drawing/2014/main" id="{CBC4CB51-75FE-2FEA-E31E-C3F3901D80F2}"/>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The Data</a:t>
            </a:r>
          </a:p>
        </p:txBody>
      </p:sp>
      <p:sp>
        <p:nvSpPr>
          <p:cNvPr id="41987" name="Text Box 4">
            <a:extLst>
              <a:ext uri="{FF2B5EF4-FFF2-40B4-BE49-F238E27FC236}">
                <a16:creationId xmlns:a16="http://schemas.microsoft.com/office/drawing/2014/main" id="{2C37EF8F-04ED-37F1-D573-8BB7742B3B42}"/>
              </a:ext>
            </a:extLst>
          </p:cNvPr>
          <p:cNvSpPr txBox="1">
            <a:spLocks noChangeArrowheads="1"/>
          </p:cNvSpPr>
          <p:nvPr/>
        </p:nvSpPr>
        <p:spPr bwMode="auto">
          <a:xfrm>
            <a:off x="2182813" y="946151"/>
            <a:ext cx="2857500" cy="658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None/>
            </a:pPr>
            <a:r>
              <a:rPr lang="en-GB" altLang="en-US" sz="2800" b="1">
                <a:solidFill>
                  <a:schemeClr val="bg1"/>
                </a:solidFill>
                <a:latin typeface="Arial" panose="020B0604020202020204" pitchFamily="34" charset="0"/>
              </a:rPr>
              <a:t>RASTER DATA</a:t>
            </a:r>
            <a:endParaRPr lang="en-GB" altLang="en-US" sz="2000" i="1">
              <a:latin typeface="Arial" panose="020B0604020202020204" pitchFamily="34" charset="0"/>
            </a:endParaRPr>
          </a:p>
        </p:txBody>
      </p:sp>
      <p:sp>
        <p:nvSpPr>
          <p:cNvPr id="41988" name="Text Box 4">
            <a:extLst>
              <a:ext uri="{FF2B5EF4-FFF2-40B4-BE49-F238E27FC236}">
                <a16:creationId xmlns:a16="http://schemas.microsoft.com/office/drawing/2014/main" id="{9DCCE6AC-ED4F-F52A-E738-5D6297F90022}"/>
              </a:ext>
            </a:extLst>
          </p:cNvPr>
          <p:cNvSpPr txBox="1">
            <a:spLocks noChangeArrowheads="1"/>
          </p:cNvSpPr>
          <p:nvPr/>
        </p:nvSpPr>
        <p:spPr bwMode="auto">
          <a:xfrm>
            <a:off x="2182813" y="1665288"/>
            <a:ext cx="8324850" cy="646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1800">
                <a:solidFill>
                  <a:schemeClr val="bg1"/>
                </a:solidFill>
                <a:latin typeface="Arial" panose="020B0604020202020204" pitchFamily="34" charset="0"/>
              </a:rPr>
              <a:t>This example shows land cover in Long Island, New York – note the individual pixels on the zoomed-in view</a:t>
            </a:r>
          </a:p>
        </p:txBody>
      </p:sp>
      <p:pic>
        <p:nvPicPr>
          <p:cNvPr id="41989" name="Picture 4">
            <a:extLst>
              <a:ext uri="{FF2B5EF4-FFF2-40B4-BE49-F238E27FC236}">
                <a16:creationId xmlns:a16="http://schemas.microsoft.com/office/drawing/2014/main" id="{0D42BCA2-30DC-6AD9-290F-5C945EBCE4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2513" y="2528889"/>
            <a:ext cx="3452812" cy="329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0" name="Picture 6">
            <a:extLst>
              <a:ext uri="{FF2B5EF4-FFF2-40B4-BE49-F238E27FC236}">
                <a16:creationId xmlns:a16="http://schemas.microsoft.com/office/drawing/2014/main" id="{A84D7049-7670-ECE9-51C8-46E69090C8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528889"/>
            <a:ext cx="3563938" cy="329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991" name="Rectangle 7">
            <a:extLst>
              <a:ext uri="{FF2B5EF4-FFF2-40B4-BE49-F238E27FC236}">
                <a16:creationId xmlns:a16="http://schemas.microsoft.com/office/drawing/2014/main" id="{EF4E5841-D969-6A31-BDFA-F657968B8E83}"/>
              </a:ext>
            </a:extLst>
          </p:cNvPr>
          <p:cNvSpPr>
            <a:spLocks noChangeArrowheads="1"/>
          </p:cNvSpPr>
          <p:nvPr/>
        </p:nvSpPr>
        <p:spPr bwMode="auto">
          <a:xfrm>
            <a:off x="4173538" y="2674938"/>
            <a:ext cx="768350" cy="768350"/>
          </a:xfrm>
          <a:prstGeom prst="rect">
            <a:avLst/>
          </a:prstGeom>
          <a:noFill/>
          <a:ln w="25400" cap="sq" algn="ctr">
            <a:solidFill>
              <a:schemeClr val="tx1"/>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wrap="none"/>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cxnSp>
        <p:nvCxnSpPr>
          <p:cNvPr id="41992" name="Straight Connector 9">
            <a:extLst>
              <a:ext uri="{FF2B5EF4-FFF2-40B4-BE49-F238E27FC236}">
                <a16:creationId xmlns:a16="http://schemas.microsoft.com/office/drawing/2014/main" id="{DEA425BC-1A50-1B7D-FA04-921E7EBA5CE6}"/>
              </a:ext>
            </a:extLst>
          </p:cNvPr>
          <p:cNvCxnSpPr>
            <a:cxnSpLocks noChangeShapeType="1"/>
            <a:stCxn id="41991" idx="3"/>
          </p:cNvCxnSpPr>
          <p:nvPr/>
        </p:nvCxnSpPr>
        <p:spPr bwMode="auto">
          <a:xfrm>
            <a:off x="4941888" y="3059113"/>
            <a:ext cx="1154112" cy="0"/>
          </a:xfrm>
          <a:prstGeom prst="line">
            <a:avLst/>
          </a:prstGeom>
          <a:noFill/>
          <a:ln w="25400" cap="sq" algn="ctr">
            <a:solidFill>
              <a:schemeClr val="tx1"/>
            </a:solidFill>
            <a:miter lim="800000"/>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3">
            <a:extLst>
              <a:ext uri="{FF2B5EF4-FFF2-40B4-BE49-F238E27FC236}">
                <a16:creationId xmlns:a16="http://schemas.microsoft.com/office/drawing/2014/main" id="{B39EC7C2-7299-A669-5B8E-DC9A77BA7C01}"/>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dirty="0">
                <a:solidFill>
                  <a:schemeClr val="bg1"/>
                </a:solidFill>
                <a:latin typeface="Arial" panose="020B0604020202020204" pitchFamily="34" charset="0"/>
              </a:rPr>
              <a:t>The Data</a:t>
            </a:r>
          </a:p>
        </p:txBody>
      </p:sp>
      <p:sp>
        <p:nvSpPr>
          <p:cNvPr id="44035" name="Text Box 4">
            <a:extLst>
              <a:ext uri="{FF2B5EF4-FFF2-40B4-BE49-F238E27FC236}">
                <a16:creationId xmlns:a16="http://schemas.microsoft.com/office/drawing/2014/main" id="{2B128733-35CF-B397-CBE3-A7346439C80A}"/>
              </a:ext>
            </a:extLst>
          </p:cNvPr>
          <p:cNvSpPr txBox="1">
            <a:spLocks noChangeArrowheads="1"/>
          </p:cNvSpPr>
          <p:nvPr/>
        </p:nvSpPr>
        <p:spPr bwMode="auto">
          <a:xfrm>
            <a:off x="2182813" y="946151"/>
            <a:ext cx="2857500" cy="658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None/>
            </a:pPr>
            <a:r>
              <a:rPr lang="en-GB" altLang="en-US" sz="2800" b="1" dirty="0">
                <a:latin typeface="Arial" panose="020B0604020202020204" pitchFamily="34" charset="0"/>
              </a:rPr>
              <a:t>Data Formats</a:t>
            </a:r>
            <a:endParaRPr lang="en-GB" altLang="en-US" sz="2000" i="1" dirty="0">
              <a:latin typeface="Arial" panose="020B0604020202020204" pitchFamily="34" charset="0"/>
            </a:endParaRPr>
          </a:p>
        </p:txBody>
      </p:sp>
      <p:sp>
        <p:nvSpPr>
          <p:cNvPr id="69638" name="Text Box 4">
            <a:extLst>
              <a:ext uri="{FF2B5EF4-FFF2-40B4-BE49-F238E27FC236}">
                <a16:creationId xmlns:a16="http://schemas.microsoft.com/office/drawing/2014/main" id="{AFCD1B9D-2947-C08E-1F76-A7BFAC0E9502}"/>
              </a:ext>
            </a:extLst>
          </p:cNvPr>
          <p:cNvSpPr txBox="1">
            <a:spLocks noChangeArrowheads="1"/>
          </p:cNvSpPr>
          <p:nvPr/>
        </p:nvSpPr>
        <p:spPr bwMode="auto">
          <a:xfrm>
            <a:off x="2182813" y="1665289"/>
            <a:ext cx="8324850" cy="4340225"/>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defRPr/>
            </a:pPr>
            <a:r>
              <a:rPr lang="en-GB" altLang="en-US" sz="1800" dirty="0">
                <a:latin typeface="Arial" panose="020B0604020202020204" pitchFamily="34" charset="0"/>
              </a:rPr>
              <a:t>ArcGIS “native” formats …</a:t>
            </a:r>
          </a:p>
          <a:p>
            <a:pPr eaLnBrk="1" hangingPunct="1">
              <a:spcBef>
                <a:spcPct val="0"/>
              </a:spcBef>
              <a:buFontTx/>
              <a:buNone/>
              <a:defRPr/>
            </a:pPr>
            <a:endParaRPr lang="en-GB" altLang="en-US" sz="1800" dirty="0">
              <a:latin typeface="Arial" panose="020B0604020202020204" pitchFamily="34" charset="0"/>
            </a:endParaRPr>
          </a:p>
          <a:p>
            <a:pPr marL="285750" indent="-285750">
              <a:spcBef>
                <a:spcPct val="0"/>
              </a:spcBef>
              <a:defRPr/>
            </a:pPr>
            <a:r>
              <a:rPr lang="en-GB" altLang="en-US" sz="1800" b="1" dirty="0">
                <a:latin typeface="Arial" panose="020B0604020202020204" pitchFamily="34" charset="0"/>
              </a:rPr>
              <a:t>Shapefile </a:t>
            </a:r>
            <a:r>
              <a:rPr lang="en-GB" altLang="en-US" sz="1800" dirty="0">
                <a:latin typeface="Arial" panose="020B0604020202020204" pitchFamily="34" charset="0"/>
              </a:rPr>
              <a:t>– basic flat-file structure, in fact is made up of several files with the same name and different suffix. Has been around for nearly 25 years but remains a popular format in GIS and is widely readable by most software</a:t>
            </a:r>
          </a:p>
          <a:p>
            <a:pPr eaLnBrk="1" hangingPunct="1">
              <a:spcBef>
                <a:spcPct val="0"/>
              </a:spcBef>
              <a:buFontTx/>
              <a:buNone/>
              <a:defRPr/>
            </a:pPr>
            <a:endParaRPr lang="en-GB" altLang="en-US" sz="1200" dirty="0">
              <a:latin typeface="Arial" panose="020B0604020202020204" pitchFamily="34" charset="0"/>
            </a:endParaRPr>
          </a:p>
          <a:p>
            <a:pPr marL="285750" indent="-285750">
              <a:spcBef>
                <a:spcPct val="0"/>
              </a:spcBef>
              <a:defRPr/>
            </a:pPr>
            <a:r>
              <a:rPr lang="en-GB" altLang="en-US" sz="1800" b="1" dirty="0">
                <a:latin typeface="Arial" panose="020B0604020202020204" pitchFamily="34" charset="0"/>
              </a:rPr>
              <a:t>Enterprise Geodatabase </a:t>
            </a:r>
            <a:r>
              <a:rPr lang="en-GB" altLang="en-US" sz="1800" dirty="0">
                <a:latin typeface="Arial" panose="020B0604020202020204" pitchFamily="34" charset="0"/>
              </a:rPr>
              <a:t>– comes in various flavours depending on which underlying database is used (can be SQL Server, Oracle, </a:t>
            </a:r>
            <a:r>
              <a:rPr lang="en-GB" altLang="en-US" sz="1800" dirty="0" err="1">
                <a:latin typeface="Arial" panose="020B0604020202020204" pitchFamily="34" charset="0"/>
              </a:rPr>
              <a:t>PostgresSQL</a:t>
            </a:r>
            <a:r>
              <a:rPr lang="en-GB" altLang="en-US" sz="1800" dirty="0">
                <a:latin typeface="Arial" panose="020B0604020202020204" pitchFamily="34" charset="0"/>
              </a:rPr>
              <a:t> etc),</a:t>
            </a:r>
            <a:r>
              <a:rPr lang="en-US" altLang="en-US" sz="1800" dirty="0">
                <a:latin typeface="Arial" panose="020B0604020202020204" pitchFamily="34" charset="0"/>
              </a:rPr>
              <a:t> but all can take advantage of some of the database storage, integrity, security, and maintenance options available for a database management system. But this requires a resource to configure and maintain the database management system.</a:t>
            </a:r>
            <a:endParaRPr lang="en-GB" altLang="en-US" sz="1800" dirty="0">
              <a:latin typeface="Arial" panose="020B0604020202020204" pitchFamily="34" charset="0"/>
            </a:endParaRPr>
          </a:p>
          <a:p>
            <a:pPr marL="285750" indent="-285750">
              <a:spcBef>
                <a:spcPct val="0"/>
              </a:spcBef>
              <a:defRPr/>
            </a:pPr>
            <a:endParaRPr lang="en-GB" altLang="en-US" sz="1200" dirty="0">
              <a:latin typeface="Arial" panose="020B0604020202020204" pitchFamily="34" charset="0"/>
            </a:endParaRPr>
          </a:p>
          <a:p>
            <a:pPr marL="285750" indent="-285750">
              <a:spcBef>
                <a:spcPct val="0"/>
              </a:spcBef>
              <a:defRPr/>
            </a:pPr>
            <a:r>
              <a:rPr lang="en-GB" altLang="en-US" sz="1800" b="1" dirty="0">
                <a:latin typeface="Arial" panose="020B0604020202020204" pitchFamily="34" charset="0"/>
              </a:rPr>
              <a:t>File Geodatabase</a:t>
            </a:r>
            <a:r>
              <a:rPr lang="en-GB" altLang="en-US" sz="1800" dirty="0">
                <a:latin typeface="Arial" panose="020B0604020202020204" pitchFamily="34" charset="0"/>
              </a:rPr>
              <a:t> – a simpler version which </a:t>
            </a:r>
            <a:r>
              <a:rPr lang="en-US" altLang="en-US" sz="1800" dirty="0">
                <a:latin typeface="Arial" panose="020B0604020202020204" pitchFamily="34" charset="0"/>
              </a:rPr>
              <a:t>stores datasets in a folder of files on your computer. Each dataset is held as a file and can be up to 1 TB in size</a:t>
            </a:r>
            <a:endParaRPr lang="en-GB" altLang="en-US" sz="1800" dirty="0">
              <a:latin typeface="Arial" panose="020B0604020202020204" pitchFamily="3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3">
            <a:extLst>
              <a:ext uri="{FF2B5EF4-FFF2-40B4-BE49-F238E27FC236}">
                <a16:creationId xmlns:a16="http://schemas.microsoft.com/office/drawing/2014/main" id="{06349A46-ECE3-F25D-19E8-A3DCB4B21F8F}"/>
              </a:ext>
            </a:extLst>
          </p:cNvPr>
          <p:cNvSpPr txBox="1">
            <a:spLocks noChangeArrowheads="1"/>
          </p:cNvSpPr>
          <p:nvPr/>
        </p:nvSpPr>
        <p:spPr bwMode="auto">
          <a:xfrm>
            <a:off x="2133600" y="304800"/>
            <a:ext cx="2114550" cy="641350"/>
          </a:xfrm>
          <a:prstGeom prst="rect">
            <a:avLst/>
          </a:prstGeom>
          <a:noFill/>
          <a:ln>
            <a:noFill/>
          </a:ln>
          <a:effectLst>
            <a:outerShdw dist="35921" dir="2700000" algn="ctr" rotWithShape="0">
              <a:schemeClr val="tx1"/>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3600" b="1">
                <a:solidFill>
                  <a:schemeClr val="bg1"/>
                </a:solidFill>
                <a:latin typeface="Arial" panose="020B0604020202020204" pitchFamily="34" charset="0"/>
              </a:rPr>
              <a:t>The Data</a:t>
            </a:r>
          </a:p>
        </p:txBody>
      </p:sp>
      <p:sp>
        <p:nvSpPr>
          <p:cNvPr id="46083" name="Text Box 4">
            <a:extLst>
              <a:ext uri="{FF2B5EF4-FFF2-40B4-BE49-F238E27FC236}">
                <a16:creationId xmlns:a16="http://schemas.microsoft.com/office/drawing/2014/main" id="{3973EB58-C0C5-C747-90DD-10D561433EF9}"/>
              </a:ext>
            </a:extLst>
          </p:cNvPr>
          <p:cNvSpPr txBox="1">
            <a:spLocks noChangeArrowheads="1"/>
          </p:cNvSpPr>
          <p:nvPr/>
        </p:nvSpPr>
        <p:spPr bwMode="auto">
          <a:xfrm>
            <a:off x="2182813" y="946151"/>
            <a:ext cx="2857500" cy="658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lnSpc>
                <a:spcPct val="150000"/>
              </a:lnSpc>
              <a:spcBef>
                <a:spcPct val="0"/>
              </a:spcBef>
              <a:buFontTx/>
              <a:buNone/>
            </a:pPr>
            <a:r>
              <a:rPr lang="en-GB" altLang="en-US" sz="2800" b="1" dirty="0">
                <a:latin typeface="Arial" panose="020B0604020202020204" pitchFamily="34" charset="0"/>
              </a:rPr>
              <a:t>Data Formats</a:t>
            </a:r>
            <a:endParaRPr lang="en-GB" altLang="en-US" sz="2000" i="1" dirty="0">
              <a:latin typeface="Arial" panose="020B0604020202020204" pitchFamily="34" charset="0"/>
            </a:endParaRPr>
          </a:p>
        </p:txBody>
      </p:sp>
      <p:sp>
        <p:nvSpPr>
          <p:cNvPr id="69638" name="Text Box 4">
            <a:extLst>
              <a:ext uri="{FF2B5EF4-FFF2-40B4-BE49-F238E27FC236}">
                <a16:creationId xmlns:a16="http://schemas.microsoft.com/office/drawing/2014/main" id="{BAA29EBF-FD36-5A40-EF76-9F869EAC65A4}"/>
              </a:ext>
            </a:extLst>
          </p:cNvPr>
          <p:cNvSpPr txBox="1">
            <a:spLocks noChangeArrowheads="1"/>
          </p:cNvSpPr>
          <p:nvPr/>
        </p:nvSpPr>
        <p:spPr bwMode="auto">
          <a:xfrm>
            <a:off x="2182813" y="1665288"/>
            <a:ext cx="8324850" cy="4246562"/>
          </a:xfrm>
          <a:prstGeom prst="rect">
            <a:avLst/>
          </a:prstGeom>
          <a:noFill/>
          <a:ln>
            <a:noFill/>
          </a:ln>
          <a:effec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defRPr/>
            </a:pPr>
            <a:r>
              <a:rPr lang="en-GB" altLang="en-US" sz="1800" dirty="0">
                <a:latin typeface="Arial" panose="020B0604020202020204" pitchFamily="34" charset="0"/>
              </a:rPr>
              <a:t>Readable external formats …</a:t>
            </a:r>
          </a:p>
          <a:p>
            <a:pPr eaLnBrk="1" hangingPunct="1">
              <a:spcBef>
                <a:spcPct val="0"/>
              </a:spcBef>
              <a:buFontTx/>
              <a:buNone/>
              <a:defRPr/>
            </a:pPr>
            <a:endParaRPr lang="en-GB" altLang="en-US" sz="1800" dirty="0">
              <a:latin typeface="Arial" panose="020B0604020202020204" pitchFamily="34" charset="0"/>
            </a:endParaRPr>
          </a:p>
          <a:p>
            <a:pPr marL="285750" indent="-285750">
              <a:spcBef>
                <a:spcPct val="0"/>
              </a:spcBef>
              <a:defRPr/>
            </a:pPr>
            <a:r>
              <a:rPr lang="en-US" altLang="en-US" sz="1800" b="1" dirty="0" err="1">
                <a:latin typeface="Arial" panose="020B0604020202020204" pitchFamily="34" charset="0"/>
              </a:rPr>
              <a:t>GeoJSON</a:t>
            </a:r>
            <a:r>
              <a:rPr lang="en-US" altLang="en-US" sz="1800" dirty="0">
                <a:latin typeface="Arial" panose="020B0604020202020204" pitchFamily="34" charset="0"/>
              </a:rPr>
              <a:t> - an open standard geospatial data interchange format. ArcGIS Pro has tools to convert this format into a shapefile or geodatabase feature class, whilst ArcGIS Online supports it directly as a data source.</a:t>
            </a:r>
          </a:p>
          <a:p>
            <a:pPr marL="285750" indent="-285750">
              <a:spcBef>
                <a:spcPct val="0"/>
              </a:spcBef>
              <a:defRPr/>
            </a:pPr>
            <a:endParaRPr lang="en-US" altLang="en-US" sz="1800" dirty="0">
              <a:latin typeface="Arial" panose="020B0604020202020204" pitchFamily="34" charset="0"/>
            </a:endParaRPr>
          </a:p>
          <a:p>
            <a:pPr marL="285750" indent="-285750">
              <a:spcBef>
                <a:spcPct val="0"/>
              </a:spcBef>
              <a:defRPr/>
            </a:pPr>
            <a:r>
              <a:rPr lang="en-US" altLang="en-US" sz="1800" b="1" dirty="0">
                <a:latin typeface="Arial" panose="020B0604020202020204" pitchFamily="34" charset="0"/>
              </a:rPr>
              <a:t>KML/KMZ </a:t>
            </a:r>
            <a:r>
              <a:rPr lang="en-US" altLang="en-US" sz="1800" dirty="0">
                <a:latin typeface="Arial" panose="020B0604020202020204" pitchFamily="34" charset="0"/>
              </a:rPr>
              <a:t>- developed for use with Google Earth, KML (Keyhole Markup Language) has become a popular data format for geographic data. ArcGIS Pro has tools to convert KML into a layer file from which you can export the data to a native ArcGIS format. ArcGIS Online supports KML directly.</a:t>
            </a:r>
          </a:p>
          <a:p>
            <a:pPr marL="285750" indent="-285750">
              <a:spcBef>
                <a:spcPct val="0"/>
              </a:spcBef>
              <a:defRPr/>
            </a:pPr>
            <a:endParaRPr lang="en-US" altLang="en-US" sz="1800" dirty="0">
              <a:latin typeface="Arial" panose="020B0604020202020204" pitchFamily="34" charset="0"/>
            </a:endParaRPr>
          </a:p>
          <a:p>
            <a:pPr marL="285750" indent="-285750">
              <a:spcBef>
                <a:spcPct val="0"/>
              </a:spcBef>
              <a:defRPr/>
            </a:pPr>
            <a:r>
              <a:rPr lang="en-US" altLang="en-US" sz="1800" b="1" dirty="0">
                <a:latin typeface="Arial" panose="020B0604020202020204" pitchFamily="34" charset="0"/>
              </a:rPr>
              <a:t>GPX</a:t>
            </a:r>
            <a:r>
              <a:rPr lang="en-US" altLang="en-US" sz="1800" dirty="0">
                <a:latin typeface="Arial" panose="020B0604020202020204" pitchFamily="34" charset="0"/>
              </a:rPr>
              <a:t> - a lightweight XML data format design for the interchange of GPS data, so only supports line and point geometry. ArcGIS Pro has tools to convert this format into a shapefile or geodatabase feature class, whilst ArcGIS Online supports it directly as a data source.</a:t>
            </a:r>
            <a:endParaRPr lang="en-GB" altLang="en-US" sz="1800" dirty="0">
              <a:latin typeface="Arial" panose="020B0604020202020204"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729DBA74-AA49-C964-4DA8-6DAEDE00D4DD}"/>
              </a:ext>
            </a:extLst>
          </p:cNvPr>
          <p:cNvSpPr>
            <a:spLocks noGrp="1" noChangeArrowheads="1"/>
          </p:cNvSpPr>
          <p:nvPr>
            <p:ph type="title"/>
          </p:nvPr>
        </p:nvSpPr>
        <p:spPr>
          <a:xfrm>
            <a:off x="762000" y="174626"/>
            <a:ext cx="9163050" cy="968375"/>
          </a:xfrm>
        </p:spPr>
        <p:txBody>
          <a:bodyPr/>
          <a:lstStyle/>
          <a:p>
            <a:pPr algn="l"/>
            <a:r>
              <a:rPr lang="en-GB" altLang="en-US" dirty="0"/>
              <a:t>Data Visualisation – go from this ..</a:t>
            </a:r>
          </a:p>
        </p:txBody>
      </p:sp>
      <p:pic>
        <p:nvPicPr>
          <p:cNvPr id="48131" name="Picture 2">
            <a:extLst>
              <a:ext uri="{FF2B5EF4-FFF2-40B4-BE49-F238E27FC236}">
                <a16:creationId xmlns:a16="http://schemas.microsoft.com/office/drawing/2014/main" id="{FD7097BA-C02A-CF7F-A3DD-A1D381AE59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9400" y="1615857"/>
            <a:ext cx="8375650" cy="5027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8014649B-7CEA-8F0E-490B-A3FB7065480B}"/>
              </a:ext>
            </a:extLst>
          </p:cNvPr>
          <p:cNvSpPr>
            <a:spLocks noGrp="1" noChangeArrowheads="1"/>
          </p:cNvSpPr>
          <p:nvPr>
            <p:ph type="title"/>
          </p:nvPr>
        </p:nvSpPr>
        <p:spPr>
          <a:xfrm>
            <a:off x="604345" y="174626"/>
            <a:ext cx="9320705" cy="692477"/>
          </a:xfrm>
        </p:spPr>
        <p:txBody>
          <a:bodyPr/>
          <a:lstStyle/>
          <a:p>
            <a:pPr algn="l"/>
            <a:r>
              <a:rPr lang="en-GB" altLang="en-US" dirty="0"/>
              <a:t>…. to this!</a:t>
            </a:r>
          </a:p>
        </p:txBody>
      </p:sp>
      <p:pic>
        <p:nvPicPr>
          <p:cNvPr id="50179" name="Picture 2" descr="Salford">
            <a:extLst>
              <a:ext uri="{FF2B5EF4-FFF2-40B4-BE49-F238E27FC236}">
                <a16:creationId xmlns:a16="http://schemas.microsoft.com/office/drawing/2014/main" id="{47392CA1-21BF-F61F-A6B5-C8D68A8F8D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5039" y="989013"/>
            <a:ext cx="8040687" cy="568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0" name="Picture 2">
            <a:extLst>
              <a:ext uri="{FF2B5EF4-FFF2-40B4-BE49-F238E27FC236}">
                <a16:creationId xmlns:a16="http://schemas.microsoft.com/office/drawing/2014/main" id="{EFE0CF0A-2F57-8D42-AFBA-B3FCF1FC38A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423900" y="4621213"/>
            <a:ext cx="106362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D62F3-4F0D-3920-94CC-17CAB7CDD129}"/>
              </a:ext>
            </a:extLst>
          </p:cNvPr>
          <p:cNvSpPr>
            <a:spLocks noGrp="1"/>
          </p:cNvSpPr>
          <p:nvPr>
            <p:ph type="title"/>
          </p:nvPr>
        </p:nvSpPr>
        <p:spPr/>
        <p:txBody>
          <a:bodyPr/>
          <a:lstStyle/>
          <a:p>
            <a:r>
              <a:rPr lang="en-GB" dirty="0"/>
              <a:t>REMOTE SENSING</a:t>
            </a:r>
          </a:p>
        </p:txBody>
      </p:sp>
      <p:pic>
        <p:nvPicPr>
          <p:cNvPr id="1026" name="Picture 2" descr="satellite">
            <a:extLst>
              <a:ext uri="{FF2B5EF4-FFF2-40B4-BE49-F238E27FC236}">
                <a16:creationId xmlns:a16="http://schemas.microsoft.com/office/drawing/2014/main" id="{C6919F2B-CDC2-5741-8AEB-A93B1BD7DF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9866" y="3097367"/>
            <a:ext cx="3537899" cy="235624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0F87361D-CB10-A428-1861-366DD203C7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40507" y="1249249"/>
            <a:ext cx="7951493" cy="560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4113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3EC22-3511-5DD9-896E-A30421D12BB5}"/>
              </a:ext>
            </a:extLst>
          </p:cNvPr>
          <p:cNvSpPr>
            <a:spLocks noGrp="1"/>
          </p:cNvSpPr>
          <p:nvPr>
            <p:ph type="title"/>
          </p:nvPr>
        </p:nvSpPr>
        <p:spPr>
          <a:xfrm>
            <a:off x="646111" y="452718"/>
            <a:ext cx="9404723" cy="682399"/>
          </a:xfrm>
        </p:spPr>
        <p:txBody>
          <a:bodyPr/>
          <a:lstStyle/>
          <a:p>
            <a:r>
              <a:rPr lang="en-GB" dirty="0"/>
              <a:t>RS</a:t>
            </a:r>
          </a:p>
        </p:txBody>
      </p:sp>
      <p:sp>
        <p:nvSpPr>
          <p:cNvPr id="3" name="Content Placeholder 2">
            <a:extLst>
              <a:ext uri="{FF2B5EF4-FFF2-40B4-BE49-F238E27FC236}">
                <a16:creationId xmlns:a16="http://schemas.microsoft.com/office/drawing/2014/main" id="{1F242878-D259-0722-7FF0-C04D8F93195C}"/>
              </a:ext>
            </a:extLst>
          </p:cNvPr>
          <p:cNvSpPr>
            <a:spLocks noGrp="1"/>
          </p:cNvSpPr>
          <p:nvPr>
            <p:ph idx="1"/>
          </p:nvPr>
        </p:nvSpPr>
        <p:spPr>
          <a:xfrm>
            <a:off x="645130" y="1261242"/>
            <a:ext cx="10527367" cy="5202620"/>
          </a:xfrm>
        </p:spPr>
        <p:txBody>
          <a:bodyPr>
            <a:normAutofit/>
          </a:bodyPr>
          <a:lstStyle/>
          <a:p>
            <a:r>
              <a:rPr lang="en-GB" sz="2400" dirty="0"/>
              <a:t>Orbits</a:t>
            </a:r>
          </a:p>
          <a:p>
            <a:pPr marL="0" indent="0">
              <a:buNone/>
            </a:pPr>
            <a:endParaRPr lang="en-GB" sz="2400" dirty="0"/>
          </a:p>
          <a:p>
            <a:r>
              <a:rPr lang="en-GB" sz="2400" dirty="0"/>
              <a:t>Observing with the Electromagnetic Spectrum</a:t>
            </a:r>
          </a:p>
          <a:p>
            <a:pPr marL="0" indent="0">
              <a:buNone/>
            </a:pPr>
            <a:endParaRPr lang="en-GB" sz="2400" dirty="0"/>
          </a:p>
          <a:p>
            <a:r>
              <a:rPr lang="en-GB" sz="2400" dirty="0"/>
              <a:t>Sensors</a:t>
            </a:r>
          </a:p>
          <a:p>
            <a:pPr marL="0" indent="0">
              <a:buNone/>
            </a:pPr>
            <a:endParaRPr lang="en-GB" sz="2400" dirty="0"/>
          </a:p>
          <a:p>
            <a:r>
              <a:rPr lang="en-GB" sz="2400" dirty="0"/>
              <a:t>Resolution</a:t>
            </a:r>
          </a:p>
          <a:p>
            <a:pPr marL="0" indent="0">
              <a:buNone/>
            </a:pPr>
            <a:endParaRPr lang="en-GB" sz="2400" dirty="0"/>
          </a:p>
          <a:p>
            <a:r>
              <a:rPr lang="en-GB" sz="2400" dirty="0"/>
              <a:t>Data Processing, Interpretation, and Analysis</a:t>
            </a:r>
          </a:p>
          <a:p>
            <a:pPr marL="0" indent="0">
              <a:buNone/>
            </a:pPr>
            <a:endParaRPr lang="en-GB" sz="2400" dirty="0"/>
          </a:p>
        </p:txBody>
      </p:sp>
    </p:spTree>
    <p:extLst>
      <p:ext uri="{BB962C8B-B14F-4D97-AF65-F5344CB8AC3E}">
        <p14:creationId xmlns:p14="http://schemas.microsoft.com/office/powerpoint/2010/main" val="3722422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3291-B932-0A27-F435-9D89E37D1F77}"/>
              </a:ext>
            </a:extLst>
          </p:cNvPr>
          <p:cNvSpPr>
            <a:spLocks noGrp="1"/>
          </p:cNvSpPr>
          <p:nvPr>
            <p:ph type="title"/>
          </p:nvPr>
        </p:nvSpPr>
        <p:spPr>
          <a:xfrm>
            <a:off x="646111" y="452718"/>
            <a:ext cx="9404723" cy="1400530"/>
          </a:xfrm>
        </p:spPr>
        <p:txBody>
          <a:bodyPr anchor="t">
            <a:normAutofit/>
          </a:bodyPr>
          <a:lstStyle/>
          <a:p>
            <a:r>
              <a:rPr lang="en-GB" dirty="0"/>
              <a:t>RS - ORBITS</a:t>
            </a:r>
          </a:p>
        </p:txBody>
      </p:sp>
      <p:sp>
        <p:nvSpPr>
          <p:cNvPr id="3" name="Content Placeholder 2">
            <a:extLst>
              <a:ext uri="{FF2B5EF4-FFF2-40B4-BE49-F238E27FC236}">
                <a16:creationId xmlns:a16="http://schemas.microsoft.com/office/drawing/2014/main" id="{BC76B8D5-0CE6-F7AD-1746-2CE9A1F5BF3A}"/>
              </a:ext>
            </a:extLst>
          </p:cNvPr>
          <p:cNvSpPr>
            <a:spLocks noGrp="1"/>
          </p:cNvSpPr>
          <p:nvPr>
            <p:ph sz="half" idx="1"/>
          </p:nvPr>
        </p:nvSpPr>
        <p:spPr>
          <a:xfrm>
            <a:off x="1103312" y="2060575"/>
            <a:ext cx="4396339" cy="4195763"/>
          </a:xfrm>
        </p:spPr>
        <p:txBody>
          <a:bodyPr>
            <a:normAutofit/>
          </a:bodyPr>
          <a:lstStyle/>
          <a:p>
            <a:pPr marL="0" indent="0">
              <a:buNone/>
            </a:pPr>
            <a:r>
              <a:rPr lang="en-GB" dirty="0"/>
              <a:t>low-Earth orbit - 160 to 2,000 km above Earth </a:t>
            </a:r>
          </a:p>
          <a:p>
            <a:pPr marL="0" indent="0">
              <a:buNone/>
            </a:pPr>
            <a:endParaRPr lang="en-GB" dirty="0"/>
          </a:p>
          <a:p>
            <a:pPr marL="0" indent="0">
              <a:buNone/>
            </a:pPr>
            <a:r>
              <a:rPr lang="en-GB" dirty="0"/>
              <a:t>medium-Earth orbit - 2,000 to 35,500 km above Earth</a:t>
            </a:r>
          </a:p>
          <a:p>
            <a:pPr marL="0" indent="0">
              <a:buNone/>
            </a:pPr>
            <a:endParaRPr lang="en-GB" dirty="0"/>
          </a:p>
          <a:p>
            <a:pPr marL="0" indent="0">
              <a:buNone/>
            </a:pPr>
            <a:r>
              <a:rPr lang="en-GB" dirty="0"/>
              <a:t>high-Earth orbit 35,500 km above Earth - geosynchronous orbit (GSO) </a:t>
            </a:r>
          </a:p>
        </p:txBody>
      </p:sp>
      <p:pic>
        <p:nvPicPr>
          <p:cNvPr id="4" name="Picture 3">
            <a:extLst>
              <a:ext uri="{FF2B5EF4-FFF2-40B4-BE49-F238E27FC236}">
                <a16:creationId xmlns:a16="http://schemas.microsoft.com/office/drawing/2014/main" id="{3D9D3C3E-588D-04AE-E303-B377F2B94AB8}"/>
              </a:ext>
            </a:extLst>
          </p:cNvPr>
          <p:cNvPicPr>
            <a:picLocks noChangeAspect="1"/>
          </p:cNvPicPr>
          <p:nvPr/>
        </p:nvPicPr>
        <p:blipFill>
          <a:blip r:embed="rId3"/>
          <a:stretch>
            <a:fillRect/>
          </a:stretch>
        </p:blipFill>
        <p:spPr>
          <a:xfrm>
            <a:off x="5551462" y="-1"/>
            <a:ext cx="4822470" cy="3894143"/>
          </a:xfrm>
          <a:prstGeom prst="rect">
            <a:avLst/>
          </a:prstGeom>
          <a:noFill/>
        </p:spPr>
      </p:pic>
      <p:sp>
        <p:nvSpPr>
          <p:cNvPr id="6" name="TextBox 5">
            <a:extLst>
              <a:ext uri="{FF2B5EF4-FFF2-40B4-BE49-F238E27FC236}">
                <a16:creationId xmlns:a16="http://schemas.microsoft.com/office/drawing/2014/main" id="{A7F82D86-1F95-4201-2F9D-4599C7C41A8C}"/>
              </a:ext>
            </a:extLst>
          </p:cNvPr>
          <p:cNvSpPr txBox="1"/>
          <p:nvPr/>
        </p:nvSpPr>
        <p:spPr>
          <a:xfrm>
            <a:off x="5499651" y="4127590"/>
            <a:ext cx="6094926" cy="1754326"/>
          </a:xfrm>
          <a:prstGeom prst="rect">
            <a:avLst/>
          </a:prstGeom>
          <a:noFill/>
        </p:spPr>
        <p:txBody>
          <a:bodyPr wrap="square">
            <a:spAutoFit/>
          </a:bodyPr>
          <a:lstStyle/>
          <a:p>
            <a:r>
              <a:rPr lang="en-GB" dirty="0"/>
              <a:t>NASA's Aqua satellite completes one orbit every 99 minutes and passes within 10 degrees of each pole. This enables the Moderate Resolution Imaging Spectroradiometer (MODIS) aboard Aqua to acquire full global imagery every 1-2 days. Credit: NASA Aqua.</a:t>
            </a:r>
          </a:p>
        </p:txBody>
      </p:sp>
    </p:spTree>
    <p:extLst>
      <p:ext uri="{BB962C8B-B14F-4D97-AF65-F5344CB8AC3E}">
        <p14:creationId xmlns:p14="http://schemas.microsoft.com/office/powerpoint/2010/main" val="22413226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65DBB-E233-57DE-A581-F9C72EA1FE8F}"/>
              </a:ext>
            </a:extLst>
          </p:cNvPr>
          <p:cNvSpPr>
            <a:spLocks noGrp="1"/>
          </p:cNvSpPr>
          <p:nvPr>
            <p:ph type="title"/>
          </p:nvPr>
        </p:nvSpPr>
        <p:spPr>
          <a:xfrm>
            <a:off x="0" y="0"/>
            <a:ext cx="9769641" cy="1002965"/>
          </a:xfrm>
        </p:spPr>
        <p:txBody>
          <a:bodyPr/>
          <a:lstStyle/>
          <a:p>
            <a:r>
              <a:rPr lang="en-GB" sz="3200" dirty="0"/>
              <a:t>RS - Observing with the Electromagnetic Spectrum</a:t>
            </a:r>
            <a:br>
              <a:rPr lang="en-GB" dirty="0"/>
            </a:br>
            <a:endParaRPr lang="en-GB" dirty="0"/>
          </a:p>
        </p:txBody>
      </p:sp>
      <p:pic>
        <p:nvPicPr>
          <p:cNvPr id="5" name="Picture 4">
            <a:extLst>
              <a:ext uri="{FF2B5EF4-FFF2-40B4-BE49-F238E27FC236}">
                <a16:creationId xmlns:a16="http://schemas.microsoft.com/office/drawing/2014/main" id="{EB828194-04CB-E955-C352-211994B48B70}"/>
              </a:ext>
            </a:extLst>
          </p:cNvPr>
          <p:cNvPicPr>
            <a:picLocks noChangeAspect="1"/>
          </p:cNvPicPr>
          <p:nvPr/>
        </p:nvPicPr>
        <p:blipFill>
          <a:blip r:embed="rId3"/>
          <a:stretch>
            <a:fillRect/>
          </a:stretch>
        </p:blipFill>
        <p:spPr>
          <a:xfrm>
            <a:off x="0" y="1166648"/>
            <a:ext cx="12191999" cy="5691352"/>
          </a:xfrm>
          <a:prstGeom prst="rect">
            <a:avLst/>
          </a:prstGeom>
        </p:spPr>
      </p:pic>
    </p:spTree>
    <p:extLst>
      <p:ext uri="{BB962C8B-B14F-4D97-AF65-F5344CB8AC3E}">
        <p14:creationId xmlns:p14="http://schemas.microsoft.com/office/powerpoint/2010/main" val="21265983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DBC84-7594-2464-5541-BB76EC7DB888}"/>
              </a:ext>
            </a:extLst>
          </p:cNvPr>
          <p:cNvSpPr>
            <a:spLocks noGrp="1"/>
          </p:cNvSpPr>
          <p:nvPr>
            <p:ph type="title"/>
          </p:nvPr>
        </p:nvSpPr>
        <p:spPr>
          <a:xfrm>
            <a:off x="0" y="0"/>
            <a:ext cx="9760019" cy="1271752"/>
          </a:xfrm>
        </p:spPr>
        <p:txBody>
          <a:bodyPr anchor="t">
            <a:normAutofit/>
          </a:bodyPr>
          <a:lstStyle/>
          <a:p>
            <a:r>
              <a:rPr lang="en-GB" sz="3200" dirty="0"/>
              <a:t>RS - Observing with the Electromagnetic Spectrum</a:t>
            </a:r>
          </a:p>
        </p:txBody>
      </p:sp>
      <p:pic>
        <p:nvPicPr>
          <p:cNvPr id="1026" name="Picture 2" descr="See the source image">
            <a:extLst>
              <a:ext uri="{FF2B5EF4-FFF2-40B4-BE49-F238E27FC236}">
                <a16:creationId xmlns:a16="http://schemas.microsoft.com/office/drawing/2014/main" id="{0B00767B-B139-4E65-4BE6-B6227195CB4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0382" y="1506828"/>
            <a:ext cx="10715223" cy="4868214"/>
          </a:xfrm>
          <a:prstGeom prst="rect">
            <a:avLst/>
          </a:prstGeom>
          <a:solidFill>
            <a:srgbClr val="FFFFFF"/>
          </a:solidFill>
        </p:spPr>
      </p:pic>
    </p:spTree>
    <p:extLst>
      <p:ext uri="{BB962C8B-B14F-4D97-AF65-F5344CB8AC3E}">
        <p14:creationId xmlns:p14="http://schemas.microsoft.com/office/powerpoint/2010/main" val="17455992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BDCE-8E58-1B64-0B39-8E0DD7E68D46}"/>
              </a:ext>
            </a:extLst>
          </p:cNvPr>
          <p:cNvSpPr>
            <a:spLocks noGrp="1"/>
          </p:cNvSpPr>
          <p:nvPr>
            <p:ph type="title"/>
          </p:nvPr>
        </p:nvSpPr>
        <p:spPr>
          <a:xfrm>
            <a:off x="0" y="0"/>
            <a:ext cx="9404723" cy="1400530"/>
          </a:xfrm>
        </p:spPr>
        <p:txBody>
          <a:bodyPr/>
          <a:lstStyle/>
          <a:p>
            <a:r>
              <a:rPr kumimoji="0" lang="en-GB" sz="3200" b="0" i="0" u="none" strike="noStrike" kern="1200" cap="none" spc="0" normalizeH="0" baseline="0" noProof="0" dirty="0">
                <a:ln>
                  <a:noFill/>
                </a:ln>
                <a:solidFill>
                  <a:srgbClr val="EBEBEB"/>
                </a:solidFill>
                <a:effectLst/>
                <a:uLnTx/>
                <a:uFillTx/>
                <a:latin typeface="Century Gothic" panose="020B0502020202020204"/>
                <a:ea typeface="+mj-ea"/>
                <a:cs typeface="+mj-cs"/>
              </a:rPr>
              <a:t>RS - Observing with the Electromagnetic Spectrum</a:t>
            </a:r>
            <a:endParaRPr lang="en-GB" sz="3200" dirty="0"/>
          </a:p>
        </p:txBody>
      </p:sp>
      <p:pic>
        <p:nvPicPr>
          <p:cNvPr id="2050" name="Picture 2" descr="Spectral signatures of different Earth features within the visible light spectrum">
            <a:extLst>
              <a:ext uri="{FF2B5EF4-FFF2-40B4-BE49-F238E27FC236}">
                <a16:creationId xmlns:a16="http://schemas.microsoft.com/office/drawing/2014/main" id="{C80F45BE-AC7A-2D76-CA0B-F9FF28A68C6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455312" y="1328461"/>
            <a:ext cx="9105364" cy="50787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66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25FB3-4214-592A-063B-2EFF0E69C660}"/>
              </a:ext>
            </a:extLst>
          </p:cNvPr>
          <p:cNvSpPr>
            <a:spLocks noGrp="1"/>
          </p:cNvSpPr>
          <p:nvPr>
            <p:ph type="title"/>
          </p:nvPr>
        </p:nvSpPr>
        <p:spPr>
          <a:xfrm>
            <a:off x="52277" y="48070"/>
            <a:ext cx="9404723" cy="1181640"/>
          </a:xfrm>
        </p:spPr>
        <p:txBody>
          <a:bodyPr/>
          <a:lstStyle/>
          <a:p>
            <a:r>
              <a:rPr kumimoji="0" lang="en-GB" sz="3200" b="0" i="0" u="none" strike="noStrike" kern="1200" cap="none" spc="0" normalizeH="0" baseline="0" noProof="0" dirty="0">
                <a:ln>
                  <a:noFill/>
                </a:ln>
                <a:solidFill>
                  <a:srgbClr val="EBEBEB"/>
                </a:solidFill>
                <a:effectLst/>
                <a:uLnTx/>
                <a:uFillTx/>
                <a:latin typeface="Century Gothic" panose="020B0502020202020204"/>
                <a:ea typeface="+mj-ea"/>
                <a:cs typeface="+mj-cs"/>
              </a:rPr>
              <a:t>RS - Observing with the Electromagnetic Spectrum</a:t>
            </a:r>
            <a:endParaRPr lang="en-GB" dirty="0"/>
          </a:p>
        </p:txBody>
      </p:sp>
      <p:pic>
        <p:nvPicPr>
          <p:cNvPr id="3074" name="Picture 2" descr="See the source image">
            <a:extLst>
              <a:ext uri="{FF2B5EF4-FFF2-40B4-BE49-F238E27FC236}">
                <a16:creationId xmlns:a16="http://schemas.microsoft.com/office/drawing/2014/main" id="{8C1B3307-4BA4-5854-DEAE-8B2C0001DA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404290"/>
            <a:ext cx="6096000" cy="419576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See the source image">
            <a:extLst>
              <a:ext uri="{FF2B5EF4-FFF2-40B4-BE49-F238E27FC236}">
                <a16:creationId xmlns:a16="http://schemas.microsoft.com/office/drawing/2014/main" id="{502FE3C2-828C-5B20-3A9B-061D274F37C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See the source image">
            <a:extLst>
              <a:ext uri="{FF2B5EF4-FFF2-40B4-BE49-F238E27FC236}">
                <a16:creationId xmlns:a16="http://schemas.microsoft.com/office/drawing/2014/main" id="{B3904107-1410-E08E-1476-E3382DAE4D7B}"/>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7051484E-0BA2-56DE-5E3C-F00FD990F45D}"/>
              </a:ext>
            </a:extLst>
          </p:cNvPr>
          <p:cNvPicPr>
            <a:picLocks noChangeAspect="1"/>
          </p:cNvPicPr>
          <p:nvPr/>
        </p:nvPicPr>
        <p:blipFill>
          <a:blip r:embed="rId3"/>
          <a:stretch>
            <a:fillRect/>
          </a:stretch>
        </p:blipFill>
        <p:spPr>
          <a:xfrm>
            <a:off x="5801710" y="1404290"/>
            <a:ext cx="6333018" cy="4195762"/>
          </a:xfrm>
          <a:prstGeom prst="rect">
            <a:avLst/>
          </a:prstGeom>
        </p:spPr>
      </p:pic>
    </p:spTree>
    <p:extLst>
      <p:ext uri="{BB962C8B-B14F-4D97-AF65-F5344CB8AC3E}">
        <p14:creationId xmlns:p14="http://schemas.microsoft.com/office/powerpoint/2010/main" val="16807738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76C9A-046E-2FF4-42E8-4FE56B6DF3BA}"/>
              </a:ext>
            </a:extLst>
          </p:cNvPr>
          <p:cNvSpPr>
            <a:spLocks noGrp="1"/>
          </p:cNvSpPr>
          <p:nvPr>
            <p:ph type="title"/>
          </p:nvPr>
        </p:nvSpPr>
        <p:spPr>
          <a:xfrm>
            <a:off x="41766" y="0"/>
            <a:ext cx="9404723" cy="1400530"/>
          </a:xfrm>
        </p:spPr>
        <p:txBody>
          <a:bodyPr/>
          <a:lstStyle/>
          <a:p>
            <a:r>
              <a:rPr lang="en-GB" dirty="0"/>
              <a:t>SENSORS</a:t>
            </a:r>
          </a:p>
        </p:txBody>
      </p:sp>
      <p:pic>
        <p:nvPicPr>
          <p:cNvPr id="4098" name="Picture 2" descr="Diagram of a passive sensor versus an active sensor.">
            <a:extLst>
              <a:ext uri="{FF2B5EF4-FFF2-40B4-BE49-F238E27FC236}">
                <a16:creationId xmlns:a16="http://schemas.microsoft.com/office/drawing/2014/main" id="{BF9AB5E3-5305-078A-242B-947CB0F6F6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670050"/>
            <a:ext cx="12192000" cy="427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202579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C3BAC-8DBA-F7BF-E1ED-33EC0BC54A33}"/>
              </a:ext>
            </a:extLst>
          </p:cNvPr>
          <p:cNvSpPr>
            <a:spLocks noGrp="1"/>
          </p:cNvSpPr>
          <p:nvPr>
            <p:ph type="title"/>
          </p:nvPr>
        </p:nvSpPr>
        <p:spPr>
          <a:xfrm>
            <a:off x="31256" y="0"/>
            <a:ext cx="9404723" cy="1400530"/>
          </a:xfrm>
        </p:spPr>
        <p:txBody>
          <a:bodyPr/>
          <a:lstStyle/>
          <a:p>
            <a:r>
              <a:rPr lang="en-GB" dirty="0"/>
              <a:t>RESOLUTION - RADIOMETRIC</a:t>
            </a:r>
          </a:p>
        </p:txBody>
      </p:sp>
      <p:pic>
        <p:nvPicPr>
          <p:cNvPr id="5122" name="Picture 2" descr="radiometric_resolution">
            <a:extLst>
              <a:ext uri="{FF2B5EF4-FFF2-40B4-BE49-F238E27FC236}">
                <a16:creationId xmlns:a16="http://schemas.microsoft.com/office/drawing/2014/main" id="{5862C9B4-B419-9D93-D585-64035F1CFF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399" y="938213"/>
            <a:ext cx="10349713" cy="57008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64703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16CE-62EA-1DE4-5CB5-CD5A05806EFC}"/>
              </a:ext>
            </a:extLst>
          </p:cNvPr>
          <p:cNvSpPr>
            <a:spLocks noGrp="1"/>
          </p:cNvSpPr>
          <p:nvPr>
            <p:ph type="title"/>
          </p:nvPr>
        </p:nvSpPr>
        <p:spPr>
          <a:xfrm>
            <a:off x="0" y="0"/>
            <a:ext cx="9404723" cy="1059873"/>
          </a:xfrm>
        </p:spPr>
        <p:txBody>
          <a:bodyPr anchor="t">
            <a:normAutofit/>
          </a:bodyPr>
          <a:lstStyle/>
          <a:p>
            <a:r>
              <a:rPr lang="en-GB" dirty="0"/>
              <a:t>RESOLUTION - SPATIAL</a:t>
            </a:r>
          </a:p>
        </p:txBody>
      </p:sp>
      <p:pic>
        <p:nvPicPr>
          <p:cNvPr id="4" name="Picture 3">
            <a:extLst>
              <a:ext uri="{FF2B5EF4-FFF2-40B4-BE49-F238E27FC236}">
                <a16:creationId xmlns:a16="http://schemas.microsoft.com/office/drawing/2014/main" id="{245E999F-2CF1-79ED-B75C-D21AB0C87C31}"/>
              </a:ext>
            </a:extLst>
          </p:cNvPr>
          <p:cNvPicPr>
            <a:picLocks noChangeAspect="1"/>
          </p:cNvPicPr>
          <p:nvPr/>
        </p:nvPicPr>
        <p:blipFill rotWithShape="1">
          <a:blip r:embed="rId3"/>
          <a:srcRect t="9729" r="-2" b="5774"/>
          <a:stretch/>
        </p:blipFill>
        <p:spPr>
          <a:xfrm>
            <a:off x="303211" y="1263209"/>
            <a:ext cx="11324216" cy="5293305"/>
          </a:xfrm>
          <a:prstGeom prst="rect">
            <a:avLst/>
          </a:prstGeom>
          <a:noFill/>
        </p:spPr>
      </p:pic>
    </p:spTree>
    <p:extLst>
      <p:ext uri="{BB962C8B-B14F-4D97-AF65-F5344CB8AC3E}">
        <p14:creationId xmlns:p14="http://schemas.microsoft.com/office/powerpoint/2010/main" val="1943871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35AA7-1269-EB5E-6D8C-AEADD887ABEF}"/>
              </a:ext>
            </a:extLst>
          </p:cNvPr>
          <p:cNvSpPr>
            <a:spLocks noGrp="1"/>
          </p:cNvSpPr>
          <p:nvPr>
            <p:ph type="title"/>
          </p:nvPr>
        </p:nvSpPr>
        <p:spPr>
          <a:xfrm>
            <a:off x="0" y="5909"/>
            <a:ext cx="9404723" cy="1400530"/>
          </a:xfrm>
        </p:spPr>
        <p:txBody>
          <a:bodyPr/>
          <a:lstStyle/>
          <a:p>
            <a:r>
              <a:rPr lang="en-GB" dirty="0"/>
              <a:t>RESOLUTION - SPECTRAL RESPONSE</a:t>
            </a:r>
          </a:p>
        </p:txBody>
      </p:sp>
      <p:pic>
        <p:nvPicPr>
          <p:cNvPr id="4" name="Picture 3">
            <a:extLst>
              <a:ext uri="{FF2B5EF4-FFF2-40B4-BE49-F238E27FC236}">
                <a16:creationId xmlns:a16="http://schemas.microsoft.com/office/drawing/2014/main" id="{1C25E443-1678-276C-7B26-4FAE1B6F25BA}"/>
              </a:ext>
            </a:extLst>
          </p:cNvPr>
          <p:cNvPicPr>
            <a:picLocks noChangeAspect="1"/>
          </p:cNvPicPr>
          <p:nvPr/>
        </p:nvPicPr>
        <p:blipFill>
          <a:blip r:embed="rId3"/>
          <a:stretch>
            <a:fillRect/>
          </a:stretch>
        </p:blipFill>
        <p:spPr>
          <a:xfrm>
            <a:off x="1165514" y="998393"/>
            <a:ext cx="7464136" cy="5537422"/>
          </a:xfrm>
          <a:prstGeom prst="rect">
            <a:avLst/>
          </a:prstGeom>
        </p:spPr>
      </p:pic>
    </p:spTree>
    <p:extLst>
      <p:ext uri="{BB962C8B-B14F-4D97-AF65-F5344CB8AC3E}">
        <p14:creationId xmlns:p14="http://schemas.microsoft.com/office/powerpoint/2010/main" val="16404616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5EF8C-5A14-24FD-43E5-13E2CAD587EF}"/>
              </a:ext>
            </a:extLst>
          </p:cNvPr>
          <p:cNvSpPr>
            <a:spLocks noGrp="1"/>
          </p:cNvSpPr>
          <p:nvPr>
            <p:ph type="title"/>
          </p:nvPr>
        </p:nvSpPr>
        <p:spPr>
          <a:xfrm>
            <a:off x="0" y="0"/>
            <a:ext cx="9404723" cy="1400530"/>
          </a:xfrm>
        </p:spPr>
        <p:txBody>
          <a:bodyPr/>
          <a:lstStyle/>
          <a:p>
            <a:r>
              <a:rPr lang="en-GB" dirty="0"/>
              <a:t>RESOLUTION - TEMPORAL </a:t>
            </a:r>
          </a:p>
        </p:txBody>
      </p:sp>
      <p:sp>
        <p:nvSpPr>
          <p:cNvPr id="5" name="TextBox 4">
            <a:extLst>
              <a:ext uri="{FF2B5EF4-FFF2-40B4-BE49-F238E27FC236}">
                <a16:creationId xmlns:a16="http://schemas.microsoft.com/office/drawing/2014/main" id="{FA3C40F1-8961-AE48-83C1-60AECFBABC90}"/>
              </a:ext>
            </a:extLst>
          </p:cNvPr>
          <p:cNvSpPr txBox="1"/>
          <p:nvPr/>
        </p:nvSpPr>
        <p:spPr>
          <a:xfrm>
            <a:off x="374073" y="1288473"/>
            <a:ext cx="8714076" cy="3046988"/>
          </a:xfrm>
          <a:prstGeom prst="rect">
            <a:avLst/>
          </a:prstGeom>
          <a:noFill/>
        </p:spPr>
        <p:txBody>
          <a:bodyPr wrap="square">
            <a:spAutoFit/>
          </a:bodyPr>
          <a:lstStyle/>
          <a:p>
            <a:r>
              <a:rPr lang="en-GB" sz="2400" dirty="0">
                <a:latin typeface="Arial" panose="020B0604020202020204" pitchFamily="34" charset="0"/>
                <a:cs typeface="Arial" panose="020B0604020202020204" pitchFamily="34" charset="0"/>
              </a:rPr>
              <a:t>Temporal resolution is the time it takes for a satellite to complete an orbit and revisit the same observation area.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resolution depends on the orbit, the sensor’s characteristics, and the swath width.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Because geostationary satellites match the rate at which Earth is rotating, the temporal resolution is much finer. </a:t>
            </a:r>
          </a:p>
        </p:txBody>
      </p:sp>
    </p:spTree>
    <p:extLst>
      <p:ext uri="{BB962C8B-B14F-4D97-AF65-F5344CB8AC3E}">
        <p14:creationId xmlns:p14="http://schemas.microsoft.com/office/powerpoint/2010/main" val="76232511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70F8-F8A6-496A-C26A-14C737A8FA0B}"/>
              </a:ext>
            </a:extLst>
          </p:cNvPr>
          <p:cNvSpPr>
            <a:spLocks noGrp="1"/>
          </p:cNvSpPr>
          <p:nvPr>
            <p:ph type="title"/>
          </p:nvPr>
        </p:nvSpPr>
        <p:spPr>
          <a:xfrm>
            <a:off x="0" y="0"/>
            <a:ext cx="9404723" cy="883227"/>
          </a:xfrm>
        </p:spPr>
        <p:txBody>
          <a:bodyPr/>
          <a:lstStyle/>
          <a:p>
            <a:r>
              <a:rPr lang="en-GB" sz="3200" dirty="0"/>
              <a:t>Data Processing, Interpretation, and Analysis</a:t>
            </a:r>
            <a:br>
              <a:rPr lang="en-GB" dirty="0"/>
            </a:br>
            <a:endParaRPr lang="en-GB" dirty="0"/>
          </a:p>
        </p:txBody>
      </p:sp>
      <p:sp>
        <p:nvSpPr>
          <p:cNvPr id="3" name="Content Placeholder 2">
            <a:extLst>
              <a:ext uri="{FF2B5EF4-FFF2-40B4-BE49-F238E27FC236}">
                <a16:creationId xmlns:a16="http://schemas.microsoft.com/office/drawing/2014/main" id="{80A45C64-552E-81C7-6586-618B3D4E9134}"/>
              </a:ext>
            </a:extLst>
          </p:cNvPr>
          <p:cNvSpPr>
            <a:spLocks noGrp="1"/>
          </p:cNvSpPr>
          <p:nvPr>
            <p:ph idx="1"/>
          </p:nvPr>
        </p:nvSpPr>
        <p:spPr>
          <a:xfrm>
            <a:off x="229090" y="883228"/>
            <a:ext cx="10619019" cy="5657850"/>
          </a:xfrm>
        </p:spPr>
        <p:txBody>
          <a:bodyPr>
            <a:normAutofit/>
          </a:bodyPr>
          <a:lstStyle/>
          <a:p>
            <a:r>
              <a:rPr lang="en-GB" sz="2400" dirty="0"/>
              <a:t>Remote sensing data acquired from instruments aboard satellites require processing before the data are usable by most researchers and applied science users.</a:t>
            </a:r>
          </a:p>
          <a:p>
            <a:endParaRPr lang="en-GB" sz="2400" dirty="0"/>
          </a:p>
          <a:p>
            <a:r>
              <a:rPr lang="en-GB" sz="2400" dirty="0"/>
              <a:t>Once data are processed, they can be used in a variety of applications, from agriculture to water resources to health and air quality. A single sensor will not address all research questions within a given application. Users often need to leverage multiple sensors and data products to address their question, bearing in mind the limitations of data provided by different spectral, spatial, and temporal resolutions.</a:t>
            </a:r>
          </a:p>
        </p:txBody>
      </p:sp>
    </p:spTree>
    <p:extLst>
      <p:ext uri="{BB962C8B-B14F-4D97-AF65-F5344CB8AC3E}">
        <p14:creationId xmlns:p14="http://schemas.microsoft.com/office/powerpoint/2010/main" val="280880093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DE6E-A8BE-2C4C-9D1F-E2479E596D1B}"/>
              </a:ext>
            </a:extLst>
          </p:cNvPr>
          <p:cNvSpPr>
            <a:spLocks noGrp="1"/>
          </p:cNvSpPr>
          <p:nvPr>
            <p:ph type="title"/>
          </p:nvPr>
        </p:nvSpPr>
        <p:spPr>
          <a:xfrm>
            <a:off x="0" y="0"/>
            <a:ext cx="9404723" cy="1400530"/>
          </a:xfrm>
        </p:spPr>
        <p:txBody>
          <a:bodyPr/>
          <a:lstStyle/>
          <a:p>
            <a:r>
              <a:rPr lang="en-GB" sz="3200" dirty="0"/>
              <a:t>Data Processing – Creating an Image</a:t>
            </a:r>
          </a:p>
        </p:txBody>
      </p:sp>
      <p:pic>
        <p:nvPicPr>
          <p:cNvPr id="4" name="Picture 3">
            <a:extLst>
              <a:ext uri="{FF2B5EF4-FFF2-40B4-BE49-F238E27FC236}">
                <a16:creationId xmlns:a16="http://schemas.microsoft.com/office/drawing/2014/main" id="{D2EE67AB-C1E2-7094-BE1F-D755B0822B25}"/>
              </a:ext>
            </a:extLst>
          </p:cNvPr>
          <p:cNvPicPr>
            <a:picLocks noChangeAspect="1"/>
          </p:cNvPicPr>
          <p:nvPr/>
        </p:nvPicPr>
        <p:blipFill>
          <a:blip r:embed="rId3"/>
          <a:stretch>
            <a:fillRect/>
          </a:stretch>
        </p:blipFill>
        <p:spPr>
          <a:xfrm>
            <a:off x="226868" y="1304059"/>
            <a:ext cx="9525000" cy="4920096"/>
          </a:xfrm>
          <a:prstGeom prst="rect">
            <a:avLst/>
          </a:prstGeom>
        </p:spPr>
      </p:pic>
    </p:spTree>
    <p:extLst>
      <p:ext uri="{BB962C8B-B14F-4D97-AF65-F5344CB8AC3E}">
        <p14:creationId xmlns:p14="http://schemas.microsoft.com/office/powerpoint/2010/main" val="40593253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13A07-FB40-0462-2588-98A91EAFDED8}"/>
              </a:ext>
            </a:extLst>
          </p:cNvPr>
          <p:cNvSpPr>
            <a:spLocks noGrp="1"/>
          </p:cNvSpPr>
          <p:nvPr>
            <p:ph type="title"/>
          </p:nvPr>
        </p:nvSpPr>
        <p:spPr>
          <a:xfrm>
            <a:off x="0" y="0"/>
            <a:ext cx="9404723" cy="763732"/>
          </a:xfrm>
        </p:spPr>
        <p:txBody>
          <a:bodyPr/>
          <a:lstStyle/>
          <a:p>
            <a:r>
              <a:rPr lang="en-GB" sz="3200" dirty="0"/>
              <a:t>Data Interpretation - Scale</a:t>
            </a:r>
          </a:p>
        </p:txBody>
      </p:sp>
      <p:pic>
        <p:nvPicPr>
          <p:cNvPr id="4" name="Picture 3">
            <a:extLst>
              <a:ext uri="{FF2B5EF4-FFF2-40B4-BE49-F238E27FC236}">
                <a16:creationId xmlns:a16="http://schemas.microsoft.com/office/drawing/2014/main" id="{B81143D7-7BEB-74B9-9A21-BC038FF9B4ED}"/>
              </a:ext>
            </a:extLst>
          </p:cNvPr>
          <p:cNvPicPr>
            <a:picLocks noChangeAspect="1"/>
          </p:cNvPicPr>
          <p:nvPr/>
        </p:nvPicPr>
        <p:blipFill>
          <a:blip r:embed="rId3"/>
          <a:stretch>
            <a:fillRect/>
          </a:stretch>
        </p:blipFill>
        <p:spPr>
          <a:xfrm>
            <a:off x="0" y="555047"/>
            <a:ext cx="5082858" cy="4391025"/>
          </a:xfrm>
          <a:prstGeom prst="rect">
            <a:avLst/>
          </a:prstGeom>
        </p:spPr>
      </p:pic>
      <p:pic>
        <p:nvPicPr>
          <p:cNvPr id="5" name="Picture 4">
            <a:extLst>
              <a:ext uri="{FF2B5EF4-FFF2-40B4-BE49-F238E27FC236}">
                <a16:creationId xmlns:a16="http://schemas.microsoft.com/office/drawing/2014/main" id="{AC70B0A0-39A3-07F6-B02E-A90316127BFA}"/>
              </a:ext>
            </a:extLst>
          </p:cNvPr>
          <p:cNvPicPr>
            <a:picLocks noChangeAspect="1"/>
          </p:cNvPicPr>
          <p:nvPr/>
        </p:nvPicPr>
        <p:blipFill>
          <a:blip r:embed="rId4"/>
          <a:stretch>
            <a:fillRect/>
          </a:stretch>
        </p:blipFill>
        <p:spPr>
          <a:xfrm>
            <a:off x="4812694" y="1672936"/>
            <a:ext cx="5093105" cy="5185064"/>
          </a:xfrm>
          <a:prstGeom prst="rect">
            <a:avLst/>
          </a:prstGeom>
        </p:spPr>
      </p:pic>
    </p:spTree>
    <p:extLst>
      <p:ext uri="{BB962C8B-B14F-4D97-AF65-F5344CB8AC3E}">
        <p14:creationId xmlns:p14="http://schemas.microsoft.com/office/powerpoint/2010/main" val="24157301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535E6-08C4-FC8B-097B-3BD21038D35F}"/>
              </a:ext>
            </a:extLst>
          </p:cNvPr>
          <p:cNvSpPr>
            <a:spLocks noGrp="1"/>
          </p:cNvSpPr>
          <p:nvPr>
            <p:ph type="title"/>
          </p:nvPr>
        </p:nvSpPr>
        <p:spPr>
          <a:xfrm>
            <a:off x="0" y="0"/>
            <a:ext cx="9404723" cy="1400530"/>
          </a:xfrm>
        </p:spPr>
        <p:txBody>
          <a:bodyPr/>
          <a:lstStyle/>
          <a:p>
            <a:r>
              <a:rPr lang="en-GB" sz="3200" dirty="0"/>
              <a:t>Data Interpretation - Scale</a:t>
            </a:r>
          </a:p>
        </p:txBody>
      </p:sp>
      <p:pic>
        <p:nvPicPr>
          <p:cNvPr id="4" name="Picture 3">
            <a:extLst>
              <a:ext uri="{FF2B5EF4-FFF2-40B4-BE49-F238E27FC236}">
                <a16:creationId xmlns:a16="http://schemas.microsoft.com/office/drawing/2014/main" id="{87C21D0C-0575-A3B4-73D3-CD4D036A0CA1}"/>
              </a:ext>
            </a:extLst>
          </p:cNvPr>
          <p:cNvPicPr>
            <a:picLocks noChangeAspect="1"/>
          </p:cNvPicPr>
          <p:nvPr/>
        </p:nvPicPr>
        <p:blipFill>
          <a:blip r:embed="rId2"/>
          <a:stretch>
            <a:fillRect/>
          </a:stretch>
        </p:blipFill>
        <p:spPr>
          <a:xfrm>
            <a:off x="95249" y="700265"/>
            <a:ext cx="4792805" cy="3195203"/>
          </a:xfrm>
          <a:prstGeom prst="rect">
            <a:avLst/>
          </a:prstGeom>
        </p:spPr>
      </p:pic>
      <p:pic>
        <p:nvPicPr>
          <p:cNvPr id="5" name="Picture 4">
            <a:extLst>
              <a:ext uri="{FF2B5EF4-FFF2-40B4-BE49-F238E27FC236}">
                <a16:creationId xmlns:a16="http://schemas.microsoft.com/office/drawing/2014/main" id="{98F75E43-85D4-471A-9E9A-9FCA566CB3AA}"/>
              </a:ext>
            </a:extLst>
          </p:cNvPr>
          <p:cNvPicPr>
            <a:picLocks noChangeAspect="1"/>
          </p:cNvPicPr>
          <p:nvPr/>
        </p:nvPicPr>
        <p:blipFill>
          <a:blip r:embed="rId3"/>
          <a:stretch>
            <a:fillRect/>
          </a:stretch>
        </p:blipFill>
        <p:spPr>
          <a:xfrm>
            <a:off x="3579667" y="2658405"/>
            <a:ext cx="6225887" cy="4150591"/>
          </a:xfrm>
          <a:prstGeom prst="rect">
            <a:avLst/>
          </a:prstGeom>
        </p:spPr>
      </p:pic>
    </p:spTree>
    <p:extLst>
      <p:ext uri="{BB962C8B-B14F-4D97-AF65-F5344CB8AC3E}">
        <p14:creationId xmlns:p14="http://schemas.microsoft.com/office/powerpoint/2010/main" val="39451929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19E9-19DF-1D08-B3AB-99622760076E}"/>
              </a:ext>
            </a:extLst>
          </p:cNvPr>
          <p:cNvSpPr>
            <a:spLocks noGrp="1"/>
          </p:cNvSpPr>
          <p:nvPr>
            <p:ph type="title"/>
          </p:nvPr>
        </p:nvSpPr>
        <p:spPr>
          <a:xfrm>
            <a:off x="0" y="0"/>
            <a:ext cx="9404723" cy="888423"/>
          </a:xfrm>
        </p:spPr>
        <p:txBody>
          <a:bodyPr/>
          <a:lstStyle/>
          <a:p>
            <a:r>
              <a:rPr lang="en-GB" sz="3200" dirty="0"/>
              <a:t>Data Interpretation - patterns, shapes, textures</a:t>
            </a:r>
          </a:p>
        </p:txBody>
      </p:sp>
      <p:pic>
        <p:nvPicPr>
          <p:cNvPr id="4" name="Picture 3">
            <a:extLst>
              <a:ext uri="{FF2B5EF4-FFF2-40B4-BE49-F238E27FC236}">
                <a16:creationId xmlns:a16="http://schemas.microsoft.com/office/drawing/2014/main" id="{EE01F54D-9933-F17C-2D22-DC7E15A31B93}"/>
              </a:ext>
            </a:extLst>
          </p:cNvPr>
          <p:cNvPicPr>
            <a:picLocks noChangeAspect="1"/>
          </p:cNvPicPr>
          <p:nvPr/>
        </p:nvPicPr>
        <p:blipFill>
          <a:blip r:embed="rId2"/>
          <a:stretch>
            <a:fillRect/>
          </a:stretch>
        </p:blipFill>
        <p:spPr>
          <a:xfrm>
            <a:off x="495774" y="794905"/>
            <a:ext cx="8413173" cy="5608782"/>
          </a:xfrm>
          <a:prstGeom prst="rect">
            <a:avLst/>
          </a:prstGeom>
        </p:spPr>
      </p:pic>
    </p:spTree>
    <p:extLst>
      <p:ext uri="{BB962C8B-B14F-4D97-AF65-F5344CB8AC3E}">
        <p14:creationId xmlns:p14="http://schemas.microsoft.com/office/powerpoint/2010/main" val="289638216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D9802-D3EB-C9C0-034E-7E610E19320B}"/>
              </a:ext>
            </a:extLst>
          </p:cNvPr>
          <p:cNvSpPr>
            <a:spLocks noGrp="1"/>
          </p:cNvSpPr>
          <p:nvPr>
            <p:ph type="title"/>
          </p:nvPr>
        </p:nvSpPr>
        <p:spPr>
          <a:xfrm>
            <a:off x="0" y="0"/>
            <a:ext cx="9404723" cy="609600"/>
          </a:xfrm>
        </p:spPr>
        <p:txBody>
          <a:bodyPr/>
          <a:lstStyle/>
          <a:p>
            <a:r>
              <a:rPr lang="en-GB" sz="3200" dirty="0"/>
              <a:t>Data Interpretation - patterns, shapes, textures</a:t>
            </a:r>
          </a:p>
        </p:txBody>
      </p:sp>
      <p:pic>
        <p:nvPicPr>
          <p:cNvPr id="4" name="Content Placeholder 3">
            <a:extLst>
              <a:ext uri="{FF2B5EF4-FFF2-40B4-BE49-F238E27FC236}">
                <a16:creationId xmlns:a16="http://schemas.microsoft.com/office/drawing/2014/main" id="{29D46BAF-87EE-82FB-7C05-5DB0F7B1F703}"/>
              </a:ext>
            </a:extLst>
          </p:cNvPr>
          <p:cNvPicPr>
            <a:picLocks noGrp="1" noChangeAspect="1"/>
          </p:cNvPicPr>
          <p:nvPr>
            <p:ph idx="1"/>
          </p:nvPr>
        </p:nvPicPr>
        <p:blipFill>
          <a:blip r:embed="rId3"/>
          <a:stretch>
            <a:fillRect/>
          </a:stretch>
        </p:blipFill>
        <p:spPr>
          <a:xfrm>
            <a:off x="707122" y="803564"/>
            <a:ext cx="8779778" cy="5853185"/>
          </a:xfrm>
          <a:prstGeom prst="rect">
            <a:avLst/>
          </a:prstGeom>
        </p:spPr>
      </p:pic>
    </p:spTree>
    <p:extLst>
      <p:ext uri="{BB962C8B-B14F-4D97-AF65-F5344CB8AC3E}">
        <p14:creationId xmlns:p14="http://schemas.microsoft.com/office/powerpoint/2010/main" val="148542455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6FA94-9E0C-08E8-4672-BD66437C92B9}"/>
              </a:ext>
            </a:extLst>
          </p:cNvPr>
          <p:cNvSpPr>
            <a:spLocks noGrp="1"/>
          </p:cNvSpPr>
          <p:nvPr>
            <p:ph type="title"/>
          </p:nvPr>
        </p:nvSpPr>
        <p:spPr>
          <a:xfrm>
            <a:off x="43439" y="0"/>
            <a:ext cx="9404723" cy="862445"/>
          </a:xfrm>
        </p:spPr>
        <p:txBody>
          <a:bodyPr/>
          <a:lstStyle/>
          <a:p>
            <a:r>
              <a:rPr lang="en-GB" sz="3200" dirty="0"/>
              <a:t>Data Interpretation - colour</a:t>
            </a:r>
          </a:p>
        </p:txBody>
      </p:sp>
      <p:pic>
        <p:nvPicPr>
          <p:cNvPr id="4" name="Picture 3">
            <a:extLst>
              <a:ext uri="{FF2B5EF4-FFF2-40B4-BE49-F238E27FC236}">
                <a16:creationId xmlns:a16="http://schemas.microsoft.com/office/drawing/2014/main" id="{2040A6D0-6030-076C-EE2F-1B5C1EAC32E2}"/>
              </a:ext>
            </a:extLst>
          </p:cNvPr>
          <p:cNvPicPr>
            <a:picLocks noChangeAspect="1"/>
          </p:cNvPicPr>
          <p:nvPr/>
        </p:nvPicPr>
        <p:blipFill>
          <a:blip r:embed="rId3"/>
          <a:stretch>
            <a:fillRect/>
          </a:stretch>
        </p:blipFill>
        <p:spPr>
          <a:xfrm>
            <a:off x="410441" y="581890"/>
            <a:ext cx="9071266" cy="6047510"/>
          </a:xfrm>
          <a:prstGeom prst="rect">
            <a:avLst/>
          </a:prstGeom>
        </p:spPr>
      </p:pic>
    </p:spTree>
    <p:extLst>
      <p:ext uri="{BB962C8B-B14F-4D97-AF65-F5344CB8AC3E}">
        <p14:creationId xmlns:p14="http://schemas.microsoft.com/office/powerpoint/2010/main" val="372839299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B46943-6CF5-757A-3AF1-51B241083C9E}"/>
              </a:ext>
            </a:extLst>
          </p:cNvPr>
          <p:cNvPicPr>
            <a:picLocks noChangeAspect="1"/>
          </p:cNvPicPr>
          <p:nvPr/>
        </p:nvPicPr>
        <p:blipFill>
          <a:blip r:embed="rId2"/>
          <a:stretch>
            <a:fillRect/>
          </a:stretch>
        </p:blipFill>
        <p:spPr>
          <a:xfrm>
            <a:off x="1411357" y="842963"/>
            <a:ext cx="8812695" cy="5291800"/>
          </a:xfrm>
          <a:prstGeom prst="rect">
            <a:avLst/>
          </a:prstGeom>
        </p:spPr>
      </p:pic>
    </p:spTree>
    <p:extLst>
      <p:ext uri="{BB962C8B-B14F-4D97-AF65-F5344CB8AC3E}">
        <p14:creationId xmlns:p14="http://schemas.microsoft.com/office/powerpoint/2010/main" val="15679976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647E16-9AB4-9807-D4C0-60C0E7F1794C}"/>
              </a:ext>
            </a:extLst>
          </p:cNvPr>
          <p:cNvPicPr>
            <a:picLocks noChangeAspect="1"/>
          </p:cNvPicPr>
          <p:nvPr/>
        </p:nvPicPr>
        <p:blipFill>
          <a:blip r:embed="rId2"/>
          <a:stretch>
            <a:fillRect/>
          </a:stretch>
        </p:blipFill>
        <p:spPr>
          <a:xfrm>
            <a:off x="1957387" y="0"/>
            <a:ext cx="7953375" cy="6858000"/>
          </a:xfrm>
          <a:prstGeom prst="rect">
            <a:avLst/>
          </a:prstGeom>
        </p:spPr>
      </p:pic>
    </p:spTree>
    <p:extLst>
      <p:ext uri="{BB962C8B-B14F-4D97-AF65-F5344CB8AC3E}">
        <p14:creationId xmlns:p14="http://schemas.microsoft.com/office/powerpoint/2010/main" val="435388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C596F4-D115-A482-471C-52621A1ED774}"/>
              </a:ext>
            </a:extLst>
          </p:cNvPr>
          <p:cNvSpPr>
            <a:spLocks noGrp="1"/>
          </p:cNvSpPr>
          <p:nvPr>
            <p:ph idx="1"/>
          </p:nvPr>
        </p:nvSpPr>
        <p:spPr/>
        <p:txBody>
          <a:bodyPr/>
          <a:lstStyle/>
          <a:p>
            <a:r>
              <a:rPr lang="en-GB" dirty="0">
                <a:hlinkClick r:id="rId2"/>
              </a:rPr>
              <a:t>https://www.esa.int/Applications/Observing_the_Earth/Copernicus/Earth_from_Space_Nushagak_Bay_Alaska</a:t>
            </a:r>
            <a:endParaRPr lang="en-GB" dirty="0"/>
          </a:p>
          <a:p>
            <a:endParaRPr lang="en-GB" dirty="0"/>
          </a:p>
        </p:txBody>
      </p:sp>
    </p:spTree>
    <p:extLst>
      <p:ext uri="{BB962C8B-B14F-4D97-AF65-F5344CB8AC3E}">
        <p14:creationId xmlns:p14="http://schemas.microsoft.com/office/powerpoint/2010/main" val="13430040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usiness Strategy">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Business plan presentation (Ion green design, widescreen).potx" id="{866C028E-10C7-4672-8238-17D4366C073A}" vid="{2A820B7E-5093-43C8-ABD0-FF5B957D5E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Business plan presentation (Ion green design, widescreen)</Template>
  <TotalTime>0</TotalTime>
  <Words>3855</Words>
  <Application>Microsoft Office PowerPoint</Application>
  <PresentationFormat>Widescreen</PresentationFormat>
  <Paragraphs>307</Paragraphs>
  <Slides>56</Slides>
  <Notes>41</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56</vt:i4>
      </vt:variant>
    </vt:vector>
  </HeadingPairs>
  <TitlesOfParts>
    <vt:vector size="69" baseType="lpstr">
      <vt:lpstr>Abadi MT Condensed Light</vt:lpstr>
      <vt:lpstr>Avenir Next</vt:lpstr>
      <vt:lpstr>Arial</vt:lpstr>
      <vt:lpstr>Arial Black</vt:lpstr>
      <vt:lpstr>Calibri</vt:lpstr>
      <vt:lpstr>Candara</vt:lpstr>
      <vt:lpstr>Century Gothic</vt:lpstr>
      <vt:lpstr>Open Sans</vt:lpstr>
      <vt:lpstr>Symbol</vt:lpstr>
      <vt:lpstr>Times New Roman</vt:lpstr>
      <vt:lpstr>Verdana</vt:lpstr>
      <vt:lpstr>Wingdings 3</vt:lpstr>
      <vt:lpstr>Business Strategy</vt:lpstr>
      <vt:lpstr>INTRODUCTION – Geographical Information Systems and Applied Remote Sensing</vt:lpstr>
      <vt:lpstr>Aims</vt:lpstr>
      <vt:lpstr>LEARNING OUTCOMES </vt:lpstr>
      <vt:lpstr>INDICATIVE CONTENT </vt:lpstr>
      <vt:lpstr>ASSESSMENT </vt:lpstr>
      <vt:lpstr>Geographical Information System (GIS) </vt:lpstr>
      <vt:lpstr>GIS</vt:lpstr>
      <vt:lpstr>APPLIED REMOTE SENSING</vt:lpstr>
      <vt:lpstr>PowerPoint Presentation</vt:lpstr>
      <vt:lpstr>KEY BODIES / WEB SITES</vt:lpstr>
      <vt:lpstr>OUR INTRODUCTIONS</vt:lpstr>
      <vt:lpstr>What is a GIS?</vt:lpstr>
      <vt:lpstr>What question can be expect a GIS to answer</vt:lpstr>
      <vt:lpstr>Visualisation</vt:lpstr>
      <vt:lpstr>Information Visualisation</vt:lpstr>
      <vt:lpstr>PowerPoint Presentation</vt:lpstr>
      <vt:lpstr>PowerPoint Presentation</vt:lpstr>
      <vt:lpstr>And that system comprises….</vt:lpstr>
      <vt:lpstr>PowerPoint Presentation</vt:lpstr>
      <vt:lpstr>PowerPoint Presentation</vt:lpstr>
      <vt:lpstr>PowerPoint Presentation</vt:lpstr>
      <vt:lpstr>PowerPoint Presentation</vt:lpstr>
      <vt:lpstr>So What’s ArcGIS Pro?</vt:lpstr>
      <vt:lpstr>ArcGIS Pro</vt:lpstr>
      <vt:lpstr>ArcGIS Pro Extensions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Visualisation – go from this ..</vt:lpstr>
      <vt:lpstr>…. to this!</vt:lpstr>
      <vt:lpstr>REMOTE SENSING</vt:lpstr>
      <vt:lpstr>RS</vt:lpstr>
      <vt:lpstr>RS - ORBITS</vt:lpstr>
      <vt:lpstr>RS - Observing with the Electromagnetic Spectrum </vt:lpstr>
      <vt:lpstr>RS - Observing with the Electromagnetic Spectrum</vt:lpstr>
      <vt:lpstr>RS - Observing with the Electromagnetic Spectrum</vt:lpstr>
      <vt:lpstr>RS - Observing with the Electromagnetic Spectrum</vt:lpstr>
      <vt:lpstr>SENSORS</vt:lpstr>
      <vt:lpstr>RESOLUTION - RADIOMETRIC</vt:lpstr>
      <vt:lpstr>RESOLUTION - SPATIAL</vt:lpstr>
      <vt:lpstr>RESOLUTION - SPECTRAL RESPONSE</vt:lpstr>
      <vt:lpstr>RESOLUTION - TEMPORAL </vt:lpstr>
      <vt:lpstr>Data Processing, Interpretation, and Analysis </vt:lpstr>
      <vt:lpstr>Data Processing – Creating an Image</vt:lpstr>
      <vt:lpstr>Data Interpretation - Scale</vt:lpstr>
      <vt:lpstr>Data Interpretation - Scale</vt:lpstr>
      <vt:lpstr>Data Interpretation - patterns, shapes, textures</vt:lpstr>
      <vt:lpstr>Data Interpretation - patterns, shapes, textures</vt:lpstr>
      <vt:lpstr>Data Interpretation - colour</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 Geographical Information Systems and Applied Remote Sensing</dc:title>
  <dc:creator>Michael Goodfellow-Smith</dc:creator>
  <cp:lastModifiedBy>Michael Goodfellow-Smith</cp:lastModifiedBy>
  <cp:revision>5</cp:revision>
  <cp:lastPrinted>2012-08-15T21:38:02Z</cp:lastPrinted>
  <dcterms:created xsi:type="dcterms:W3CDTF">2022-10-05T14:45:26Z</dcterms:created>
  <dcterms:modified xsi:type="dcterms:W3CDTF">2023-01-27T10:26:39Z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