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9" r:id="rId3"/>
    <p:sldId id="257" r:id="rId4"/>
    <p:sldId id="272" r:id="rId5"/>
    <p:sldId id="265" r:id="rId6"/>
    <p:sldId id="264" r:id="rId7"/>
    <p:sldId id="271" r:id="rId8"/>
    <p:sldId id="260" r:id="rId9"/>
    <p:sldId id="261" r:id="rId10"/>
    <p:sldId id="262" r:id="rId11"/>
    <p:sldId id="263" r:id="rId12"/>
    <p:sldId id="267" r:id="rId13"/>
    <p:sldId id="266" r:id="rId14"/>
    <p:sldId id="269" r:id="rId15"/>
    <p:sldId id="268" r:id="rId16"/>
    <p:sldId id="273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4629"/>
  </p:normalViewPr>
  <p:slideViewPr>
    <p:cSldViewPr snapToGrid="0" snapToObjects="1">
      <p:cViewPr varScale="1">
        <p:scale>
          <a:sx n="90" d="100"/>
          <a:sy n="90" d="100"/>
        </p:scale>
        <p:origin x="232" y="7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B5F88-4050-EC4B-A847-8E68F782A8B7}" type="datetimeFigureOut">
              <a:rPr lang="en-US" smtClean="0"/>
              <a:t>4/20/20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8EF50-685E-E140-880A-5321099C167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04616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B5F88-4050-EC4B-A847-8E68F782A8B7}" type="datetimeFigureOut">
              <a:rPr lang="en-US" smtClean="0"/>
              <a:t>4/20/20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8EF50-685E-E140-880A-5321099C167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76603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B5F88-4050-EC4B-A847-8E68F782A8B7}" type="datetimeFigureOut">
              <a:rPr lang="en-US" smtClean="0"/>
              <a:t>4/20/20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8EF50-685E-E140-880A-5321099C167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71188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B5F88-4050-EC4B-A847-8E68F782A8B7}" type="datetimeFigureOut">
              <a:rPr lang="en-US" smtClean="0"/>
              <a:t>4/20/20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8EF50-685E-E140-880A-5321099C167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81028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B5F88-4050-EC4B-A847-8E68F782A8B7}" type="datetimeFigureOut">
              <a:rPr lang="en-US" smtClean="0"/>
              <a:t>4/20/20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8EF50-685E-E140-880A-5321099C1679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83387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B5F88-4050-EC4B-A847-8E68F782A8B7}" type="datetimeFigureOut">
              <a:rPr lang="en-US" smtClean="0"/>
              <a:t>4/20/20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8EF50-685E-E140-880A-5321099C167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20096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B5F88-4050-EC4B-A847-8E68F782A8B7}" type="datetimeFigureOut">
              <a:rPr lang="en-US" smtClean="0"/>
              <a:t>4/20/20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8EF50-685E-E140-880A-5321099C167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0931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B5F88-4050-EC4B-A847-8E68F782A8B7}" type="datetimeFigureOut">
              <a:rPr lang="en-US" smtClean="0"/>
              <a:t>4/20/20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8EF50-685E-E140-880A-5321099C167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57214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BCBB5F88-4050-EC4B-A847-8E68F782A8B7}" type="datetimeFigureOut">
              <a:rPr lang="en-US" smtClean="0"/>
              <a:t>4/20/20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8EF50-685E-E140-880A-5321099C167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40254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B5F88-4050-EC4B-A847-8E68F782A8B7}" type="datetimeFigureOut">
              <a:rPr lang="en-US" smtClean="0"/>
              <a:t>4/20/20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8EF50-685E-E140-880A-5321099C167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72939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B5F88-4050-EC4B-A847-8E68F782A8B7}" type="datetimeFigureOut">
              <a:rPr lang="en-US" smtClean="0"/>
              <a:t>4/20/20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8EF50-685E-E140-880A-5321099C167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73275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BCBB5F88-4050-EC4B-A847-8E68F782A8B7}" type="datetimeFigureOut">
              <a:rPr lang="en-US" smtClean="0"/>
              <a:t>4/20/20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138EF50-685E-E140-880A-5321099C167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6816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time_continue=106&amp;v=vpIXC-cG2-8&amp;feature=emb_logo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mailto:1701807@student.uwtsd.ac.uk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A9A252-9D54-3D43-AC6B-F2DECD040E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1986693"/>
            <a:ext cx="8991600" cy="1645920"/>
          </a:xfrm>
        </p:spPr>
        <p:txBody>
          <a:bodyPr>
            <a:normAutofit/>
          </a:bodyPr>
          <a:lstStyle/>
          <a:p>
            <a:r>
              <a:rPr lang="en-US"/>
              <a:t>Radical Education </a:t>
            </a:r>
            <a:br>
              <a:rPr lang="en-US"/>
            </a:br>
            <a:r>
              <a:rPr lang="en-US" sz="1200"/>
              <a:t>kailam Fearn </a:t>
            </a:r>
            <a:br>
              <a:rPr lang="en-US" sz="1200"/>
            </a:br>
            <a:r>
              <a:rPr lang="en-US" sz="1200"/>
              <a:t>1701807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C22538-581D-3C4F-BBBF-D7C024EC46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5194" y="4491935"/>
            <a:ext cx="6801612" cy="1239894"/>
          </a:xfrm>
        </p:spPr>
        <p:txBody>
          <a:bodyPr/>
          <a:lstStyle/>
          <a:p>
            <a:r>
              <a:rPr lang="en-US" dirty="0"/>
              <a:t>The Importance of Learning about our Democratic Processes and various Life Skills in schools across the United Kingdom. </a:t>
            </a:r>
          </a:p>
        </p:txBody>
      </p:sp>
    </p:spTree>
    <p:extLst>
      <p:ext uri="{BB962C8B-B14F-4D97-AF65-F5344CB8AC3E}">
        <p14:creationId xmlns:p14="http://schemas.microsoft.com/office/powerpoint/2010/main" val="5057566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966F33-FCF3-3247-8778-EF9637033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71577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My presentation will be looking at…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3DDF50-B5C3-C344-AD61-7ED8FB88F2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52975"/>
            <a:ext cx="10515600" cy="50506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/>
              <a:t>I will be focussing on and expressing;</a:t>
            </a:r>
          </a:p>
          <a:p>
            <a:pPr marL="0" indent="0">
              <a:buNone/>
            </a:pPr>
            <a:endParaRPr lang="en-GB" sz="1600" dirty="0"/>
          </a:p>
          <a:p>
            <a:pPr lvl="0">
              <a:buFont typeface="Wingdings" pitchFamily="2" charset="2"/>
              <a:buChar char="Ø"/>
            </a:pPr>
            <a:r>
              <a:rPr lang="en-GB" sz="1600" dirty="0"/>
              <a:t>What the proposed learning environment would look like compared to our current structure</a:t>
            </a:r>
          </a:p>
          <a:p>
            <a:pPr lvl="0">
              <a:buFont typeface="Wingdings" pitchFamily="2" charset="2"/>
              <a:buChar char="Ø"/>
            </a:pPr>
            <a:endParaRPr lang="en-GB" sz="1600" dirty="0"/>
          </a:p>
          <a:p>
            <a:pPr lvl="0">
              <a:buFont typeface="Wingdings" pitchFamily="2" charset="2"/>
              <a:buChar char="Ø"/>
            </a:pPr>
            <a:r>
              <a:rPr lang="en-GB" sz="1600" dirty="0"/>
              <a:t>How the proposed changes would be carried out</a:t>
            </a:r>
          </a:p>
          <a:p>
            <a:pPr lvl="0">
              <a:buFont typeface="Wingdings" pitchFamily="2" charset="2"/>
              <a:buChar char="Ø"/>
            </a:pPr>
            <a:endParaRPr lang="en-GB" sz="1600" dirty="0"/>
          </a:p>
          <a:p>
            <a:pPr lvl="0">
              <a:buFont typeface="Wingdings" pitchFamily="2" charset="2"/>
              <a:buChar char="Ø"/>
            </a:pPr>
            <a:r>
              <a:rPr lang="en-GB" sz="1600" dirty="0"/>
              <a:t>Who the proposed changes would benefit </a:t>
            </a:r>
          </a:p>
          <a:p>
            <a:pPr lvl="0">
              <a:buFont typeface="Wingdings" pitchFamily="2" charset="2"/>
              <a:buChar char="Ø"/>
            </a:pPr>
            <a:endParaRPr lang="en-GB" sz="1600" dirty="0"/>
          </a:p>
          <a:p>
            <a:pPr lvl="0">
              <a:buFont typeface="Wingdings" pitchFamily="2" charset="2"/>
              <a:buChar char="Ø"/>
            </a:pPr>
            <a:r>
              <a:rPr lang="en-GB" sz="1600" dirty="0"/>
              <a:t>I will be considering relevant philosophies which may suggest that my ideas would be beneficial to the delivery of education</a:t>
            </a:r>
          </a:p>
          <a:p>
            <a:pPr lvl="0">
              <a:buFont typeface="Wingdings" pitchFamily="2" charset="2"/>
              <a:buChar char="Ø"/>
            </a:pPr>
            <a:endParaRPr lang="en-GB" sz="1600" dirty="0"/>
          </a:p>
          <a:p>
            <a:pPr lvl="0">
              <a:buFont typeface="Wingdings" pitchFamily="2" charset="2"/>
              <a:buChar char="Ø"/>
            </a:pPr>
            <a:r>
              <a:rPr lang="en-GB" sz="1600" dirty="0"/>
              <a:t>And ultimately, explaining why I feel these changes are necessary.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73396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B7C60-590F-D44E-A290-8969790C91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6090" y="275916"/>
            <a:ext cx="3759820" cy="577369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1FA323-0604-B748-AF7C-63815E0566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201468"/>
            <a:ext cx="11049000" cy="565653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1600" dirty="0"/>
              <a:t>Our Education Systems across the United Kingdom are considered to be one of the best and most developed public schooling structures in the developed world (US News &amp; World Report, 2019)</a:t>
            </a:r>
          </a:p>
          <a:p>
            <a:pPr>
              <a:buFont typeface="Wingdings" pitchFamily="2" charset="2"/>
              <a:buChar char="Ø"/>
            </a:pPr>
            <a:endParaRPr lang="en-GB" sz="1600" dirty="0"/>
          </a:p>
          <a:p>
            <a:pPr>
              <a:buFont typeface="Wingdings" pitchFamily="2" charset="2"/>
              <a:buChar char="Ø"/>
            </a:pPr>
            <a:r>
              <a:rPr lang="en-GB" sz="1600" dirty="0"/>
              <a:t>United Kingdom acquired first spot out of a total of 80 countries around the globe for both 2018 and 2019  </a:t>
            </a:r>
          </a:p>
          <a:p>
            <a:pPr>
              <a:buFont typeface="Wingdings" pitchFamily="2" charset="2"/>
              <a:buChar char="Ø"/>
            </a:pPr>
            <a:endParaRPr lang="en-GB" sz="1600" dirty="0"/>
          </a:p>
          <a:p>
            <a:pPr>
              <a:buFont typeface="Wingdings" pitchFamily="2" charset="2"/>
              <a:buChar char="Ø"/>
            </a:pPr>
            <a:r>
              <a:rPr lang="en-GB" sz="1600" dirty="0"/>
              <a:t>Schooling within the United Kingdom mirrors a system where teachers treat students of all ages how to pass tests and exams and behave like parrots where they repeat the educator’s words and thoughts.</a:t>
            </a:r>
          </a:p>
          <a:p>
            <a:pPr>
              <a:buFont typeface="Wingdings" pitchFamily="2" charset="2"/>
              <a:buChar char="Ø"/>
            </a:pPr>
            <a:endParaRPr lang="en-GB" sz="1600" dirty="0"/>
          </a:p>
          <a:p>
            <a:pPr>
              <a:buFont typeface="Wingdings" pitchFamily="2" charset="2"/>
              <a:buChar char="Ø"/>
            </a:pPr>
            <a:r>
              <a:rPr lang="en-GB" sz="1600" dirty="0"/>
              <a:t>Curtis (2014) claims that the current education system within the United Kingdom is like a cookie-cutter where all children are shaped in the same way without considering any qualities or differences they may have. </a:t>
            </a:r>
          </a:p>
          <a:p>
            <a:pPr lvl="0">
              <a:buFont typeface="Wingdings" pitchFamily="2" charset="2"/>
              <a:buChar char="Ø"/>
            </a:pPr>
            <a:r>
              <a:rPr lang="en-GB" sz="1600" dirty="0"/>
              <a:t>Forest Schools</a:t>
            </a:r>
          </a:p>
          <a:p>
            <a:pPr lvl="0">
              <a:buFont typeface="Wingdings" pitchFamily="2" charset="2"/>
              <a:buChar char="Ø"/>
            </a:pPr>
            <a:r>
              <a:rPr lang="en-GB" sz="1600" dirty="0"/>
              <a:t>Free Schools</a:t>
            </a:r>
          </a:p>
          <a:p>
            <a:pPr lvl="0">
              <a:buFont typeface="Wingdings" pitchFamily="2" charset="2"/>
              <a:buChar char="Ø"/>
            </a:pPr>
            <a:r>
              <a:rPr lang="en-GB" sz="1600" dirty="0"/>
              <a:t>Home Education</a:t>
            </a:r>
          </a:p>
          <a:p>
            <a:pPr lvl="0">
              <a:buFont typeface="Wingdings" pitchFamily="2" charset="2"/>
              <a:buChar char="Ø"/>
            </a:pPr>
            <a:r>
              <a:rPr lang="en-GB" sz="1600" dirty="0"/>
              <a:t>Academies</a:t>
            </a:r>
          </a:p>
          <a:p>
            <a:pPr lvl="0">
              <a:buFont typeface="Wingdings" pitchFamily="2" charset="2"/>
              <a:buChar char="Ø"/>
            </a:pPr>
            <a:r>
              <a:rPr lang="en-GB" sz="1600" dirty="0"/>
              <a:t>Steiner Schools </a:t>
            </a:r>
          </a:p>
          <a:p>
            <a:pPr marL="0" indent="0">
              <a:buNone/>
            </a:pPr>
            <a:endParaRPr lang="en-GB" sz="2100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7EEC88-892C-1E4D-8079-B67654AC5FFE}"/>
              </a:ext>
            </a:extLst>
          </p:cNvPr>
          <p:cNvSpPr txBox="1"/>
          <p:nvPr/>
        </p:nvSpPr>
        <p:spPr>
          <a:xfrm>
            <a:off x="3222702" y="4548536"/>
            <a:ext cx="839779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GB" sz="1600" dirty="0"/>
              <a:t>Just because a schooling environment may seem extremely different compared to traditional schooling, it does not mean that learners are at a disadvantage and are any less successful than those studying in ‘typical’ state schools.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89599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FC7E4-F308-E34A-8DB2-CA800D3E62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91116"/>
            <a:ext cx="10515600" cy="518665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700" dirty="0"/>
              <a:t>I feel…</a:t>
            </a:r>
          </a:p>
          <a:p>
            <a:pPr marL="0" indent="0">
              <a:buNone/>
            </a:pPr>
            <a:endParaRPr lang="en-GB" sz="1700" dirty="0"/>
          </a:p>
          <a:p>
            <a:pPr>
              <a:buFont typeface="Wingdings" pitchFamily="2" charset="2"/>
              <a:buChar char="Ø"/>
            </a:pPr>
            <a:r>
              <a:rPr lang="en-GB" sz="1700" dirty="0"/>
              <a:t>The current structure of our state schools as a whole work very well </a:t>
            </a:r>
          </a:p>
          <a:p>
            <a:pPr>
              <a:buFont typeface="Wingdings" pitchFamily="2" charset="2"/>
              <a:buChar char="Ø"/>
            </a:pPr>
            <a:endParaRPr lang="en-GB" sz="1700" dirty="0"/>
          </a:p>
          <a:p>
            <a:pPr>
              <a:buFont typeface="Wingdings" pitchFamily="2" charset="2"/>
              <a:buChar char="Ø"/>
            </a:pPr>
            <a:r>
              <a:rPr lang="en-GB" sz="1700" dirty="0"/>
              <a:t>Believe the selection of subjects covered under the National Curriculum are appropriate</a:t>
            </a:r>
          </a:p>
          <a:p>
            <a:pPr marL="0" indent="0">
              <a:buNone/>
            </a:pPr>
            <a:endParaRPr lang="en-GB" sz="1700" dirty="0"/>
          </a:p>
          <a:p>
            <a:pPr>
              <a:buFont typeface="Wingdings" pitchFamily="2" charset="2"/>
              <a:buChar char="Ø"/>
            </a:pPr>
            <a:r>
              <a:rPr lang="en-GB" sz="1700" dirty="0"/>
              <a:t>I also feel that changes should not be made to the classroom environment or teaching methods</a:t>
            </a:r>
          </a:p>
          <a:p>
            <a:pPr>
              <a:buFont typeface="Wingdings" pitchFamily="2" charset="2"/>
              <a:buChar char="Ø"/>
            </a:pPr>
            <a:endParaRPr lang="en-GB" sz="1700" dirty="0"/>
          </a:p>
          <a:p>
            <a:pPr>
              <a:buFont typeface="Wingdings" pitchFamily="2" charset="2"/>
              <a:buChar char="Ø"/>
            </a:pPr>
            <a:r>
              <a:rPr lang="en-US" sz="1700" dirty="0"/>
              <a:t>Certain changes for Year 10 and 11 pupils working at KS4</a:t>
            </a:r>
          </a:p>
          <a:p>
            <a:pPr>
              <a:buFont typeface="Wingdings" pitchFamily="2" charset="2"/>
              <a:buChar char="Ø"/>
            </a:pPr>
            <a:endParaRPr lang="en-US" sz="1700" dirty="0"/>
          </a:p>
          <a:p>
            <a:pPr marL="0" indent="0">
              <a:buNone/>
            </a:pPr>
            <a:endParaRPr lang="en-US" sz="1700" dirty="0"/>
          </a:p>
          <a:p>
            <a:pPr marL="0" indent="0">
              <a:buNone/>
            </a:pPr>
            <a:endParaRPr lang="en-US" sz="1700" dirty="0"/>
          </a:p>
          <a:p>
            <a:pPr>
              <a:buFont typeface="Wingdings" pitchFamily="2" charset="2"/>
              <a:buChar char="Ø"/>
            </a:pPr>
            <a:r>
              <a:rPr lang="en-GB" sz="1700" dirty="0"/>
              <a:t>Considering the vast number of years spent within compulsory education in the United Kingdom, and from my own personal experience of school, I feel there are certain things which are not taught in school or included under the National Curriculum or are only touched upon which should be placed with a highly priority. </a:t>
            </a:r>
          </a:p>
          <a:p>
            <a:pPr>
              <a:buFont typeface="Wingdings" pitchFamily="2" charset="2"/>
              <a:buChar char="Ø"/>
            </a:pPr>
            <a:endParaRPr lang="en-GB" sz="1800" dirty="0"/>
          </a:p>
        </p:txBody>
      </p:sp>
      <p:cxnSp>
        <p:nvCxnSpPr>
          <p:cNvPr id="6" name="Curved Connector 5">
            <a:extLst>
              <a:ext uri="{FF2B5EF4-FFF2-40B4-BE49-F238E27FC236}">
                <a16:creationId xmlns:a16="http://schemas.microsoft.com/office/drawing/2014/main" id="{97A7A2FD-B75D-BE43-A983-BD0B78E836D1}"/>
              </a:ext>
            </a:extLst>
          </p:cNvPr>
          <p:cNvCxnSpPr>
            <a:cxnSpLocks/>
          </p:cNvCxnSpPr>
          <p:nvPr/>
        </p:nvCxnSpPr>
        <p:spPr>
          <a:xfrm rot="5400000" flipH="1" flipV="1">
            <a:off x="3271023" y="4163123"/>
            <a:ext cx="1014763" cy="828909"/>
          </a:xfrm>
          <a:prstGeom prst="curved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39008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8">
            <a:extLst>
              <a:ext uri="{FF2B5EF4-FFF2-40B4-BE49-F238E27FC236}">
                <a16:creationId xmlns:a16="http://schemas.microsoft.com/office/drawing/2014/main" id="{C966A4D4-049A-4389-B407-0E7091A07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072915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35B3B4-05BA-A149-BAD9-4800F5030A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48" y="477202"/>
            <a:ext cx="4475892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US" sz="2000" dirty="0"/>
              <a:t>Money Management/Paying Taxes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CC7244-F9EB-C844-BAB5-596D0ADD29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580" y="2014306"/>
            <a:ext cx="4881753" cy="4477191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solidFill>
                  <a:srgbClr val="FFFFFF"/>
                </a:solidFill>
              </a:rPr>
              <a:t>I believe that we would surely, be better off using our Maths Lessons more productively and teaching our students useful skills which would be utilised throughout life such as;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 dirty="0">
              <a:solidFill>
                <a:srgbClr val="FFFFFF"/>
              </a:solidFill>
            </a:endParaRPr>
          </a:p>
          <a:p>
            <a:pPr lvl="0">
              <a:lnSpc>
                <a:spcPct val="90000"/>
              </a:lnSpc>
              <a:buFont typeface="Wingdings" pitchFamily="2" charset="2"/>
              <a:buChar char="Ø"/>
            </a:pPr>
            <a:r>
              <a:rPr lang="en-GB" sz="1600" dirty="0">
                <a:solidFill>
                  <a:srgbClr val="FFFFFF"/>
                </a:solidFill>
              </a:rPr>
              <a:t>How to Pay Income Tax</a:t>
            </a:r>
          </a:p>
          <a:p>
            <a:pPr lvl="0">
              <a:lnSpc>
                <a:spcPct val="90000"/>
              </a:lnSpc>
              <a:buFont typeface="Wingdings" pitchFamily="2" charset="2"/>
              <a:buChar char="Ø"/>
            </a:pPr>
            <a:endParaRPr lang="en-GB" sz="1600" dirty="0">
              <a:solidFill>
                <a:srgbClr val="FFFFFF"/>
              </a:solidFill>
            </a:endParaRPr>
          </a:p>
          <a:p>
            <a:pPr lvl="0">
              <a:lnSpc>
                <a:spcPct val="90000"/>
              </a:lnSpc>
              <a:buFont typeface="Wingdings" pitchFamily="2" charset="2"/>
              <a:buChar char="Ø"/>
            </a:pPr>
            <a:r>
              <a:rPr lang="en-GB" sz="1600" dirty="0">
                <a:solidFill>
                  <a:srgbClr val="FFFFFF"/>
                </a:solidFill>
              </a:rPr>
              <a:t>How to complete Tax returns for Self-Employment</a:t>
            </a:r>
          </a:p>
          <a:p>
            <a:pPr lvl="0">
              <a:lnSpc>
                <a:spcPct val="90000"/>
              </a:lnSpc>
              <a:buFont typeface="Wingdings" pitchFamily="2" charset="2"/>
              <a:buChar char="Ø"/>
            </a:pPr>
            <a:endParaRPr lang="en-GB" sz="1600" dirty="0">
              <a:solidFill>
                <a:srgbClr val="FFFFFF"/>
              </a:solidFill>
            </a:endParaRPr>
          </a:p>
          <a:p>
            <a:pPr lvl="0">
              <a:lnSpc>
                <a:spcPct val="90000"/>
              </a:lnSpc>
              <a:buFont typeface="Wingdings" pitchFamily="2" charset="2"/>
              <a:buChar char="Ø"/>
            </a:pPr>
            <a:r>
              <a:rPr lang="en-GB" sz="1600" dirty="0">
                <a:solidFill>
                  <a:srgbClr val="FFFFFF"/>
                </a:solidFill>
              </a:rPr>
              <a:t>Debt Management </a:t>
            </a:r>
          </a:p>
          <a:p>
            <a:pPr lvl="0">
              <a:lnSpc>
                <a:spcPct val="90000"/>
              </a:lnSpc>
              <a:buFont typeface="Wingdings" pitchFamily="2" charset="2"/>
              <a:buChar char="Ø"/>
            </a:pPr>
            <a:endParaRPr lang="en-GB" sz="1600" dirty="0">
              <a:solidFill>
                <a:srgbClr val="FFFFFF"/>
              </a:solidFill>
            </a:endParaRPr>
          </a:p>
          <a:p>
            <a:pPr lvl="0">
              <a:lnSpc>
                <a:spcPct val="90000"/>
              </a:lnSpc>
              <a:buFont typeface="Wingdings" pitchFamily="2" charset="2"/>
              <a:buChar char="Ø"/>
            </a:pPr>
            <a:r>
              <a:rPr lang="en-GB" sz="1600" dirty="0">
                <a:solidFill>
                  <a:srgbClr val="FFFFFF"/>
                </a:solidFill>
              </a:rPr>
              <a:t>Mortgage Payments or Overpayments </a:t>
            </a:r>
          </a:p>
          <a:p>
            <a:pPr marL="0" indent="0">
              <a:lnSpc>
                <a:spcPct val="90000"/>
              </a:lnSpc>
              <a:buNone/>
            </a:pPr>
            <a:endParaRPr lang="en-US" sz="16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en-GB" sz="1600" dirty="0">
                <a:solidFill>
                  <a:srgbClr val="FFFFFF"/>
                </a:solidFill>
              </a:rPr>
              <a:t>Life Skills created by Barclays aim to inspire young people to get the skills they need for a better future. And that’s what we do. Not just online, but in class and through valuable real-world experiences.</a:t>
            </a:r>
            <a:endParaRPr lang="en-US" sz="1600" dirty="0">
              <a:solidFill>
                <a:srgbClr val="FFFFFF"/>
              </a:solidFill>
            </a:endParaRPr>
          </a:p>
        </p:txBody>
      </p:sp>
      <p:sp>
        <p:nvSpPr>
          <p:cNvPr id="15" name="Rectangle 10">
            <a:extLst>
              <a:ext uri="{FF2B5EF4-FFF2-40B4-BE49-F238E27FC236}">
                <a16:creationId xmlns:a16="http://schemas.microsoft.com/office/drawing/2014/main" id="{B5899359-8523-4D4D-B568-3FDFAF982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3032" y="640080"/>
            <a:ext cx="4818888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E9C9585-DA89-4D7E-BCDF-576461A1A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77586" y="806357"/>
            <a:ext cx="4511266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C561F4-EBD0-EB45-9CC1-00C8FAE583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4692" y="1799218"/>
            <a:ext cx="4159568" cy="2942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04305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B1934-8CC5-E044-9E55-65551D9744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9963" y="569061"/>
            <a:ext cx="3192074" cy="579863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Continued…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ACF388-0ACF-4C4B-A4CF-3F91D37B1A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59799"/>
            <a:ext cx="10515600" cy="364927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1600" dirty="0"/>
              <a:t>MPs have said that financial education should not be a 'postcode lottery,' and have called for the subject to be included in the national curriculum.</a:t>
            </a:r>
            <a:r>
              <a:rPr lang="en-GB" sz="1600" dirty="0">
                <a:effectLst/>
              </a:rPr>
              <a:t> </a:t>
            </a:r>
          </a:p>
          <a:p>
            <a:pPr>
              <a:buFont typeface="Wingdings" pitchFamily="2" charset="2"/>
              <a:buChar char="Ø"/>
            </a:pPr>
            <a:endParaRPr lang="en-GB" sz="1600" dirty="0"/>
          </a:p>
          <a:p>
            <a:pPr>
              <a:buFont typeface="Wingdings" pitchFamily="2" charset="2"/>
              <a:buChar char="Ø"/>
            </a:pPr>
            <a:r>
              <a:rPr lang="en-GB" sz="1600" dirty="0"/>
              <a:t>I would ideally ensure that the teaching of how to pay taxes effectively as well as these other life skills are regularly addressed during Maths lessons for all Key Stage 4 students. </a:t>
            </a:r>
          </a:p>
          <a:p>
            <a:pPr>
              <a:buFont typeface="Wingdings" pitchFamily="2" charset="2"/>
              <a:buChar char="Ø"/>
            </a:pPr>
            <a:endParaRPr lang="en-GB" sz="1600" dirty="0"/>
          </a:p>
          <a:p>
            <a:pPr>
              <a:buFont typeface="Wingdings" pitchFamily="2" charset="2"/>
              <a:buChar char="Ø"/>
            </a:pPr>
            <a:r>
              <a:rPr lang="en-GB" sz="1600" dirty="0"/>
              <a:t>I would remove the current empathies on areas of the maths curriculum which I deem less important and replace it with these to ensure teacher or student workload is not increased.</a:t>
            </a:r>
          </a:p>
          <a:p>
            <a:pPr>
              <a:buFont typeface="Wingdings" pitchFamily="2" charset="2"/>
              <a:buChar char="Ø"/>
            </a:pPr>
            <a:endParaRPr lang="en-GB" sz="2200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78037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CB228217-1349-9B4F-930E-64AB36B951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61028" y="354918"/>
            <a:ext cx="3599235" cy="513148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9F6DA14-8971-F64F-9431-C5E26C8D2CBC}"/>
              </a:ext>
            </a:extLst>
          </p:cNvPr>
          <p:cNvSpPr txBox="1"/>
          <p:nvPr/>
        </p:nvSpPr>
        <p:spPr>
          <a:xfrm>
            <a:off x="6412692" y="2043496"/>
            <a:ext cx="4797442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HM Revenue and Customs launched the ‘Tax Facts’ which is designed to give an introduction to the tax system for Key Stage 4 students – However, is not compulsory and only taught to students enrolled to certain subjects</a:t>
            </a: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2FC203-DE09-2C46-8A6D-023EC08DD063}"/>
              </a:ext>
            </a:extLst>
          </p:cNvPr>
          <p:cNvSpPr txBox="1"/>
          <p:nvPr/>
        </p:nvSpPr>
        <p:spPr>
          <a:xfrm>
            <a:off x="627626" y="5486400"/>
            <a:ext cx="105825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1600" dirty="0"/>
              <a:t> “In this world, nothing can be said to be certain, except death and taxes.” </a:t>
            </a:r>
            <a:r>
              <a:rPr lang="en-GB" sz="1600" i="1" dirty="0"/>
              <a:t>Benjamin Franklin</a:t>
            </a:r>
          </a:p>
          <a:p>
            <a:pPr>
              <a:buFont typeface="Wingdings" pitchFamily="2" charset="2"/>
              <a:buChar char="Ø"/>
            </a:pPr>
            <a:endParaRPr lang="en-GB" sz="1600" dirty="0"/>
          </a:p>
          <a:p>
            <a:pPr>
              <a:buFont typeface="Wingdings" pitchFamily="2" charset="2"/>
              <a:buChar char="Ø"/>
            </a:pPr>
            <a:r>
              <a:rPr lang="en-GB" sz="1600" dirty="0"/>
              <a:t> Taxes are an important part of everyday life and as a result, all individuals should be fully aware of its importance, as well as the other key life skills mentioned. </a:t>
            </a:r>
          </a:p>
        </p:txBody>
      </p:sp>
      <p:cxnSp>
        <p:nvCxnSpPr>
          <p:cNvPr id="9" name="Curved Connector 8">
            <a:extLst>
              <a:ext uri="{FF2B5EF4-FFF2-40B4-BE49-F238E27FC236}">
                <a16:creationId xmlns:a16="http://schemas.microsoft.com/office/drawing/2014/main" id="{C5CF87DC-63E9-9047-AB89-9B4ECC138E3A}"/>
              </a:ext>
            </a:extLst>
          </p:cNvPr>
          <p:cNvCxnSpPr/>
          <p:nvPr/>
        </p:nvCxnSpPr>
        <p:spPr>
          <a:xfrm rot="10800000">
            <a:off x="4937383" y="2497874"/>
            <a:ext cx="1158617" cy="568712"/>
          </a:xfrm>
          <a:prstGeom prst="curved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39136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66A4D4-049A-4389-B407-0E7091A07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072915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9AB062-452E-FE48-ACA8-781E3CB6B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5933" y="711791"/>
            <a:ext cx="4475892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US" dirty="0"/>
              <a:t>Democracy/Voting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0BB4F1-B7D7-6A41-A058-BDC06E804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472" y="2478840"/>
            <a:ext cx="4994814" cy="387735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en-GB" sz="1700" dirty="0">
                <a:solidFill>
                  <a:srgbClr val="FFFFFF"/>
                </a:solidFill>
              </a:rPr>
              <a:t>Our country is highly governed under a system of democracy – voting is vitally important.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7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en-GB" sz="1700" dirty="0">
                <a:solidFill>
                  <a:srgbClr val="FFFFFF"/>
                </a:solidFill>
              </a:rPr>
              <a:t>The use of voting gives people the power to have a say on how things are run.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7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en-GB" sz="1700" dirty="0">
                <a:solidFill>
                  <a:srgbClr val="FFFFFF"/>
                </a:solidFill>
              </a:rPr>
              <a:t>General Elections </a:t>
            </a: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en-GB" sz="1700" dirty="0">
                <a:solidFill>
                  <a:srgbClr val="FFFFFF"/>
                </a:solidFill>
              </a:rPr>
              <a:t>Local Elections. </a:t>
            </a:r>
            <a:endParaRPr lang="en-GB" sz="1700" b="1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endParaRPr lang="en-GB" sz="1700" b="1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en-GB" sz="1700" dirty="0">
                <a:solidFill>
                  <a:srgbClr val="FFFFFF"/>
                </a:solidFill>
              </a:rPr>
              <a:t>I propose that our schools teach our future generations about the importance of our democratic system and how voting works.</a:t>
            </a:r>
            <a:r>
              <a:rPr lang="en-GB" sz="1700" dirty="0">
                <a:solidFill>
                  <a:srgbClr val="FFFFFF"/>
                </a:solidFill>
                <a:effectLst/>
              </a:rPr>
              <a:t> </a:t>
            </a:r>
            <a:endParaRPr lang="en-GB" sz="1700" dirty="0">
              <a:solidFill>
                <a:srgbClr val="FFFFFF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100" dirty="0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5899359-8523-4D4D-B568-3FDFAF982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3032" y="640080"/>
            <a:ext cx="4818888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E9C9585-DA89-4D7E-BCDF-576461A1A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77586" y="806357"/>
            <a:ext cx="4511266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217E11-61A1-BA49-9B67-EAC18406CE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4692" y="1846014"/>
            <a:ext cx="4159568" cy="2849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45373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EFC4E49-888B-824E-B77B-F856E1A08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5051" y="452900"/>
            <a:ext cx="3101898" cy="648979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Continued…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3EFDF1-1280-FE4E-B88E-264327209E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710" y="1443037"/>
            <a:ext cx="10870580" cy="52767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/>
              <a:t>According to research carried out the following are the primary reasons why individuals choose not to use their vote;</a:t>
            </a:r>
          </a:p>
          <a:p>
            <a:pPr marL="0" indent="0">
              <a:buNone/>
            </a:pPr>
            <a:r>
              <a:rPr lang="en-GB" sz="1600" dirty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en-GB" sz="1600" dirty="0"/>
              <a:t>Lack of Interest</a:t>
            </a:r>
          </a:p>
          <a:p>
            <a:pPr lvl="0">
              <a:buFont typeface="Wingdings" pitchFamily="2" charset="2"/>
              <a:buChar char="Ø"/>
            </a:pPr>
            <a:r>
              <a:rPr lang="en-GB" sz="1600" dirty="0"/>
              <a:t>Lack of Knowledge </a:t>
            </a:r>
          </a:p>
          <a:p>
            <a:pPr lvl="0">
              <a:buFont typeface="Wingdings" pitchFamily="2" charset="2"/>
              <a:buChar char="Ø"/>
            </a:pPr>
            <a:r>
              <a:rPr lang="en-GB" sz="1600" dirty="0"/>
              <a:t>Disillusionment </a:t>
            </a:r>
          </a:p>
          <a:p>
            <a:pPr lvl="0">
              <a:buFont typeface="Wingdings" pitchFamily="2" charset="2"/>
              <a:buChar char="Ø"/>
            </a:pPr>
            <a:r>
              <a:rPr lang="en-GB" sz="1600" dirty="0"/>
              <a:t>Being in a ‘Safe Seat’</a:t>
            </a:r>
          </a:p>
          <a:p>
            <a:pPr lvl="0">
              <a:buFont typeface="Wingdings" pitchFamily="2" charset="2"/>
              <a:buChar char="Ø"/>
            </a:pPr>
            <a:r>
              <a:rPr lang="en-GB" sz="1600" dirty="0"/>
              <a:t>Unable to do so, i.e. Not being registered to vote. </a:t>
            </a:r>
          </a:p>
          <a:p>
            <a:pPr marL="0" lvl="0" indent="0">
              <a:buNone/>
            </a:pPr>
            <a:endParaRPr lang="en-GB" sz="1600" dirty="0"/>
          </a:p>
          <a:p>
            <a:pPr marL="0" lvl="0" indent="0">
              <a:buNone/>
            </a:pPr>
            <a:r>
              <a:rPr lang="en-GB" sz="1600" dirty="0"/>
              <a:t>Not just an important life skill, also important historic roots;</a:t>
            </a:r>
          </a:p>
          <a:p>
            <a:pPr marL="0" lvl="0" indent="0">
              <a:buNone/>
            </a:pPr>
            <a:endParaRPr lang="en-GB" sz="1600" dirty="0"/>
          </a:p>
          <a:p>
            <a:pPr lvl="0">
              <a:buFont typeface="Wingdings" pitchFamily="2" charset="2"/>
              <a:buChar char="Ø"/>
            </a:pPr>
            <a:r>
              <a:rPr lang="en-GB" sz="1600" dirty="0"/>
              <a:t>Suffragettes </a:t>
            </a:r>
          </a:p>
          <a:p>
            <a:pPr lvl="0">
              <a:buFont typeface="Wingdings" pitchFamily="2" charset="2"/>
              <a:buChar char="Ø"/>
            </a:pPr>
            <a:r>
              <a:rPr lang="en-GB" sz="1600" dirty="0"/>
              <a:t>Chartist movement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74375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03BC1-E582-7C43-97A1-0973D1A1CC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3049" y="747250"/>
            <a:ext cx="5965902" cy="741445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The importance of Voting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CD1C94-CBFC-DD4B-8218-4E6E2824E9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>
              <a:hlinkClick r:id="rId2"/>
            </a:endParaRPr>
          </a:p>
          <a:p>
            <a:endParaRPr lang="en-US" dirty="0">
              <a:hlinkClick r:id="rId2"/>
            </a:endParaRPr>
          </a:p>
          <a:p>
            <a:r>
              <a:rPr lang="en-US" dirty="0">
                <a:hlinkClick r:id="rId2"/>
              </a:rPr>
              <a:t>https://www.youtube.com/watch?time_continue=106&amp;v=vpIXC-cG2-8&amp;feature=emb_logo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19108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526BB-31F6-1648-9CE2-C167B2FA7A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1171" y="338776"/>
            <a:ext cx="6236357" cy="843254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Graph showing low Voting Turnout</a:t>
            </a:r>
          </a:p>
        </p:txBody>
      </p:sp>
      <p:pic>
        <p:nvPicPr>
          <p:cNvPr id="5" name="Content Placeholder 4" descr="A screenshot of a video game&#10;&#10;Description automatically generated">
            <a:extLst>
              <a:ext uri="{FF2B5EF4-FFF2-40B4-BE49-F238E27FC236}">
                <a16:creationId xmlns:a16="http://schemas.microsoft.com/office/drawing/2014/main" id="{B73D5311-7A31-8A4A-ADBB-3294114E8E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0679" y="2286001"/>
            <a:ext cx="5601969" cy="3501231"/>
          </a:xfrm>
        </p:spPr>
      </p:pic>
      <p:pic>
        <p:nvPicPr>
          <p:cNvPr id="7" name="Picture 6" descr="A close up of a logo&#10;&#10;Description automatically generated">
            <a:extLst>
              <a:ext uri="{FF2B5EF4-FFF2-40B4-BE49-F238E27FC236}">
                <a16:creationId xmlns:a16="http://schemas.microsoft.com/office/drawing/2014/main" id="{07B7E5C4-63F3-1543-A11A-3AC4FC5666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9350" y="2286001"/>
            <a:ext cx="5601970" cy="350123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1D9C509-C30B-8C45-8C16-83E6502F4BAF}"/>
              </a:ext>
            </a:extLst>
          </p:cNvPr>
          <p:cNvSpPr txBox="1"/>
          <p:nvPr/>
        </p:nvSpPr>
        <p:spPr>
          <a:xfrm>
            <a:off x="838200" y="5872894"/>
            <a:ext cx="42690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 total of 14.5 million people chose not to use their vote during the 2017 election.  </a:t>
            </a:r>
          </a:p>
        </p:txBody>
      </p:sp>
    </p:spTree>
    <p:extLst>
      <p:ext uri="{BB962C8B-B14F-4D97-AF65-F5344CB8AC3E}">
        <p14:creationId xmlns:p14="http://schemas.microsoft.com/office/powerpoint/2010/main" val="8076013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6F33EC08-6C81-4446-A709-10FB0550D1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2888" y="342250"/>
            <a:ext cx="6316345" cy="4464900"/>
          </a:xfrm>
        </p:spPr>
      </p:pic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7944330C-9FC0-CA48-A7E0-8434115368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465187"/>
            <a:ext cx="5946804" cy="418623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C1FD137-9FF1-CC49-8717-1768FD631520}"/>
              </a:ext>
            </a:extLst>
          </p:cNvPr>
          <p:cNvSpPr txBox="1"/>
          <p:nvPr/>
        </p:nvSpPr>
        <p:spPr>
          <a:xfrm>
            <a:off x="6736615" y="836341"/>
            <a:ext cx="54553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Examples of the worksheets provided on the NPTCBC website</a:t>
            </a:r>
          </a:p>
        </p:txBody>
      </p:sp>
    </p:spTree>
    <p:extLst>
      <p:ext uri="{BB962C8B-B14F-4D97-AF65-F5344CB8AC3E}">
        <p14:creationId xmlns:p14="http://schemas.microsoft.com/office/powerpoint/2010/main" val="26329174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61CF3E7-DAB3-BB4F-89C9-411861C9A0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rot="5400000">
            <a:off x="2728263" y="-522937"/>
            <a:ext cx="6116349" cy="791527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47B8F3C-4C5B-AC46-B144-1F55CFD3C302}"/>
              </a:ext>
            </a:extLst>
          </p:cNvPr>
          <p:cNvSpPr txBox="1"/>
          <p:nvPr/>
        </p:nvSpPr>
        <p:spPr>
          <a:xfrm>
            <a:off x="6301858" y="6354375"/>
            <a:ext cx="54030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https://www.parliament.uk/documents/education/docs/voting/voting-lesson-plans.pdf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7207852-D65F-7F40-BEA8-AE6C8509B9A8}"/>
              </a:ext>
            </a:extLst>
          </p:cNvPr>
          <p:cNvSpPr txBox="1"/>
          <p:nvPr/>
        </p:nvSpPr>
        <p:spPr>
          <a:xfrm>
            <a:off x="9744075" y="2241395"/>
            <a:ext cx="21187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Classroom learning plan by the Education service showing the importance of voting. This however is not compulsory. </a:t>
            </a:r>
          </a:p>
        </p:txBody>
      </p:sp>
    </p:spTree>
    <p:extLst>
      <p:ext uri="{BB962C8B-B14F-4D97-AF65-F5344CB8AC3E}">
        <p14:creationId xmlns:p14="http://schemas.microsoft.com/office/powerpoint/2010/main" val="20560183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1AF685-7F43-664A-8C62-2D2F42D77C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5897" y="827629"/>
            <a:ext cx="10803673" cy="358825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1600" dirty="0"/>
              <a:t>A study points out that this is mainly a result of our British educational system not equipping students with political knowledge. Politics as a subject is available as an A-level at post 16 education however like all A-level courses, they are opt in and as a result, fewer than 7,000 boys and 6,000 girls decided to study it for the academic year of 2013/14. </a:t>
            </a:r>
            <a:endParaRPr lang="en-US" sz="1600" dirty="0"/>
          </a:p>
          <a:p>
            <a:pPr>
              <a:buFont typeface="Wingdings" pitchFamily="2" charset="2"/>
              <a:buChar char="Ø"/>
            </a:pPr>
            <a:r>
              <a:rPr lang="en-GB" sz="1600" dirty="0"/>
              <a:t>I would ensure Democracy and Voting is organised within my ideal learning environment by carrying out regular mock elections to incorporate the importance of learning. Children learn better while being hands - Strong ties with John Dewey’s Laboratory School</a:t>
            </a:r>
          </a:p>
          <a:p>
            <a:pPr>
              <a:buFont typeface="Wingdings" pitchFamily="2" charset="2"/>
              <a:buChar char="Ø"/>
            </a:pPr>
            <a:r>
              <a:rPr lang="en-GB" sz="1600" dirty="0"/>
              <a:t>Election and voting processes would become the norm within the classroom and school environment as a whole would ensure individuals are engaged rather than just learning from work sheets and textbooks</a:t>
            </a:r>
          </a:p>
          <a:p>
            <a:pPr>
              <a:buFont typeface="Wingdings" pitchFamily="2" charset="2"/>
              <a:buChar char="Ø"/>
            </a:pPr>
            <a:endParaRPr lang="en-GB" sz="1600" dirty="0"/>
          </a:p>
          <a:p>
            <a:pPr>
              <a:buFont typeface="Wingdings" pitchFamily="2" charset="2"/>
              <a:buChar char="Ø"/>
            </a:pPr>
            <a:r>
              <a:rPr lang="en-GB" sz="1600" dirty="0"/>
              <a:t>MP for Neath, Christina Rees for Q&amp;A sessions                                                                                                           with the Key Stage 4 students in NPT</a:t>
            </a:r>
          </a:p>
        </p:txBody>
      </p:sp>
      <p:pic>
        <p:nvPicPr>
          <p:cNvPr id="5" name="Picture 4" descr="A person posing for the camera&#10;&#10;Description automatically generated">
            <a:extLst>
              <a:ext uri="{FF2B5EF4-FFF2-40B4-BE49-F238E27FC236}">
                <a16:creationId xmlns:a16="http://schemas.microsoft.com/office/drawing/2014/main" id="{74261B70-C16F-3740-A970-A71B0D07B7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8353" y="3429000"/>
            <a:ext cx="2305050" cy="3091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62354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87590-6F20-184D-8C41-CD1CA0D6C7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4368" y="685912"/>
            <a:ext cx="6303264" cy="585328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Thank you For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C937BE-0E66-BA45-863A-E563898AD3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US" dirty="0"/>
              <a:t>If any of you would like any further information or any of the resources and videos forwarded to you, please send me an email and I will promptly get back to you. </a:t>
            </a:r>
          </a:p>
          <a:p>
            <a:pPr algn="ctr"/>
            <a:endParaRPr lang="en-US" dirty="0"/>
          </a:p>
          <a:p>
            <a:pPr marL="0" indent="0" algn="ctr">
              <a:buNone/>
            </a:pPr>
            <a:r>
              <a:rPr lang="en-US" dirty="0">
                <a:hlinkClick r:id="rId2"/>
              </a:rPr>
              <a:t>1701807@student.uwtsd.ac.uk</a:t>
            </a:r>
            <a:endParaRPr lang="en-US" dirty="0"/>
          </a:p>
          <a:p>
            <a:pPr marL="0" indent="0" algn="ctr">
              <a:buNone/>
            </a:pPr>
            <a:r>
              <a:rPr lang="en-US" dirty="0"/>
              <a:t>07791155363</a:t>
            </a:r>
          </a:p>
          <a:p>
            <a:pPr marL="0" indent="0" algn="ctr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33046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53141-CA42-EE40-8AE6-6346F3EBA7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313" y="242888"/>
            <a:ext cx="11644312" cy="6372225"/>
          </a:xfrm>
        </p:spPr>
        <p:txBody>
          <a:bodyPr>
            <a:normAutofit fontScale="70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2015.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Voting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ebook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] Available at: &lt;https://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www.parliament.uk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/documents/education/docs/voting/voting-lesson-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plans.pdf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&gt;.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Barclays Life Skills. 2020.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What Is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Lifeskills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? | Barclays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Lifeskills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barclayslifeskills.com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/what-is-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lifeskills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/&gt; [Accessed 19 April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Counts, V., Counts, V., Wall, C. and Westwood, K., 2019.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Why Should I Vote In The General Election? | Voting Counts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Voting Counts. Available at: &lt;https://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votingcounts.org.uk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/why-should-you-vote-html&gt; [Accessed 19 April 2020].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Dathan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M., 2016.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Primary School Pupils 'Should Be Taught About Filling In Tax Returns'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Mail Online. Available at: &lt;https://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www.dailymail.co.uk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/news/article-3604405/Primary-school-pupils-taught-filling-tax-returns-best-mobile-phone-tariff-MPs-insist.html&gt; [Accessed 19 April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Dewey, J., unknown.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John Dewey In The 21St Century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ebook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] Available at: &lt;https://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files.eric.ed.gov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fulltext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/EJ1158258.pdf&gt;.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Hicks, D., 2004.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Radical Education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ebook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] Available at: &lt;https://static1.squarespace.com/static/59734fa620099e96a3888f57/t/5b352fb203ce6435b6a736d9/1530212275641/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Radical+Education.pdf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&gt;.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Kushner, S., 2019.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Principles For Radical Education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ebook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] Available at: &lt;https://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www.researchgate.net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/publication/332752626_Principles_for_a_radical_education&gt;.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M.huffingtonpost.co.uk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2020.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Huffpost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Is Now A Part Of Verizon Media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m.huffingtonpost.co.uk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zion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-lights/education-reform_b_5775542.html?guce_referrer=aHR0cHM6Ly93d3cuZ29vZ2xlLmNvbS8&gt; [Accessed 19 April 2020].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Mynewsdesk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2020.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Teaching The Facts Of Tax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www.mynewsdesk.com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/hm-revenue-customs-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hmrc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pressreleases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/teaching-the-facts-of-tax-1191794&gt; [Accessed 19 April 2020].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Npt.gov.uk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2020.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School Election Pack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www.npt.gov.uk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/1348&gt; [Accessed 19 April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Raconteur. 2019.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Why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Dont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People Vote? Five Causes Of Voter Apathy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www.raconteur.net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/current-affairs/why-people-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dont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-vote&gt; [Accessed 19 April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Statista. 2020.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Voter Turnout In The UK 1918-2019 | Statista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www.statista.com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/statistics/1050929/voter-turnout-in-the-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/&gt; [Accessed 19 April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Study International. 2019.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UK Is The Best Country In The World For Education, Says Study - Study International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www.studyinternational.com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/news/the-uk-is-the-best-country-in-the-world-for-education-says-study/&gt; [Accessed 19 April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Study International. 2019.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UK Is The Best Country In The World For Education, Says Study - Study International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www.studyinternational.com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/news/the-uk-is-the-best-country-in-the-world-for-education-says-study/&gt; [Accessed 19 April 2020].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TheTopTens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2020.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Top 10 Most Useless Math Concepts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www.thetoptens.com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/useless-math-concepts/&gt; [Accessed 19 April 2020].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090856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1737</Words>
  <Application>Microsoft Macintosh PowerPoint</Application>
  <PresentationFormat>Widescreen</PresentationFormat>
  <Paragraphs>119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Gill Sans MT</vt:lpstr>
      <vt:lpstr>Wingdings</vt:lpstr>
      <vt:lpstr>Parcel</vt:lpstr>
      <vt:lpstr>Radical Education  kailam Fearn  1701807</vt:lpstr>
      <vt:lpstr>My presentation will be looking at…</vt:lpstr>
      <vt:lpstr>Introduction </vt:lpstr>
      <vt:lpstr>PowerPoint Presentation</vt:lpstr>
      <vt:lpstr>Money Management/Paying Taxes </vt:lpstr>
      <vt:lpstr>Continued…</vt:lpstr>
      <vt:lpstr>PowerPoint Presentation</vt:lpstr>
      <vt:lpstr>Democracy/Voting</vt:lpstr>
      <vt:lpstr>Continued…</vt:lpstr>
      <vt:lpstr>The importance of Voting</vt:lpstr>
      <vt:lpstr>Graph showing low Voting Turnout</vt:lpstr>
      <vt:lpstr>PowerPoint Presentation</vt:lpstr>
      <vt:lpstr>PowerPoint Presentation</vt:lpstr>
      <vt:lpstr>PowerPoint Presentation</vt:lpstr>
      <vt:lpstr>Thank you For Listening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Radical Education  kailam Fearn  1701807</dc:title>
  <dc:creator>Kailam Fearn (1701807)</dc:creator>
  <cp:lastModifiedBy>Kailam Fearn (1701807)</cp:lastModifiedBy>
  <cp:revision>3</cp:revision>
  <dcterms:created xsi:type="dcterms:W3CDTF">2020-04-20T19:25:41Z</dcterms:created>
  <dcterms:modified xsi:type="dcterms:W3CDTF">2020-04-20T19:46:37Z</dcterms:modified>
</cp:coreProperties>
</file>