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1"/>
  </p:notesMasterIdLst>
  <p:sldIdLst>
    <p:sldId id="256" r:id="rId2"/>
    <p:sldId id="257" r:id="rId3"/>
    <p:sldId id="258" r:id="rId4"/>
    <p:sldId id="259" r:id="rId5"/>
    <p:sldId id="260" r:id="rId6"/>
    <p:sldId id="266" r:id="rId7"/>
    <p:sldId id="264" r:id="rId8"/>
    <p:sldId id="265" r:id="rId9"/>
    <p:sldId id="268" r:id="rId10"/>
    <p:sldId id="269" r:id="rId11"/>
    <p:sldId id="270" r:id="rId12"/>
    <p:sldId id="271" r:id="rId13"/>
    <p:sldId id="272" r:id="rId14"/>
    <p:sldId id="267" r:id="rId15"/>
    <p:sldId id="261" r:id="rId16"/>
    <p:sldId id="276" r:id="rId17"/>
    <p:sldId id="273" r:id="rId18"/>
    <p:sldId id="274" r:id="rId19"/>
    <p:sldId id="275"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94660"/>
  </p:normalViewPr>
  <p:slideViewPr>
    <p:cSldViewPr snapToGrid="0">
      <p:cViewPr varScale="1">
        <p:scale>
          <a:sx n="79" d="100"/>
          <a:sy n="79" d="100"/>
        </p:scale>
        <p:origin x="71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973693-D791-4CFB-A8C8-0E7FBA38B4A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7A674D9-B687-4D02-8ACD-65691AA8CC62}">
      <dgm:prSet/>
      <dgm:spPr/>
      <dgm:t>
        <a:bodyPr/>
        <a:lstStyle/>
        <a:p>
          <a:r>
            <a:rPr lang="en-GB" b="1" i="0"/>
            <a:t>Continued Use of Telemedicine</a:t>
          </a:r>
          <a:endParaRPr lang="en-US"/>
        </a:p>
      </dgm:t>
    </dgm:pt>
    <dgm:pt modelId="{4EB63865-A87D-481E-A93E-73AF04A17F07}" type="parTrans" cxnId="{C01E4687-B5CF-4503-83B0-CE48573ACA07}">
      <dgm:prSet/>
      <dgm:spPr/>
      <dgm:t>
        <a:bodyPr/>
        <a:lstStyle/>
        <a:p>
          <a:endParaRPr lang="en-US"/>
        </a:p>
      </dgm:t>
    </dgm:pt>
    <dgm:pt modelId="{7FCDB49D-E514-465D-BA0B-844F4C79F414}" type="sibTrans" cxnId="{C01E4687-B5CF-4503-83B0-CE48573ACA07}">
      <dgm:prSet/>
      <dgm:spPr/>
      <dgm:t>
        <a:bodyPr/>
        <a:lstStyle/>
        <a:p>
          <a:endParaRPr lang="en-US"/>
        </a:p>
      </dgm:t>
    </dgm:pt>
    <dgm:pt modelId="{2DCD1919-1FED-4749-B78C-B66B06E043BE}">
      <dgm:prSet/>
      <dgm:spPr/>
      <dgm:t>
        <a:bodyPr/>
        <a:lstStyle/>
        <a:p>
          <a:r>
            <a:rPr lang="en-GB" b="1" i="0"/>
            <a:t>E-health and Digital Health Records:</a:t>
          </a:r>
          <a:endParaRPr lang="en-US"/>
        </a:p>
      </dgm:t>
    </dgm:pt>
    <dgm:pt modelId="{97957AB0-1AEA-4165-8E20-469FD9910222}" type="parTrans" cxnId="{F710FAA6-36B6-49BF-ACBB-B41C860B1E05}">
      <dgm:prSet/>
      <dgm:spPr/>
      <dgm:t>
        <a:bodyPr/>
        <a:lstStyle/>
        <a:p>
          <a:endParaRPr lang="en-US"/>
        </a:p>
      </dgm:t>
    </dgm:pt>
    <dgm:pt modelId="{F869896A-DB2E-498E-9D42-4445F1BA34EE}" type="sibTrans" cxnId="{F710FAA6-36B6-49BF-ACBB-B41C860B1E05}">
      <dgm:prSet/>
      <dgm:spPr/>
      <dgm:t>
        <a:bodyPr/>
        <a:lstStyle/>
        <a:p>
          <a:endParaRPr lang="en-US"/>
        </a:p>
      </dgm:t>
    </dgm:pt>
    <dgm:pt modelId="{49BD06AF-C1B1-4B9D-BA3B-05773C05D373}">
      <dgm:prSet/>
      <dgm:spPr/>
      <dgm:t>
        <a:bodyPr/>
        <a:lstStyle/>
        <a:p>
          <a:r>
            <a:rPr lang="en-GB" b="1" i="0"/>
            <a:t>Health Apps and Wearables:</a:t>
          </a:r>
          <a:endParaRPr lang="en-US"/>
        </a:p>
      </dgm:t>
    </dgm:pt>
    <dgm:pt modelId="{A2952888-CAD1-43CB-9C4E-A1551C929ED7}" type="parTrans" cxnId="{05262ABD-E124-4D44-A45F-B1783673F5D4}">
      <dgm:prSet/>
      <dgm:spPr/>
      <dgm:t>
        <a:bodyPr/>
        <a:lstStyle/>
        <a:p>
          <a:endParaRPr lang="en-US"/>
        </a:p>
      </dgm:t>
    </dgm:pt>
    <dgm:pt modelId="{E8A9C714-6568-4AAC-8AD1-FB2868F58455}" type="sibTrans" cxnId="{05262ABD-E124-4D44-A45F-B1783673F5D4}">
      <dgm:prSet/>
      <dgm:spPr/>
      <dgm:t>
        <a:bodyPr/>
        <a:lstStyle/>
        <a:p>
          <a:endParaRPr lang="en-US"/>
        </a:p>
      </dgm:t>
    </dgm:pt>
    <dgm:pt modelId="{03291BF0-2FA9-412C-ADBC-60D4ACB085BD}">
      <dgm:prSet/>
      <dgm:spPr/>
      <dgm:t>
        <a:bodyPr/>
        <a:lstStyle/>
        <a:p>
          <a:r>
            <a:rPr lang="en-GB" b="1" i="0"/>
            <a:t>Mental Health Support Apps</a:t>
          </a:r>
          <a:endParaRPr lang="en-US"/>
        </a:p>
      </dgm:t>
    </dgm:pt>
    <dgm:pt modelId="{BA7F33B3-24CC-4F1F-ACE1-725932D2906E}" type="parTrans" cxnId="{C49E7FF8-4A85-4E8C-85DB-29880C7CC83F}">
      <dgm:prSet/>
      <dgm:spPr/>
      <dgm:t>
        <a:bodyPr/>
        <a:lstStyle/>
        <a:p>
          <a:endParaRPr lang="en-US"/>
        </a:p>
      </dgm:t>
    </dgm:pt>
    <dgm:pt modelId="{E0B05FA8-EB90-4204-BA40-DE2205136FFF}" type="sibTrans" cxnId="{C49E7FF8-4A85-4E8C-85DB-29880C7CC83F}">
      <dgm:prSet/>
      <dgm:spPr/>
      <dgm:t>
        <a:bodyPr/>
        <a:lstStyle/>
        <a:p>
          <a:endParaRPr lang="en-US"/>
        </a:p>
      </dgm:t>
    </dgm:pt>
    <dgm:pt modelId="{146DE117-89A6-4FD6-BFF6-E13C8BB209F1}" type="pres">
      <dgm:prSet presAssocID="{75973693-D791-4CFB-A8C8-0E7FBA38B4AD}" presName="root" presStyleCnt="0">
        <dgm:presLayoutVars>
          <dgm:dir/>
          <dgm:resizeHandles val="exact"/>
        </dgm:presLayoutVars>
      </dgm:prSet>
      <dgm:spPr/>
    </dgm:pt>
    <dgm:pt modelId="{D21B77B5-8BB8-4692-9888-50C7EAE61526}" type="pres">
      <dgm:prSet presAssocID="{A7A674D9-B687-4D02-8ACD-65691AA8CC62}" presName="compNode" presStyleCnt="0"/>
      <dgm:spPr/>
    </dgm:pt>
    <dgm:pt modelId="{FC0A3FE7-9942-4217-BAAD-7D7C958BC430}" type="pres">
      <dgm:prSet presAssocID="{A7A674D9-B687-4D02-8ACD-65691AA8CC62}" presName="bgRect" presStyleLbl="bgShp" presStyleIdx="0" presStyleCnt="4"/>
      <dgm:spPr/>
    </dgm:pt>
    <dgm:pt modelId="{048DEAAE-C891-413E-9164-F1936D450C0B}" type="pres">
      <dgm:prSet presAssocID="{A7A674D9-B687-4D02-8ACD-65691AA8CC6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E889C9C6-6409-4304-805B-F8B080F72F06}" type="pres">
      <dgm:prSet presAssocID="{A7A674D9-B687-4D02-8ACD-65691AA8CC62}" presName="spaceRect" presStyleCnt="0"/>
      <dgm:spPr/>
    </dgm:pt>
    <dgm:pt modelId="{A0264DB3-BE93-4EB3-AD5B-AD641A30030D}" type="pres">
      <dgm:prSet presAssocID="{A7A674D9-B687-4D02-8ACD-65691AA8CC62}" presName="parTx" presStyleLbl="revTx" presStyleIdx="0" presStyleCnt="4">
        <dgm:presLayoutVars>
          <dgm:chMax val="0"/>
          <dgm:chPref val="0"/>
        </dgm:presLayoutVars>
      </dgm:prSet>
      <dgm:spPr/>
    </dgm:pt>
    <dgm:pt modelId="{212E49D5-C1EC-4E0D-BE5C-FF5AFF2EFD8C}" type="pres">
      <dgm:prSet presAssocID="{7FCDB49D-E514-465D-BA0B-844F4C79F414}" presName="sibTrans" presStyleCnt="0"/>
      <dgm:spPr/>
    </dgm:pt>
    <dgm:pt modelId="{195FABFD-77F1-4D4E-B0F8-35464CED24A7}" type="pres">
      <dgm:prSet presAssocID="{2DCD1919-1FED-4749-B78C-B66B06E043BE}" presName="compNode" presStyleCnt="0"/>
      <dgm:spPr/>
    </dgm:pt>
    <dgm:pt modelId="{D90D7A11-60F1-4C39-911C-3D3EE0622B38}" type="pres">
      <dgm:prSet presAssocID="{2DCD1919-1FED-4749-B78C-B66B06E043BE}" presName="bgRect" presStyleLbl="bgShp" presStyleIdx="1" presStyleCnt="4"/>
      <dgm:spPr/>
    </dgm:pt>
    <dgm:pt modelId="{5D0EF420-1CE3-4D49-B892-4739A66FC1BE}" type="pres">
      <dgm:prSet presAssocID="{2DCD1919-1FED-4749-B78C-B66B06E043B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 with Pulse"/>
        </a:ext>
      </dgm:extLst>
    </dgm:pt>
    <dgm:pt modelId="{6B8B6996-75F1-46C0-BDB7-30828753CDB0}" type="pres">
      <dgm:prSet presAssocID="{2DCD1919-1FED-4749-B78C-B66B06E043BE}" presName="spaceRect" presStyleCnt="0"/>
      <dgm:spPr/>
    </dgm:pt>
    <dgm:pt modelId="{26A9E997-B447-4495-8C42-494D83A34C63}" type="pres">
      <dgm:prSet presAssocID="{2DCD1919-1FED-4749-B78C-B66B06E043BE}" presName="parTx" presStyleLbl="revTx" presStyleIdx="1" presStyleCnt="4">
        <dgm:presLayoutVars>
          <dgm:chMax val="0"/>
          <dgm:chPref val="0"/>
        </dgm:presLayoutVars>
      </dgm:prSet>
      <dgm:spPr/>
    </dgm:pt>
    <dgm:pt modelId="{B5EC6D45-5786-4A1C-B092-6BB1A451E9A0}" type="pres">
      <dgm:prSet presAssocID="{F869896A-DB2E-498E-9D42-4445F1BA34EE}" presName="sibTrans" presStyleCnt="0"/>
      <dgm:spPr/>
    </dgm:pt>
    <dgm:pt modelId="{B02F30B1-6EC4-4E7D-9E7B-715CE7AE4AA1}" type="pres">
      <dgm:prSet presAssocID="{49BD06AF-C1B1-4B9D-BA3B-05773C05D373}" presName="compNode" presStyleCnt="0"/>
      <dgm:spPr/>
    </dgm:pt>
    <dgm:pt modelId="{34C66C2F-B485-4CB8-9ACA-BD447503B509}" type="pres">
      <dgm:prSet presAssocID="{49BD06AF-C1B1-4B9D-BA3B-05773C05D373}" presName="bgRect" presStyleLbl="bgShp" presStyleIdx="2" presStyleCnt="4"/>
      <dgm:spPr/>
    </dgm:pt>
    <dgm:pt modelId="{F8425570-DD22-4CDF-9096-BEF77C27CB6A}" type="pres">
      <dgm:prSet presAssocID="{49BD06AF-C1B1-4B9D-BA3B-05773C05D37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pple"/>
        </a:ext>
      </dgm:extLst>
    </dgm:pt>
    <dgm:pt modelId="{01794D82-8282-4696-A339-BD236275711F}" type="pres">
      <dgm:prSet presAssocID="{49BD06AF-C1B1-4B9D-BA3B-05773C05D373}" presName="spaceRect" presStyleCnt="0"/>
      <dgm:spPr/>
    </dgm:pt>
    <dgm:pt modelId="{F5240E74-087E-409F-B518-A2F2F17DB22F}" type="pres">
      <dgm:prSet presAssocID="{49BD06AF-C1B1-4B9D-BA3B-05773C05D373}" presName="parTx" presStyleLbl="revTx" presStyleIdx="2" presStyleCnt="4">
        <dgm:presLayoutVars>
          <dgm:chMax val="0"/>
          <dgm:chPref val="0"/>
        </dgm:presLayoutVars>
      </dgm:prSet>
      <dgm:spPr/>
    </dgm:pt>
    <dgm:pt modelId="{E1D9879F-64AC-4CE3-8DAB-766DF5AAED02}" type="pres">
      <dgm:prSet presAssocID="{E8A9C714-6568-4AAC-8AD1-FB2868F58455}" presName="sibTrans" presStyleCnt="0"/>
      <dgm:spPr/>
    </dgm:pt>
    <dgm:pt modelId="{64E8E6EA-17AE-4D71-8FB2-9070F61EFE88}" type="pres">
      <dgm:prSet presAssocID="{03291BF0-2FA9-412C-ADBC-60D4ACB085BD}" presName="compNode" presStyleCnt="0"/>
      <dgm:spPr/>
    </dgm:pt>
    <dgm:pt modelId="{1C687B81-7EFE-4164-A462-C95FA6AD4458}" type="pres">
      <dgm:prSet presAssocID="{03291BF0-2FA9-412C-ADBC-60D4ACB085BD}" presName="bgRect" presStyleLbl="bgShp" presStyleIdx="3" presStyleCnt="4"/>
      <dgm:spPr/>
    </dgm:pt>
    <dgm:pt modelId="{CC0D2AE5-ECD6-48DF-8DA1-2C415762EA05}" type="pres">
      <dgm:prSet presAssocID="{03291BF0-2FA9-412C-ADBC-60D4ACB085B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702C766E-E961-41BE-9895-ABC717C6792C}" type="pres">
      <dgm:prSet presAssocID="{03291BF0-2FA9-412C-ADBC-60D4ACB085BD}" presName="spaceRect" presStyleCnt="0"/>
      <dgm:spPr/>
    </dgm:pt>
    <dgm:pt modelId="{E6BDE4D8-9C75-44BB-81A1-BD55F8871E2C}" type="pres">
      <dgm:prSet presAssocID="{03291BF0-2FA9-412C-ADBC-60D4ACB085BD}" presName="parTx" presStyleLbl="revTx" presStyleIdx="3" presStyleCnt="4">
        <dgm:presLayoutVars>
          <dgm:chMax val="0"/>
          <dgm:chPref val="0"/>
        </dgm:presLayoutVars>
      </dgm:prSet>
      <dgm:spPr/>
    </dgm:pt>
  </dgm:ptLst>
  <dgm:cxnLst>
    <dgm:cxn modelId="{DEDF0716-4680-4ED8-99E2-D184840E4B81}" type="presOf" srcId="{03291BF0-2FA9-412C-ADBC-60D4ACB085BD}" destId="{E6BDE4D8-9C75-44BB-81A1-BD55F8871E2C}" srcOrd="0" destOrd="0" presId="urn:microsoft.com/office/officeart/2018/2/layout/IconVerticalSolidList"/>
    <dgm:cxn modelId="{773D1C35-D7D1-4DCD-B5E8-1B7A8AEE1483}" type="presOf" srcId="{2DCD1919-1FED-4749-B78C-B66B06E043BE}" destId="{26A9E997-B447-4495-8C42-494D83A34C63}" srcOrd="0" destOrd="0" presId="urn:microsoft.com/office/officeart/2018/2/layout/IconVerticalSolidList"/>
    <dgm:cxn modelId="{E8864C62-96CA-4B8B-A476-986ACE5315A3}" type="presOf" srcId="{49BD06AF-C1B1-4B9D-BA3B-05773C05D373}" destId="{F5240E74-087E-409F-B518-A2F2F17DB22F}" srcOrd="0" destOrd="0" presId="urn:microsoft.com/office/officeart/2018/2/layout/IconVerticalSolidList"/>
    <dgm:cxn modelId="{7E80D16C-C77C-47DC-9D17-2F4A8A582830}" type="presOf" srcId="{A7A674D9-B687-4D02-8ACD-65691AA8CC62}" destId="{A0264DB3-BE93-4EB3-AD5B-AD641A30030D}" srcOrd="0" destOrd="0" presId="urn:microsoft.com/office/officeart/2018/2/layout/IconVerticalSolidList"/>
    <dgm:cxn modelId="{FEB0B255-854F-4B39-94F2-7CE004DA44AF}" type="presOf" srcId="{75973693-D791-4CFB-A8C8-0E7FBA38B4AD}" destId="{146DE117-89A6-4FD6-BFF6-E13C8BB209F1}" srcOrd="0" destOrd="0" presId="urn:microsoft.com/office/officeart/2018/2/layout/IconVerticalSolidList"/>
    <dgm:cxn modelId="{C01E4687-B5CF-4503-83B0-CE48573ACA07}" srcId="{75973693-D791-4CFB-A8C8-0E7FBA38B4AD}" destId="{A7A674D9-B687-4D02-8ACD-65691AA8CC62}" srcOrd="0" destOrd="0" parTransId="{4EB63865-A87D-481E-A93E-73AF04A17F07}" sibTransId="{7FCDB49D-E514-465D-BA0B-844F4C79F414}"/>
    <dgm:cxn modelId="{F710FAA6-36B6-49BF-ACBB-B41C860B1E05}" srcId="{75973693-D791-4CFB-A8C8-0E7FBA38B4AD}" destId="{2DCD1919-1FED-4749-B78C-B66B06E043BE}" srcOrd="1" destOrd="0" parTransId="{97957AB0-1AEA-4165-8E20-469FD9910222}" sibTransId="{F869896A-DB2E-498E-9D42-4445F1BA34EE}"/>
    <dgm:cxn modelId="{05262ABD-E124-4D44-A45F-B1783673F5D4}" srcId="{75973693-D791-4CFB-A8C8-0E7FBA38B4AD}" destId="{49BD06AF-C1B1-4B9D-BA3B-05773C05D373}" srcOrd="2" destOrd="0" parTransId="{A2952888-CAD1-43CB-9C4E-A1551C929ED7}" sibTransId="{E8A9C714-6568-4AAC-8AD1-FB2868F58455}"/>
    <dgm:cxn modelId="{C49E7FF8-4A85-4E8C-85DB-29880C7CC83F}" srcId="{75973693-D791-4CFB-A8C8-0E7FBA38B4AD}" destId="{03291BF0-2FA9-412C-ADBC-60D4ACB085BD}" srcOrd="3" destOrd="0" parTransId="{BA7F33B3-24CC-4F1F-ACE1-725932D2906E}" sibTransId="{E0B05FA8-EB90-4204-BA40-DE2205136FFF}"/>
    <dgm:cxn modelId="{19ED909A-098E-4E26-8ED9-D2F453A4E777}" type="presParOf" srcId="{146DE117-89A6-4FD6-BFF6-E13C8BB209F1}" destId="{D21B77B5-8BB8-4692-9888-50C7EAE61526}" srcOrd="0" destOrd="0" presId="urn:microsoft.com/office/officeart/2018/2/layout/IconVerticalSolidList"/>
    <dgm:cxn modelId="{CB156166-35FC-4D88-AD39-31EF6B4E50EF}" type="presParOf" srcId="{D21B77B5-8BB8-4692-9888-50C7EAE61526}" destId="{FC0A3FE7-9942-4217-BAAD-7D7C958BC430}" srcOrd="0" destOrd="0" presId="urn:microsoft.com/office/officeart/2018/2/layout/IconVerticalSolidList"/>
    <dgm:cxn modelId="{3E759674-8FA5-49B3-80F1-711F692A2864}" type="presParOf" srcId="{D21B77B5-8BB8-4692-9888-50C7EAE61526}" destId="{048DEAAE-C891-413E-9164-F1936D450C0B}" srcOrd="1" destOrd="0" presId="urn:microsoft.com/office/officeart/2018/2/layout/IconVerticalSolidList"/>
    <dgm:cxn modelId="{1ACE33CC-E2AF-4B0E-A2D7-8FB888C88A86}" type="presParOf" srcId="{D21B77B5-8BB8-4692-9888-50C7EAE61526}" destId="{E889C9C6-6409-4304-805B-F8B080F72F06}" srcOrd="2" destOrd="0" presId="urn:microsoft.com/office/officeart/2018/2/layout/IconVerticalSolidList"/>
    <dgm:cxn modelId="{5A999FFB-13B1-4390-9789-A4C7E86BC893}" type="presParOf" srcId="{D21B77B5-8BB8-4692-9888-50C7EAE61526}" destId="{A0264DB3-BE93-4EB3-AD5B-AD641A30030D}" srcOrd="3" destOrd="0" presId="urn:microsoft.com/office/officeart/2018/2/layout/IconVerticalSolidList"/>
    <dgm:cxn modelId="{513A33B6-B53F-42E9-A8BB-08D28CA90136}" type="presParOf" srcId="{146DE117-89A6-4FD6-BFF6-E13C8BB209F1}" destId="{212E49D5-C1EC-4E0D-BE5C-FF5AFF2EFD8C}" srcOrd="1" destOrd="0" presId="urn:microsoft.com/office/officeart/2018/2/layout/IconVerticalSolidList"/>
    <dgm:cxn modelId="{32FDC408-271F-4681-B144-D504080761A8}" type="presParOf" srcId="{146DE117-89A6-4FD6-BFF6-E13C8BB209F1}" destId="{195FABFD-77F1-4D4E-B0F8-35464CED24A7}" srcOrd="2" destOrd="0" presId="urn:microsoft.com/office/officeart/2018/2/layout/IconVerticalSolidList"/>
    <dgm:cxn modelId="{2ABDF7B7-DFF7-4918-A07D-3C0B7ACF496B}" type="presParOf" srcId="{195FABFD-77F1-4D4E-B0F8-35464CED24A7}" destId="{D90D7A11-60F1-4C39-911C-3D3EE0622B38}" srcOrd="0" destOrd="0" presId="urn:microsoft.com/office/officeart/2018/2/layout/IconVerticalSolidList"/>
    <dgm:cxn modelId="{BB5C6FB5-1E10-4FAA-BE12-641EE5E42E85}" type="presParOf" srcId="{195FABFD-77F1-4D4E-B0F8-35464CED24A7}" destId="{5D0EF420-1CE3-4D49-B892-4739A66FC1BE}" srcOrd="1" destOrd="0" presId="urn:microsoft.com/office/officeart/2018/2/layout/IconVerticalSolidList"/>
    <dgm:cxn modelId="{41F38711-526E-401E-A755-6C4F78350AF8}" type="presParOf" srcId="{195FABFD-77F1-4D4E-B0F8-35464CED24A7}" destId="{6B8B6996-75F1-46C0-BDB7-30828753CDB0}" srcOrd="2" destOrd="0" presId="urn:microsoft.com/office/officeart/2018/2/layout/IconVerticalSolidList"/>
    <dgm:cxn modelId="{E15B4107-9006-4030-A4CD-31765B3F33B8}" type="presParOf" srcId="{195FABFD-77F1-4D4E-B0F8-35464CED24A7}" destId="{26A9E997-B447-4495-8C42-494D83A34C63}" srcOrd="3" destOrd="0" presId="urn:microsoft.com/office/officeart/2018/2/layout/IconVerticalSolidList"/>
    <dgm:cxn modelId="{6D6831DD-DCFD-4530-A755-3B59307A01F2}" type="presParOf" srcId="{146DE117-89A6-4FD6-BFF6-E13C8BB209F1}" destId="{B5EC6D45-5786-4A1C-B092-6BB1A451E9A0}" srcOrd="3" destOrd="0" presId="urn:microsoft.com/office/officeart/2018/2/layout/IconVerticalSolidList"/>
    <dgm:cxn modelId="{78B90007-0143-4AC6-A3A4-A83656659777}" type="presParOf" srcId="{146DE117-89A6-4FD6-BFF6-E13C8BB209F1}" destId="{B02F30B1-6EC4-4E7D-9E7B-715CE7AE4AA1}" srcOrd="4" destOrd="0" presId="urn:microsoft.com/office/officeart/2018/2/layout/IconVerticalSolidList"/>
    <dgm:cxn modelId="{5E992CB7-724A-4C89-AEDE-0B9093873FDA}" type="presParOf" srcId="{B02F30B1-6EC4-4E7D-9E7B-715CE7AE4AA1}" destId="{34C66C2F-B485-4CB8-9ACA-BD447503B509}" srcOrd="0" destOrd="0" presId="urn:microsoft.com/office/officeart/2018/2/layout/IconVerticalSolidList"/>
    <dgm:cxn modelId="{F5313275-9320-44E1-9975-2149C4089F7F}" type="presParOf" srcId="{B02F30B1-6EC4-4E7D-9E7B-715CE7AE4AA1}" destId="{F8425570-DD22-4CDF-9096-BEF77C27CB6A}" srcOrd="1" destOrd="0" presId="urn:microsoft.com/office/officeart/2018/2/layout/IconVerticalSolidList"/>
    <dgm:cxn modelId="{AA74B29C-9269-4F91-96FE-8D42310E1371}" type="presParOf" srcId="{B02F30B1-6EC4-4E7D-9E7B-715CE7AE4AA1}" destId="{01794D82-8282-4696-A339-BD236275711F}" srcOrd="2" destOrd="0" presId="urn:microsoft.com/office/officeart/2018/2/layout/IconVerticalSolidList"/>
    <dgm:cxn modelId="{AF4C7A9B-7CA3-4612-86C3-0B0D1A9F9D3D}" type="presParOf" srcId="{B02F30B1-6EC4-4E7D-9E7B-715CE7AE4AA1}" destId="{F5240E74-087E-409F-B518-A2F2F17DB22F}" srcOrd="3" destOrd="0" presId="urn:microsoft.com/office/officeart/2018/2/layout/IconVerticalSolidList"/>
    <dgm:cxn modelId="{33D32D0F-1E35-4AF5-9987-976732D36887}" type="presParOf" srcId="{146DE117-89A6-4FD6-BFF6-E13C8BB209F1}" destId="{E1D9879F-64AC-4CE3-8DAB-766DF5AAED02}" srcOrd="5" destOrd="0" presId="urn:microsoft.com/office/officeart/2018/2/layout/IconVerticalSolidList"/>
    <dgm:cxn modelId="{AC2C463A-DBF0-4B49-B89B-1EBCFE57AD45}" type="presParOf" srcId="{146DE117-89A6-4FD6-BFF6-E13C8BB209F1}" destId="{64E8E6EA-17AE-4D71-8FB2-9070F61EFE88}" srcOrd="6" destOrd="0" presId="urn:microsoft.com/office/officeart/2018/2/layout/IconVerticalSolidList"/>
    <dgm:cxn modelId="{73F02CED-0C3E-4265-BDAB-5C3B1D17C59E}" type="presParOf" srcId="{64E8E6EA-17AE-4D71-8FB2-9070F61EFE88}" destId="{1C687B81-7EFE-4164-A462-C95FA6AD4458}" srcOrd="0" destOrd="0" presId="urn:microsoft.com/office/officeart/2018/2/layout/IconVerticalSolidList"/>
    <dgm:cxn modelId="{A82BF360-9B73-400E-9483-B920010F6A4C}" type="presParOf" srcId="{64E8E6EA-17AE-4D71-8FB2-9070F61EFE88}" destId="{CC0D2AE5-ECD6-48DF-8DA1-2C415762EA05}" srcOrd="1" destOrd="0" presId="urn:microsoft.com/office/officeart/2018/2/layout/IconVerticalSolidList"/>
    <dgm:cxn modelId="{7B7D543B-FBDF-4B61-B662-B811F9442E35}" type="presParOf" srcId="{64E8E6EA-17AE-4D71-8FB2-9070F61EFE88}" destId="{702C766E-E961-41BE-9895-ABC717C6792C}" srcOrd="2" destOrd="0" presId="urn:microsoft.com/office/officeart/2018/2/layout/IconVerticalSolidList"/>
    <dgm:cxn modelId="{E7C64691-38B1-485C-B8D7-DF788816264B}" type="presParOf" srcId="{64E8E6EA-17AE-4D71-8FB2-9070F61EFE88}" destId="{E6BDE4D8-9C75-44BB-81A1-BD55F8871E2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7B3E8E-BEBB-497F-8976-2266E4A65BB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20BF104-1681-4326-9FEA-E92BE3E29055}">
      <dgm:prSet/>
      <dgm:spPr/>
      <dgm:t>
        <a:bodyPr/>
        <a:lstStyle/>
        <a:p>
          <a:r>
            <a:rPr lang="en-GB"/>
            <a:t>Advantages </a:t>
          </a:r>
          <a:endParaRPr lang="en-US"/>
        </a:p>
      </dgm:t>
    </dgm:pt>
    <dgm:pt modelId="{4FC08417-1CF2-4162-87BF-976E0B5D5DC3}" type="parTrans" cxnId="{572C2D51-E040-4759-8C2E-3F249802C5CC}">
      <dgm:prSet/>
      <dgm:spPr/>
      <dgm:t>
        <a:bodyPr/>
        <a:lstStyle/>
        <a:p>
          <a:endParaRPr lang="en-US"/>
        </a:p>
      </dgm:t>
    </dgm:pt>
    <dgm:pt modelId="{398A2906-56D7-46B7-9A3A-10312B8C9F09}" type="sibTrans" cxnId="{572C2D51-E040-4759-8C2E-3F249802C5CC}">
      <dgm:prSet/>
      <dgm:spPr/>
      <dgm:t>
        <a:bodyPr/>
        <a:lstStyle/>
        <a:p>
          <a:endParaRPr lang="en-US"/>
        </a:p>
      </dgm:t>
    </dgm:pt>
    <dgm:pt modelId="{90BE7B65-7213-4B1C-B5FA-0DC7BEBF4B2C}">
      <dgm:prSet/>
      <dgm:spPr/>
      <dgm:t>
        <a:bodyPr/>
        <a:lstStyle/>
        <a:p>
          <a:r>
            <a:rPr lang="en-GB" b="1" i="0"/>
            <a:t>Rapid Notification:</a:t>
          </a:r>
          <a:endParaRPr lang="en-US"/>
        </a:p>
      </dgm:t>
    </dgm:pt>
    <dgm:pt modelId="{88A937DE-D573-40D2-8449-CF0EEA2CEE33}" type="parTrans" cxnId="{4DE8EBD6-F56B-4090-B07D-EF649A3E96B9}">
      <dgm:prSet/>
      <dgm:spPr/>
      <dgm:t>
        <a:bodyPr/>
        <a:lstStyle/>
        <a:p>
          <a:endParaRPr lang="en-US"/>
        </a:p>
      </dgm:t>
    </dgm:pt>
    <dgm:pt modelId="{33648FA6-EED0-4620-A5CA-04CF0D3B3EAC}" type="sibTrans" cxnId="{4DE8EBD6-F56B-4090-B07D-EF649A3E96B9}">
      <dgm:prSet/>
      <dgm:spPr/>
      <dgm:t>
        <a:bodyPr/>
        <a:lstStyle/>
        <a:p>
          <a:endParaRPr lang="en-US"/>
        </a:p>
      </dgm:t>
    </dgm:pt>
    <dgm:pt modelId="{F573AC72-E146-49FA-A9D1-431E33BFF1EE}">
      <dgm:prSet/>
      <dgm:spPr/>
      <dgm:t>
        <a:bodyPr/>
        <a:lstStyle/>
        <a:p>
          <a:r>
            <a:rPr lang="en-GB" b="1" i="0"/>
            <a:t>Anonymous and Privacy-Focused:</a:t>
          </a:r>
          <a:endParaRPr lang="en-US"/>
        </a:p>
      </dgm:t>
    </dgm:pt>
    <dgm:pt modelId="{A9DA53E2-2BF2-4829-A251-345FF83833E8}" type="parTrans" cxnId="{031A1892-C5CF-477B-A771-2BD85492E41D}">
      <dgm:prSet/>
      <dgm:spPr/>
      <dgm:t>
        <a:bodyPr/>
        <a:lstStyle/>
        <a:p>
          <a:endParaRPr lang="en-US"/>
        </a:p>
      </dgm:t>
    </dgm:pt>
    <dgm:pt modelId="{F5A83ADD-A94C-42CE-A946-A7A71D7FEBAC}" type="sibTrans" cxnId="{031A1892-C5CF-477B-A771-2BD85492E41D}">
      <dgm:prSet/>
      <dgm:spPr/>
      <dgm:t>
        <a:bodyPr/>
        <a:lstStyle/>
        <a:p>
          <a:endParaRPr lang="en-US"/>
        </a:p>
      </dgm:t>
    </dgm:pt>
    <dgm:pt modelId="{9EE30D95-C94C-4406-A2F0-E0F4D306E177}">
      <dgm:prSet/>
      <dgm:spPr/>
      <dgm:t>
        <a:bodyPr/>
        <a:lstStyle/>
        <a:p>
          <a:r>
            <a:rPr lang="en-GB" b="1"/>
            <a:t>Supplementary to Manual Contact Tracing: </a:t>
          </a:r>
          <a:endParaRPr lang="en-US"/>
        </a:p>
      </dgm:t>
    </dgm:pt>
    <dgm:pt modelId="{22A4F9EB-5D43-460E-97F2-3D0A5359CB77}" type="parTrans" cxnId="{9346F4F8-BAB8-4B83-9FD5-1947084D1FE2}">
      <dgm:prSet/>
      <dgm:spPr/>
      <dgm:t>
        <a:bodyPr/>
        <a:lstStyle/>
        <a:p>
          <a:endParaRPr lang="en-US"/>
        </a:p>
      </dgm:t>
    </dgm:pt>
    <dgm:pt modelId="{6C4A7A35-E4C1-4930-9BF4-D025455D3B15}" type="sibTrans" cxnId="{9346F4F8-BAB8-4B83-9FD5-1947084D1FE2}">
      <dgm:prSet/>
      <dgm:spPr/>
      <dgm:t>
        <a:bodyPr/>
        <a:lstStyle/>
        <a:p>
          <a:endParaRPr lang="en-US"/>
        </a:p>
      </dgm:t>
    </dgm:pt>
    <dgm:pt modelId="{B0EEF2A9-6727-4B0F-8182-9303361F4B2B}">
      <dgm:prSet/>
      <dgm:spPr/>
      <dgm:t>
        <a:bodyPr/>
        <a:lstStyle/>
        <a:p>
          <a:r>
            <a:rPr lang="en-GB"/>
            <a:t>Disadvantages</a:t>
          </a:r>
          <a:endParaRPr lang="en-US"/>
        </a:p>
      </dgm:t>
    </dgm:pt>
    <dgm:pt modelId="{76777534-20E8-4094-B23C-4CC21F3F2DC4}" type="parTrans" cxnId="{B579EB06-95C7-475F-8B1C-A780BB39C157}">
      <dgm:prSet/>
      <dgm:spPr/>
      <dgm:t>
        <a:bodyPr/>
        <a:lstStyle/>
        <a:p>
          <a:endParaRPr lang="en-US"/>
        </a:p>
      </dgm:t>
    </dgm:pt>
    <dgm:pt modelId="{2314FD18-8FC3-43DE-8A0E-BB370DCE82EE}" type="sibTrans" cxnId="{B579EB06-95C7-475F-8B1C-A780BB39C157}">
      <dgm:prSet/>
      <dgm:spPr/>
      <dgm:t>
        <a:bodyPr/>
        <a:lstStyle/>
        <a:p>
          <a:endParaRPr lang="en-US"/>
        </a:p>
      </dgm:t>
    </dgm:pt>
    <dgm:pt modelId="{D91692FB-7FEE-4B3A-9C5B-8AF801569C92}">
      <dgm:prSet/>
      <dgm:spPr/>
      <dgm:t>
        <a:bodyPr/>
        <a:lstStyle/>
        <a:p>
          <a:r>
            <a:rPr lang="en-GB" b="1" i="0"/>
            <a:t>Effectiveness Dependent on Adoption:</a:t>
          </a:r>
          <a:endParaRPr lang="en-US"/>
        </a:p>
      </dgm:t>
    </dgm:pt>
    <dgm:pt modelId="{EC738B01-6700-4033-B45E-A6A413B0A64B}" type="parTrans" cxnId="{77DA815D-46D9-4B95-A297-09C1870F7888}">
      <dgm:prSet/>
      <dgm:spPr/>
      <dgm:t>
        <a:bodyPr/>
        <a:lstStyle/>
        <a:p>
          <a:endParaRPr lang="en-US"/>
        </a:p>
      </dgm:t>
    </dgm:pt>
    <dgm:pt modelId="{5B072FDA-2D81-4CA0-A343-EF5A6A3D8940}" type="sibTrans" cxnId="{77DA815D-46D9-4B95-A297-09C1870F7888}">
      <dgm:prSet/>
      <dgm:spPr/>
      <dgm:t>
        <a:bodyPr/>
        <a:lstStyle/>
        <a:p>
          <a:endParaRPr lang="en-US"/>
        </a:p>
      </dgm:t>
    </dgm:pt>
    <dgm:pt modelId="{E23EC076-7B64-42DD-A135-1B9E1B5AD645}">
      <dgm:prSet/>
      <dgm:spPr/>
      <dgm:t>
        <a:bodyPr/>
        <a:lstStyle/>
        <a:p>
          <a:r>
            <a:rPr lang="en-GB" b="1" i="0"/>
            <a:t>Privacy Concerns:</a:t>
          </a:r>
          <a:endParaRPr lang="en-US"/>
        </a:p>
      </dgm:t>
    </dgm:pt>
    <dgm:pt modelId="{5A544D63-E775-4F54-8819-6EECC377FF7A}" type="parTrans" cxnId="{2C9E6C43-23C7-455C-A323-4AFDDCF945FF}">
      <dgm:prSet/>
      <dgm:spPr/>
      <dgm:t>
        <a:bodyPr/>
        <a:lstStyle/>
        <a:p>
          <a:endParaRPr lang="en-US"/>
        </a:p>
      </dgm:t>
    </dgm:pt>
    <dgm:pt modelId="{B61F9E1D-EAF9-4F0B-9C02-4B53EA7249B3}" type="sibTrans" cxnId="{2C9E6C43-23C7-455C-A323-4AFDDCF945FF}">
      <dgm:prSet/>
      <dgm:spPr/>
      <dgm:t>
        <a:bodyPr/>
        <a:lstStyle/>
        <a:p>
          <a:endParaRPr lang="en-US"/>
        </a:p>
      </dgm:t>
    </dgm:pt>
    <dgm:pt modelId="{1EC550C3-7F88-49E4-B999-34E84D1A8A5C}">
      <dgm:prSet/>
      <dgm:spPr/>
      <dgm:t>
        <a:bodyPr/>
        <a:lstStyle/>
        <a:p>
          <a:r>
            <a:rPr lang="en-GB" b="1" i="0"/>
            <a:t>Technical Limitations:</a:t>
          </a:r>
          <a:endParaRPr lang="en-US"/>
        </a:p>
      </dgm:t>
    </dgm:pt>
    <dgm:pt modelId="{225FDA0A-9FD7-4550-9FE5-C1DF0E8BEB37}" type="parTrans" cxnId="{BA0D157C-A942-472E-AEB9-6C2368DDE8BD}">
      <dgm:prSet/>
      <dgm:spPr/>
      <dgm:t>
        <a:bodyPr/>
        <a:lstStyle/>
        <a:p>
          <a:endParaRPr lang="en-US"/>
        </a:p>
      </dgm:t>
    </dgm:pt>
    <dgm:pt modelId="{62B9E85A-8FD1-4568-89D9-70698EFE92CA}" type="sibTrans" cxnId="{BA0D157C-A942-472E-AEB9-6C2368DDE8BD}">
      <dgm:prSet/>
      <dgm:spPr/>
      <dgm:t>
        <a:bodyPr/>
        <a:lstStyle/>
        <a:p>
          <a:endParaRPr lang="en-US"/>
        </a:p>
      </dgm:t>
    </dgm:pt>
    <dgm:pt modelId="{706331A2-5709-45D2-94FB-1FFD43CDB352}" type="pres">
      <dgm:prSet presAssocID="{8B7B3E8E-BEBB-497F-8976-2266E4A65BB0}" presName="root" presStyleCnt="0">
        <dgm:presLayoutVars>
          <dgm:dir/>
          <dgm:resizeHandles val="exact"/>
        </dgm:presLayoutVars>
      </dgm:prSet>
      <dgm:spPr/>
    </dgm:pt>
    <dgm:pt modelId="{9A746CB3-68C8-4F65-BFE5-2E29DEBE1F74}" type="pres">
      <dgm:prSet presAssocID="{020BF104-1681-4326-9FEA-E92BE3E29055}" presName="compNode" presStyleCnt="0"/>
      <dgm:spPr/>
    </dgm:pt>
    <dgm:pt modelId="{C8014F0F-7345-4965-9FA3-887FB4554AA8}" type="pres">
      <dgm:prSet presAssocID="{020BF104-1681-4326-9FEA-E92BE3E29055}" presName="bgRect" presStyleLbl="bgShp" presStyleIdx="0" presStyleCnt="2"/>
      <dgm:spPr/>
    </dgm:pt>
    <dgm:pt modelId="{3EB56F2C-7494-4688-B1B9-4E420838A7ED}" type="pres">
      <dgm:prSet presAssocID="{020BF104-1681-4326-9FEA-E92BE3E2905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umbs Up Sign"/>
        </a:ext>
      </dgm:extLst>
    </dgm:pt>
    <dgm:pt modelId="{A5AAEAFD-A2B4-448F-85C1-3119B10FE4D4}" type="pres">
      <dgm:prSet presAssocID="{020BF104-1681-4326-9FEA-E92BE3E29055}" presName="spaceRect" presStyleCnt="0"/>
      <dgm:spPr/>
    </dgm:pt>
    <dgm:pt modelId="{891E955A-42A2-42A3-A960-88C3D7CC777E}" type="pres">
      <dgm:prSet presAssocID="{020BF104-1681-4326-9FEA-E92BE3E29055}" presName="parTx" presStyleLbl="revTx" presStyleIdx="0" presStyleCnt="4">
        <dgm:presLayoutVars>
          <dgm:chMax val="0"/>
          <dgm:chPref val="0"/>
        </dgm:presLayoutVars>
      </dgm:prSet>
      <dgm:spPr/>
    </dgm:pt>
    <dgm:pt modelId="{CE159B3B-357E-4F35-A750-AD8141009C3B}" type="pres">
      <dgm:prSet presAssocID="{020BF104-1681-4326-9FEA-E92BE3E29055}" presName="desTx" presStyleLbl="revTx" presStyleIdx="1" presStyleCnt="4">
        <dgm:presLayoutVars/>
      </dgm:prSet>
      <dgm:spPr/>
    </dgm:pt>
    <dgm:pt modelId="{57059AD4-A7E6-4944-A85C-E4AA20EB2BF3}" type="pres">
      <dgm:prSet presAssocID="{398A2906-56D7-46B7-9A3A-10312B8C9F09}" presName="sibTrans" presStyleCnt="0"/>
      <dgm:spPr/>
    </dgm:pt>
    <dgm:pt modelId="{24AF965F-0664-4A02-8755-1AFCE8F8E76A}" type="pres">
      <dgm:prSet presAssocID="{B0EEF2A9-6727-4B0F-8182-9303361F4B2B}" presName="compNode" presStyleCnt="0"/>
      <dgm:spPr/>
    </dgm:pt>
    <dgm:pt modelId="{A6075BBE-1026-47D6-8634-1F4CBF4AE2C3}" type="pres">
      <dgm:prSet presAssocID="{B0EEF2A9-6727-4B0F-8182-9303361F4B2B}" presName="bgRect" presStyleLbl="bgShp" presStyleIdx="1" presStyleCnt="2"/>
      <dgm:spPr/>
    </dgm:pt>
    <dgm:pt modelId="{E817E411-0365-4086-B4EF-2183AA4E1C25}" type="pres">
      <dgm:prSet presAssocID="{B0EEF2A9-6727-4B0F-8182-9303361F4B2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inger"/>
        </a:ext>
      </dgm:extLst>
    </dgm:pt>
    <dgm:pt modelId="{A8BC335D-12EC-43AF-A577-131862333A3E}" type="pres">
      <dgm:prSet presAssocID="{B0EEF2A9-6727-4B0F-8182-9303361F4B2B}" presName="spaceRect" presStyleCnt="0"/>
      <dgm:spPr/>
    </dgm:pt>
    <dgm:pt modelId="{BDCCBE7A-4A26-4066-956F-D5E9FA19DDB3}" type="pres">
      <dgm:prSet presAssocID="{B0EEF2A9-6727-4B0F-8182-9303361F4B2B}" presName="parTx" presStyleLbl="revTx" presStyleIdx="2" presStyleCnt="4">
        <dgm:presLayoutVars>
          <dgm:chMax val="0"/>
          <dgm:chPref val="0"/>
        </dgm:presLayoutVars>
      </dgm:prSet>
      <dgm:spPr/>
    </dgm:pt>
    <dgm:pt modelId="{FFC26A58-573D-4117-BF01-AF32340B8195}" type="pres">
      <dgm:prSet presAssocID="{B0EEF2A9-6727-4B0F-8182-9303361F4B2B}" presName="desTx" presStyleLbl="revTx" presStyleIdx="3" presStyleCnt="4">
        <dgm:presLayoutVars/>
      </dgm:prSet>
      <dgm:spPr/>
    </dgm:pt>
  </dgm:ptLst>
  <dgm:cxnLst>
    <dgm:cxn modelId="{B579EB06-95C7-475F-8B1C-A780BB39C157}" srcId="{8B7B3E8E-BEBB-497F-8976-2266E4A65BB0}" destId="{B0EEF2A9-6727-4B0F-8182-9303361F4B2B}" srcOrd="1" destOrd="0" parTransId="{76777534-20E8-4094-B23C-4CC21F3F2DC4}" sibTransId="{2314FD18-8FC3-43DE-8A0E-BB370DCE82EE}"/>
    <dgm:cxn modelId="{2EE05E0A-2227-4B74-B2D8-2F1CE7B107F2}" type="presOf" srcId="{B0EEF2A9-6727-4B0F-8182-9303361F4B2B}" destId="{BDCCBE7A-4A26-4066-956F-D5E9FA19DDB3}" srcOrd="0" destOrd="0" presId="urn:microsoft.com/office/officeart/2018/2/layout/IconVerticalSolidList"/>
    <dgm:cxn modelId="{29B8610D-E960-47AE-ADD9-16763F0A4155}" type="presOf" srcId="{D91692FB-7FEE-4B3A-9C5B-8AF801569C92}" destId="{FFC26A58-573D-4117-BF01-AF32340B8195}" srcOrd="0" destOrd="0" presId="urn:microsoft.com/office/officeart/2018/2/layout/IconVerticalSolidList"/>
    <dgm:cxn modelId="{77DA815D-46D9-4B95-A297-09C1870F7888}" srcId="{B0EEF2A9-6727-4B0F-8182-9303361F4B2B}" destId="{D91692FB-7FEE-4B3A-9C5B-8AF801569C92}" srcOrd="0" destOrd="0" parTransId="{EC738B01-6700-4033-B45E-A6A413B0A64B}" sibTransId="{5B072FDA-2D81-4CA0-A343-EF5A6A3D8940}"/>
    <dgm:cxn modelId="{8582515E-8E7F-4BCA-A143-D10FC0C5AA03}" type="presOf" srcId="{020BF104-1681-4326-9FEA-E92BE3E29055}" destId="{891E955A-42A2-42A3-A960-88C3D7CC777E}" srcOrd="0" destOrd="0" presId="urn:microsoft.com/office/officeart/2018/2/layout/IconVerticalSolidList"/>
    <dgm:cxn modelId="{2C9E6C43-23C7-455C-A323-4AFDDCF945FF}" srcId="{B0EEF2A9-6727-4B0F-8182-9303361F4B2B}" destId="{E23EC076-7B64-42DD-A135-1B9E1B5AD645}" srcOrd="1" destOrd="0" parTransId="{5A544D63-E775-4F54-8819-6EECC377FF7A}" sibTransId="{B61F9E1D-EAF9-4F0B-9C02-4B53EA7249B3}"/>
    <dgm:cxn modelId="{ED42EC6B-93AC-4D12-B1B3-12CE2C1BDC6C}" type="presOf" srcId="{F573AC72-E146-49FA-A9D1-431E33BFF1EE}" destId="{CE159B3B-357E-4F35-A750-AD8141009C3B}" srcOrd="0" destOrd="1" presId="urn:microsoft.com/office/officeart/2018/2/layout/IconVerticalSolidList"/>
    <dgm:cxn modelId="{572C2D51-E040-4759-8C2E-3F249802C5CC}" srcId="{8B7B3E8E-BEBB-497F-8976-2266E4A65BB0}" destId="{020BF104-1681-4326-9FEA-E92BE3E29055}" srcOrd="0" destOrd="0" parTransId="{4FC08417-1CF2-4162-87BF-976E0B5D5DC3}" sibTransId="{398A2906-56D7-46B7-9A3A-10312B8C9F09}"/>
    <dgm:cxn modelId="{BA0D157C-A942-472E-AEB9-6C2368DDE8BD}" srcId="{B0EEF2A9-6727-4B0F-8182-9303361F4B2B}" destId="{1EC550C3-7F88-49E4-B999-34E84D1A8A5C}" srcOrd="2" destOrd="0" parTransId="{225FDA0A-9FD7-4550-9FE5-C1DF0E8BEB37}" sibTransId="{62B9E85A-8FD1-4568-89D9-70698EFE92CA}"/>
    <dgm:cxn modelId="{031A1892-C5CF-477B-A771-2BD85492E41D}" srcId="{020BF104-1681-4326-9FEA-E92BE3E29055}" destId="{F573AC72-E146-49FA-A9D1-431E33BFF1EE}" srcOrd="1" destOrd="0" parTransId="{A9DA53E2-2BF2-4829-A251-345FF83833E8}" sibTransId="{F5A83ADD-A94C-42CE-A946-A7A71D7FEBAC}"/>
    <dgm:cxn modelId="{F9A35892-2A19-4C23-A020-3E8178DAB2F2}" type="presOf" srcId="{1EC550C3-7F88-49E4-B999-34E84D1A8A5C}" destId="{FFC26A58-573D-4117-BF01-AF32340B8195}" srcOrd="0" destOrd="2" presId="urn:microsoft.com/office/officeart/2018/2/layout/IconVerticalSolidList"/>
    <dgm:cxn modelId="{4529D0A3-A5E5-4CFC-BE7C-BDDCBA316B69}" type="presOf" srcId="{E23EC076-7B64-42DD-A135-1B9E1B5AD645}" destId="{FFC26A58-573D-4117-BF01-AF32340B8195}" srcOrd="0" destOrd="1" presId="urn:microsoft.com/office/officeart/2018/2/layout/IconVerticalSolidList"/>
    <dgm:cxn modelId="{CA9867AD-16D7-4DE9-84FE-5CA6E4ED4E19}" type="presOf" srcId="{8B7B3E8E-BEBB-497F-8976-2266E4A65BB0}" destId="{706331A2-5709-45D2-94FB-1FFD43CDB352}" srcOrd="0" destOrd="0" presId="urn:microsoft.com/office/officeart/2018/2/layout/IconVerticalSolidList"/>
    <dgm:cxn modelId="{E06042BA-CCAF-4095-9D86-0EE2B515D56B}" type="presOf" srcId="{90BE7B65-7213-4B1C-B5FA-0DC7BEBF4B2C}" destId="{CE159B3B-357E-4F35-A750-AD8141009C3B}" srcOrd="0" destOrd="0" presId="urn:microsoft.com/office/officeart/2018/2/layout/IconVerticalSolidList"/>
    <dgm:cxn modelId="{4DE8EBD6-F56B-4090-B07D-EF649A3E96B9}" srcId="{020BF104-1681-4326-9FEA-E92BE3E29055}" destId="{90BE7B65-7213-4B1C-B5FA-0DC7BEBF4B2C}" srcOrd="0" destOrd="0" parTransId="{88A937DE-D573-40D2-8449-CF0EEA2CEE33}" sibTransId="{33648FA6-EED0-4620-A5CA-04CF0D3B3EAC}"/>
    <dgm:cxn modelId="{AE46A1F5-7AFD-431D-AA1F-808296E58851}" type="presOf" srcId="{9EE30D95-C94C-4406-A2F0-E0F4D306E177}" destId="{CE159B3B-357E-4F35-A750-AD8141009C3B}" srcOrd="0" destOrd="2" presId="urn:microsoft.com/office/officeart/2018/2/layout/IconVerticalSolidList"/>
    <dgm:cxn modelId="{9346F4F8-BAB8-4B83-9FD5-1947084D1FE2}" srcId="{020BF104-1681-4326-9FEA-E92BE3E29055}" destId="{9EE30D95-C94C-4406-A2F0-E0F4D306E177}" srcOrd="2" destOrd="0" parTransId="{22A4F9EB-5D43-460E-97F2-3D0A5359CB77}" sibTransId="{6C4A7A35-E4C1-4930-9BF4-D025455D3B15}"/>
    <dgm:cxn modelId="{30EDFCE4-43F4-40A7-837A-81063326F9CA}" type="presParOf" srcId="{706331A2-5709-45D2-94FB-1FFD43CDB352}" destId="{9A746CB3-68C8-4F65-BFE5-2E29DEBE1F74}" srcOrd="0" destOrd="0" presId="urn:microsoft.com/office/officeart/2018/2/layout/IconVerticalSolidList"/>
    <dgm:cxn modelId="{4CA4B037-D17D-4FAA-9512-31AC3645D923}" type="presParOf" srcId="{9A746CB3-68C8-4F65-BFE5-2E29DEBE1F74}" destId="{C8014F0F-7345-4965-9FA3-887FB4554AA8}" srcOrd="0" destOrd="0" presId="urn:microsoft.com/office/officeart/2018/2/layout/IconVerticalSolidList"/>
    <dgm:cxn modelId="{C6D8E28F-B793-40A4-AD10-8CB9058A4502}" type="presParOf" srcId="{9A746CB3-68C8-4F65-BFE5-2E29DEBE1F74}" destId="{3EB56F2C-7494-4688-B1B9-4E420838A7ED}" srcOrd="1" destOrd="0" presId="urn:microsoft.com/office/officeart/2018/2/layout/IconVerticalSolidList"/>
    <dgm:cxn modelId="{F001609F-DF2C-4750-8269-98746BD82061}" type="presParOf" srcId="{9A746CB3-68C8-4F65-BFE5-2E29DEBE1F74}" destId="{A5AAEAFD-A2B4-448F-85C1-3119B10FE4D4}" srcOrd="2" destOrd="0" presId="urn:microsoft.com/office/officeart/2018/2/layout/IconVerticalSolidList"/>
    <dgm:cxn modelId="{60792917-8642-474B-8EEB-BC6672E1D4CF}" type="presParOf" srcId="{9A746CB3-68C8-4F65-BFE5-2E29DEBE1F74}" destId="{891E955A-42A2-42A3-A960-88C3D7CC777E}" srcOrd="3" destOrd="0" presId="urn:microsoft.com/office/officeart/2018/2/layout/IconVerticalSolidList"/>
    <dgm:cxn modelId="{B507E09F-035C-47EA-BF24-3CB8EBCB1260}" type="presParOf" srcId="{9A746CB3-68C8-4F65-BFE5-2E29DEBE1F74}" destId="{CE159B3B-357E-4F35-A750-AD8141009C3B}" srcOrd="4" destOrd="0" presId="urn:microsoft.com/office/officeart/2018/2/layout/IconVerticalSolidList"/>
    <dgm:cxn modelId="{30CB627E-377B-447B-BC79-27496FDFAACD}" type="presParOf" srcId="{706331A2-5709-45D2-94FB-1FFD43CDB352}" destId="{57059AD4-A7E6-4944-A85C-E4AA20EB2BF3}" srcOrd="1" destOrd="0" presId="urn:microsoft.com/office/officeart/2018/2/layout/IconVerticalSolidList"/>
    <dgm:cxn modelId="{DDE2CCFE-2C75-4883-99EF-C807FA69CD0E}" type="presParOf" srcId="{706331A2-5709-45D2-94FB-1FFD43CDB352}" destId="{24AF965F-0664-4A02-8755-1AFCE8F8E76A}" srcOrd="2" destOrd="0" presId="urn:microsoft.com/office/officeart/2018/2/layout/IconVerticalSolidList"/>
    <dgm:cxn modelId="{4EFFBD57-63B3-4C0D-BAB8-7C21380B38E6}" type="presParOf" srcId="{24AF965F-0664-4A02-8755-1AFCE8F8E76A}" destId="{A6075BBE-1026-47D6-8634-1F4CBF4AE2C3}" srcOrd="0" destOrd="0" presId="urn:microsoft.com/office/officeart/2018/2/layout/IconVerticalSolidList"/>
    <dgm:cxn modelId="{70B6D6C5-01D0-4097-818B-FCDBFA29A512}" type="presParOf" srcId="{24AF965F-0664-4A02-8755-1AFCE8F8E76A}" destId="{E817E411-0365-4086-B4EF-2183AA4E1C25}" srcOrd="1" destOrd="0" presId="urn:microsoft.com/office/officeart/2018/2/layout/IconVerticalSolidList"/>
    <dgm:cxn modelId="{286CB1CC-3C18-4FBF-A4F5-DC8A02B62180}" type="presParOf" srcId="{24AF965F-0664-4A02-8755-1AFCE8F8E76A}" destId="{A8BC335D-12EC-43AF-A577-131862333A3E}" srcOrd="2" destOrd="0" presId="urn:microsoft.com/office/officeart/2018/2/layout/IconVerticalSolidList"/>
    <dgm:cxn modelId="{E93CF682-BA49-411E-BA60-A744B86677F1}" type="presParOf" srcId="{24AF965F-0664-4A02-8755-1AFCE8F8E76A}" destId="{BDCCBE7A-4A26-4066-956F-D5E9FA19DDB3}" srcOrd="3" destOrd="0" presId="urn:microsoft.com/office/officeart/2018/2/layout/IconVerticalSolidList"/>
    <dgm:cxn modelId="{A320172E-A1FB-4392-A2D4-0B981421D1D3}" type="presParOf" srcId="{24AF965F-0664-4A02-8755-1AFCE8F8E76A}" destId="{FFC26A58-573D-4117-BF01-AF32340B8195}"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E30A484-4BC5-47E3-BF4A-9E9C3F202904}"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613D56F9-D276-416E-A092-B793DF9BB742}">
      <dgm:prSet/>
      <dgm:spPr/>
      <dgm:t>
        <a:bodyPr/>
        <a:lstStyle/>
        <a:p>
          <a:r>
            <a:rPr lang="en-GB" b="1" i="0" u="sng"/>
            <a:t>During COVID-19:</a:t>
          </a:r>
          <a:endParaRPr lang="en-US"/>
        </a:p>
      </dgm:t>
    </dgm:pt>
    <dgm:pt modelId="{F8DE93C4-F1B0-42A4-A808-4A8056CC2172}" type="parTrans" cxnId="{27B11C31-52A2-4718-8793-55A0BE5721D9}">
      <dgm:prSet/>
      <dgm:spPr/>
      <dgm:t>
        <a:bodyPr/>
        <a:lstStyle/>
        <a:p>
          <a:endParaRPr lang="en-US"/>
        </a:p>
      </dgm:t>
    </dgm:pt>
    <dgm:pt modelId="{FD0EF208-393C-4A12-814B-847AD634BBF9}" type="sibTrans" cxnId="{27B11C31-52A2-4718-8793-55A0BE5721D9}">
      <dgm:prSet/>
      <dgm:spPr/>
      <dgm:t>
        <a:bodyPr/>
        <a:lstStyle/>
        <a:p>
          <a:endParaRPr lang="en-US"/>
        </a:p>
      </dgm:t>
    </dgm:pt>
    <dgm:pt modelId="{D45BC0C0-7BE2-48E5-84D3-A023675ACAD3}">
      <dgm:prSet/>
      <dgm:spPr/>
      <dgm:t>
        <a:bodyPr/>
        <a:lstStyle/>
        <a:p>
          <a:r>
            <a:rPr lang="en-GB" b="1" i="0"/>
            <a:t>Remote Patient Monitoring:</a:t>
          </a:r>
          <a:endParaRPr lang="en-US"/>
        </a:p>
      </dgm:t>
    </dgm:pt>
    <dgm:pt modelId="{D84CB28D-C471-4D06-B06A-B529F3930A82}" type="parTrans" cxnId="{471E4F30-49C8-4611-BC21-2534A465700F}">
      <dgm:prSet/>
      <dgm:spPr/>
      <dgm:t>
        <a:bodyPr/>
        <a:lstStyle/>
        <a:p>
          <a:endParaRPr lang="en-US"/>
        </a:p>
      </dgm:t>
    </dgm:pt>
    <dgm:pt modelId="{E5FCB7EC-B685-4890-9DD8-10F80ABEAA73}" type="sibTrans" cxnId="{471E4F30-49C8-4611-BC21-2534A465700F}">
      <dgm:prSet/>
      <dgm:spPr/>
      <dgm:t>
        <a:bodyPr/>
        <a:lstStyle/>
        <a:p>
          <a:endParaRPr lang="en-US"/>
        </a:p>
      </dgm:t>
    </dgm:pt>
    <dgm:pt modelId="{618FE2D8-B860-45DB-8972-1BC5306AE967}">
      <dgm:prSet/>
      <dgm:spPr/>
      <dgm:t>
        <a:bodyPr/>
        <a:lstStyle/>
        <a:p>
          <a:r>
            <a:rPr lang="en-GB" b="1" i="0"/>
            <a:t>Support for Home Isolation:</a:t>
          </a:r>
          <a:endParaRPr lang="en-US"/>
        </a:p>
      </dgm:t>
    </dgm:pt>
    <dgm:pt modelId="{9ADF2E98-0814-4ABF-B254-C36EE84C3C04}" type="parTrans" cxnId="{141E3077-64C9-41E1-AA49-0B991CF964FD}">
      <dgm:prSet/>
      <dgm:spPr/>
      <dgm:t>
        <a:bodyPr/>
        <a:lstStyle/>
        <a:p>
          <a:endParaRPr lang="en-US"/>
        </a:p>
      </dgm:t>
    </dgm:pt>
    <dgm:pt modelId="{DB2AE6E5-979E-4D07-ACB6-B52E1723BB2E}" type="sibTrans" cxnId="{141E3077-64C9-41E1-AA49-0B991CF964FD}">
      <dgm:prSet/>
      <dgm:spPr/>
      <dgm:t>
        <a:bodyPr/>
        <a:lstStyle/>
        <a:p>
          <a:endParaRPr lang="en-US"/>
        </a:p>
      </dgm:t>
    </dgm:pt>
    <dgm:pt modelId="{7B2C9760-8616-49AB-9486-00EB4BC2A9C5}">
      <dgm:prSet/>
      <dgm:spPr/>
      <dgm:t>
        <a:bodyPr/>
        <a:lstStyle/>
        <a:p>
          <a:r>
            <a:rPr lang="en-GB" b="1" i="0" u="sng"/>
            <a:t>Since COVID-19:</a:t>
          </a:r>
          <a:endParaRPr lang="en-US"/>
        </a:p>
      </dgm:t>
    </dgm:pt>
    <dgm:pt modelId="{2BCF0D0F-11F7-479C-8916-4CAB6F660802}" type="parTrans" cxnId="{7FD9785F-B772-4306-90A4-48330C4D69CA}">
      <dgm:prSet/>
      <dgm:spPr/>
      <dgm:t>
        <a:bodyPr/>
        <a:lstStyle/>
        <a:p>
          <a:endParaRPr lang="en-US"/>
        </a:p>
      </dgm:t>
    </dgm:pt>
    <dgm:pt modelId="{9069A4E0-6359-4E19-B4F7-E69E8600D302}" type="sibTrans" cxnId="{7FD9785F-B772-4306-90A4-48330C4D69CA}">
      <dgm:prSet/>
      <dgm:spPr/>
      <dgm:t>
        <a:bodyPr/>
        <a:lstStyle/>
        <a:p>
          <a:endParaRPr lang="en-US"/>
        </a:p>
      </dgm:t>
    </dgm:pt>
    <dgm:pt modelId="{C00B048C-D21E-4BF3-A068-8B0B639B1090}">
      <dgm:prSet/>
      <dgm:spPr/>
      <dgm:t>
        <a:bodyPr/>
        <a:lstStyle/>
        <a:p>
          <a:r>
            <a:rPr lang="en-GB" b="1" i="0"/>
            <a:t>Chronic Disease Management:</a:t>
          </a:r>
          <a:endParaRPr lang="en-US"/>
        </a:p>
      </dgm:t>
    </dgm:pt>
    <dgm:pt modelId="{1EFAA015-1563-456E-AC11-452D0A946B7E}" type="parTrans" cxnId="{2BEA35D1-1374-4D56-950F-3516D35285C5}">
      <dgm:prSet/>
      <dgm:spPr/>
      <dgm:t>
        <a:bodyPr/>
        <a:lstStyle/>
        <a:p>
          <a:endParaRPr lang="en-US"/>
        </a:p>
      </dgm:t>
    </dgm:pt>
    <dgm:pt modelId="{68CB8504-F13D-4B39-8F8A-AAAD387237E0}" type="sibTrans" cxnId="{2BEA35D1-1374-4D56-950F-3516D35285C5}">
      <dgm:prSet/>
      <dgm:spPr/>
      <dgm:t>
        <a:bodyPr/>
        <a:lstStyle/>
        <a:p>
          <a:endParaRPr lang="en-US"/>
        </a:p>
      </dgm:t>
    </dgm:pt>
    <dgm:pt modelId="{414603C0-F32B-44CB-8EC7-2CAC9FB7322B}">
      <dgm:prSet/>
      <dgm:spPr/>
      <dgm:t>
        <a:bodyPr/>
        <a:lstStyle/>
        <a:p>
          <a:r>
            <a:rPr lang="en-GB" b="1" i="0"/>
            <a:t>Post-Discharge Care:</a:t>
          </a:r>
          <a:endParaRPr lang="en-US"/>
        </a:p>
      </dgm:t>
    </dgm:pt>
    <dgm:pt modelId="{06B0D53E-C174-4173-A76E-6ADEEEF71B2E}" type="parTrans" cxnId="{8A93CABD-FD0E-4E61-9EC9-E4324C423B5C}">
      <dgm:prSet/>
      <dgm:spPr/>
      <dgm:t>
        <a:bodyPr/>
        <a:lstStyle/>
        <a:p>
          <a:endParaRPr lang="en-US"/>
        </a:p>
      </dgm:t>
    </dgm:pt>
    <dgm:pt modelId="{0728BE1A-B6B6-4CB8-B0D2-646C94355DB1}" type="sibTrans" cxnId="{8A93CABD-FD0E-4E61-9EC9-E4324C423B5C}">
      <dgm:prSet/>
      <dgm:spPr/>
      <dgm:t>
        <a:bodyPr/>
        <a:lstStyle/>
        <a:p>
          <a:endParaRPr lang="en-US"/>
        </a:p>
      </dgm:t>
    </dgm:pt>
    <dgm:pt modelId="{4845B78B-20CB-487C-ACB2-F4BAD15F623E}" type="pres">
      <dgm:prSet presAssocID="{EE30A484-4BC5-47E3-BF4A-9E9C3F202904}" presName="diagram" presStyleCnt="0">
        <dgm:presLayoutVars>
          <dgm:dir/>
          <dgm:resizeHandles val="exact"/>
        </dgm:presLayoutVars>
      </dgm:prSet>
      <dgm:spPr/>
    </dgm:pt>
    <dgm:pt modelId="{54AEED28-B27D-4B27-921B-0A079F7B844B}" type="pres">
      <dgm:prSet presAssocID="{613D56F9-D276-416E-A092-B793DF9BB742}" presName="node" presStyleLbl="node1" presStyleIdx="0" presStyleCnt="6">
        <dgm:presLayoutVars>
          <dgm:bulletEnabled val="1"/>
        </dgm:presLayoutVars>
      </dgm:prSet>
      <dgm:spPr/>
    </dgm:pt>
    <dgm:pt modelId="{F7CEAB2B-5136-4B14-8E91-0EEA4B0BFA82}" type="pres">
      <dgm:prSet presAssocID="{FD0EF208-393C-4A12-814B-847AD634BBF9}" presName="sibTrans" presStyleCnt="0"/>
      <dgm:spPr/>
    </dgm:pt>
    <dgm:pt modelId="{36C46C7F-E3C0-4BE4-AAA3-E1A62D00F742}" type="pres">
      <dgm:prSet presAssocID="{D45BC0C0-7BE2-48E5-84D3-A023675ACAD3}" presName="node" presStyleLbl="node1" presStyleIdx="1" presStyleCnt="6">
        <dgm:presLayoutVars>
          <dgm:bulletEnabled val="1"/>
        </dgm:presLayoutVars>
      </dgm:prSet>
      <dgm:spPr/>
    </dgm:pt>
    <dgm:pt modelId="{04783B32-4F92-4445-BDCE-D2F19990B1C7}" type="pres">
      <dgm:prSet presAssocID="{E5FCB7EC-B685-4890-9DD8-10F80ABEAA73}" presName="sibTrans" presStyleCnt="0"/>
      <dgm:spPr/>
    </dgm:pt>
    <dgm:pt modelId="{12804F88-31A2-42B5-9A4F-A66BB9939D93}" type="pres">
      <dgm:prSet presAssocID="{618FE2D8-B860-45DB-8972-1BC5306AE967}" presName="node" presStyleLbl="node1" presStyleIdx="2" presStyleCnt="6">
        <dgm:presLayoutVars>
          <dgm:bulletEnabled val="1"/>
        </dgm:presLayoutVars>
      </dgm:prSet>
      <dgm:spPr/>
    </dgm:pt>
    <dgm:pt modelId="{9B67E9DD-93E0-4CCA-901C-14E3B35366D8}" type="pres">
      <dgm:prSet presAssocID="{DB2AE6E5-979E-4D07-ACB6-B52E1723BB2E}" presName="sibTrans" presStyleCnt="0"/>
      <dgm:spPr/>
    </dgm:pt>
    <dgm:pt modelId="{F6CCE138-46BD-4C5B-9147-75BE92821B88}" type="pres">
      <dgm:prSet presAssocID="{7B2C9760-8616-49AB-9486-00EB4BC2A9C5}" presName="node" presStyleLbl="node1" presStyleIdx="3" presStyleCnt="6">
        <dgm:presLayoutVars>
          <dgm:bulletEnabled val="1"/>
        </dgm:presLayoutVars>
      </dgm:prSet>
      <dgm:spPr/>
    </dgm:pt>
    <dgm:pt modelId="{F8D53137-9F57-4C49-8EE6-5362679968E8}" type="pres">
      <dgm:prSet presAssocID="{9069A4E0-6359-4E19-B4F7-E69E8600D302}" presName="sibTrans" presStyleCnt="0"/>
      <dgm:spPr/>
    </dgm:pt>
    <dgm:pt modelId="{80463B46-26B3-4E38-A96C-E915909E68C3}" type="pres">
      <dgm:prSet presAssocID="{C00B048C-D21E-4BF3-A068-8B0B639B1090}" presName="node" presStyleLbl="node1" presStyleIdx="4" presStyleCnt="6">
        <dgm:presLayoutVars>
          <dgm:bulletEnabled val="1"/>
        </dgm:presLayoutVars>
      </dgm:prSet>
      <dgm:spPr/>
    </dgm:pt>
    <dgm:pt modelId="{FA881D85-FDA4-4C7F-A85A-76351FA5A66D}" type="pres">
      <dgm:prSet presAssocID="{68CB8504-F13D-4B39-8F8A-AAAD387237E0}" presName="sibTrans" presStyleCnt="0"/>
      <dgm:spPr/>
    </dgm:pt>
    <dgm:pt modelId="{EF00D39B-6A0D-4F9A-9C81-7DDD4C5F2421}" type="pres">
      <dgm:prSet presAssocID="{414603C0-F32B-44CB-8EC7-2CAC9FB7322B}" presName="node" presStyleLbl="node1" presStyleIdx="5" presStyleCnt="6">
        <dgm:presLayoutVars>
          <dgm:bulletEnabled val="1"/>
        </dgm:presLayoutVars>
      </dgm:prSet>
      <dgm:spPr/>
    </dgm:pt>
  </dgm:ptLst>
  <dgm:cxnLst>
    <dgm:cxn modelId="{C42F4B27-36AE-48B8-B09A-177529E314C3}" type="presOf" srcId="{C00B048C-D21E-4BF3-A068-8B0B639B1090}" destId="{80463B46-26B3-4E38-A96C-E915909E68C3}" srcOrd="0" destOrd="0" presId="urn:microsoft.com/office/officeart/2005/8/layout/default"/>
    <dgm:cxn modelId="{430CC22F-7718-4D08-A3AA-D92331B14464}" type="presOf" srcId="{414603C0-F32B-44CB-8EC7-2CAC9FB7322B}" destId="{EF00D39B-6A0D-4F9A-9C81-7DDD4C5F2421}" srcOrd="0" destOrd="0" presId="urn:microsoft.com/office/officeart/2005/8/layout/default"/>
    <dgm:cxn modelId="{471E4F30-49C8-4611-BC21-2534A465700F}" srcId="{EE30A484-4BC5-47E3-BF4A-9E9C3F202904}" destId="{D45BC0C0-7BE2-48E5-84D3-A023675ACAD3}" srcOrd="1" destOrd="0" parTransId="{D84CB28D-C471-4D06-B06A-B529F3930A82}" sibTransId="{E5FCB7EC-B685-4890-9DD8-10F80ABEAA73}"/>
    <dgm:cxn modelId="{27B11C31-52A2-4718-8793-55A0BE5721D9}" srcId="{EE30A484-4BC5-47E3-BF4A-9E9C3F202904}" destId="{613D56F9-D276-416E-A092-B793DF9BB742}" srcOrd="0" destOrd="0" parTransId="{F8DE93C4-F1B0-42A4-A808-4A8056CC2172}" sibTransId="{FD0EF208-393C-4A12-814B-847AD634BBF9}"/>
    <dgm:cxn modelId="{7FD9785F-B772-4306-90A4-48330C4D69CA}" srcId="{EE30A484-4BC5-47E3-BF4A-9E9C3F202904}" destId="{7B2C9760-8616-49AB-9486-00EB4BC2A9C5}" srcOrd="3" destOrd="0" parTransId="{2BCF0D0F-11F7-479C-8916-4CAB6F660802}" sibTransId="{9069A4E0-6359-4E19-B4F7-E69E8600D302}"/>
    <dgm:cxn modelId="{3A71CB66-2803-4DFC-8F38-26C6D415FA79}" type="presOf" srcId="{618FE2D8-B860-45DB-8972-1BC5306AE967}" destId="{12804F88-31A2-42B5-9A4F-A66BB9939D93}" srcOrd="0" destOrd="0" presId="urn:microsoft.com/office/officeart/2005/8/layout/default"/>
    <dgm:cxn modelId="{D79D8B6C-F176-4FAA-9393-26C10C0757AB}" type="presOf" srcId="{D45BC0C0-7BE2-48E5-84D3-A023675ACAD3}" destId="{36C46C7F-E3C0-4BE4-AAA3-E1A62D00F742}" srcOrd="0" destOrd="0" presId="urn:microsoft.com/office/officeart/2005/8/layout/default"/>
    <dgm:cxn modelId="{141E3077-64C9-41E1-AA49-0B991CF964FD}" srcId="{EE30A484-4BC5-47E3-BF4A-9E9C3F202904}" destId="{618FE2D8-B860-45DB-8972-1BC5306AE967}" srcOrd="2" destOrd="0" parTransId="{9ADF2E98-0814-4ABF-B254-C36EE84C3C04}" sibTransId="{DB2AE6E5-979E-4D07-ACB6-B52E1723BB2E}"/>
    <dgm:cxn modelId="{3F314CBA-7833-43FA-ACD1-0CF7C6B15DF7}" type="presOf" srcId="{EE30A484-4BC5-47E3-BF4A-9E9C3F202904}" destId="{4845B78B-20CB-487C-ACB2-F4BAD15F623E}" srcOrd="0" destOrd="0" presId="urn:microsoft.com/office/officeart/2005/8/layout/default"/>
    <dgm:cxn modelId="{AF9667BB-C293-4393-B64F-7602D9BE3657}" type="presOf" srcId="{7B2C9760-8616-49AB-9486-00EB4BC2A9C5}" destId="{F6CCE138-46BD-4C5B-9147-75BE92821B88}" srcOrd="0" destOrd="0" presId="urn:microsoft.com/office/officeart/2005/8/layout/default"/>
    <dgm:cxn modelId="{8A93CABD-FD0E-4E61-9EC9-E4324C423B5C}" srcId="{EE30A484-4BC5-47E3-BF4A-9E9C3F202904}" destId="{414603C0-F32B-44CB-8EC7-2CAC9FB7322B}" srcOrd="5" destOrd="0" parTransId="{06B0D53E-C174-4173-A76E-6ADEEEF71B2E}" sibTransId="{0728BE1A-B6B6-4CB8-B0D2-646C94355DB1}"/>
    <dgm:cxn modelId="{2BEA35D1-1374-4D56-950F-3516D35285C5}" srcId="{EE30A484-4BC5-47E3-BF4A-9E9C3F202904}" destId="{C00B048C-D21E-4BF3-A068-8B0B639B1090}" srcOrd="4" destOrd="0" parTransId="{1EFAA015-1563-456E-AC11-452D0A946B7E}" sibTransId="{68CB8504-F13D-4B39-8F8A-AAAD387237E0}"/>
    <dgm:cxn modelId="{497C02E0-860D-4F69-8F40-0D1B25335DD4}" type="presOf" srcId="{613D56F9-D276-416E-A092-B793DF9BB742}" destId="{54AEED28-B27D-4B27-921B-0A079F7B844B}" srcOrd="0" destOrd="0" presId="urn:microsoft.com/office/officeart/2005/8/layout/default"/>
    <dgm:cxn modelId="{DBDF9BC1-D441-4B75-AD32-297AFE471D6B}" type="presParOf" srcId="{4845B78B-20CB-487C-ACB2-F4BAD15F623E}" destId="{54AEED28-B27D-4B27-921B-0A079F7B844B}" srcOrd="0" destOrd="0" presId="urn:microsoft.com/office/officeart/2005/8/layout/default"/>
    <dgm:cxn modelId="{A71C3764-D663-4802-B241-6198F6346481}" type="presParOf" srcId="{4845B78B-20CB-487C-ACB2-F4BAD15F623E}" destId="{F7CEAB2B-5136-4B14-8E91-0EEA4B0BFA82}" srcOrd="1" destOrd="0" presId="urn:microsoft.com/office/officeart/2005/8/layout/default"/>
    <dgm:cxn modelId="{CDFD1279-A82C-499A-9C00-C9587B64CF80}" type="presParOf" srcId="{4845B78B-20CB-487C-ACB2-F4BAD15F623E}" destId="{36C46C7F-E3C0-4BE4-AAA3-E1A62D00F742}" srcOrd="2" destOrd="0" presId="urn:microsoft.com/office/officeart/2005/8/layout/default"/>
    <dgm:cxn modelId="{E706A6A1-24D8-4AE4-B721-6C76053EAB50}" type="presParOf" srcId="{4845B78B-20CB-487C-ACB2-F4BAD15F623E}" destId="{04783B32-4F92-4445-BDCE-D2F19990B1C7}" srcOrd="3" destOrd="0" presId="urn:microsoft.com/office/officeart/2005/8/layout/default"/>
    <dgm:cxn modelId="{70E26A7E-8D2F-4A58-A9AE-5C4F00712042}" type="presParOf" srcId="{4845B78B-20CB-487C-ACB2-F4BAD15F623E}" destId="{12804F88-31A2-42B5-9A4F-A66BB9939D93}" srcOrd="4" destOrd="0" presId="urn:microsoft.com/office/officeart/2005/8/layout/default"/>
    <dgm:cxn modelId="{3359F8D0-5FB6-4D4D-9E69-705993986727}" type="presParOf" srcId="{4845B78B-20CB-487C-ACB2-F4BAD15F623E}" destId="{9B67E9DD-93E0-4CCA-901C-14E3B35366D8}" srcOrd="5" destOrd="0" presId="urn:microsoft.com/office/officeart/2005/8/layout/default"/>
    <dgm:cxn modelId="{AC2AA643-2029-47EA-84B5-548FC5AE082F}" type="presParOf" srcId="{4845B78B-20CB-487C-ACB2-F4BAD15F623E}" destId="{F6CCE138-46BD-4C5B-9147-75BE92821B88}" srcOrd="6" destOrd="0" presId="urn:microsoft.com/office/officeart/2005/8/layout/default"/>
    <dgm:cxn modelId="{F2E5B0D4-8840-49A3-866E-4F220C6244CC}" type="presParOf" srcId="{4845B78B-20CB-487C-ACB2-F4BAD15F623E}" destId="{F8D53137-9F57-4C49-8EE6-5362679968E8}" srcOrd="7" destOrd="0" presId="urn:microsoft.com/office/officeart/2005/8/layout/default"/>
    <dgm:cxn modelId="{DD64557D-CBFE-44A7-B348-9CB064461BF8}" type="presParOf" srcId="{4845B78B-20CB-487C-ACB2-F4BAD15F623E}" destId="{80463B46-26B3-4E38-A96C-E915909E68C3}" srcOrd="8" destOrd="0" presId="urn:microsoft.com/office/officeart/2005/8/layout/default"/>
    <dgm:cxn modelId="{62D43D9F-A9F4-46DD-B7BE-B2D218384DC3}" type="presParOf" srcId="{4845B78B-20CB-487C-ACB2-F4BAD15F623E}" destId="{FA881D85-FDA4-4C7F-A85A-76351FA5A66D}" srcOrd="9" destOrd="0" presId="urn:microsoft.com/office/officeart/2005/8/layout/default"/>
    <dgm:cxn modelId="{00A43DD6-FD7D-4419-9915-D7D6104EF5D7}" type="presParOf" srcId="{4845B78B-20CB-487C-ACB2-F4BAD15F623E}" destId="{EF00D39B-6A0D-4F9A-9C81-7DDD4C5F2421}"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74820F4-B2E2-474C-8BE1-47405BA76DA2}"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73DFADE2-C70A-4B30-AB98-1A4B6D772879}">
      <dgm:prSet/>
      <dgm:spPr/>
      <dgm:t>
        <a:bodyPr/>
        <a:lstStyle/>
        <a:p>
          <a:r>
            <a:rPr lang="en-GB"/>
            <a:t>During COVID-19:</a:t>
          </a:r>
          <a:endParaRPr lang="en-US"/>
        </a:p>
      </dgm:t>
    </dgm:pt>
    <dgm:pt modelId="{239B5B7A-7BA8-486C-86D4-239609835254}" type="parTrans" cxnId="{E27D2459-8171-4042-AEFA-2734FDDD2ED1}">
      <dgm:prSet/>
      <dgm:spPr/>
      <dgm:t>
        <a:bodyPr/>
        <a:lstStyle/>
        <a:p>
          <a:endParaRPr lang="en-US"/>
        </a:p>
      </dgm:t>
    </dgm:pt>
    <dgm:pt modelId="{DF4CC294-342A-4F10-824E-DCC2E2A18402}" type="sibTrans" cxnId="{E27D2459-8171-4042-AEFA-2734FDDD2ED1}">
      <dgm:prSet/>
      <dgm:spPr/>
      <dgm:t>
        <a:bodyPr/>
        <a:lstStyle/>
        <a:p>
          <a:endParaRPr lang="en-US"/>
        </a:p>
      </dgm:t>
    </dgm:pt>
    <dgm:pt modelId="{6C79AE2A-FF47-454B-9BF9-B2084B107249}">
      <dgm:prSet/>
      <dgm:spPr/>
      <dgm:t>
        <a:bodyPr/>
        <a:lstStyle/>
        <a:p>
          <a:r>
            <a:rPr lang="en-GB"/>
            <a:t>Increased Utilization:</a:t>
          </a:r>
          <a:endParaRPr lang="en-US"/>
        </a:p>
      </dgm:t>
    </dgm:pt>
    <dgm:pt modelId="{F6C03494-4E8A-40A9-AD3D-A9DACC59A509}" type="parTrans" cxnId="{967E5065-2F74-4CA4-8773-530F490D2DE3}">
      <dgm:prSet/>
      <dgm:spPr/>
      <dgm:t>
        <a:bodyPr/>
        <a:lstStyle/>
        <a:p>
          <a:endParaRPr lang="en-US"/>
        </a:p>
      </dgm:t>
    </dgm:pt>
    <dgm:pt modelId="{2EA027CC-D68C-43F4-AFAB-0BBEDE2CC549}" type="sibTrans" cxnId="{967E5065-2F74-4CA4-8773-530F490D2DE3}">
      <dgm:prSet/>
      <dgm:spPr/>
      <dgm:t>
        <a:bodyPr/>
        <a:lstStyle/>
        <a:p>
          <a:endParaRPr lang="en-US"/>
        </a:p>
      </dgm:t>
    </dgm:pt>
    <dgm:pt modelId="{524DB94C-52DE-4465-9297-32C7EBDB01E6}">
      <dgm:prSet/>
      <dgm:spPr/>
      <dgm:t>
        <a:bodyPr/>
        <a:lstStyle/>
        <a:p>
          <a:r>
            <a:rPr lang="en-GB"/>
            <a:t>Minimizing Exposure Risks:</a:t>
          </a:r>
          <a:endParaRPr lang="en-US"/>
        </a:p>
      </dgm:t>
    </dgm:pt>
    <dgm:pt modelId="{ED0401D6-1A8F-46C4-A0C8-434B2C15EC0B}" type="parTrans" cxnId="{B49669D5-3632-483B-8FBF-29A2801AA9C0}">
      <dgm:prSet/>
      <dgm:spPr/>
      <dgm:t>
        <a:bodyPr/>
        <a:lstStyle/>
        <a:p>
          <a:endParaRPr lang="en-US"/>
        </a:p>
      </dgm:t>
    </dgm:pt>
    <dgm:pt modelId="{7EAF6FFD-495B-4684-A1D2-27760A3BCFCA}" type="sibTrans" cxnId="{B49669D5-3632-483B-8FBF-29A2801AA9C0}">
      <dgm:prSet/>
      <dgm:spPr/>
      <dgm:t>
        <a:bodyPr/>
        <a:lstStyle/>
        <a:p>
          <a:endParaRPr lang="en-US"/>
        </a:p>
      </dgm:t>
    </dgm:pt>
    <dgm:pt modelId="{7458FC88-08DD-4BD1-BCA8-074DB10C0C95}">
      <dgm:prSet/>
      <dgm:spPr/>
      <dgm:t>
        <a:bodyPr/>
        <a:lstStyle/>
        <a:p>
          <a:r>
            <a:rPr lang="en-GB"/>
            <a:t>Since COVID-19:  </a:t>
          </a:r>
          <a:endParaRPr lang="en-US"/>
        </a:p>
      </dgm:t>
    </dgm:pt>
    <dgm:pt modelId="{CA3AC19C-53FE-4C69-A46B-C6B375018571}" type="parTrans" cxnId="{4B59C6BC-C984-4633-9912-93813DDE4547}">
      <dgm:prSet/>
      <dgm:spPr/>
      <dgm:t>
        <a:bodyPr/>
        <a:lstStyle/>
        <a:p>
          <a:endParaRPr lang="en-US"/>
        </a:p>
      </dgm:t>
    </dgm:pt>
    <dgm:pt modelId="{00B69853-A508-448E-AF6E-8DE2E6149232}" type="sibTrans" cxnId="{4B59C6BC-C984-4633-9912-93813DDE4547}">
      <dgm:prSet/>
      <dgm:spPr/>
      <dgm:t>
        <a:bodyPr/>
        <a:lstStyle/>
        <a:p>
          <a:endParaRPr lang="en-US"/>
        </a:p>
      </dgm:t>
    </dgm:pt>
    <dgm:pt modelId="{07BDF61B-9720-4E83-83FA-D803BB6010A0}">
      <dgm:prSet/>
      <dgm:spPr/>
      <dgm:t>
        <a:bodyPr/>
        <a:lstStyle/>
        <a:p>
          <a:r>
            <a:rPr lang="en-GB"/>
            <a:t>Continued Integration:</a:t>
          </a:r>
          <a:endParaRPr lang="en-US"/>
        </a:p>
      </dgm:t>
    </dgm:pt>
    <dgm:pt modelId="{CEDDD9F4-5B03-4E2C-8BAC-935D54F07883}" type="parTrans" cxnId="{3363C141-1D95-429F-83EF-F597A69C1F07}">
      <dgm:prSet/>
      <dgm:spPr/>
      <dgm:t>
        <a:bodyPr/>
        <a:lstStyle/>
        <a:p>
          <a:endParaRPr lang="en-US"/>
        </a:p>
      </dgm:t>
    </dgm:pt>
    <dgm:pt modelId="{7494C54D-8C75-4C37-9F65-A66334E80FC8}" type="sibTrans" cxnId="{3363C141-1D95-429F-83EF-F597A69C1F07}">
      <dgm:prSet/>
      <dgm:spPr/>
      <dgm:t>
        <a:bodyPr/>
        <a:lstStyle/>
        <a:p>
          <a:endParaRPr lang="en-US"/>
        </a:p>
      </dgm:t>
    </dgm:pt>
    <dgm:pt modelId="{856EAC32-49C0-49AF-A109-F891C9E221D1}">
      <dgm:prSet/>
      <dgm:spPr/>
      <dgm:t>
        <a:bodyPr/>
        <a:lstStyle/>
        <a:p>
          <a:r>
            <a:rPr lang="en-GB"/>
            <a:t>Rural Healthcare Support: </a:t>
          </a:r>
          <a:endParaRPr lang="en-US"/>
        </a:p>
      </dgm:t>
    </dgm:pt>
    <dgm:pt modelId="{72C4FDBE-28C9-4511-B4CD-0788DFD4A8FE}" type="parTrans" cxnId="{69A3DE57-404E-40E8-8F6A-0A8423FF513C}">
      <dgm:prSet/>
      <dgm:spPr/>
      <dgm:t>
        <a:bodyPr/>
        <a:lstStyle/>
        <a:p>
          <a:endParaRPr lang="en-US"/>
        </a:p>
      </dgm:t>
    </dgm:pt>
    <dgm:pt modelId="{CA97E6F9-9CE6-47C5-B0C2-D0FE87F2E72C}" type="sibTrans" cxnId="{69A3DE57-404E-40E8-8F6A-0A8423FF513C}">
      <dgm:prSet/>
      <dgm:spPr/>
      <dgm:t>
        <a:bodyPr/>
        <a:lstStyle/>
        <a:p>
          <a:endParaRPr lang="en-US"/>
        </a:p>
      </dgm:t>
    </dgm:pt>
    <dgm:pt modelId="{9EA3F922-2D5D-4FDB-834F-F1FAE1FEED76}" type="pres">
      <dgm:prSet presAssocID="{974820F4-B2E2-474C-8BE1-47405BA76DA2}" presName="linear" presStyleCnt="0">
        <dgm:presLayoutVars>
          <dgm:animLvl val="lvl"/>
          <dgm:resizeHandles val="exact"/>
        </dgm:presLayoutVars>
      </dgm:prSet>
      <dgm:spPr/>
    </dgm:pt>
    <dgm:pt modelId="{3B99AF18-C9B1-48D0-90C3-B3B60CA84A7C}" type="pres">
      <dgm:prSet presAssocID="{73DFADE2-C70A-4B30-AB98-1A4B6D772879}" presName="parentText" presStyleLbl="node1" presStyleIdx="0" presStyleCnt="2">
        <dgm:presLayoutVars>
          <dgm:chMax val="0"/>
          <dgm:bulletEnabled val="1"/>
        </dgm:presLayoutVars>
      </dgm:prSet>
      <dgm:spPr/>
    </dgm:pt>
    <dgm:pt modelId="{2A11382A-F415-4A83-A34F-A510D0080092}" type="pres">
      <dgm:prSet presAssocID="{73DFADE2-C70A-4B30-AB98-1A4B6D772879}" presName="childText" presStyleLbl="revTx" presStyleIdx="0" presStyleCnt="2">
        <dgm:presLayoutVars>
          <dgm:bulletEnabled val="1"/>
        </dgm:presLayoutVars>
      </dgm:prSet>
      <dgm:spPr/>
    </dgm:pt>
    <dgm:pt modelId="{944B80F9-0630-43E2-9F09-8416DD0D8608}" type="pres">
      <dgm:prSet presAssocID="{7458FC88-08DD-4BD1-BCA8-074DB10C0C95}" presName="parentText" presStyleLbl="node1" presStyleIdx="1" presStyleCnt="2">
        <dgm:presLayoutVars>
          <dgm:chMax val="0"/>
          <dgm:bulletEnabled val="1"/>
        </dgm:presLayoutVars>
      </dgm:prSet>
      <dgm:spPr/>
    </dgm:pt>
    <dgm:pt modelId="{562A178F-04DF-4ADB-AD0A-FB5DBF2FAF4C}" type="pres">
      <dgm:prSet presAssocID="{7458FC88-08DD-4BD1-BCA8-074DB10C0C95}" presName="childText" presStyleLbl="revTx" presStyleIdx="1" presStyleCnt="2">
        <dgm:presLayoutVars>
          <dgm:bulletEnabled val="1"/>
        </dgm:presLayoutVars>
      </dgm:prSet>
      <dgm:spPr/>
    </dgm:pt>
  </dgm:ptLst>
  <dgm:cxnLst>
    <dgm:cxn modelId="{45CBF35C-0478-4DA2-A2E3-B25804E866F8}" type="presOf" srcId="{6C79AE2A-FF47-454B-9BF9-B2084B107249}" destId="{2A11382A-F415-4A83-A34F-A510D0080092}" srcOrd="0" destOrd="0" presId="urn:microsoft.com/office/officeart/2005/8/layout/vList2"/>
    <dgm:cxn modelId="{3363C141-1D95-429F-83EF-F597A69C1F07}" srcId="{7458FC88-08DD-4BD1-BCA8-074DB10C0C95}" destId="{07BDF61B-9720-4E83-83FA-D803BB6010A0}" srcOrd="0" destOrd="0" parTransId="{CEDDD9F4-5B03-4E2C-8BAC-935D54F07883}" sibTransId="{7494C54D-8C75-4C37-9F65-A66334E80FC8}"/>
    <dgm:cxn modelId="{967E5065-2F74-4CA4-8773-530F490D2DE3}" srcId="{73DFADE2-C70A-4B30-AB98-1A4B6D772879}" destId="{6C79AE2A-FF47-454B-9BF9-B2084B107249}" srcOrd="0" destOrd="0" parTransId="{F6C03494-4E8A-40A9-AD3D-A9DACC59A509}" sibTransId="{2EA027CC-D68C-43F4-AFAB-0BBEDE2CC549}"/>
    <dgm:cxn modelId="{8EA9BA6E-4BFC-4E56-8402-9243F05AF158}" type="presOf" srcId="{07BDF61B-9720-4E83-83FA-D803BB6010A0}" destId="{562A178F-04DF-4ADB-AD0A-FB5DBF2FAF4C}" srcOrd="0" destOrd="0" presId="urn:microsoft.com/office/officeart/2005/8/layout/vList2"/>
    <dgm:cxn modelId="{69A3DE57-404E-40E8-8F6A-0A8423FF513C}" srcId="{7458FC88-08DD-4BD1-BCA8-074DB10C0C95}" destId="{856EAC32-49C0-49AF-A109-F891C9E221D1}" srcOrd="1" destOrd="0" parTransId="{72C4FDBE-28C9-4511-B4CD-0788DFD4A8FE}" sibTransId="{CA97E6F9-9CE6-47C5-B0C2-D0FE87F2E72C}"/>
    <dgm:cxn modelId="{E27D2459-8171-4042-AEFA-2734FDDD2ED1}" srcId="{974820F4-B2E2-474C-8BE1-47405BA76DA2}" destId="{73DFADE2-C70A-4B30-AB98-1A4B6D772879}" srcOrd="0" destOrd="0" parTransId="{239B5B7A-7BA8-486C-86D4-239609835254}" sibTransId="{DF4CC294-342A-4F10-824E-DCC2E2A18402}"/>
    <dgm:cxn modelId="{5A5B477D-DA14-4047-BC01-48457C231AEE}" type="presOf" srcId="{524DB94C-52DE-4465-9297-32C7EBDB01E6}" destId="{2A11382A-F415-4A83-A34F-A510D0080092}" srcOrd="0" destOrd="1" presId="urn:microsoft.com/office/officeart/2005/8/layout/vList2"/>
    <dgm:cxn modelId="{0486D07E-324B-4370-8791-F75E450921EF}" type="presOf" srcId="{73DFADE2-C70A-4B30-AB98-1A4B6D772879}" destId="{3B99AF18-C9B1-48D0-90C3-B3B60CA84A7C}" srcOrd="0" destOrd="0" presId="urn:microsoft.com/office/officeart/2005/8/layout/vList2"/>
    <dgm:cxn modelId="{4B59C6BC-C984-4633-9912-93813DDE4547}" srcId="{974820F4-B2E2-474C-8BE1-47405BA76DA2}" destId="{7458FC88-08DD-4BD1-BCA8-074DB10C0C95}" srcOrd="1" destOrd="0" parTransId="{CA3AC19C-53FE-4C69-A46B-C6B375018571}" sibTransId="{00B69853-A508-448E-AF6E-8DE2E6149232}"/>
    <dgm:cxn modelId="{D0E1D8C1-6C2D-43F6-89A1-161B61626C55}" type="presOf" srcId="{974820F4-B2E2-474C-8BE1-47405BA76DA2}" destId="{9EA3F922-2D5D-4FDB-834F-F1FAE1FEED76}" srcOrd="0" destOrd="0" presId="urn:microsoft.com/office/officeart/2005/8/layout/vList2"/>
    <dgm:cxn modelId="{B49669D5-3632-483B-8FBF-29A2801AA9C0}" srcId="{73DFADE2-C70A-4B30-AB98-1A4B6D772879}" destId="{524DB94C-52DE-4465-9297-32C7EBDB01E6}" srcOrd="1" destOrd="0" parTransId="{ED0401D6-1A8F-46C4-A0C8-434B2C15EC0B}" sibTransId="{7EAF6FFD-495B-4684-A1D2-27760A3BCFCA}"/>
    <dgm:cxn modelId="{75270FDF-1D43-47DE-9F4B-2FC9DCCE4E22}" type="presOf" srcId="{856EAC32-49C0-49AF-A109-F891C9E221D1}" destId="{562A178F-04DF-4ADB-AD0A-FB5DBF2FAF4C}" srcOrd="0" destOrd="1" presId="urn:microsoft.com/office/officeart/2005/8/layout/vList2"/>
    <dgm:cxn modelId="{7DE294E7-D8A8-4A8D-89FA-D9F97D231219}" type="presOf" srcId="{7458FC88-08DD-4BD1-BCA8-074DB10C0C95}" destId="{944B80F9-0630-43E2-9F09-8416DD0D8608}" srcOrd="0" destOrd="0" presId="urn:microsoft.com/office/officeart/2005/8/layout/vList2"/>
    <dgm:cxn modelId="{0F92AAB2-7AEC-4F0B-AF3F-B47C7A490963}" type="presParOf" srcId="{9EA3F922-2D5D-4FDB-834F-F1FAE1FEED76}" destId="{3B99AF18-C9B1-48D0-90C3-B3B60CA84A7C}" srcOrd="0" destOrd="0" presId="urn:microsoft.com/office/officeart/2005/8/layout/vList2"/>
    <dgm:cxn modelId="{4BD67FE1-919F-498E-92D0-2809B61244F6}" type="presParOf" srcId="{9EA3F922-2D5D-4FDB-834F-F1FAE1FEED76}" destId="{2A11382A-F415-4A83-A34F-A510D0080092}" srcOrd="1" destOrd="0" presId="urn:microsoft.com/office/officeart/2005/8/layout/vList2"/>
    <dgm:cxn modelId="{58DA0826-66E7-4422-BC05-FA366B76A9FA}" type="presParOf" srcId="{9EA3F922-2D5D-4FDB-834F-F1FAE1FEED76}" destId="{944B80F9-0630-43E2-9F09-8416DD0D8608}" srcOrd="2" destOrd="0" presId="urn:microsoft.com/office/officeart/2005/8/layout/vList2"/>
    <dgm:cxn modelId="{388D6C03-B7AA-4FF4-B116-D69D26FBC688}" type="presParOf" srcId="{9EA3F922-2D5D-4FDB-834F-F1FAE1FEED76}" destId="{562A178F-04DF-4ADB-AD0A-FB5DBF2FAF4C}"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4A64F56-8A66-42CB-B5C7-B19BBC6FFF22}"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125E1F1A-1E6B-46B5-9BFC-941B0329D1C5}">
      <dgm:prSet/>
      <dgm:spPr/>
      <dgm:t>
        <a:bodyPr/>
        <a:lstStyle/>
        <a:p>
          <a:r>
            <a:rPr lang="en-GB"/>
            <a:t>Advantages </a:t>
          </a:r>
          <a:endParaRPr lang="en-US"/>
        </a:p>
      </dgm:t>
    </dgm:pt>
    <dgm:pt modelId="{AA1F963D-C80E-40E5-ACE0-4E5A609A6CF1}" type="parTrans" cxnId="{2157D735-229E-49B4-8F1B-1A0ADDE352A4}">
      <dgm:prSet/>
      <dgm:spPr/>
      <dgm:t>
        <a:bodyPr/>
        <a:lstStyle/>
        <a:p>
          <a:endParaRPr lang="en-US"/>
        </a:p>
      </dgm:t>
    </dgm:pt>
    <dgm:pt modelId="{AEB657BC-5F15-4E09-A358-F1033CE38128}" type="sibTrans" cxnId="{2157D735-229E-49B4-8F1B-1A0ADDE352A4}">
      <dgm:prSet/>
      <dgm:spPr/>
      <dgm:t>
        <a:bodyPr/>
        <a:lstStyle/>
        <a:p>
          <a:endParaRPr lang="en-US"/>
        </a:p>
      </dgm:t>
    </dgm:pt>
    <dgm:pt modelId="{9B8A9C22-D677-4A15-8131-A00C95EC5AFE}">
      <dgm:prSet/>
      <dgm:spPr/>
      <dgm:t>
        <a:bodyPr/>
        <a:lstStyle/>
        <a:p>
          <a:r>
            <a:rPr lang="en-GB"/>
            <a:t>Convenience and Accessibility:</a:t>
          </a:r>
          <a:endParaRPr lang="en-US"/>
        </a:p>
      </dgm:t>
    </dgm:pt>
    <dgm:pt modelId="{545FD5B8-2830-4EC8-93F2-3E5E24482D6B}" type="parTrans" cxnId="{0A0B9D72-7B81-412E-AE69-CAC1B9FA1B2B}">
      <dgm:prSet/>
      <dgm:spPr/>
      <dgm:t>
        <a:bodyPr/>
        <a:lstStyle/>
        <a:p>
          <a:endParaRPr lang="en-US"/>
        </a:p>
      </dgm:t>
    </dgm:pt>
    <dgm:pt modelId="{67C0918C-C015-4D47-883E-81432946A9A3}" type="sibTrans" cxnId="{0A0B9D72-7B81-412E-AE69-CAC1B9FA1B2B}">
      <dgm:prSet/>
      <dgm:spPr/>
      <dgm:t>
        <a:bodyPr/>
        <a:lstStyle/>
        <a:p>
          <a:endParaRPr lang="en-US"/>
        </a:p>
      </dgm:t>
    </dgm:pt>
    <dgm:pt modelId="{4E15D242-9879-4E2E-B140-EF2E1BDE6DFA}">
      <dgm:prSet/>
      <dgm:spPr/>
      <dgm:t>
        <a:bodyPr/>
        <a:lstStyle/>
        <a:p>
          <a:r>
            <a:rPr lang="en-GB" i="0"/>
            <a:t>Time and Cost Savings:</a:t>
          </a:r>
          <a:endParaRPr lang="en-US"/>
        </a:p>
      </dgm:t>
    </dgm:pt>
    <dgm:pt modelId="{EF745999-4963-4533-BAEC-49FAF710B0AE}" type="parTrans" cxnId="{07F6B781-EEC2-4D04-A1A4-CECDF3CAC943}">
      <dgm:prSet/>
      <dgm:spPr/>
      <dgm:t>
        <a:bodyPr/>
        <a:lstStyle/>
        <a:p>
          <a:endParaRPr lang="en-US"/>
        </a:p>
      </dgm:t>
    </dgm:pt>
    <dgm:pt modelId="{682F63D6-5D92-43B1-A280-770561693C8B}" type="sibTrans" cxnId="{07F6B781-EEC2-4D04-A1A4-CECDF3CAC943}">
      <dgm:prSet/>
      <dgm:spPr/>
      <dgm:t>
        <a:bodyPr/>
        <a:lstStyle/>
        <a:p>
          <a:endParaRPr lang="en-US"/>
        </a:p>
      </dgm:t>
    </dgm:pt>
    <dgm:pt modelId="{1BD5F155-93AC-42C8-8EE3-4FE34505F925}">
      <dgm:prSet/>
      <dgm:spPr/>
      <dgm:t>
        <a:bodyPr/>
        <a:lstStyle/>
        <a:p>
          <a:r>
            <a:rPr lang="en-GB" i="0"/>
            <a:t>Enhanced Medication Adherence:</a:t>
          </a:r>
          <a:endParaRPr lang="en-US"/>
        </a:p>
      </dgm:t>
    </dgm:pt>
    <dgm:pt modelId="{2D9DB816-531C-4166-A016-500F75485F86}" type="parTrans" cxnId="{9DA5E731-68FA-44E5-B55E-BF76B6F90651}">
      <dgm:prSet/>
      <dgm:spPr/>
      <dgm:t>
        <a:bodyPr/>
        <a:lstStyle/>
        <a:p>
          <a:endParaRPr lang="en-US"/>
        </a:p>
      </dgm:t>
    </dgm:pt>
    <dgm:pt modelId="{AEFD56F4-7A5A-4008-AAD6-4430412842F4}" type="sibTrans" cxnId="{9DA5E731-68FA-44E5-B55E-BF76B6F90651}">
      <dgm:prSet/>
      <dgm:spPr/>
      <dgm:t>
        <a:bodyPr/>
        <a:lstStyle/>
        <a:p>
          <a:endParaRPr lang="en-US"/>
        </a:p>
      </dgm:t>
    </dgm:pt>
    <dgm:pt modelId="{A2B0FDC9-8151-4683-8583-76A238CF9279}">
      <dgm:prSet/>
      <dgm:spPr/>
      <dgm:t>
        <a:bodyPr/>
        <a:lstStyle/>
        <a:p>
          <a:r>
            <a:rPr lang="en-GB"/>
            <a:t>Disadvantages</a:t>
          </a:r>
          <a:endParaRPr lang="en-US"/>
        </a:p>
      </dgm:t>
    </dgm:pt>
    <dgm:pt modelId="{F2C8AA76-F08D-4B8D-BA1D-1EC0FCFF8E25}" type="parTrans" cxnId="{66CAC630-5BB5-4B86-BA2A-87837763626F}">
      <dgm:prSet/>
      <dgm:spPr/>
      <dgm:t>
        <a:bodyPr/>
        <a:lstStyle/>
        <a:p>
          <a:endParaRPr lang="en-US"/>
        </a:p>
      </dgm:t>
    </dgm:pt>
    <dgm:pt modelId="{DF2195E8-6766-4745-AF84-13F636B59617}" type="sibTrans" cxnId="{66CAC630-5BB5-4B86-BA2A-87837763626F}">
      <dgm:prSet/>
      <dgm:spPr/>
      <dgm:t>
        <a:bodyPr/>
        <a:lstStyle/>
        <a:p>
          <a:endParaRPr lang="en-US"/>
        </a:p>
      </dgm:t>
    </dgm:pt>
    <dgm:pt modelId="{74227BF4-78A8-4A3F-9590-CB4716773BE8}">
      <dgm:prSet/>
      <dgm:spPr/>
      <dgm:t>
        <a:bodyPr/>
        <a:lstStyle/>
        <a:p>
          <a:r>
            <a:rPr lang="en-GB" i="0"/>
            <a:t>Digital Divide and Accessibility</a:t>
          </a:r>
          <a:endParaRPr lang="en-US"/>
        </a:p>
      </dgm:t>
    </dgm:pt>
    <dgm:pt modelId="{B4026F93-C95A-48EE-B1A3-E8B4795C1B71}" type="parTrans" cxnId="{A612C1FF-4DA4-4A28-9371-AE9C2AFFDB9B}">
      <dgm:prSet/>
      <dgm:spPr/>
      <dgm:t>
        <a:bodyPr/>
        <a:lstStyle/>
        <a:p>
          <a:endParaRPr lang="en-US"/>
        </a:p>
      </dgm:t>
    </dgm:pt>
    <dgm:pt modelId="{0B5B04F7-0026-47E8-B46E-7755A18F6151}" type="sibTrans" cxnId="{A612C1FF-4DA4-4A28-9371-AE9C2AFFDB9B}">
      <dgm:prSet/>
      <dgm:spPr/>
      <dgm:t>
        <a:bodyPr/>
        <a:lstStyle/>
        <a:p>
          <a:endParaRPr lang="en-US"/>
        </a:p>
      </dgm:t>
    </dgm:pt>
    <dgm:pt modelId="{73E9BA30-86E7-49CE-B6A8-127C125E72F0}">
      <dgm:prSet/>
      <dgm:spPr/>
      <dgm:t>
        <a:bodyPr/>
        <a:lstStyle/>
        <a:p>
          <a:r>
            <a:rPr lang="en-GB" i="0"/>
            <a:t>Security and Privacy Concerns:</a:t>
          </a:r>
          <a:endParaRPr lang="en-US"/>
        </a:p>
      </dgm:t>
    </dgm:pt>
    <dgm:pt modelId="{9EAF40C5-992D-4071-A1B0-0E8C7BE45286}" type="parTrans" cxnId="{A3B927FD-E920-4109-BAEB-DCF59611FF8B}">
      <dgm:prSet/>
      <dgm:spPr/>
      <dgm:t>
        <a:bodyPr/>
        <a:lstStyle/>
        <a:p>
          <a:endParaRPr lang="en-US"/>
        </a:p>
      </dgm:t>
    </dgm:pt>
    <dgm:pt modelId="{39906CF5-0980-4C42-BD37-F0F3B53740F4}" type="sibTrans" cxnId="{A3B927FD-E920-4109-BAEB-DCF59611FF8B}">
      <dgm:prSet/>
      <dgm:spPr/>
      <dgm:t>
        <a:bodyPr/>
        <a:lstStyle/>
        <a:p>
          <a:endParaRPr lang="en-US"/>
        </a:p>
      </dgm:t>
    </dgm:pt>
    <dgm:pt modelId="{C29D2D8C-027B-46FE-9A57-5D9D37ADA5DD}">
      <dgm:prSet/>
      <dgm:spPr/>
      <dgm:t>
        <a:bodyPr/>
        <a:lstStyle/>
        <a:p>
          <a:r>
            <a:rPr lang="en-GB" i="0"/>
            <a:t>Lack of Direct Physical Examination</a:t>
          </a:r>
          <a:endParaRPr lang="en-US"/>
        </a:p>
      </dgm:t>
    </dgm:pt>
    <dgm:pt modelId="{70DA451F-BE0E-41A0-830E-155C5C8B057C}" type="parTrans" cxnId="{36CC1927-19C9-40CB-9983-EC52644338DC}">
      <dgm:prSet/>
      <dgm:spPr/>
      <dgm:t>
        <a:bodyPr/>
        <a:lstStyle/>
        <a:p>
          <a:endParaRPr lang="en-US"/>
        </a:p>
      </dgm:t>
    </dgm:pt>
    <dgm:pt modelId="{AF4DA1A7-6669-4219-9F3F-9CE466F5E832}" type="sibTrans" cxnId="{36CC1927-19C9-40CB-9983-EC52644338DC}">
      <dgm:prSet/>
      <dgm:spPr/>
      <dgm:t>
        <a:bodyPr/>
        <a:lstStyle/>
        <a:p>
          <a:endParaRPr lang="en-US"/>
        </a:p>
      </dgm:t>
    </dgm:pt>
    <dgm:pt modelId="{F98CEB30-06D7-46AD-9320-2CFD2EB888F8}" type="pres">
      <dgm:prSet presAssocID="{54A64F56-8A66-42CB-B5C7-B19BBC6FFF22}" presName="diagram" presStyleCnt="0">
        <dgm:presLayoutVars>
          <dgm:dir/>
          <dgm:resizeHandles val="exact"/>
        </dgm:presLayoutVars>
      </dgm:prSet>
      <dgm:spPr/>
    </dgm:pt>
    <dgm:pt modelId="{394AE300-F0E4-41EC-BFB9-89DC4ABD504D}" type="pres">
      <dgm:prSet presAssocID="{125E1F1A-1E6B-46B5-9BFC-941B0329D1C5}" presName="node" presStyleLbl="node1" presStyleIdx="0" presStyleCnt="8">
        <dgm:presLayoutVars>
          <dgm:bulletEnabled val="1"/>
        </dgm:presLayoutVars>
      </dgm:prSet>
      <dgm:spPr/>
    </dgm:pt>
    <dgm:pt modelId="{E0D6B5CF-22A8-4551-BD8F-2455B0E5566D}" type="pres">
      <dgm:prSet presAssocID="{AEB657BC-5F15-4E09-A358-F1033CE38128}" presName="sibTrans" presStyleCnt="0"/>
      <dgm:spPr/>
    </dgm:pt>
    <dgm:pt modelId="{EEF511DA-FAC9-42C5-9A5F-53F606EA896B}" type="pres">
      <dgm:prSet presAssocID="{9B8A9C22-D677-4A15-8131-A00C95EC5AFE}" presName="node" presStyleLbl="node1" presStyleIdx="1" presStyleCnt="8">
        <dgm:presLayoutVars>
          <dgm:bulletEnabled val="1"/>
        </dgm:presLayoutVars>
      </dgm:prSet>
      <dgm:spPr/>
    </dgm:pt>
    <dgm:pt modelId="{46A4706E-76FC-461A-A14D-57C1D759337C}" type="pres">
      <dgm:prSet presAssocID="{67C0918C-C015-4D47-883E-81432946A9A3}" presName="sibTrans" presStyleCnt="0"/>
      <dgm:spPr/>
    </dgm:pt>
    <dgm:pt modelId="{DD85D1A5-6154-497B-A49F-4EC3B16D93BE}" type="pres">
      <dgm:prSet presAssocID="{4E15D242-9879-4E2E-B140-EF2E1BDE6DFA}" presName="node" presStyleLbl="node1" presStyleIdx="2" presStyleCnt="8">
        <dgm:presLayoutVars>
          <dgm:bulletEnabled val="1"/>
        </dgm:presLayoutVars>
      </dgm:prSet>
      <dgm:spPr/>
    </dgm:pt>
    <dgm:pt modelId="{6B6013A7-5F88-4883-A765-54707B6A3B74}" type="pres">
      <dgm:prSet presAssocID="{682F63D6-5D92-43B1-A280-770561693C8B}" presName="sibTrans" presStyleCnt="0"/>
      <dgm:spPr/>
    </dgm:pt>
    <dgm:pt modelId="{22395436-FE9A-43EF-A74F-F13FB6A3455C}" type="pres">
      <dgm:prSet presAssocID="{1BD5F155-93AC-42C8-8EE3-4FE34505F925}" presName="node" presStyleLbl="node1" presStyleIdx="3" presStyleCnt="8">
        <dgm:presLayoutVars>
          <dgm:bulletEnabled val="1"/>
        </dgm:presLayoutVars>
      </dgm:prSet>
      <dgm:spPr/>
    </dgm:pt>
    <dgm:pt modelId="{70607C0D-1E55-4EE4-A418-265220B7ED84}" type="pres">
      <dgm:prSet presAssocID="{AEFD56F4-7A5A-4008-AAD6-4430412842F4}" presName="sibTrans" presStyleCnt="0"/>
      <dgm:spPr/>
    </dgm:pt>
    <dgm:pt modelId="{CE321ED0-2EA6-43C1-A835-F91A2BD71CF0}" type="pres">
      <dgm:prSet presAssocID="{A2B0FDC9-8151-4683-8583-76A238CF9279}" presName="node" presStyleLbl="node1" presStyleIdx="4" presStyleCnt="8">
        <dgm:presLayoutVars>
          <dgm:bulletEnabled val="1"/>
        </dgm:presLayoutVars>
      </dgm:prSet>
      <dgm:spPr/>
    </dgm:pt>
    <dgm:pt modelId="{F2C14AC9-3752-49EA-9F76-26F97398B0A8}" type="pres">
      <dgm:prSet presAssocID="{DF2195E8-6766-4745-AF84-13F636B59617}" presName="sibTrans" presStyleCnt="0"/>
      <dgm:spPr/>
    </dgm:pt>
    <dgm:pt modelId="{BE1C347E-6483-480E-B630-C81AE9080DAE}" type="pres">
      <dgm:prSet presAssocID="{74227BF4-78A8-4A3F-9590-CB4716773BE8}" presName="node" presStyleLbl="node1" presStyleIdx="5" presStyleCnt="8">
        <dgm:presLayoutVars>
          <dgm:bulletEnabled val="1"/>
        </dgm:presLayoutVars>
      </dgm:prSet>
      <dgm:spPr/>
    </dgm:pt>
    <dgm:pt modelId="{CD29011A-F5A0-4A5C-A851-3A93D8C0F8B6}" type="pres">
      <dgm:prSet presAssocID="{0B5B04F7-0026-47E8-B46E-7755A18F6151}" presName="sibTrans" presStyleCnt="0"/>
      <dgm:spPr/>
    </dgm:pt>
    <dgm:pt modelId="{A573F050-2E04-47CD-B435-32E8144D195E}" type="pres">
      <dgm:prSet presAssocID="{73E9BA30-86E7-49CE-B6A8-127C125E72F0}" presName="node" presStyleLbl="node1" presStyleIdx="6" presStyleCnt="8">
        <dgm:presLayoutVars>
          <dgm:bulletEnabled val="1"/>
        </dgm:presLayoutVars>
      </dgm:prSet>
      <dgm:spPr/>
    </dgm:pt>
    <dgm:pt modelId="{A9DFC20A-40FA-4BEA-933B-3CA5329954F1}" type="pres">
      <dgm:prSet presAssocID="{39906CF5-0980-4C42-BD37-F0F3B53740F4}" presName="sibTrans" presStyleCnt="0"/>
      <dgm:spPr/>
    </dgm:pt>
    <dgm:pt modelId="{A02C4EB5-2A05-4BD9-AA55-BC50CBE599EA}" type="pres">
      <dgm:prSet presAssocID="{C29D2D8C-027B-46FE-9A57-5D9D37ADA5DD}" presName="node" presStyleLbl="node1" presStyleIdx="7" presStyleCnt="8">
        <dgm:presLayoutVars>
          <dgm:bulletEnabled val="1"/>
        </dgm:presLayoutVars>
      </dgm:prSet>
      <dgm:spPr/>
    </dgm:pt>
  </dgm:ptLst>
  <dgm:cxnLst>
    <dgm:cxn modelId="{36CC1927-19C9-40CB-9983-EC52644338DC}" srcId="{54A64F56-8A66-42CB-B5C7-B19BBC6FFF22}" destId="{C29D2D8C-027B-46FE-9A57-5D9D37ADA5DD}" srcOrd="7" destOrd="0" parTransId="{70DA451F-BE0E-41A0-830E-155C5C8B057C}" sibTransId="{AF4DA1A7-6669-4219-9F3F-9CE466F5E832}"/>
    <dgm:cxn modelId="{66CAC630-5BB5-4B86-BA2A-87837763626F}" srcId="{54A64F56-8A66-42CB-B5C7-B19BBC6FFF22}" destId="{A2B0FDC9-8151-4683-8583-76A238CF9279}" srcOrd="4" destOrd="0" parTransId="{F2C8AA76-F08D-4B8D-BA1D-1EC0FCFF8E25}" sibTransId="{DF2195E8-6766-4745-AF84-13F636B59617}"/>
    <dgm:cxn modelId="{9DA5E731-68FA-44E5-B55E-BF76B6F90651}" srcId="{54A64F56-8A66-42CB-B5C7-B19BBC6FFF22}" destId="{1BD5F155-93AC-42C8-8EE3-4FE34505F925}" srcOrd="3" destOrd="0" parTransId="{2D9DB816-531C-4166-A016-500F75485F86}" sibTransId="{AEFD56F4-7A5A-4008-AAD6-4430412842F4}"/>
    <dgm:cxn modelId="{2157D735-229E-49B4-8F1B-1A0ADDE352A4}" srcId="{54A64F56-8A66-42CB-B5C7-B19BBC6FFF22}" destId="{125E1F1A-1E6B-46B5-9BFC-941B0329D1C5}" srcOrd="0" destOrd="0" parTransId="{AA1F963D-C80E-40E5-ACE0-4E5A609A6CF1}" sibTransId="{AEB657BC-5F15-4E09-A358-F1033CE38128}"/>
    <dgm:cxn modelId="{0A0B9D72-7B81-412E-AE69-CAC1B9FA1B2B}" srcId="{54A64F56-8A66-42CB-B5C7-B19BBC6FFF22}" destId="{9B8A9C22-D677-4A15-8131-A00C95EC5AFE}" srcOrd="1" destOrd="0" parTransId="{545FD5B8-2830-4EC8-93F2-3E5E24482D6B}" sibTransId="{67C0918C-C015-4D47-883E-81432946A9A3}"/>
    <dgm:cxn modelId="{EF1CDD57-10FE-4DBC-BC84-E0A90061A244}" type="presOf" srcId="{A2B0FDC9-8151-4683-8583-76A238CF9279}" destId="{CE321ED0-2EA6-43C1-A835-F91A2BD71CF0}" srcOrd="0" destOrd="0" presId="urn:microsoft.com/office/officeart/2005/8/layout/default"/>
    <dgm:cxn modelId="{07F6B781-EEC2-4D04-A1A4-CECDF3CAC943}" srcId="{54A64F56-8A66-42CB-B5C7-B19BBC6FFF22}" destId="{4E15D242-9879-4E2E-B140-EF2E1BDE6DFA}" srcOrd="2" destOrd="0" parTransId="{EF745999-4963-4533-BAEC-49FAF710B0AE}" sibTransId="{682F63D6-5D92-43B1-A280-770561693C8B}"/>
    <dgm:cxn modelId="{63E0818B-766F-4ACC-AEB9-728B7EFC89C5}" type="presOf" srcId="{125E1F1A-1E6B-46B5-9BFC-941B0329D1C5}" destId="{394AE300-F0E4-41EC-BFB9-89DC4ABD504D}" srcOrd="0" destOrd="0" presId="urn:microsoft.com/office/officeart/2005/8/layout/default"/>
    <dgm:cxn modelId="{D2AB4794-945C-45DE-BAAC-E31B655F8288}" type="presOf" srcId="{C29D2D8C-027B-46FE-9A57-5D9D37ADA5DD}" destId="{A02C4EB5-2A05-4BD9-AA55-BC50CBE599EA}" srcOrd="0" destOrd="0" presId="urn:microsoft.com/office/officeart/2005/8/layout/default"/>
    <dgm:cxn modelId="{3329A699-319A-4662-936B-96BEEAE3A9B8}" type="presOf" srcId="{54A64F56-8A66-42CB-B5C7-B19BBC6FFF22}" destId="{F98CEB30-06D7-46AD-9320-2CFD2EB888F8}" srcOrd="0" destOrd="0" presId="urn:microsoft.com/office/officeart/2005/8/layout/default"/>
    <dgm:cxn modelId="{844563B4-B973-49AB-92FB-39211A171C67}" type="presOf" srcId="{74227BF4-78A8-4A3F-9590-CB4716773BE8}" destId="{BE1C347E-6483-480E-B630-C81AE9080DAE}" srcOrd="0" destOrd="0" presId="urn:microsoft.com/office/officeart/2005/8/layout/default"/>
    <dgm:cxn modelId="{4933F8BA-0B9D-44C8-B14A-1CAE4226AB0B}" type="presOf" srcId="{73E9BA30-86E7-49CE-B6A8-127C125E72F0}" destId="{A573F050-2E04-47CD-B435-32E8144D195E}" srcOrd="0" destOrd="0" presId="urn:microsoft.com/office/officeart/2005/8/layout/default"/>
    <dgm:cxn modelId="{C3DC0FD7-7D1C-4157-932A-8F159AAB24C2}" type="presOf" srcId="{1BD5F155-93AC-42C8-8EE3-4FE34505F925}" destId="{22395436-FE9A-43EF-A74F-F13FB6A3455C}" srcOrd="0" destOrd="0" presId="urn:microsoft.com/office/officeart/2005/8/layout/default"/>
    <dgm:cxn modelId="{9C2459E1-48BB-4354-970E-88EC2605E5BD}" type="presOf" srcId="{9B8A9C22-D677-4A15-8131-A00C95EC5AFE}" destId="{EEF511DA-FAC9-42C5-9A5F-53F606EA896B}" srcOrd="0" destOrd="0" presId="urn:microsoft.com/office/officeart/2005/8/layout/default"/>
    <dgm:cxn modelId="{EFD564FA-8A23-4123-80DB-F01578014BDF}" type="presOf" srcId="{4E15D242-9879-4E2E-B140-EF2E1BDE6DFA}" destId="{DD85D1A5-6154-497B-A49F-4EC3B16D93BE}" srcOrd="0" destOrd="0" presId="urn:microsoft.com/office/officeart/2005/8/layout/default"/>
    <dgm:cxn modelId="{A3B927FD-E920-4109-BAEB-DCF59611FF8B}" srcId="{54A64F56-8A66-42CB-B5C7-B19BBC6FFF22}" destId="{73E9BA30-86E7-49CE-B6A8-127C125E72F0}" srcOrd="6" destOrd="0" parTransId="{9EAF40C5-992D-4071-A1B0-0E8C7BE45286}" sibTransId="{39906CF5-0980-4C42-BD37-F0F3B53740F4}"/>
    <dgm:cxn modelId="{A612C1FF-4DA4-4A28-9371-AE9C2AFFDB9B}" srcId="{54A64F56-8A66-42CB-B5C7-B19BBC6FFF22}" destId="{74227BF4-78A8-4A3F-9590-CB4716773BE8}" srcOrd="5" destOrd="0" parTransId="{B4026F93-C95A-48EE-B1A3-E8B4795C1B71}" sibTransId="{0B5B04F7-0026-47E8-B46E-7755A18F6151}"/>
    <dgm:cxn modelId="{0017F0BB-C707-4B2F-8657-010A2A484EF4}" type="presParOf" srcId="{F98CEB30-06D7-46AD-9320-2CFD2EB888F8}" destId="{394AE300-F0E4-41EC-BFB9-89DC4ABD504D}" srcOrd="0" destOrd="0" presId="urn:microsoft.com/office/officeart/2005/8/layout/default"/>
    <dgm:cxn modelId="{AF072022-A2F2-465E-8173-A43DED02AC52}" type="presParOf" srcId="{F98CEB30-06D7-46AD-9320-2CFD2EB888F8}" destId="{E0D6B5CF-22A8-4551-BD8F-2455B0E5566D}" srcOrd="1" destOrd="0" presId="urn:microsoft.com/office/officeart/2005/8/layout/default"/>
    <dgm:cxn modelId="{35EAA9EC-BB19-4E52-958E-A18766D8F220}" type="presParOf" srcId="{F98CEB30-06D7-46AD-9320-2CFD2EB888F8}" destId="{EEF511DA-FAC9-42C5-9A5F-53F606EA896B}" srcOrd="2" destOrd="0" presId="urn:microsoft.com/office/officeart/2005/8/layout/default"/>
    <dgm:cxn modelId="{D3DAEA92-7321-415C-A2D8-909DED295BE8}" type="presParOf" srcId="{F98CEB30-06D7-46AD-9320-2CFD2EB888F8}" destId="{46A4706E-76FC-461A-A14D-57C1D759337C}" srcOrd="3" destOrd="0" presId="urn:microsoft.com/office/officeart/2005/8/layout/default"/>
    <dgm:cxn modelId="{78A1C31B-E883-4EF8-AB8C-E35FBE0942AA}" type="presParOf" srcId="{F98CEB30-06D7-46AD-9320-2CFD2EB888F8}" destId="{DD85D1A5-6154-497B-A49F-4EC3B16D93BE}" srcOrd="4" destOrd="0" presId="urn:microsoft.com/office/officeart/2005/8/layout/default"/>
    <dgm:cxn modelId="{47AC304A-652A-474F-9E69-BBCF3FE93D07}" type="presParOf" srcId="{F98CEB30-06D7-46AD-9320-2CFD2EB888F8}" destId="{6B6013A7-5F88-4883-A765-54707B6A3B74}" srcOrd="5" destOrd="0" presId="urn:microsoft.com/office/officeart/2005/8/layout/default"/>
    <dgm:cxn modelId="{678A5783-DA28-4493-B7A6-477EEF117FE8}" type="presParOf" srcId="{F98CEB30-06D7-46AD-9320-2CFD2EB888F8}" destId="{22395436-FE9A-43EF-A74F-F13FB6A3455C}" srcOrd="6" destOrd="0" presId="urn:microsoft.com/office/officeart/2005/8/layout/default"/>
    <dgm:cxn modelId="{8D8549A3-9D0C-4B47-B6BD-46219409C9D6}" type="presParOf" srcId="{F98CEB30-06D7-46AD-9320-2CFD2EB888F8}" destId="{70607C0D-1E55-4EE4-A418-265220B7ED84}" srcOrd="7" destOrd="0" presId="urn:microsoft.com/office/officeart/2005/8/layout/default"/>
    <dgm:cxn modelId="{1B2C5656-BF8B-45A5-9044-888178512CFB}" type="presParOf" srcId="{F98CEB30-06D7-46AD-9320-2CFD2EB888F8}" destId="{CE321ED0-2EA6-43C1-A835-F91A2BD71CF0}" srcOrd="8" destOrd="0" presId="urn:microsoft.com/office/officeart/2005/8/layout/default"/>
    <dgm:cxn modelId="{D7E98931-69D8-4B17-9137-C0353D0AFE24}" type="presParOf" srcId="{F98CEB30-06D7-46AD-9320-2CFD2EB888F8}" destId="{F2C14AC9-3752-49EA-9F76-26F97398B0A8}" srcOrd="9" destOrd="0" presId="urn:microsoft.com/office/officeart/2005/8/layout/default"/>
    <dgm:cxn modelId="{5A5B1644-52DD-487C-BAB9-17EDF9CB8661}" type="presParOf" srcId="{F98CEB30-06D7-46AD-9320-2CFD2EB888F8}" destId="{BE1C347E-6483-480E-B630-C81AE9080DAE}" srcOrd="10" destOrd="0" presId="urn:microsoft.com/office/officeart/2005/8/layout/default"/>
    <dgm:cxn modelId="{0FFBEDF4-8F8C-493C-9248-B57AB7864D71}" type="presParOf" srcId="{F98CEB30-06D7-46AD-9320-2CFD2EB888F8}" destId="{CD29011A-F5A0-4A5C-A851-3A93D8C0F8B6}" srcOrd="11" destOrd="0" presId="urn:microsoft.com/office/officeart/2005/8/layout/default"/>
    <dgm:cxn modelId="{23BDA772-4512-4D3B-BBE6-2E8943739D2D}" type="presParOf" srcId="{F98CEB30-06D7-46AD-9320-2CFD2EB888F8}" destId="{A573F050-2E04-47CD-B435-32E8144D195E}" srcOrd="12" destOrd="0" presId="urn:microsoft.com/office/officeart/2005/8/layout/default"/>
    <dgm:cxn modelId="{F7A45622-05AC-4FA2-A4B6-69C821D5482F}" type="presParOf" srcId="{F98CEB30-06D7-46AD-9320-2CFD2EB888F8}" destId="{A9DFC20A-40FA-4BEA-933B-3CA5329954F1}" srcOrd="13" destOrd="0" presId="urn:microsoft.com/office/officeart/2005/8/layout/default"/>
    <dgm:cxn modelId="{33A3F0AB-7A1B-484E-9011-39ABFE4BA362}" type="presParOf" srcId="{F98CEB30-06D7-46AD-9320-2CFD2EB888F8}" destId="{A02C4EB5-2A05-4BD9-AA55-BC50CBE599EA}"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0A3FE7-9942-4217-BAAD-7D7C958BC430}">
      <dsp:nvSpPr>
        <dsp:cNvPr id="0" name=""/>
        <dsp:cNvSpPr/>
      </dsp:nvSpPr>
      <dsp:spPr>
        <a:xfrm>
          <a:off x="0" y="1924"/>
          <a:ext cx="5913437" cy="9754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8DEAAE-C891-413E-9164-F1936D450C0B}">
      <dsp:nvSpPr>
        <dsp:cNvPr id="0" name=""/>
        <dsp:cNvSpPr/>
      </dsp:nvSpPr>
      <dsp:spPr>
        <a:xfrm>
          <a:off x="295064" y="221393"/>
          <a:ext cx="536480" cy="5364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0264DB3-BE93-4EB3-AD5B-AD641A30030D}">
      <dsp:nvSpPr>
        <dsp:cNvPr id="0" name=""/>
        <dsp:cNvSpPr/>
      </dsp:nvSpPr>
      <dsp:spPr>
        <a:xfrm>
          <a:off x="1126608" y="1924"/>
          <a:ext cx="4786828"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977900">
            <a:lnSpc>
              <a:spcPct val="90000"/>
            </a:lnSpc>
            <a:spcBef>
              <a:spcPct val="0"/>
            </a:spcBef>
            <a:spcAft>
              <a:spcPct val="35000"/>
            </a:spcAft>
            <a:buNone/>
          </a:pPr>
          <a:r>
            <a:rPr lang="en-GB" sz="2200" b="1" i="0" kern="1200"/>
            <a:t>Continued Use of Telemedicine</a:t>
          </a:r>
          <a:endParaRPr lang="en-US" sz="2200" kern="1200"/>
        </a:p>
      </dsp:txBody>
      <dsp:txXfrm>
        <a:off x="1126608" y="1924"/>
        <a:ext cx="4786828" cy="975418"/>
      </dsp:txXfrm>
    </dsp:sp>
    <dsp:sp modelId="{D90D7A11-60F1-4C39-911C-3D3EE0622B38}">
      <dsp:nvSpPr>
        <dsp:cNvPr id="0" name=""/>
        <dsp:cNvSpPr/>
      </dsp:nvSpPr>
      <dsp:spPr>
        <a:xfrm>
          <a:off x="0" y="1221197"/>
          <a:ext cx="5913437" cy="9754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0EF420-1CE3-4D49-B892-4739A66FC1BE}">
      <dsp:nvSpPr>
        <dsp:cNvPr id="0" name=""/>
        <dsp:cNvSpPr/>
      </dsp:nvSpPr>
      <dsp:spPr>
        <a:xfrm>
          <a:off x="295064" y="1440667"/>
          <a:ext cx="536480" cy="5364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6A9E997-B447-4495-8C42-494D83A34C63}">
      <dsp:nvSpPr>
        <dsp:cNvPr id="0" name=""/>
        <dsp:cNvSpPr/>
      </dsp:nvSpPr>
      <dsp:spPr>
        <a:xfrm>
          <a:off x="1126608" y="1221197"/>
          <a:ext cx="4786828"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977900">
            <a:lnSpc>
              <a:spcPct val="90000"/>
            </a:lnSpc>
            <a:spcBef>
              <a:spcPct val="0"/>
            </a:spcBef>
            <a:spcAft>
              <a:spcPct val="35000"/>
            </a:spcAft>
            <a:buNone/>
          </a:pPr>
          <a:r>
            <a:rPr lang="en-GB" sz="2200" b="1" i="0" kern="1200"/>
            <a:t>E-health and Digital Health Records:</a:t>
          </a:r>
          <a:endParaRPr lang="en-US" sz="2200" kern="1200"/>
        </a:p>
      </dsp:txBody>
      <dsp:txXfrm>
        <a:off x="1126608" y="1221197"/>
        <a:ext cx="4786828" cy="975418"/>
      </dsp:txXfrm>
    </dsp:sp>
    <dsp:sp modelId="{34C66C2F-B485-4CB8-9ACA-BD447503B509}">
      <dsp:nvSpPr>
        <dsp:cNvPr id="0" name=""/>
        <dsp:cNvSpPr/>
      </dsp:nvSpPr>
      <dsp:spPr>
        <a:xfrm>
          <a:off x="0" y="2440471"/>
          <a:ext cx="5913437" cy="9754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425570-DD22-4CDF-9096-BEF77C27CB6A}">
      <dsp:nvSpPr>
        <dsp:cNvPr id="0" name=""/>
        <dsp:cNvSpPr/>
      </dsp:nvSpPr>
      <dsp:spPr>
        <a:xfrm>
          <a:off x="295064" y="2659940"/>
          <a:ext cx="536480" cy="5364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5240E74-087E-409F-B518-A2F2F17DB22F}">
      <dsp:nvSpPr>
        <dsp:cNvPr id="0" name=""/>
        <dsp:cNvSpPr/>
      </dsp:nvSpPr>
      <dsp:spPr>
        <a:xfrm>
          <a:off x="1126608" y="2440471"/>
          <a:ext cx="4786828"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977900">
            <a:lnSpc>
              <a:spcPct val="90000"/>
            </a:lnSpc>
            <a:spcBef>
              <a:spcPct val="0"/>
            </a:spcBef>
            <a:spcAft>
              <a:spcPct val="35000"/>
            </a:spcAft>
            <a:buNone/>
          </a:pPr>
          <a:r>
            <a:rPr lang="en-GB" sz="2200" b="1" i="0" kern="1200"/>
            <a:t>Health Apps and Wearables:</a:t>
          </a:r>
          <a:endParaRPr lang="en-US" sz="2200" kern="1200"/>
        </a:p>
      </dsp:txBody>
      <dsp:txXfrm>
        <a:off x="1126608" y="2440471"/>
        <a:ext cx="4786828" cy="975418"/>
      </dsp:txXfrm>
    </dsp:sp>
    <dsp:sp modelId="{1C687B81-7EFE-4164-A462-C95FA6AD4458}">
      <dsp:nvSpPr>
        <dsp:cNvPr id="0" name=""/>
        <dsp:cNvSpPr/>
      </dsp:nvSpPr>
      <dsp:spPr>
        <a:xfrm>
          <a:off x="0" y="3659744"/>
          <a:ext cx="5913437" cy="9754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0D2AE5-ECD6-48DF-8DA1-2C415762EA05}">
      <dsp:nvSpPr>
        <dsp:cNvPr id="0" name=""/>
        <dsp:cNvSpPr/>
      </dsp:nvSpPr>
      <dsp:spPr>
        <a:xfrm>
          <a:off x="295064" y="3879213"/>
          <a:ext cx="536480" cy="5364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6BDE4D8-9C75-44BB-81A1-BD55F8871E2C}">
      <dsp:nvSpPr>
        <dsp:cNvPr id="0" name=""/>
        <dsp:cNvSpPr/>
      </dsp:nvSpPr>
      <dsp:spPr>
        <a:xfrm>
          <a:off x="1126608" y="3659744"/>
          <a:ext cx="4786828"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977900">
            <a:lnSpc>
              <a:spcPct val="90000"/>
            </a:lnSpc>
            <a:spcBef>
              <a:spcPct val="0"/>
            </a:spcBef>
            <a:spcAft>
              <a:spcPct val="35000"/>
            </a:spcAft>
            <a:buNone/>
          </a:pPr>
          <a:r>
            <a:rPr lang="en-GB" sz="2200" b="1" i="0" kern="1200"/>
            <a:t>Mental Health Support Apps</a:t>
          </a:r>
          <a:endParaRPr lang="en-US" sz="2200" kern="1200"/>
        </a:p>
      </dsp:txBody>
      <dsp:txXfrm>
        <a:off x="1126608" y="3659744"/>
        <a:ext cx="4786828" cy="9754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014F0F-7345-4965-9FA3-887FB4554AA8}">
      <dsp:nvSpPr>
        <dsp:cNvPr id="0" name=""/>
        <dsp:cNvSpPr/>
      </dsp:nvSpPr>
      <dsp:spPr>
        <a:xfrm>
          <a:off x="0" y="753526"/>
          <a:ext cx="5913437" cy="1391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B56F2C-7494-4688-B1B9-4E420838A7ED}">
      <dsp:nvSpPr>
        <dsp:cNvPr id="0" name=""/>
        <dsp:cNvSpPr/>
      </dsp:nvSpPr>
      <dsp:spPr>
        <a:xfrm>
          <a:off x="420815" y="1066530"/>
          <a:ext cx="765119" cy="7651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91E955A-42A2-42A3-A960-88C3D7CC777E}">
      <dsp:nvSpPr>
        <dsp:cNvPr id="0" name=""/>
        <dsp:cNvSpPr/>
      </dsp:nvSpPr>
      <dsp:spPr>
        <a:xfrm>
          <a:off x="1606750" y="753526"/>
          <a:ext cx="2661046" cy="1391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228" tIns="147228" rIns="147228" bIns="147228" numCol="1" spcCol="1270" anchor="ctr" anchorCtr="0">
          <a:noAutofit/>
        </a:bodyPr>
        <a:lstStyle/>
        <a:p>
          <a:pPr marL="0" lvl="0" indent="0" algn="l" defTabSz="1111250">
            <a:lnSpc>
              <a:spcPct val="90000"/>
            </a:lnSpc>
            <a:spcBef>
              <a:spcPct val="0"/>
            </a:spcBef>
            <a:spcAft>
              <a:spcPct val="35000"/>
            </a:spcAft>
            <a:buNone/>
          </a:pPr>
          <a:r>
            <a:rPr lang="en-GB" sz="2500" kern="1200"/>
            <a:t>Advantages </a:t>
          </a:r>
          <a:endParaRPr lang="en-US" sz="2500" kern="1200"/>
        </a:p>
      </dsp:txBody>
      <dsp:txXfrm>
        <a:off x="1606750" y="753526"/>
        <a:ext cx="2661046" cy="1391126"/>
      </dsp:txXfrm>
    </dsp:sp>
    <dsp:sp modelId="{CE159B3B-357E-4F35-A750-AD8141009C3B}">
      <dsp:nvSpPr>
        <dsp:cNvPr id="0" name=""/>
        <dsp:cNvSpPr/>
      </dsp:nvSpPr>
      <dsp:spPr>
        <a:xfrm>
          <a:off x="4267797" y="753526"/>
          <a:ext cx="1645639" cy="1391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228" tIns="147228" rIns="147228" bIns="147228" numCol="1" spcCol="1270" anchor="ctr" anchorCtr="0">
          <a:noAutofit/>
        </a:bodyPr>
        <a:lstStyle/>
        <a:p>
          <a:pPr marL="0" lvl="0" indent="0" algn="l" defTabSz="533400">
            <a:lnSpc>
              <a:spcPct val="90000"/>
            </a:lnSpc>
            <a:spcBef>
              <a:spcPct val="0"/>
            </a:spcBef>
            <a:spcAft>
              <a:spcPct val="35000"/>
            </a:spcAft>
            <a:buNone/>
          </a:pPr>
          <a:r>
            <a:rPr lang="en-GB" sz="1200" b="1" i="0" kern="1200"/>
            <a:t>Rapid Notification:</a:t>
          </a:r>
          <a:endParaRPr lang="en-US" sz="1200" kern="1200"/>
        </a:p>
        <a:p>
          <a:pPr marL="0" lvl="0" indent="0" algn="l" defTabSz="533400">
            <a:lnSpc>
              <a:spcPct val="90000"/>
            </a:lnSpc>
            <a:spcBef>
              <a:spcPct val="0"/>
            </a:spcBef>
            <a:spcAft>
              <a:spcPct val="35000"/>
            </a:spcAft>
            <a:buNone/>
          </a:pPr>
          <a:r>
            <a:rPr lang="en-GB" sz="1200" b="1" i="0" kern="1200"/>
            <a:t>Anonymous and Privacy-Focused:</a:t>
          </a:r>
          <a:endParaRPr lang="en-US" sz="1200" kern="1200"/>
        </a:p>
        <a:p>
          <a:pPr marL="0" lvl="0" indent="0" algn="l" defTabSz="533400">
            <a:lnSpc>
              <a:spcPct val="90000"/>
            </a:lnSpc>
            <a:spcBef>
              <a:spcPct val="0"/>
            </a:spcBef>
            <a:spcAft>
              <a:spcPct val="35000"/>
            </a:spcAft>
            <a:buNone/>
          </a:pPr>
          <a:r>
            <a:rPr lang="en-GB" sz="1200" b="1" kern="1200"/>
            <a:t>Supplementary to Manual Contact Tracing: </a:t>
          </a:r>
          <a:endParaRPr lang="en-US" sz="1200" kern="1200"/>
        </a:p>
      </dsp:txBody>
      <dsp:txXfrm>
        <a:off x="4267797" y="753526"/>
        <a:ext cx="1645639" cy="1391126"/>
      </dsp:txXfrm>
    </dsp:sp>
    <dsp:sp modelId="{A6075BBE-1026-47D6-8634-1F4CBF4AE2C3}">
      <dsp:nvSpPr>
        <dsp:cNvPr id="0" name=""/>
        <dsp:cNvSpPr/>
      </dsp:nvSpPr>
      <dsp:spPr>
        <a:xfrm>
          <a:off x="0" y="2492434"/>
          <a:ext cx="5913437" cy="1391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17E411-0365-4086-B4EF-2183AA4E1C25}">
      <dsp:nvSpPr>
        <dsp:cNvPr id="0" name=""/>
        <dsp:cNvSpPr/>
      </dsp:nvSpPr>
      <dsp:spPr>
        <a:xfrm>
          <a:off x="420815" y="2805438"/>
          <a:ext cx="765119" cy="7651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DCCBE7A-4A26-4066-956F-D5E9FA19DDB3}">
      <dsp:nvSpPr>
        <dsp:cNvPr id="0" name=""/>
        <dsp:cNvSpPr/>
      </dsp:nvSpPr>
      <dsp:spPr>
        <a:xfrm>
          <a:off x="1606750" y="2492434"/>
          <a:ext cx="2661046" cy="1391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228" tIns="147228" rIns="147228" bIns="147228" numCol="1" spcCol="1270" anchor="ctr" anchorCtr="0">
          <a:noAutofit/>
        </a:bodyPr>
        <a:lstStyle/>
        <a:p>
          <a:pPr marL="0" lvl="0" indent="0" algn="l" defTabSz="1111250">
            <a:lnSpc>
              <a:spcPct val="90000"/>
            </a:lnSpc>
            <a:spcBef>
              <a:spcPct val="0"/>
            </a:spcBef>
            <a:spcAft>
              <a:spcPct val="35000"/>
            </a:spcAft>
            <a:buNone/>
          </a:pPr>
          <a:r>
            <a:rPr lang="en-GB" sz="2500" kern="1200"/>
            <a:t>Disadvantages</a:t>
          </a:r>
          <a:endParaRPr lang="en-US" sz="2500" kern="1200"/>
        </a:p>
      </dsp:txBody>
      <dsp:txXfrm>
        <a:off x="1606750" y="2492434"/>
        <a:ext cx="2661046" cy="1391126"/>
      </dsp:txXfrm>
    </dsp:sp>
    <dsp:sp modelId="{FFC26A58-573D-4117-BF01-AF32340B8195}">
      <dsp:nvSpPr>
        <dsp:cNvPr id="0" name=""/>
        <dsp:cNvSpPr/>
      </dsp:nvSpPr>
      <dsp:spPr>
        <a:xfrm>
          <a:off x="4267797" y="2492434"/>
          <a:ext cx="1645639" cy="1391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228" tIns="147228" rIns="147228" bIns="147228" numCol="1" spcCol="1270" anchor="ctr" anchorCtr="0">
          <a:noAutofit/>
        </a:bodyPr>
        <a:lstStyle/>
        <a:p>
          <a:pPr marL="0" lvl="0" indent="0" algn="l" defTabSz="533400">
            <a:lnSpc>
              <a:spcPct val="90000"/>
            </a:lnSpc>
            <a:spcBef>
              <a:spcPct val="0"/>
            </a:spcBef>
            <a:spcAft>
              <a:spcPct val="35000"/>
            </a:spcAft>
            <a:buNone/>
          </a:pPr>
          <a:r>
            <a:rPr lang="en-GB" sz="1200" b="1" i="0" kern="1200"/>
            <a:t>Effectiveness Dependent on Adoption:</a:t>
          </a:r>
          <a:endParaRPr lang="en-US" sz="1200" kern="1200"/>
        </a:p>
        <a:p>
          <a:pPr marL="0" lvl="0" indent="0" algn="l" defTabSz="533400">
            <a:lnSpc>
              <a:spcPct val="90000"/>
            </a:lnSpc>
            <a:spcBef>
              <a:spcPct val="0"/>
            </a:spcBef>
            <a:spcAft>
              <a:spcPct val="35000"/>
            </a:spcAft>
            <a:buNone/>
          </a:pPr>
          <a:r>
            <a:rPr lang="en-GB" sz="1200" b="1" i="0" kern="1200"/>
            <a:t>Privacy Concerns:</a:t>
          </a:r>
          <a:endParaRPr lang="en-US" sz="1200" kern="1200"/>
        </a:p>
        <a:p>
          <a:pPr marL="0" lvl="0" indent="0" algn="l" defTabSz="533400">
            <a:lnSpc>
              <a:spcPct val="90000"/>
            </a:lnSpc>
            <a:spcBef>
              <a:spcPct val="0"/>
            </a:spcBef>
            <a:spcAft>
              <a:spcPct val="35000"/>
            </a:spcAft>
            <a:buNone/>
          </a:pPr>
          <a:r>
            <a:rPr lang="en-GB" sz="1200" b="1" i="0" kern="1200"/>
            <a:t>Technical Limitations:</a:t>
          </a:r>
          <a:endParaRPr lang="en-US" sz="1200" kern="1200"/>
        </a:p>
      </dsp:txBody>
      <dsp:txXfrm>
        <a:off x="4267797" y="2492434"/>
        <a:ext cx="1645639" cy="13911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EED28-B27D-4B27-921B-0A079F7B844B}">
      <dsp:nvSpPr>
        <dsp:cNvPr id="0" name=""/>
        <dsp:cNvSpPr/>
      </dsp:nvSpPr>
      <dsp:spPr>
        <a:xfrm>
          <a:off x="225102" y="2172"/>
          <a:ext cx="2860678" cy="1716406"/>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0" u="sng" kern="1200"/>
            <a:t>During COVID-19:</a:t>
          </a:r>
          <a:endParaRPr lang="en-US" sz="3200" kern="1200"/>
        </a:p>
      </dsp:txBody>
      <dsp:txXfrm>
        <a:off x="225102" y="2172"/>
        <a:ext cx="2860678" cy="1716406"/>
      </dsp:txXfrm>
    </dsp:sp>
    <dsp:sp modelId="{36C46C7F-E3C0-4BE4-AAA3-E1A62D00F742}">
      <dsp:nvSpPr>
        <dsp:cNvPr id="0" name=""/>
        <dsp:cNvSpPr/>
      </dsp:nvSpPr>
      <dsp:spPr>
        <a:xfrm>
          <a:off x="3371848" y="2172"/>
          <a:ext cx="2860678" cy="1716406"/>
        </a:xfrm>
        <a:prstGeom prst="rect">
          <a:avLst/>
        </a:prstGeom>
        <a:solidFill>
          <a:schemeClr val="accent2">
            <a:hueOff val="-678595"/>
            <a:satOff val="2237"/>
            <a:lumOff val="2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0" kern="1200"/>
            <a:t>Remote Patient Monitoring:</a:t>
          </a:r>
          <a:endParaRPr lang="en-US" sz="3200" kern="1200"/>
        </a:p>
      </dsp:txBody>
      <dsp:txXfrm>
        <a:off x="3371848" y="2172"/>
        <a:ext cx="2860678" cy="1716406"/>
      </dsp:txXfrm>
    </dsp:sp>
    <dsp:sp modelId="{12804F88-31A2-42B5-9A4F-A66BB9939D93}">
      <dsp:nvSpPr>
        <dsp:cNvPr id="0" name=""/>
        <dsp:cNvSpPr/>
      </dsp:nvSpPr>
      <dsp:spPr>
        <a:xfrm>
          <a:off x="6518594" y="2172"/>
          <a:ext cx="2860678" cy="1716406"/>
        </a:xfrm>
        <a:prstGeom prst="rect">
          <a:avLst/>
        </a:prstGeom>
        <a:solidFill>
          <a:schemeClr val="accent2">
            <a:hueOff val="-1357190"/>
            <a:satOff val="4474"/>
            <a:lumOff val="4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0" kern="1200"/>
            <a:t>Support for Home Isolation:</a:t>
          </a:r>
          <a:endParaRPr lang="en-US" sz="3200" kern="1200"/>
        </a:p>
      </dsp:txBody>
      <dsp:txXfrm>
        <a:off x="6518594" y="2172"/>
        <a:ext cx="2860678" cy="1716406"/>
      </dsp:txXfrm>
    </dsp:sp>
    <dsp:sp modelId="{F6CCE138-46BD-4C5B-9147-75BE92821B88}">
      <dsp:nvSpPr>
        <dsp:cNvPr id="0" name=""/>
        <dsp:cNvSpPr/>
      </dsp:nvSpPr>
      <dsp:spPr>
        <a:xfrm>
          <a:off x="225102" y="2004647"/>
          <a:ext cx="2860678" cy="1716406"/>
        </a:xfrm>
        <a:prstGeom prst="rect">
          <a:avLst/>
        </a:prstGeom>
        <a:solidFill>
          <a:schemeClr val="accent2">
            <a:hueOff val="-2035785"/>
            <a:satOff val="6711"/>
            <a:lumOff val="7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0" u="sng" kern="1200"/>
            <a:t>Since COVID-19:</a:t>
          </a:r>
          <a:endParaRPr lang="en-US" sz="3200" kern="1200"/>
        </a:p>
      </dsp:txBody>
      <dsp:txXfrm>
        <a:off x="225102" y="2004647"/>
        <a:ext cx="2860678" cy="1716406"/>
      </dsp:txXfrm>
    </dsp:sp>
    <dsp:sp modelId="{80463B46-26B3-4E38-A96C-E915909E68C3}">
      <dsp:nvSpPr>
        <dsp:cNvPr id="0" name=""/>
        <dsp:cNvSpPr/>
      </dsp:nvSpPr>
      <dsp:spPr>
        <a:xfrm>
          <a:off x="3371848" y="2004647"/>
          <a:ext cx="2860678" cy="1716406"/>
        </a:xfrm>
        <a:prstGeom prst="rect">
          <a:avLst/>
        </a:prstGeom>
        <a:solidFill>
          <a:schemeClr val="accent2">
            <a:hueOff val="-2714380"/>
            <a:satOff val="8948"/>
            <a:lumOff val="9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0" kern="1200"/>
            <a:t>Chronic Disease Management:</a:t>
          </a:r>
          <a:endParaRPr lang="en-US" sz="3200" kern="1200"/>
        </a:p>
      </dsp:txBody>
      <dsp:txXfrm>
        <a:off x="3371848" y="2004647"/>
        <a:ext cx="2860678" cy="1716406"/>
      </dsp:txXfrm>
    </dsp:sp>
    <dsp:sp modelId="{EF00D39B-6A0D-4F9A-9C81-7DDD4C5F2421}">
      <dsp:nvSpPr>
        <dsp:cNvPr id="0" name=""/>
        <dsp:cNvSpPr/>
      </dsp:nvSpPr>
      <dsp:spPr>
        <a:xfrm>
          <a:off x="6518594" y="2004647"/>
          <a:ext cx="2860678" cy="1716406"/>
        </a:xfrm>
        <a:prstGeom prst="rect">
          <a:avLst/>
        </a:prstGeom>
        <a:solidFill>
          <a:schemeClr val="accent2">
            <a:hueOff val="-3392975"/>
            <a:satOff val="11185"/>
            <a:lumOff val="119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0" kern="1200"/>
            <a:t>Post-Discharge Care:</a:t>
          </a:r>
          <a:endParaRPr lang="en-US" sz="3200" kern="1200"/>
        </a:p>
      </dsp:txBody>
      <dsp:txXfrm>
        <a:off x="6518594" y="2004647"/>
        <a:ext cx="2860678" cy="17164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99AF18-C9B1-48D0-90C3-B3B60CA84A7C}">
      <dsp:nvSpPr>
        <dsp:cNvPr id="0" name=""/>
        <dsp:cNvSpPr/>
      </dsp:nvSpPr>
      <dsp:spPr>
        <a:xfrm>
          <a:off x="0" y="51893"/>
          <a:ext cx="5913437" cy="107640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During COVID-19:</a:t>
          </a:r>
          <a:endParaRPr lang="en-US" sz="4600" kern="1200"/>
        </a:p>
      </dsp:txBody>
      <dsp:txXfrm>
        <a:off x="52546" y="104439"/>
        <a:ext cx="5808345" cy="971308"/>
      </dsp:txXfrm>
    </dsp:sp>
    <dsp:sp modelId="{2A11382A-F415-4A83-A34F-A510D0080092}">
      <dsp:nvSpPr>
        <dsp:cNvPr id="0" name=""/>
        <dsp:cNvSpPr/>
      </dsp:nvSpPr>
      <dsp:spPr>
        <a:xfrm>
          <a:off x="0" y="1128293"/>
          <a:ext cx="5913437" cy="1190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752" tIns="58420" rIns="327152" bIns="58420" numCol="1" spcCol="1270" anchor="t" anchorCtr="0">
          <a:noAutofit/>
        </a:bodyPr>
        <a:lstStyle/>
        <a:p>
          <a:pPr marL="285750" lvl="1" indent="-285750" algn="l" defTabSz="1600200">
            <a:lnSpc>
              <a:spcPct val="90000"/>
            </a:lnSpc>
            <a:spcBef>
              <a:spcPct val="0"/>
            </a:spcBef>
            <a:spcAft>
              <a:spcPct val="20000"/>
            </a:spcAft>
            <a:buChar char="•"/>
          </a:pPr>
          <a:r>
            <a:rPr lang="en-GB" sz="3600" kern="1200"/>
            <a:t>Increased Utilization:</a:t>
          </a:r>
          <a:endParaRPr lang="en-US" sz="3600" kern="1200"/>
        </a:p>
        <a:p>
          <a:pPr marL="285750" lvl="1" indent="-285750" algn="l" defTabSz="1600200">
            <a:lnSpc>
              <a:spcPct val="90000"/>
            </a:lnSpc>
            <a:spcBef>
              <a:spcPct val="0"/>
            </a:spcBef>
            <a:spcAft>
              <a:spcPct val="20000"/>
            </a:spcAft>
            <a:buChar char="•"/>
          </a:pPr>
          <a:r>
            <a:rPr lang="en-GB" sz="3600" kern="1200"/>
            <a:t>Minimizing Exposure Risks:</a:t>
          </a:r>
          <a:endParaRPr lang="en-US" sz="3600" kern="1200"/>
        </a:p>
      </dsp:txBody>
      <dsp:txXfrm>
        <a:off x="0" y="1128293"/>
        <a:ext cx="5913437" cy="1190250"/>
      </dsp:txXfrm>
    </dsp:sp>
    <dsp:sp modelId="{944B80F9-0630-43E2-9F09-8416DD0D8608}">
      <dsp:nvSpPr>
        <dsp:cNvPr id="0" name=""/>
        <dsp:cNvSpPr/>
      </dsp:nvSpPr>
      <dsp:spPr>
        <a:xfrm>
          <a:off x="0" y="2318544"/>
          <a:ext cx="5913437" cy="1076400"/>
        </a:xfrm>
        <a:prstGeom prst="round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Since COVID-19:  </a:t>
          </a:r>
          <a:endParaRPr lang="en-US" sz="4600" kern="1200"/>
        </a:p>
      </dsp:txBody>
      <dsp:txXfrm>
        <a:off x="52546" y="2371090"/>
        <a:ext cx="5808345" cy="971308"/>
      </dsp:txXfrm>
    </dsp:sp>
    <dsp:sp modelId="{562A178F-04DF-4ADB-AD0A-FB5DBF2FAF4C}">
      <dsp:nvSpPr>
        <dsp:cNvPr id="0" name=""/>
        <dsp:cNvSpPr/>
      </dsp:nvSpPr>
      <dsp:spPr>
        <a:xfrm>
          <a:off x="0" y="3394944"/>
          <a:ext cx="5913437" cy="1190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752" tIns="58420" rIns="327152" bIns="58420" numCol="1" spcCol="1270" anchor="t" anchorCtr="0">
          <a:noAutofit/>
        </a:bodyPr>
        <a:lstStyle/>
        <a:p>
          <a:pPr marL="285750" lvl="1" indent="-285750" algn="l" defTabSz="1600200">
            <a:lnSpc>
              <a:spcPct val="90000"/>
            </a:lnSpc>
            <a:spcBef>
              <a:spcPct val="0"/>
            </a:spcBef>
            <a:spcAft>
              <a:spcPct val="20000"/>
            </a:spcAft>
            <a:buChar char="•"/>
          </a:pPr>
          <a:r>
            <a:rPr lang="en-GB" sz="3600" kern="1200"/>
            <a:t>Continued Integration:</a:t>
          </a:r>
          <a:endParaRPr lang="en-US" sz="3600" kern="1200"/>
        </a:p>
        <a:p>
          <a:pPr marL="285750" lvl="1" indent="-285750" algn="l" defTabSz="1600200">
            <a:lnSpc>
              <a:spcPct val="90000"/>
            </a:lnSpc>
            <a:spcBef>
              <a:spcPct val="0"/>
            </a:spcBef>
            <a:spcAft>
              <a:spcPct val="20000"/>
            </a:spcAft>
            <a:buChar char="•"/>
          </a:pPr>
          <a:r>
            <a:rPr lang="en-GB" sz="3600" kern="1200"/>
            <a:t>Rural Healthcare Support: </a:t>
          </a:r>
          <a:endParaRPr lang="en-US" sz="3600" kern="1200"/>
        </a:p>
      </dsp:txBody>
      <dsp:txXfrm>
        <a:off x="0" y="3394944"/>
        <a:ext cx="5913437" cy="11902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4AE300-F0E4-41EC-BFB9-89DC4ABD504D}">
      <dsp:nvSpPr>
        <dsp:cNvPr id="0" name=""/>
        <dsp:cNvSpPr/>
      </dsp:nvSpPr>
      <dsp:spPr>
        <a:xfrm>
          <a:off x="2813" y="410640"/>
          <a:ext cx="2232266" cy="133936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Advantages </a:t>
          </a:r>
          <a:endParaRPr lang="en-US" sz="2700" kern="1200"/>
        </a:p>
      </dsp:txBody>
      <dsp:txXfrm>
        <a:off x="2813" y="410640"/>
        <a:ext cx="2232266" cy="1339360"/>
      </dsp:txXfrm>
    </dsp:sp>
    <dsp:sp modelId="{EEF511DA-FAC9-42C5-9A5F-53F606EA896B}">
      <dsp:nvSpPr>
        <dsp:cNvPr id="0" name=""/>
        <dsp:cNvSpPr/>
      </dsp:nvSpPr>
      <dsp:spPr>
        <a:xfrm>
          <a:off x="2458307" y="410640"/>
          <a:ext cx="2232266" cy="1339360"/>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Convenience and Accessibility:</a:t>
          </a:r>
          <a:endParaRPr lang="en-US" sz="2700" kern="1200"/>
        </a:p>
      </dsp:txBody>
      <dsp:txXfrm>
        <a:off x="2458307" y="410640"/>
        <a:ext cx="2232266" cy="1339360"/>
      </dsp:txXfrm>
    </dsp:sp>
    <dsp:sp modelId="{DD85D1A5-6154-497B-A49F-4EC3B16D93BE}">
      <dsp:nvSpPr>
        <dsp:cNvPr id="0" name=""/>
        <dsp:cNvSpPr/>
      </dsp:nvSpPr>
      <dsp:spPr>
        <a:xfrm>
          <a:off x="4913800" y="410640"/>
          <a:ext cx="2232266" cy="1339360"/>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i="0" kern="1200"/>
            <a:t>Time and Cost Savings:</a:t>
          </a:r>
          <a:endParaRPr lang="en-US" sz="2700" kern="1200"/>
        </a:p>
      </dsp:txBody>
      <dsp:txXfrm>
        <a:off x="4913800" y="410640"/>
        <a:ext cx="2232266" cy="1339360"/>
      </dsp:txXfrm>
    </dsp:sp>
    <dsp:sp modelId="{22395436-FE9A-43EF-A74F-F13FB6A3455C}">
      <dsp:nvSpPr>
        <dsp:cNvPr id="0" name=""/>
        <dsp:cNvSpPr/>
      </dsp:nvSpPr>
      <dsp:spPr>
        <a:xfrm>
          <a:off x="7369294" y="410640"/>
          <a:ext cx="2232266" cy="1339360"/>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i="0" kern="1200"/>
            <a:t>Enhanced Medication Adherence:</a:t>
          </a:r>
          <a:endParaRPr lang="en-US" sz="2700" kern="1200"/>
        </a:p>
      </dsp:txBody>
      <dsp:txXfrm>
        <a:off x="7369294" y="410640"/>
        <a:ext cx="2232266" cy="1339360"/>
      </dsp:txXfrm>
    </dsp:sp>
    <dsp:sp modelId="{CE321ED0-2EA6-43C1-A835-F91A2BD71CF0}">
      <dsp:nvSpPr>
        <dsp:cNvPr id="0" name=""/>
        <dsp:cNvSpPr/>
      </dsp:nvSpPr>
      <dsp:spPr>
        <a:xfrm>
          <a:off x="2813" y="1973226"/>
          <a:ext cx="2232266" cy="1339360"/>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Disadvantages</a:t>
          </a:r>
          <a:endParaRPr lang="en-US" sz="2700" kern="1200"/>
        </a:p>
      </dsp:txBody>
      <dsp:txXfrm>
        <a:off x="2813" y="1973226"/>
        <a:ext cx="2232266" cy="1339360"/>
      </dsp:txXfrm>
    </dsp:sp>
    <dsp:sp modelId="{BE1C347E-6483-480E-B630-C81AE9080DAE}">
      <dsp:nvSpPr>
        <dsp:cNvPr id="0" name=""/>
        <dsp:cNvSpPr/>
      </dsp:nvSpPr>
      <dsp:spPr>
        <a:xfrm>
          <a:off x="2458307" y="1973226"/>
          <a:ext cx="2232266" cy="133936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i="0" kern="1200"/>
            <a:t>Digital Divide and Accessibility</a:t>
          </a:r>
          <a:endParaRPr lang="en-US" sz="2700" kern="1200"/>
        </a:p>
      </dsp:txBody>
      <dsp:txXfrm>
        <a:off x="2458307" y="1973226"/>
        <a:ext cx="2232266" cy="1339360"/>
      </dsp:txXfrm>
    </dsp:sp>
    <dsp:sp modelId="{A573F050-2E04-47CD-B435-32E8144D195E}">
      <dsp:nvSpPr>
        <dsp:cNvPr id="0" name=""/>
        <dsp:cNvSpPr/>
      </dsp:nvSpPr>
      <dsp:spPr>
        <a:xfrm>
          <a:off x="4913800" y="1973226"/>
          <a:ext cx="2232266" cy="1339360"/>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i="0" kern="1200"/>
            <a:t>Security and Privacy Concerns:</a:t>
          </a:r>
          <a:endParaRPr lang="en-US" sz="2700" kern="1200"/>
        </a:p>
      </dsp:txBody>
      <dsp:txXfrm>
        <a:off x="4913800" y="1973226"/>
        <a:ext cx="2232266" cy="1339360"/>
      </dsp:txXfrm>
    </dsp:sp>
    <dsp:sp modelId="{A02C4EB5-2A05-4BD9-AA55-BC50CBE599EA}">
      <dsp:nvSpPr>
        <dsp:cNvPr id="0" name=""/>
        <dsp:cNvSpPr/>
      </dsp:nvSpPr>
      <dsp:spPr>
        <a:xfrm>
          <a:off x="7369294" y="1973226"/>
          <a:ext cx="2232266" cy="1339360"/>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i="0" kern="1200"/>
            <a:t>Lack of Direct Physical Examination</a:t>
          </a:r>
          <a:endParaRPr lang="en-US" sz="2700" kern="1200"/>
        </a:p>
      </dsp:txBody>
      <dsp:txXfrm>
        <a:off x="7369294" y="1973226"/>
        <a:ext cx="2232266" cy="133936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1767E4-EB7F-4014-8F98-EFA7AAC533D0}" type="datetimeFigureOut">
              <a:rPr lang="en-GB" smtClean="0"/>
              <a:t>24/11/2023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38C0C4-22DC-48E3-B882-6A3434FA0ECD}" type="slidenum">
              <a:rPr lang="en-GB" smtClean="0"/>
              <a:t>‹#›</a:t>
            </a:fld>
            <a:endParaRPr lang="en-GB"/>
          </a:p>
        </p:txBody>
      </p:sp>
    </p:spTree>
    <p:extLst>
      <p:ext uri="{BB962C8B-B14F-4D97-AF65-F5344CB8AC3E}">
        <p14:creationId xmlns:p14="http://schemas.microsoft.com/office/powerpoint/2010/main" val="18593589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Calibri" panose="020F0502020204030204" pitchFamily="34" charset="0"/>
              </a:rPr>
              <a:t>Is where people actively participate and engage in decisions that have an impact on their lives and would include using interactive methods such as forums, community consultation, and inclusive dialogues (</a:t>
            </a:r>
            <a:r>
              <a:rPr lang="en-GB" sz="1800" dirty="0">
                <a:effectLst/>
                <a:highlight>
                  <a:srgbClr val="FFFF00"/>
                </a:highlight>
                <a:latin typeface="Times New Roman" panose="02020603050405020304" pitchFamily="18" charset="0"/>
                <a:ea typeface="Times New Roman" panose="02020603050405020304" pitchFamily="18" charset="0"/>
                <a:cs typeface="Calibri" panose="020F0502020204030204" pitchFamily="34" charset="0"/>
              </a:rPr>
              <a:t>Public Health England, 2015).</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Calibri" panose="020F0502020204030204" pitchFamily="34" charset="0"/>
              </a:rPr>
              <a:t>Social inclusion and empowerment also allow for variety, equality, and inclusiveness within communities as they remove obstacles that keep certain groups from being able to fully engage in social, cultural, and economic facets of community life (</a:t>
            </a:r>
            <a:r>
              <a:rPr lang="en-GB" sz="1800" dirty="0">
                <a:effectLst/>
                <a:highlight>
                  <a:srgbClr val="FFFF00"/>
                </a:highlight>
                <a:latin typeface="Times New Roman" panose="02020603050405020304" pitchFamily="18" charset="0"/>
                <a:ea typeface="Times New Roman" panose="02020603050405020304" pitchFamily="18" charset="0"/>
                <a:cs typeface="Calibri" panose="020F0502020204030204" pitchFamily="34" charset="0"/>
              </a:rPr>
              <a:t>White et al, 2018</a:t>
            </a:r>
            <a:r>
              <a:rPr lang="en-GB" sz="1800" dirty="0">
                <a:effectLst/>
                <a:latin typeface="Times New Roman" panose="02020603050405020304" pitchFamily="18" charset="0"/>
                <a:ea typeface="Times New Roman" panose="02020603050405020304" pitchFamily="18" charset="0"/>
                <a:cs typeface="Calibri" panose="020F0502020204030204" pitchFamily="34" charset="0"/>
              </a:rPr>
              <a:t>)</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Calibri" panose="020F0502020204030204" pitchFamily="34" charset="0"/>
              </a:rPr>
              <a:t>Capacity Building, which Supports communities to develop their skills, knowledge, and resources to identify and solve problems independently, which might involve providing training, access to information, and fostering leadership and organizational abilities within the community (</a:t>
            </a:r>
            <a:r>
              <a:rPr lang="en-GB" sz="1800" dirty="0">
                <a:effectLst/>
                <a:highlight>
                  <a:srgbClr val="FFFF00"/>
                </a:highlight>
                <a:latin typeface="Times New Roman" panose="02020603050405020304" pitchFamily="18" charset="0"/>
                <a:ea typeface="Times New Roman" panose="02020603050405020304" pitchFamily="18" charset="0"/>
                <a:cs typeface="Calibri" panose="020F0502020204030204" pitchFamily="34" charset="0"/>
              </a:rPr>
              <a:t>Scottish Community Development Centre, 2023</a:t>
            </a:r>
            <a:r>
              <a:rPr lang="en-GB" sz="1800" dirty="0">
                <a:effectLst/>
                <a:latin typeface="Times New Roman" panose="02020603050405020304" pitchFamily="18" charset="0"/>
                <a:ea typeface="Times New Roman" panose="02020603050405020304" pitchFamily="18" charset="0"/>
                <a:cs typeface="Calibri" panose="020F0502020204030204" pitchFamily="34" charset="0"/>
              </a:rPr>
              <a:t>)</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Calibri" panose="020F0502020204030204" pitchFamily="34" charset="0"/>
              </a:rPr>
              <a:t>Sustainable Development: this encourages initiatives that promote sustainability, both environmentally and economically, within communities (</a:t>
            </a:r>
            <a:r>
              <a:rPr lang="en-GB" sz="1800" dirty="0">
                <a:effectLst/>
                <a:highlight>
                  <a:srgbClr val="FFFF00"/>
                </a:highlight>
                <a:latin typeface="Calibri" panose="020F0502020204030204" pitchFamily="34" charset="0"/>
                <a:ea typeface="Calibri" panose="020F0502020204030204" pitchFamily="34" charset="0"/>
                <a:cs typeface="Calibri" panose="020F0502020204030204" pitchFamily="34" charset="0"/>
              </a:rPr>
              <a:t>Department for International Development,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Calibri" panose="020F0502020204030204" pitchFamily="34" charset="0"/>
              </a:rPr>
              <a:t>Collaboration and Partnership which Creates alliances among corporations, non-governmental organizations, local governments, and communities to pool resources, knowledge, and support for community-led projects.</a:t>
            </a:r>
            <a:r>
              <a:rPr lang="en-GB" sz="18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sz="1800" dirty="0">
                <a:solidFill>
                  <a:srgbClr val="222222"/>
                </a:solidFill>
                <a:effectLst/>
                <a:highlight>
                  <a:srgbClr val="FFFF00"/>
                </a:highlight>
                <a:latin typeface="Calibri" panose="020F0502020204030204" pitchFamily="34" charset="0"/>
                <a:ea typeface="Calibri" panose="020F0502020204030204" pitchFamily="34" charset="0"/>
                <a:cs typeface="Calibri" panose="020F0502020204030204" pitchFamily="34" charset="0"/>
              </a:rPr>
              <a:t>Welsh Government, 2022</a:t>
            </a:r>
            <a:r>
              <a:rPr lang="en-GB" sz="18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Calibri" panose="020F0502020204030204" pitchFamily="34" charset="0"/>
              </a:rPr>
              <a:t>Policy and Advocacy which Promote laws and procedures that advance the growth and well-being of local communities, encouraging decision-makers to consider community needs and goals.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838C0C4-22DC-48E3-B882-6A3434FA0ECD}" type="slidenum">
              <a:rPr lang="en-GB" smtClean="0"/>
              <a:t>4</a:t>
            </a:fld>
            <a:endParaRPr lang="en-GB"/>
          </a:p>
        </p:txBody>
      </p:sp>
    </p:spTree>
    <p:extLst>
      <p:ext uri="{BB962C8B-B14F-4D97-AF65-F5344CB8AC3E}">
        <p14:creationId xmlns:p14="http://schemas.microsoft.com/office/powerpoint/2010/main" val="19509888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rPr>
              <a:t>Virtual consultations and telemedicine, in order to conduct remote consultations and allow patients to get treatment without physically visiting hospitals or clinics, Welsh healthcare professionals made substantial use of telemedicine platforms and video conferencing capabilities. </a:t>
            </a:r>
          </a:p>
          <a:p>
            <a:pPr marL="342900" lvl="0" indent="-342900">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rPr>
              <a:t>COVID-19 Apps for Contact Tracking, to help stop the spread of COVID-19, the Welsh government developed contact tracking applications to find and alert anyone who may have been in touch with the virus.</a:t>
            </a:r>
          </a:p>
          <a:p>
            <a:pPr marL="342900" lvl="0" indent="-342900">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rPr>
              <a:t>Remote Monitoring Devices, in order to follow and keep an eye on the symptoms of COVID-19 patients, particularly those who are healing at home or are in isolation, remote monitoring tools were used. These tools made it easier for medical professionals to act quickly if patients' symptoms become worse.</a:t>
            </a:r>
          </a:p>
          <a:p>
            <a:pPr marL="342900" lvl="0" indent="-342900">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rPr>
              <a:t>Online Prescription Services, by enabling patients to obtain and get prescriptions via digital platforms, there was a decrease in the requirement for in-person trips to pharmacies and healthcare institutions.</a:t>
            </a:r>
          </a:p>
          <a:p>
            <a:pPr marL="342900" lvl="0" indent="-342900">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Calibri" panose="020F0502020204030204" pitchFamily="34" charset="0"/>
              </a:rPr>
              <a:t>Technology for Online Learning and Remote Education, during school closures, remote education was made possible by platforms that support virtual classrooms, online learning, and educational materials. To support students across Wales resources like the Hwb and Google Classroom have been used (</a:t>
            </a:r>
            <a:r>
              <a:rPr lang="en-GB" sz="1800" dirty="0">
                <a:effectLst/>
                <a:highlight>
                  <a:srgbClr val="FFFF00"/>
                </a:highlight>
                <a:latin typeface="Times New Roman" panose="02020603050405020304" pitchFamily="18" charset="0"/>
                <a:ea typeface="Times New Roman" panose="02020603050405020304" pitchFamily="18" charset="0"/>
                <a:cs typeface="Calibri" panose="020F0502020204030204" pitchFamily="34" charset="0"/>
              </a:rPr>
              <a:t>Bright, et al (2023</a:t>
            </a:r>
            <a:r>
              <a:rPr lang="en-GB" sz="1800" dirty="0">
                <a:effectLst/>
                <a:latin typeface="Times New Roman" panose="02020603050405020304" pitchFamily="18" charset="0"/>
                <a:ea typeface="Times New Roman" panose="02020603050405020304" pitchFamily="18" charset="0"/>
                <a:cs typeface="Calibri" panose="020F0502020204030204" pitchFamily="34" charset="0"/>
              </a:rPr>
              <a:t>).</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838C0C4-22DC-48E3-B882-6A3434FA0ECD}" type="slidenum">
              <a:rPr lang="en-GB" smtClean="0"/>
              <a:t>5</a:t>
            </a:fld>
            <a:endParaRPr lang="en-GB"/>
          </a:p>
        </p:txBody>
      </p:sp>
    </p:spTree>
    <p:extLst>
      <p:ext uri="{BB962C8B-B14F-4D97-AF65-F5344CB8AC3E}">
        <p14:creationId xmlns:p14="http://schemas.microsoft.com/office/powerpoint/2010/main" val="6967531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Telemedicine's Persistent Use Following the pandemic, telemedicine was still included in standard healthcare services, providing patients with easy access to treatment and lessening the strain on medical institutions.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Wales has been investing in electronic health platforms and digital health records to enhance patient information management and coordination of treatment across various providers.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Health Apps and Wearables: Since the pandemic, there has been a greater focus on health apps and wearables. These tools enable people to track their fitness, health, and well-being, which encourages preventative healthcare management.</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Digital mental health platforms and applications have been used more often to provide information, counselling, and mental health assistance to those who are coping with stress and mental health issues associated with the epidemic</a:t>
            </a:r>
            <a:endParaRPr lang="en-GB" dirty="0"/>
          </a:p>
        </p:txBody>
      </p:sp>
      <p:sp>
        <p:nvSpPr>
          <p:cNvPr id="4" name="Slide Number Placeholder 3"/>
          <p:cNvSpPr>
            <a:spLocks noGrp="1"/>
          </p:cNvSpPr>
          <p:nvPr>
            <p:ph type="sldNum" sz="quarter" idx="5"/>
          </p:nvPr>
        </p:nvSpPr>
        <p:spPr/>
        <p:txBody>
          <a:bodyPr/>
          <a:lstStyle/>
          <a:p>
            <a:fld id="{9838C0C4-22DC-48E3-B882-6A3434FA0ECD}" type="slidenum">
              <a:rPr lang="en-GB" smtClean="0"/>
              <a:t>6</a:t>
            </a:fld>
            <a:endParaRPr lang="en-GB"/>
          </a:p>
        </p:txBody>
      </p:sp>
    </p:spTree>
    <p:extLst>
      <p:ext uri="{BB962C8B-B14F-4D97-AF65-F5344CB8AC3E}">
        <p14:creationId xmlns:p14="http://schemas.microsoft.com/office/powerpoint/2010/main" val="13459547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buFont typeface="Symbol" panose="05050102010706020507" pitchFamily="18" charset="2"/>
              <a:buChar char=""/>
            </a:pPr>
            <a:r>
              <a:rPr lang="en-GB" sz="1800" dirty="0">
                <a:solidFill>
                  <a:srgbClr val="0F0F0F"/>
                </a:solidFill>
                <a:effectLst/>
                <a:latin typeface="Times New Roman" panose="02020603050405020304" pitchFamily="18" charset="0"/>
                <a:ea typeface="Times New Roman" panose="02020603050405020304" pitchFamily="18" charset="0"/>
                <a:cs typeface="Calibri" panose="020F0502020204030204" pitchFamily="34" charset="0"/>
              </a:rPr>
              <a:t>Telemedicine platforms have played a crucial role in advancing healthcare accessibility and delivery in Wales, particularly in rural or remote areas where access to traditional healthcare services can be challenging.</a:t>
            </a:r>
            <a:r>
              <a:rPr lang="en-GB" sz="1800" dirty="0">
                <a:solidFill>
                  <a:srgbClr val="0F0F0F"/>
                </a:solidFill>
                <a:effectLst/>
                <a:latin typeface="Calibri" panose="020F0502020204030204" pitchFamily="34" charset="0"/>
                <a:ea typeface="Times New Roman" panose="02020603050405020304" pitchFamily="18" charset="0"/>
              </a:rPr>
              <a:t> (</a:t>
            </a:r>
            <a:r>
              <a:rPr lang="en-GB" sz="1800" dirty="0">
                <a:effectLst/>
                <a:highlight>
                  <a:srgbClr val="FFFF00"/>
                </a:highlight>
                <a:latin typeface="Calibri" panose="020F0502020204030204" pitchFamily="34" charset="0"/>
                <a:ea typeface="Times New Roman" panose="02020603050405020304" pitchFamily="18" charset="0"/>
              </a:rPr>
              <a:t>Haleem et al, 2021</a:t>
            </a:r>
            <a:endParaRPr lang="en-GB"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Calibri" panose="020F0502020204030204" pitchFamily="34" charset="0"/>
              </a:rPr>
              <a:t>Improved Access to Healthcare by allowing those who reside in rural regions to access healthcare, lowering obstacles to timely treatment by allowing patients to speak with medical professionals remotely (</a:t>
            </a:r>
            <a:r>
              <a:rPr lang="en-GB" sz="1800" dirty="0">
                <a:effectLst/>
                <a:highlight>
                  <a:srgbClr val="FFFF00"/>
                </a:highlight>
                <a:latin typeface="Times New Roman" panose="02020603050405020304" pitchFamily="18" charset="0"/>
                <a:ea typeface="Times New Roman" panose="02020603050405020304" pitchFamily="18" charset="0"/>
                <a:cs typeface="Calibri" panose="020F0502020204030204" pitchFamily="34" charset="0"/>
              </a:rPr>
              <a:t>Haleem et al, 2021).</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Calibri" panose="020F0502020204030204" pitchFamily="34" charset="0"/>
              </a:rPr>
              <a:t>Improved Specialist Consultations, making it simpler to communicate with doctors when specialized medical care is necessary in a more remote region (</a:t>
            </a:r>
            <a:r>
              <a:rPr lang="en-GB" sz="1800" dirty="0">
                <a:effectLst/>
                <a:highlight>
                  <a:srgbClr val="FFFF00"/>
                </a:highlight>
                <a:latin typeface="Times New Roman" panose="02020603050405020304" pitchFamily="18" charset="0"/>
                <a:ea typeface="Times New Roman" panose="02020603050405020304" pitchFamily="18" charset="0"/>
                <a:cs typeface="Calibri" panose="020F0502020204030204" pitchFamily="34" charset="0"/>
              </a:rPr>
              <a:t>Haleem et al, 2021</a:t>
            </a:r>
            <a:r>
              <a:rPr lang="en-GB" sz="1800" dirty="0">
                <a:effectLst/>
                <a:latin typeface="Times New Roman" panose="02020603050405020304" pitchFamily="18" charset="0"/>
                <a:ea typeface="Times New Roman" panose="02020603050405020304" pitchFamily="18" charset="0"/>
                <a:cs typeface="Calibri" panose="020F0502020204030204" pitchFamily="34" charset="0"/>
              </a:rPr>
              <a:t>).</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Calibri" panose="020F0502020204030204" pitchFamily="34" charset="0"/>
              </a:rPr>
              <a:t>Improved Management of Chronic Illnesses Patients with long-term illnesses can benefit from regular check-ups and assessments thanks to remote monitoring tools, which may be useful for those with illnesses such as diabetes, hypertension, cardiac problems, or respiratory disorders, allowing for monitoring of blood pressure, blood glucose, and vital signs </a:t>
            </a:r>
            <a:r>
              <a:rPr lang="en-GB" sz="1800" dirty="0">
                <a:solidFill>
                  <a:srgbClr val="0F0F0F"/>
                </a:solidFill>
                <a:effectLst/>
                <a:latin typeface="Calibri" panose="020F0502020204030204" pitchFamily="34" charset="0"/>
                <a:ea typeface="Times New Roman" panose="02020603050405020304" pitchFamily="18" charset="0"/>
              </a:rPr>
              <a:t>(</a:t>
            </a:r>
            <a:r>
              <a:rPr lang="en-GB" sz="1800" dirty="0">
                <a:solidFill>
                  <a:srgbClr val="0F0F0F"/>
                </a:solidFill>
                <a:effectLst/>
                <a:highlight>
                  <a:srgbClr val="FFFF00"/>
                </a:highlight>
                <a:latin typeface="Calibri" panose="020F0502020204030204" pitchFamily="34" charset="0"/>
                <a:ea typeface="Times New Roman" panose="02020603050405020304" pitchFamily="18" charset="0"/>
              </a:rPr>
              <a:t>National Health Services, 2023).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rPr>
              <a:t>Telemedicine in Wales, like many other places, has mental health challenges. Reduced stigma and more community support for mental health are two advantages of telemedicine, which has simplified access to counselling and mental health professionals (</a:t>
            </a:r>
            <a:r>
              <a:rPr lang="en-GB" sz="1800" dirty="0">
                <a:effectLst/>
                <a:highlight>
                  <a:srgbClr val="FFFF00"/>
                </a:highlight>
                <a:latin typeface="Times New Roman" panose="02020603050405020304" pitchFamily="18" charset="0"/>
                <a:ea typeface="Times New Roman" panose="02020603050405020304" pitchFamily="18" charset="0"/>
              </a:rPr>
              <a:t>Welsh Government, 2012).</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9838C0C4-22DC-48E3-B882-6A3434FA0ECD}" type="slidenum">
              <a:rPr lang="en-GB" smtClean="0"/>
              <a:t>7</a:t>
            </a:fld>
            <a:endParaRPr lang="en-GB"/>
          </a:p>
        </p:txBody>
      </p:sp>
    </p:spTree>
    <p:extLst>
      <p:ext uri="{BB962C8B-B14F-4D97-AF65-F5344CB8AC3E}">
        <p14:creationId xmlns:p14="http://schemas.microsoft.com/office/powerpoint/2010/main" val="7348488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buFont typeface="Symbol" panose="05050102010706020507" pitchFamily="18" charset="2"/>
              <a:buChar char=""/>
            </a:pPr>
            <a:r>
              <a:rPr lang="en-GB" dirty="0"/>
              <a:t>Advantages - </a:t>
            </a:r>
            <a:r>
              <a:rPr lang="en-GB" sz="1800" dirty="0">
                <a:effectLst/>
                <a:latin typeface="Calibri" panose="020F0502020204030204" pitchFamily="34" charset="0"/>
                <a:ea typeface="Times New Roman" panose="02020603050405020304" pitchFamily="18" charset="0"/>
              </a:rPr>
              <a:t>Better Accessibility: Telemedicine lowers distance barriers to getting medical treatment, making it easier for people in distant or rural locations to receive healthcare services (</a:t>
            </a:r>
            <a:r>
              <a:rPr lang="en-GB" sz="1800" dirty="0">
                <a:effectLst/>
                <a:highlight>
                  <a:srgbClr val="FFFF00"/>
                </a:highlight>
                <a:latin typeface="Times New Roman" panose="02020603050405020304" pitchFamily="18" charset="0"/>
                <a:ea typeface="Times New Roman" panose="02020603050405020304" pitchFamily="18" charset="0"/>
                <a:cs typeface="Calibri" panose="020F0502020204030204" pitchFamily="34" charset="0"/>
              </a:rPr>
              <a:t>Watson (2023</a:t>
            </a:r>
            <a:r>
              <a:rPr lang="en-GB" sz="1800" dirty="0">
                <a:effectLst/>
                <a:latin typeface="Times New Roman" panose="02020603050405020304" pitchFamily="18" charset="0"/>
                <a:ea typeface="Times New Roman" panose="02020603050405020304" pitchFamily="18" charset="0"/>
                <a:cs typeface="Calibri" panose="020F0502020204030204" pitchFamily="34" charset="0"/>
              </a:rPr>
              <a:t>)</a:t>
            </a:r>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Calibri" panose="020F0502020204030204" pitchFamily="34" charset="0"/>
              </a:rPr>
              <a:t>Convenience and Time Savings: Patients gain from the ease of remote consultations, which cut down on travel requirements and waiting periods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Calibri" panose="020F0502020204030204" pitchFamily="34" charset="0"/>
                <a:ea typeface="Times New Roman" panose="02020603050405020304" pitchFamily="18" charset="0"/>
              </a:rPr>
              <a:t>Improved Continuity of treatment: Telemedicine makes it easier to manage continuing medical treatment, especially for patients who have long-term illnesses. It allows for routine check-ups and monitoring without requiring a lot of in-person visits.</a:t>
            </a:r>
            <a:r>
              <a:rPr lang="en-GB" sz="1800" dirty="0">
                <a:effectLst/>
                <a:latin typeface="Times New Roman" panose="02020603050405020304" pitchFamily="18" charset="0"/>
                <a:ea typeface="Times New Roman" panose="02020603050405020304" pitchFamily="18" charset="0"/>
                <a:cs typeface="Calibri" panose="020F0502020204030204" pitchFamily="34" charset="0"/>
              </a:rPr>
              <a:t> (</a:t>
            </a:r>
            <a:r>
              <a:rPr lang="en-GB" sz="1800" dirty="0">
                <a:effectLst/>
                <a:highlight>
                  <a:srgbClr val="FFFF00"/>
                </a:highlight>
                <a:latin typeface="Times New Roman" panose="02020603050405020304" pitchFamily="18" charset="0"/>
                <a:ea typeface="Times New Roman" panose="02020603050405020304" pitchFamily="18" charset="0"/>
                <a:cs typeface="Calibri" panose="020F0502020204030204" pitchFamily="34" charset="0"/>
              </a:rPr>
              <a:t>Boyers, 2020</a:t>
            </a:r>
            <a:r>
              <a:rPr lang="en-GB" sz="1800" dirty="0">
                <a:effectLst/>
                <a:latin typeface="Times New Roman" panose="02020603050405020304" pitchFamily="18" charset="0"/>
                <a:ea typeface="Times New Roman" panose="02020603050405020304" pitchFamily="18" charset="0"/>
                <a:cs typeface="Calibri" panose="020F0502020204030204" pitchFamily="34" charset="0"/>
              </a:rPr>
              <a:t>)</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Calibri" panose="020F0502020204030204" pitchFamily="34" charset="0"/>
                <a:ea typeface="Times New Roman" panose="02020603050405020304" pitchFamily="18" charset="0"/>
              </a:rPr>
              <a:t>Effective Allocation of Physician Time and Reduction of Overcrowding in Healthcare Facilities: These two factors, which are particularly important during public health emergencies or crises, optimize healthcare resources.</a:t>
            </a:r>
            <a:r>
              <a:rPr lang="en-GB" sz="1800" dirty="0">
                <a:effectLst/>
                <a:latin typeface="Times New Roman" panose="02020603050405020304" pitchFamily="18" charset="0"/>
                <a:ea typeface="Times New Roman" panose="02020603050405020304" pitchFamily="18" charset="0"/>
                <a:cs typeface="Calibri" panose="020F0502020204030204" pitchFamily="34" charset="0"/>
              </a:rPr>
              <a:t> (</a:t>
            </a:r>
            <a:r>
              <a:rPr lang="en-GB" sz="1800" dirty="0">
                <a:effectLst/>
                <a:highlight>
                  <a:srgbClr val="FFFF00"/>
                </a:highlight>
                <a:latin typeface="Times New Roman" panose="02020603050405020304" pitchFamily="18" charset="0"/>
                <a:ea typeface="Times New Roman" panose="02020603050405020304" pitchFamily="18" charset="0"/>
                <a:cs typeface="Calibri" panose="020F0502020204030204" pitchFamily="34" charset="0"/>
              </a:rPr>
              <a:t>National Health Services, 2023</a:t>
            </a:r>
            <a:r>
              <a:rPr lang="en-GB" sz="1800" dirty="0">
                <a:effectLst/>
                <a:latin typeface="Times New Roman" panose="02020603050405020304" pitchFamily="18" charset="0"/>
                <a:ea typeface="Times New Roman" panose="02020603050405020304" pitchFamily="18" charset="0"/>
                <a:cs typeface="Calibri" panose="020F0502020204030204" pitchFamily="34" charset="0"/>
              </a:rPr>
              <a:t>)</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Calibri" panose="020F0502020204030204" pitchFamily="34" charset="0"/>
                <a:ea typeface="Times New Roman" panose="02020603050405020304" pitchFamily="18" charset="0"/>
              </a:rPr>
              <a:t>Effective Allocation of Physician Time and Reduction of Overcrowding in Healthcare Facilities: These two factors, which are particularly important during public health emergencies or crises, optimize healthcare resources.</a:t>
            </a:r>
            <a:r>
              <a:rPr lang="en-GB" sz="1800" dirty="0">
                <a:effectLst/>
                <a:latin typeface="Times New Roman" panose="02020603050405020304" pitchFamily="18" charset="0"/>
                <a:ea typeface="Times New Roman" panose="02020603050405020304" pitchFamily="18" charset="0"/>
                <a:cs typeface="Calibri" panose="020F0502020204030204" pitchFamily="34" charset="0"/>
              </a:rPr>
              <a:t> (</a:t>
            </a:r>
            <a:r>
              <a:rPr lang="en-GB" sz="1800" dirty="0">
                <a:effectLst/>
                <a:highlight>
                  <a:srgbClr val="FFFF00"/>
                </a:highlight>
                <a:latin typeface="Times New Roman" panose="02020603050405020304" pitchFamily="18" charset="0"/>
                <a:ea typeface="Times New Roman" panose="02020603050405020304" pitchFamily="18" charset="0"/>
                <a:cs typeface="Calibri" panose="020F0502020204030204" pitchFamily="34" charset="0"/>
              </a:rPr>
              <a:t>National Health Services, 2023</a:t>
            </a:r>
            <a:r>
              <a:rPr lang="en-GB" sz="1800" dirty="0">
                <a:effectLst/>
                <a:latin typeface="Times New Roman" panose="02020603050405020304" pitchFamily="18" charset="0"/>
                <a:ea typeface="Times New Roman" panose="02020603050405020304" pitchFamily="18" charset="0"/>
                <a:cs typeface="Calibri" panose="020F0502020204030204" pitchFamily="34" charset="0"/>
              </a:rPr>
              <a:t>)</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dirty="0"/>
              <a:t>Disadvantages - </a:t>
            </a:r>
            <a:r>
              <a:rPr lang="en-GB" sz="1800" dirty="0">
                <a:effectLst/>
                <a:latin typeface="Calibri" panose="020F0502020204030204" pitchFamily="34" charset="0"/>
                <a:ea typeface="Times New Roman" panose="02020603050405020304" pitchFamily="18" charset="0"/>
              </a:rPr>
              <a:t>Technological Barriers: Some patients may not have an internet connection or the necessary equipment to participate in telemedicine consultations. This may lead to differences in healthcare access that impact underprivileged or vulnerable groups of people.</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Calibri" panose="020F0502020204030204" pitchFamily="34" charset="0"/>
                <a:ea typeface="Times New Roman" panose="02020603050405020304" pitchFamily="18" charset="0"/>
              </a:rPr>
              <a:t>The transfer of sensitive medical data via telemedicine raises privacy and security issues due to potential breaches in data privacy. Adhering to data protection standards and ensuring strong encryption are essential.</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Calibri" panose="020F0502020204030204" pitchFamily="34" charset="0"/>
                <a:ea typeface="Times New Roman" panose="02020603050405020304" pitchFamily="18" charset="0"/>
              </a:rPr>
              <a:t>Licencing and payment Issues: Telemedicine's broad acceptance may be hampered by difficulties relating to insurance companies' payment policies or the licensing requirements for medical professionals who practice beyond state boundaries.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Calibri" panose="020F0502020204030204" pitchFamily="34" charset="0"/>
                <a:ea typeface="Times New Roman" panose="02020603050405020304" pitchFamily="18" charset="0"/>
              </a:rPr>
              <a:t>Clinical Constraints: Telemedicine is not always appropriate for diagnosing certain disorders or conditions that call for quick hands-on evaluation. Some medical problems or circumstances necessitate physical exams or in-person treatment.</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Calibri" panose="020F0502020204030204" pitchFamily="34" charset="0"/>
                <a:ea typeface="Times New Roman" panose="02020603050405020304" pitchFamily="18" charset="0"/>
              </a:rPr>
              <a:t>Digital Divide: Inequalities in digital literacy among certain patient populations may prevent telemedicine solutions from being used effectively. Virtual consultations may be difficult for elderly individuals or others who are not as tech-savvy.</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838C0C4-22DC-48E3-B882-6A3434FA0ECD}" type="slidenum">
              <a:rPr lang="en-GB" smtClean="0"/>
              <a:t>8</a:t>
            </a:fld>
            <a:endParaRPr lang="en-GB"/>
          </a:p>
        </p:txBody>
      </p:sp>
    </p:spTree>
    <p:extLst>
      <p:ext uri="{BB962C8B-B14F-4D97-AF65-F5344CB8AC3E}">
        <p14:creationId xmlns:p14="http://schemas.microsoft.com/office/powerpoint/2010/main" val="36075788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Based on the Welsh Government (2022), the use of contact tracing tools increased community members' awareness and taught them the value of identifying potential exposures. This gave people the confidence to take preventive action, which resulted in a more knowledgeable and responsible response from the community, as they watched the efforts taken to stop the virus's spread, which boosted their faith in public health procedures, which made it possible to trace contacts effectively and helped to foster trust between communities and health authorities in Wales.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In light of this, contact tracing initiatives prompted communities to help one another by willingly alerting their close contacts; this network of support increased community bonds and highlighted the significance of coordinated efforts in containing the pandemic (The World Health Organization,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838C0C4-22DC-48E3-B882-6A3434FA0ECD}" type="slidenum">
              <a:rPr lang="en-GB" smtClean="0"/>
              <a:t>9</a:t>
            </a:fld>
            <a:endParaRPr lang="en-GB"/>
          </a:p>
        </p:txBody>
      </p:sp>
    </p:spTree>
    <p:extLst>
      <p:ext uri="{BB962C8B-B14F-4D97-AF65-F5344CB8AC3E}">
        <p14:creationId xmlns:p14="http://schemas.microsoft.com/office/powerpoint/2010/main" val="29822610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While contract tracking applications have been used to detect and alert people who have been in close touch with an infected person, as well as in many other locations, the use of them has demonstrated benefits as well as drawbacks. </a:t>
            </a:r>
          </a:p>
          <a:p>
            <a:pPr marL="171450" indent="-171450">
              <a:buFont typeface="Arial" panose="020B0604020202020204" pitchFamily="34" charset="0"/>
              <a:buChar char="•"/>
            </a:pPr>
            <a:r>
              <a:rPr lang="en-GB" dirty="0"/>
              <a:t>Quick alerts are provided via contact tracing applications to those who have had close contact with a confirmed Covid-19 case, facilitating self-isolation and preventing transmission.</a:t>
            </a:r>
          </a:p>
          <a:p>
            <a:pPr marL="171450" indent="-171450">
              <a:buFont typeface="Arial" panose="020B0604020202020204" pitchFamily="34" charset="0"/>
              <a:buChar char="•"/>
            </a:pPr>
            <a:r>
              <a:rPr lang="en-GB" dirty="0"/>
              <a:t>Numerous contact tracing applications, such as those used in Wales, utilise Bluetooth technology to monitor and record interactions in an anonymous manner, prioritising user privacy while providing useful information for contact tracing.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dirty="0">
                <a:effectLst/>
                <a:latin typeface="Calibri" panose="020F0502020204030204" pitchFamily="34" charset="0"/>
                <a:ea typeface="Calibri" panose="020F0502020204030204" pitchFamily="34" charset="0"/>
                <a:cs typeface="Times New Roman" panose="02020603050405020304" pitchFamily="18" charset="0"/>
              </a:rPr>
              <a:t>Beyond what manual tracing alone can do, these applications enhance the effectiveness of detecting possible exposure hazards in addition to supporting health authorities' conventional contact tracing activities.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Widespread usage is necessary for contact tracking applications to be successful. Reduced levels of adoption may lessen their overall influence as they make it more difficult for them to locate and alert connections.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Users may become hesitant due to worries about data security and possible exploitation of personal information obtained via these applications, even with measures to protect user privacy.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Due to signal interference, Bluetooth-based proximity monitoring may not always correctly record interactions, producing false positives or false negatives when attempting to detect nearby connections. (Bright et al, 2020).</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9838C0C4-22DC-48E3-B882-6A3434FA0ECD}" type="slidenum">
              <a:rPr lang="en-GB" smtClean="0"/>
              <a:t>10</a:t>
            </a:fld>
            <a:endParaRPr lang="en-GB"/>
          </a:p>
        </p:txBody>
      </p:sp>
    </p:spTree>
    <p:extLst>
      <p:ext uri="{BB962C8B-B14F-4D97-AF65-F5344CB8AC3E}">
        <p14:creationId xmlns:p14="http://schemas.microsoft.com/office/powerpoint/2010/main" val="18211048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During the pandemic, remote monitoring devices were used more often to follow the vital signs, oxygen levels, and symptoms of COVID-19 patients. This allowed medical professionals to monitor the patients from a distance and take appropriate action when needed.</a:t>
            </a:r>
          </a:p>
          <a:p>
            <a:pPr marL="171450" indent="-171450">
              <a:buFont typeface="Arial" panose="020B0604020202020204" pitchFamily="34" charset="0"/>
              <a:buChar char="•"/>
            </a:pPr>
            <a:r>
              <a:rPr lang="en-GB" dirty="0"/>
              <a:t>Remote monitoring tools made it easier to manage patients who isolated themselves at home by giving medical centres a way to continually check on their health and enable early action if symptoms worsened.</a:t>
            </a:r>
          </a:p>
          <a:p>
            <a:pPr marL="171450" indent="-171450">
              <a:buFont typeface="Arial" panose="020B0604020202020204" pitchFamily="34" charset="0"/>
              <a:buChar char="•"/>
            </a:pPr>
            <a:r>
              <a:rPr lang="en-GB" dirty="0"/>
              <a:t>Healthcare providers may remotely monitor patients' vital signs, medication compliance, and symptoms with the use of remote monitoring equipment, which helps to improve disease management and cut down on hospital visits.</a:t>
            </a:r>
          </a:p>
          <a:p>
            <a:pPr marL="171450" indent="-171450">
              <a:buFont typeface="Arial" panose="020B0604020202020204" pitchFamily="34" charset="0"/>
              <a:buChar char="•"/>
            </a:pPr>
            <a:r>
              <a:rPr lang="en-GB" dirty="0"/>
              <a:t>These devices are used in post-discharge care to monitor patients after they have been discharged from the hospital in order to follow their recovery status, avoid problems, and minimize readmission rates. (The Kings Fund, 2020)</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9838C0C4-22DC-48E3-B882-6A3434FA0ECD}" type="slidenum">
              <a:rPr lang="en-GB" smtClean="0"/>
              <a:t>11</a:t>
            </a:fld>
            <a:endParaRPr lang="en-GB"/>
          </a:p>
        </p:txBody>
      </p:sp>
    </p:spTree>
    <p:extLst>
      <p:ext uri="{BB962C8B-B14F-4D97-AF65-F5344CB8AC3E}">
        <p14:creationId xmlns:p14="http://schemas.microsoft.com/office/powerpoint/2010/main" val="32658702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the pandemic, there was a surge in the use of online prescription services in Wales. These services allowed patients to request and receive prescriptions electronically.</a:t>
            </a:r>
          </a:p>
          <a:p>
            <a:r>
              <a:rPr lang="en-GB" dirty="0"/>
              <a:t>minimizing the need for physical visits to healthcare providers, with online prescription services helping reduce the risk of virus transmissions by limiting unnecessary visits, especially for routine prescription refills (Frazer &amp; Frazer, 2021).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Wales, online prescription services have been incorporated into ordinary healthcare practices. They provide patients with an easy and effective method to manage their medications, guaranteeing prompt refills and drug adherence.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These services have been critical in allowing patients to order prescriptions, confer with healthcare professionals, and get medicine without making actual visits, which is especially advantageous for persons living in rural or isolated places. </a:t>
            </a:r>
          </a:p>
          <a:p>
            <a:endParaRPr lang="en-GB" dirty="0"/>
          </a:p>
        </p:txBody>
      </p:sp>
      <p:sp>
        <p:nvSpPr>
          <p:cNvPr id="4" name="Slide Number Placeholder 3"/>
          <p:cNvSpPr>
            <a:spLocks noGrp="1"/>
          </p:cNvSpPr>
          <p:nvPr>
            <p:ph type="sldNum" sz="quarter" idx="5"/>
          </p:nvPr>
        </p:nvSpPr>
        <p:spPr/>
        <p:txBody>
          <a:bodyPr/>
          <a:lstStyle/>
          <a:p>
            <a:fld id="{9838C0C4-22DC-48E3-B882-6A3434FA0ECD}" type="slidenum">
              <a:rPr lang="en-GB" smtClean="0"/>
              <a:t>12</a:t>
            </a:fld>
            <a:endParaRPr lang="en-GB"/>
          </a:p>
        </p:txBody>
      </p:sp>
    </p:spTree>
    <p:extLst>
      <p:ext uri="{BB962C8B-B14F-4D97-AF65-F5344CB8AC3E}">
        <p14:creationId xmlns:p14="http://schemas.microsoft.com/office/powerpoint/2010/main" val="15269081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Online prescription services provide convenience by enabling patients to request and receive prescriptions remotely to pharmacies of their choosing, making it more accessible to patients in rural regions and those with limited mobility. It also provides safe online access to a list of drugs, dosages, and other vital information for everyone engaged in patient care. This enables clinicians to communicate more effectively if difficulties develop.</a:t>
            </a:r>
          </a:p>
          <a:p>
            <a:r>
              <a:rPr lang="en-GB" dirty="0"/>
              <a:t>Savings in Time and Money: Patients save time and money by not having to go to medical centres or pharmacies for regular prescription renewals, allowing for simpler access to drugs and shorter wait times. </a:t>
            </a:r>
          </a:p>
          <a:p>
            <a:r>
              <a:rPr lang="en-GB" dirty="0"/>
              <a:t>Improved drug Adherence: By delivering timely refills and lowering the risk of drug disruptions, online prescription services help to enhance medication adherence, encouraging better health outcomes. </a:t>
            </a:r>
          </a:p>
          <a:p>
            <a:r>
              <a:rPr lang="en-GB" dirty="0"/>
              <a:t>Not all patients may have equal access to the technology or internet services necessary for online prescription services, potentially resulting to inequities in healthcare access for individuals who are not tech-savvy or do not have access to the internet.</a:t>
            </a:r>
          </a:p>
          <a:p>
            <a:r>
              <a:rPr lang="en-GB" dirty="0"/>
              <a:t>There are possible worries about data security, patient privacy, and the confidentiality of sensitive health information shared online, which has caused some patients to be concerned.</a:t>
            </a:r>
          </a:p>
          <a:p>
            <a:r>
              <a:rPr lang="en-GB" dirty="0"/>
              <a:t>Remote prescriptions may lack the direct evaluation of a healthcare practitioner, perhaps missing out on physical examination components critical for specific diagnosis or diseases, thus leading to drug mistakes (Haleem et al, 2021).</a:t>
            </a:r>
          </a:p>
        </p:txBody>
      </p:sp>
      <p:sp>
        <p:nvSpPr>
          <p:cNvPr id="4" name="Slide Number Placeholder 3"/>
          <p:cNvSpPr>
            <a:spLocks noGrp="1"/>
          </p:cNvSpPr>
          <p:nvPr>
            <p:ph type="sldNum" sz="quarter" idx="5"/>
          </p:nvPr>
        </p:nvSpPr>
        <p:spPr/>
        <p:txBody>
          <a:bodyPr/>
          <a:lstStyle/>
          <a:p>
            <a:fld id="{9838C0C4-22DC-48E3-B882-6A3434FA0ECD}" type="slidenum">
              <a:rPr lang="en-GB" smtClean="0"/>
              <a:t>13</a:t>
            </a:fld>
            <a:endParaRPr lang="en-GB"/>
          </a:p>
        </p:txBody>
      </p:sp>
    </p:spTree>
    <p:extLst>
      <p:ext uri="{BB962C8B-B14F-4D97-AF65-F5344CB8AC3E}">
        <p14:creationId xmlns:p14="http://schemas.microsoft.com/office/powerpoint/2010/main" val="12282522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effectLst/>
                <a:latin typeface="Calibri" panose="020F0502020204030204" pitchFamily="34" charset="0"/>
                <a:ea typeface="Calibri" panose="020F0502020204030204" pitchFamily="34" charset="0"/>
                <a:cs typeface="Calibri" panose="020F0502020204030204" pitchFamily="34" charset="0"/>
              </a:rPr>
              <a:t>Thanks to telemedicine, people in rural or underprivileged parts of Wales may now get specialized medical treatment without having to travel far. Due to this, access to experts has greatly increased, lowering geographical barriers to high-quality treatment.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effectLst/>
                <a:latin typeface="Calibri" panose="020F0502020204030204" pitchFamily="34" charset="0"/>
                <a:ea typeface="Calibri" panose="020F0502020204030204" pitchFamily="34" charset="0"/>
                <a:cs typeface="Calibri" panose="020F0502020204030204" pitchFamily="34" charset="0"/>
              </a:rPr>
              <a:t>With the use of virtual consultations, community health workers and practitioners in Wales are now able to provide timely treatments and follow-ups for patients living in distant or rural regions. Members of the community now have improved health outcomes as a result of this.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effectLst/>
                <a:latin typeface="Calibri" panose="020F0502020204030204" pitchFamily="34" charset="0"/>
                <a:ea typeface="Calibri" panose="020F0502020204030204" pitchFamily="34" charset="0"/>
                <a:cs typeface="Calibri" panose="020F0502020204030204" pitchFamily="34" charset="0"/>
              </a:rPr>
              <a:t>Chronic Disease Management: Through the provision of ongoing monitoring, frequent check-ins, and remote consultations, telemedicine solutions have proven useful in the management of chronic illnesses. Patients have been able to better control their illnesses thanks to this active approach to treatment, which has improved health outcomes.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effectLst/>
                <a:latin typeface="Calibri" panose="020F0502020204030204" pitchFamily="34" charset="0"/>
                <a:ea typeface="Calibri" panose="020F0502020204030204" pitchFamily="34" charset="0"/>
              </a:rPr>
              <a:t>Early intervention, preventive care, and health education initiatives have made use of virtual consultations in communities all around Wales. These programmes have encouraged better lives and increased public knowledge of health concerns, which has helped to avoid sickness.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effectLst/>
                <a:latin typeface="Calibri" panose="020F0502020204030204" pitchFamily="34" charset="0"/>
                <a:ea typeface="Calibri" panose="020F0502020204030204" pitchFamily="34" charset="0"/>
              </a:rPr>
              <a:t>Telemedicine has made it easier for people to receive </a:t>
            </a:r>
            <a:r>
              <a:rPr lang="en-GB" sz="1800" dirty="0" err="1">
                <a:effectLst/>
                <a:latin typeface="Calibri" panose="020F0502020204030204" pitchFamily="34" charset="0"/>
                <a:ea typeface="Calibri" panose="020F0502020204030204" pitchFamily="34" charset="0"/>
              </a:rPr>
              <a:t>counseling</a:t>
            </a:r>
            <a:r>
              <a:rPr lang="en-GB" sz="1800" dirty="0">
                <a:effectLst/>
                <a:latin typeface="Calibri" panose="020F0502020204030204" pitchFamily="34" charset="0"/>
                <a:ea typeface="Calibri" panose="020F0502020204030204" pitchFamily="34" charset="0"/>
              </a:rPr>
              <a:t>, mental health services, and other forms of assistance, particularly at trying times like the COVID-19 epidemic. It has given people in communities all around Wales vital mental health help</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effectLst/>
                <a:latin typeface="Calibri" panose="020F0502020204030204" pitchFamily="34" charset="0"/>
                <a:ea typeface="Calibri" panose="020F0502020204030204" pitchFamily="34" charset="0"/>
                <a:cs typeface="Calibri" panose="020F0502020204030204" pitchFamily="34" charset="0"/>
              </a:rPr>
              <a:t>Telemedicine has made it possible for people who may experience social isolation to interact with support systems and medical specialists, which lessens feelings of loneliness and enhances general wellbeing.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9838C0C4-22DC-48E3-B882-6A3434FA0ECD}" type="slidenum">
              <a:rPr lang="en-GB" smtClean="0"/>
              <a:t>14</a:t>
            </a:fld>
            <a:endParaRPr lang="en-GB"/>
          </a:p>
        </p:txBody>
      </p:sp>
    </p:spTree>
    <p:extLst>
      <p:ext uri="{BB962C8B-B14F-4D97-AF65-F5344CB8AC3E}">
        <p14:creationId xmlns:p14="http://schemas.microsoft.com/office/powerpoint/2010/main" val="3251957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Cancer patients have been significantly impacted by the COVID-19 pandemic, including reduced or delayed diagnosis, testing, and treatment. However, by allowing patients to receive treatment and support remotely, technology has proven to be a critical weapon in the battle against cancer (Roberts, 2021).</a:t>
            </a:r>
          </a:p>
          <a:p>
            <a:endParaRPr lang="en-GB" dirty="0"/>
          </a:p>
          <a:p>
            <a:r>
              <a:rPr lang="en-GB" dirty="0"/>
              <a:t>In order to gain patients' trust and confidence and encourage them to seek treatments as additional services become accessible, the NHS in Wales has been striving to provide safer surroundings and other routes. For instance, a thorough cancer care contingency plan, made public by the Hywel </a:t>
            </a:r>
            <a:r>
              <a:rPr lang="en-GB" dirty="0" err="1"/>
              <a:t>Dda</a:t>
            </a:r>
            <a:r>
              <a:rPr lang="en-GB" dirty="0"/>
              <a:t> health board, contains chemotherapy that is accessible at three locations to guarantee access. Their plans have a strong focus on primary care and make use of technology to provide innovative methods of working, such as helpful phone or virtual consultations. In order to improve emergency care, radiation for category 1 patients, and timely cancer diagnosis and treatment, the Trust is also collaborating closely with the cancer networks. Both employees and patients are using technology more often; the percentage of workers who work from home has increased to 30%, and video consultations with patients have also increased (Welsh Government, 2020).</a:t>
            </a:r>
          </a:p>
          <a:p>
            <a:r>
              <a:rPr lang="en-GB" dirty="0"/>
              <a:t>It is important to highlight that the oncology community is very concerned about the effects of COVID-19 on cancer patients. Fears of contracting the virus are a major issue for patients who may exhibit symptoms and may be reluctant to seek treatment. In spite of the fact that services have changed due to the coronavirus outbreak—with certain appointments now being conducted remotely—the government's campaign emphasizes that cancer testing and treatment are still accessible (Liu &amp; Bhargava, 2022).</a:t>
            </a:r>
          </a:p>
          <a:p>
            <a:endParaRPr lang="en-GB" dirty="0"/>
          </a:p>
          <a:p>
            <a:r>
              <a:rPr lang="en-GB" dirty="0"/>
              <a:t>Wales may not have many instances of online forums or applications, but technology has made it possible for patients to get treatment and support from a distance, which has been quite helpful during the epidemic. The promise of technology in cancer treatment, particularly low-dose CT cancer screening programmes that potentially lower death rates, has been emphasised by the World Economic Forum. </a:t>
            </a:r>
          </a:p>
        </p:txBody>
      </p:sp>
      <p:sp>
        <p:nvSpPr>
          <p:cNvPr id="4" name="Slide Number Placeholder 3"/>
          <p:cNvSpPr>
            <a:spLocks noGrp="1"/>
          </p:cNvSpPr>
          <p:nvPr>
            <p:ph type="sldNum" sz="quarter" idx="5"/>
          </p:nvPr>
        </p:nvSpPr>
        <p:spPr/>
        <p:txBody>
          <a:bodyPr/>
          <a:lstStyle/>
          <a:p>
            <a:fld id="{9838C0C4-22DC-48E3-B882-6A3434FA0ECD}" type="slidenum">
              <a:rPr lang="en-GB" smtClean="0"/>
              <a:t>15</a:t>
            </a:fld>
            <a:endParaRPr lang="en-GB"/>
          </a:p>
        </p:txBody>
      </p:sp>
    </p:spTree>
    <p:extLst>
      <p:ext uri="{BB962C8B-B14F-4D97-AF65-F5344CB8AC3E}">
        <p14:creationId xmlns:p14="http://schemas.microsoft.com/office/powerpoint/2010/main" val="24057076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99A8DD2-C443-44AD-85B3-4CE72B962C5F}" type="datetimeFigureOut">
              <a:rPr lang="en-US" smtClean="0"/>
              <a:t>11/24/2023</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FA4FCA09-A334-4A38-8A78-E51DCD588AB3}"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589547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9A8DD2-C443-44AD-85B3-4CE72B962C5F}" type="datetimeFigureOut">
              <a:rPr lang="en-US" smtClean="0"/>
              <a:t>11/24/2023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4FCA09-A334-4A38-8A78-E51DCD588AB3}"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573555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9A8DD2-C443-44AD-85B3-4CE72B962C5F}" type="datetimeFigureOut">
              <a:rPr lang="en-US" smtClean="0"/>
              <a:t>11/24/2023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4FCA09-A334-4A38-8A78-E51DCD588AB3}"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899326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99A8DD2-C443-44AD-85B3-4CE72B962C5F}" type="datetimeFigureOut">
              <a:rPr lang="en-US" smtClean="0"/>
              <a:t>11/24/2023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A4FCA09-A334-4A38-8A78-E51DCD588AB3}"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964986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99A8DD2-C443-44AD-85B3-4CE72B962C5F}" type="datetimeFigureOut">
              <a:rPr lang="en-US" smtClean="0"/>
              <a:t>11/24/2023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A4FCA09-A334-4A38-8A78-E51DCD588AB3}"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507257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99A8DD2-C443-44AD-85B3-4CE72B962C5F}" type="datetimeFigureOut">
              <a:rPr lang="en-US" smtClean="0"/>
              <a:t>11/24/2023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A4FCA09-A334-4A38-8A78-E51DCD588AB3}"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58838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9A8DD2-C443-44AD-85B3-4CE72B962C5F}" type="datetimeFigureOut">
              <a:rPr lang="en-US" smtClean="0"/>
              <a:t>11/24/2023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7004029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99A8DD2-C443-44AD-85B3-4CE72B962C5F}" type="datetimeFigureOut">
              <a:rPr lang="en-US" smtClean="0"/>
              <a:t>11/24/2023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A4FCA09-A334-4A38-8A78-E51DCD588AB3}"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712376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999A8DD2-C443-44AD-85B3-4CE72B962C5F}" type="datetimeFigureOut">
              <a:rPr lang="en-US" smtClean="0"/>
              <a:t>11/24/2023</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FA4FCA09-A334-4A38-8A78-E51DCD588AB3}"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80597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9A8DD2-C443-44AD-85B3-4CE72B962C5F}" type="datetimeFigureOut">
              <a:rPr lang="en-US" smtClean="0"/>
              <a:t>11/24/2023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4FCA09-A334-4A38-8A78-E51DCD588AB3}"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175000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9A8DD2-C443-44AD-85B3-4CE72B962C5F}" type="datetimeFigureOut">
              <a:rPr lang="en-US" smtClean="0"/>
              <a:t>11/24/2023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4FCA09-A334-4A38-8A78-E51DCD588AB3}"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011995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999A8DD2-C443-44AD-85B3-4CE72B962C5F}" type="datetimeFigureOut">
              <a:rPr lang="en-US" smtClean="0"/>
              <a:t>11/24/2023</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FA4FCA09-A334-4A38-8A78-E51DCD588AB3}"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455928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sciencedirect.com/science/article/pii/S2666535220300343?via%3Dihub" TargetMode="External"/><Relationship Id="rId7" Type="http://schemas.openxmlformats.org/officeDocument/2006/relationships/hyperlink" Target="https://www.gov.uk/government/publications/implementing-the-sustainable-development-goals/implementing-the-sustainable-development-goals--2" TargetMode="External"/><Relationship Id="rId2" Type="http://schemas.openxmlformats.org/officeDocument/2006/relationships/hyperlink" Target="https://phw.nhs.wales/news/proportion-of-people-using-the-internet-frequently-to-manage-their-health-has-almost-doubled/use-of-the-internet-and-digital-technology-to-manage-health-in-wales-past-current-and-future-preferences/" TargetMode="External"/><Relationship Id="rId1" Type="http://schemas.openxmlformats.org/officeDocument/2006/relationships/slideLayout" Target="../slideLayouts/slideLayout2.xml"/><Relationship Id="rId6" Type="http://schemas.openxmlformats.org/officeDocument/2006/relationships/hyperlink" Target="https://www.enterprisenetworkingplanet.com/unified-communications/video-conferencing-has-bloomed-in-a-time-of-crisis/" TargetMode="External"/><Relationship Id="rId5" Type="http://schemas.openxmlformats.org/officeDocument/2006/relationships/hyperlink" Target="https://www.bbc.co.uk/news/uk-wales-53069729" TargetMode="External"/><Relationship Id="rId4" Type="http://schemas.openxmlformats.org/officeDocument/2006/relationships/hyperlink" Target="https://www.gov.uk/government/news/telehealth-and-telecare-could-save-nhs-1-2-billion"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england.nhs.uk/long-read/remote-consulting/#benefits-and-pitfalls-of-remote-consulting" TargetMode="External"/><Relationship Id="rId3" Type="http://schemas.openxmlformats.org/officeDocument/2006/relationships/hyperlink" Target="https://dhcw.nhs.wales/files/publications/an-introduction-to-digital-health-and-care-wales/" TargetMode="External"/><Relationship Id="rId7" Type="http://schemas.openxmlformats.org/officeDocument/2006/relationships/hyperlink" Target="https://www.england.nhs.uk/guidance-for-emergency-departments-initial-assessment/" TargetMode="External"/><Relationship Id="rId12" Type="http://schemas.openxmlformats.org/officeDocument/2006/relationships/hyperlink" Target="https://www.kingsfund.org.uk/publications/digital-revolution#smartphones-wearables" TargetMode="External"/><Relationship Id="rId2" Type="http://schemas.openxmlformats.org/officeDocument/2006/relationships/hyperlink" Target="https://www.gov.uk/government/news/nhs-covid-19-app-launches-across-england-and-wales" TargetMode="External"/><Relationship Id="rId1" Type="http://schemas.openxmlformats.org/officeDocument/2006/relationships/slideLayout" Target="../slideLayouts/slideLayout7.xml"/><Relationship Id="rId6" Type="http://schemas.openxmlformats.org/officeDocument/2006/relationships/hyperlink" Target="https://www.weforum.org/agenda/2022/02/cancer-care-future-technology-experts/" TargetMode="External"/><Relationship Id="rId11" Type="http://schemas.openxmlformats.org/officeDocument/2006/relationships/hyperlink" Target="https://www.scdc.org.uk/who/what-is-community-development#:~:text=In%20practice%2C%20community%20development%3A%20supports%20communities%2C%20of%20place,and%20the%20way%20in%20which%20decisions%20are%20made." TargetMode="External"/><Relationship Id="rId5" Type="http://schemas.openxmlformats.org/officeDocument/2006/relationships/hyperlink" Target="https://www.ncbi.nlm.nih.gov/pmc/articles/PMC8590973/" TargetMode="External"/><Relationship Id="rId10" Type="http://schemas.openxmlformats.org/officeDocument/2006/relationships/hyperlink" Target="https://news.cancerresearchuk.org/2021/05/14/one-year-on-how-has-covid-19-affected-cancer-services/" TargetMode="External"/><Relationship Id="rId4" Type="http://schemas.openxmlformats.org/officeDocument/2006/relationships/hyperlink" Target="https://www.ncbi.nlm.nih.gov/pmc/articles/PMC8338320/" TargetMode="External"/><Relationship Id="rId9" Type="http://schemas.openxmlformats.org/officeDocument/2006/relationships/hyperlink" Target="https://assets.publishing.service.gov.uk/media/5c2f65d3e5274a6599225de9/A_guide_to_community-centred_approaches_for_health_and_wellbeing__full_report_.pdf"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gov.uk/research-for-development-outputs/improving-social-inclusion-and-empowerment-for-people-with-disabilities-in-low-and-middle-income-countries-why-does-it-matter-and-what-works" TargetMode="External"/><Relationship Id="rId3" Type="http://schemas.openxmlformats.org/officeDocument/2006/relationships/hyperlink" Target="https://www.gov.wales/sites/default/files/publications/2019-04/together-for-mental-health-summary.pdf" TargetMode="External"/><Relationship Id="rId7" Type="http://schemas.openxmlformats.org/officeDocument/2006/relationships/hyperlink" Target="https://www.gov.wales/test-trace-protect-contact-tracing-coronavirus-covid-19-23-april-2022-html" TargetMode="External"/><Relationship Id="rId2" Type="http://schemas.openxmlformats.org/officeDocument/2006/relationships/hyperlink" Target="https://iris.who.int/bitstream/handle/10665/339128/WHO-2019-nCoV-Contact_Tracing-2021.1-eng.pdf" TargetMode="External"/><Relationship Id="rId1" Type="http://schemas.openxmlformats.org/officeDocument/2006/relationships/slideLayout" Target="../slideLayouts/slideLayout7.xml"/><Relationship Id="rId6" Type="http://schemas.openxmlformats.org/officeDocument/2006/relationships/hyperlink" Target="https://www.gov.wales/written-statement-covid-19-nhs-wales-operating-framework-quarter-one-plans" TargetMode="External"/><Relationship Id="rId5" Type="http://schemas.openxmlformats.org/officeDocument/2006/relationships/hyperlink" Target="https://www.gov.wales/virtual-doctor-appointments-rolled-out-across-wales" TargetMode="External"/><Relationship Id="rId4" Type="http://schemas.openxmlformats.org/officeDocument/2006/relationships/hyperlink" Target="https://www.gov.wales/digital-services-introduced-nhs-wales-during-coronavirus-are-here-sta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A1345-376D-1924-F284-70E3722EFC25}"/>
              </a:ext>
            </a:extLst>
          </p:cNvPr>
          <p:cNvSpPr>
            <a:spLocks noGrp="1"/>
          </p:cNvSpPr>
          <p:nvPr>
            <p:ph type="ctrTitle"/>
          </p:nvPr>
        </p:nvSpPr>
        <p:spPr>
          <a:xfrm>
            <a:off x="347720" y="5436089"/>
            <a:ext cx="7202558" cy="1178688"/>
          </a:xfrm>
        </p:spPr>
        <p:txBody>
          <a:bodyPr anchor="ctr">
            <a:normAutofit fontScale="90000"/>
          </a:bodyPr>
          <a:lstStyle/>
          <a:p>
            <a:pPr algn="l"/>
            <a:r>
              <a:rPr lang="en-GB" sz="3600" dirty="0">
                <a:latin typeface="Arial" panose="020B0604020202020204" pitchFamily="34" charset="0"/>
                <a:cs typeface="Arial" panose="020B0604020202020204" pitchFamily="34" charset="0"/>
              </a:rPr>
              <a:t>Community Care and Development </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BMHP6022</a:t>
            </a:r>
            <a:br>
              <a:rPr lang="en-GB" sz="3600" dirty="0"/>
            </a:br>
            <a:endParaRPr lang="en-GB" sz="3700" dirty="0"/>
          </a:p>
        </p:txBody>
      </p:sp>
      <p:sp>
        <p:nvSpPr>
          <p:cNvPr id="3" name="Subtitle 2">
            <a:extLst>
              <a:ext uri="{FF2B5EF4-FFF2-40B4-BE49-F238E27FC236}">
                <a16:creationId xmlns:a16="http://schemas.microsoft.com/office/drawing/2014/main" id="{879C9237-7A5B-80CB-9209-4F0993A44B90}"/>
              </a:ext>
            </a:extLst>
          </p:cNvPr>
          <p:cNvSpPr>
            <a:spLocks noGrp="1"/>
          </p:cNvSpPr>
          <p:nvPr>
            <p:ph type="subTitle" idx="1"/>
          </p:nvPr>
        </p:nvSpPr>
        <p:spPr>
          <a:xfrm>
            <a:off x="7934077" y="5282700"/>
            <a:ext cx="3874124" cy="1178688"/>
          </a:xfrm>
        </p:spPr>
        <p:txBody>
          <a:bodyPr anchor="ctr">
            <a:normAutofit fontScale="85000" lnSpcReduction="20000"/>
          </a:bodyPr>
          <a:lstStyle/>
          <a:p>
            <a:pPr algn="l"/>
            <a:r>
              <a:rPr lang="en-GB" dirty="0">
                <a:latin typeface="Arial" panose="020B0604020202020204" pitchFamily="34" charset="0"/>
                <a:cs typeface="Arial" panose="020B0604020202020204" pitchFamily="34" charset="0"/>
              </a:rPr>
              <a:t>Sarah Howells</a:t>
            </a:r>
          </a:p>
          <a:p>
            <a:pPr algn="l"/>
            <a:r>
              <a:rPr lang="en-GB" dirty="0">
                <a:latin typeface="Arial" panose="020B0604020202020204" pitchFamily="34" charset="0"/>
                <a:cs typeface="Arial" panose="020B0604020202020204" pitchFamily="34" charset="0"/>
              </a:rPr>
              <a:t>2008448</a:t>
            </a:r>
          </a:p>
          <a:p>
            <a:pPr algn="l"/>
            <a:r>
              <a:rPr lang="en-GB" dirty="0">
                <a:latin typeface="Arial" panose="020B0604020202020204" pitchFamily="34" charset="0"/>
                <a:cs typeface="Arial" panose="020B0604020202020204" pitchFamily="34" charset="0"/>
              </a:rPr>
              <a:t>Lecturer: Corey Edwards</a:t>
            </a:r>
          </a:p>
          <a:p>
            <a:pPr algn="r"/>
            <a:endParaRPr lang="en-GB" dirty="0"/>
          </a:p>
        </p:txBody>
      </p:sp>
      <p:pic>
        <p:nvPicPr>
          <p:cNvPr id="4" name="Picture 3" descr="Person holding a puzzle piece">
            <a:extLst>
              <a:ext uri="{FF2B5EF4-FFF2-40B4-BE49-F238E27FC236}">
                <a16:creationId xmlns:a16="http://schemas.microsoft.com/office/drawing/2014/main" id="{6E8FE5F5-BC7B-66A2-8D1C-D7AE16FDDEAD}"/>
              </a:ext>
            </a:extLst>
          </p:cNvPr>
          <p:cNvPicPr>
            <a:picLocks noChangeAspect="1"/>
          </p:cNvPicPr>
          <p:nvPr/>
        </p:nvPicPr>
        <p:blipFill rotWithShape="1">
          <a:blip r:embed="rId2"/>
          <a:srcRect t="35100" b="5477"/>
          <a:stretch/>
        </p:blipFill>
        <p:spPr>
          <a:xfrm>
            <a:off x="20" y="10"/>
            <a:ext cx="12191980" cy="4908375"/>
          </a:xfrm>
          <a:prstGeom prst="rect">
            <a:avLst/>
          </a:prstGeom>
        </p:spPr>
      </p:pic>
    </p:spTree>
    <p:extLst>
      <p:ext uri="{BB962C8B-B14F-4D97-AF65-F5344CB8AC3E}">
        <p14:creationId xmlns:p14="http://schemas.microsoft.com/office/powerpoint/2010/main" val="2789543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E1213-7B8A-57BB-4884-5A8992031EA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Aims and Objectives</a:t>
            </a:r>
          </a:p>
        </p:txBody>
      </p:sp>
      <p:sp>
        <p:nvSpPr>
          <p:cNvPr id="3" name="Content Placeholder 2">
            <a:extLst>
              <a:ext uri="{FF2B5EF4-FFF2-40B4-BE49-F238E27FC236}">
                <a16:creationId xmlns:a16="http://schemas.microsoft.com/office/drawing/2014/main" id="{60526EA3-6B03-B63E-1189-9672A7E8C0CC}"/>
              </a:ext>
            </a:extLst>
          </p:cNvPr>
          <p:cNvSpPr>
            <a:spLocks noGrp="1"/>
          </p:cNvSpPr>
          <p:nvPr>
            <p:ph idx="1"/>
          </p:nvPr>
        </p:nvSpPr>
        <p:spPr/>
        <p:txBody>
          <a:bodyPr>
            <a:normAutofit fontScale="92500" lnSpcReduction="10000"/>
          </a:bodyPr>
          <a:lstStyle/>
          <a:p>
            <a:r>
              <a:rPr lang="en-GB" sz="2000" dirty="0"/>
              <a:t>Provide a critical overview of the digital tools used to develop communities, now and in the future</a:t>
            </a:r>
          </a:p>
          <a:p>
            <a:pPr marL="0" indent="0">
              <a:buNone/>
            </a:pPr>
            <a:endParaRPr lang="en-GB" sz="2000" dirty="0"/>
          </a:p>
          <a:p>
            <a:pPr marL="0" indent="0">
              <a:buNone/>
            </a:pPr>
            <a:r>
              <a:rPr lang="en-GB" sz="2000" dirty="0"/>
              <a:t>Objectives:</a:t>
            </a:r>
          </a:p>
          <a:p>
            <a:r>
              <a:rPr lang="en-GB" sz="2000" dirty="0"/>
              <a:t>Discuss the range of digital tools used during and after the recent pandemic.</a:t>
            </a:r>
          </a:p>
          <a:p>
            <a:r>
              <a:rPr lang="en-GB" sz="2000" dirty="0"/>
              <a:t>Assess the benefits and limitations of the tools.</a:t>
            </a:r>
          </a:p>
          <a:p>
            <a:r>
              <a:rPr lang="en-GB" sz="2000" dirty="0"/>
              <a:t>Examine how these tools influenced community interactions and their future impact.</a:t>
            </a:r>
          </a:p>
          <a:p>
            <a:r>
              <a:rPr lang="en-GB" sz="2000" dirty="0"/>
              <a:t>Highlight cases where technologies have made a positive impact in community development. </a:t>
            </a:r>
          </a:p>
          <a:p>
            <a:endParaRPr lang="en-GB" dirty="0"/>
          </a:p>
        </p:txBody>
      </p:sp>
    </p:spTree>
    <p:extLst>
      <p:ext uri="{BB962C8B-B14F-4D97-AF65-F5344CB8AC3E}">
        <p14:creationId xmlns:p14="http://schemas.microsoft.com/office/powerpoint/2010/main" val="31725925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C1B11-4C5A-AC06-F53C-BDFDDDA66FB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E7C7B9EB-C0D9-CB6B-3F79-2E0A427A38A9}"/>
              </a:ext>
            </a:extLst>
          </p:cNvPr>
          <p:cNvSpPr>
            <a:spLocks noGrp="1"/>
          </p:cNvSpPr>
          <p:nvPr>
            <p:ph idx="1"/>
          </p:nvPr>
        </p:nvSpPr>
        <p:spPr/>
        <p:txBody>
          <a:bodyPr>
            <a:normAutofit fontScale="92500" lnSpcReduction="20000"/>
          </a:bodyPr>
          <a:lstStyle/>
          <a:p>
            <a:r>
              <a:rPr lang="en-GB" sz="2000" dirty="0">
                <a:effectLst/>
                <a:latin typeface="Arial" panose="020B0604020202020204" pitchFamily="34" charset="0"/>
                <a:ea typeface="Calibri" panose="020F0502020204030204" pitchFamily="34" charset="0"/>
                <a:cs typeface="Arial" panose="020B0604020202020204" pitchFamily="34" charset="0"/>
              </a:rPr>
              <a:t>In Wales, digital technologies have been essential to the development and maintenance of communities both during and after the COVID-19 outbreak. </a:t>
            </a:r>
          </a:p>
          <a:p>
            <a:endParaRPr lang="en-GB" sz="2000" dirty="0">
              <a:latin typeface="Arial" panose="020B0604020202020204" pitchFamily="34" charset="0"/>
              <a:ea typeface="Calibri" panose="020F0502020204030204" pitchFamily="34" charset="0"/>
              <a:cs typeface="Arial" panose="020B0604020202020204" pitchFamily="34" charset="0"/>
            </a:endParaRPr>
          </a:p>
          <a:p>
            <a:r>
              <a:rPr lang="en-GB" sz="2000" dirty="0">
                <a:latin typeface="Arial" panose="020B0604020202020204" pitchFamily="34" charset="0"/>
                <a:ea typeface="Calibri" panose="020F0502020204030204" pitchFamily="34" charset="0"/>
                <a:cs typeface="Arial" panose="020B0604020202020204" pitchFamily="34" charset="0"/>
              </a:rPr>
              <a:t>T</a:t>
            </a:r>
            <a:r>
              <a:rPr lang="en-GB" sz="2000" dirty="0">
                <a:effectLst/>
                <a:latin typeface="Arial" panose="020B0604020202020204" pitchFamily="34" charset="0"/>
                <a:ea typeface="Calibri" panose="020F0502020204030204" pitchFamily="34" charset="0"/>
                <a:cs typeface="Arial" panose="020B0604020202020204" pitchFamily="34" charset="0"/>
              </a:rPr>
              <a:t>echnologies have changed dramatically over time, responding to the changing requirements of communities by improving communication and fostering cooperation and support.</a:t>
            </a:r>
          </a:p>
          <a:p>
            <a:endParaRPr lang="en-GB" sz="2000" dirty="0">
              <a:latin typeface="Arial" panose="020B0604020202020204" pitchFamily="34" charset="0"/>
              <a:ea typeface="Calibri" panose="020F0502020204030204" pitchFamily="34" charset="0"/>
              <a:cs typeface="Arial" panose="020B0604020202020204" pitchFamily="34" charset="0"/>
            </a:endParaRPr>
          </a:p>
          <a:p>
            <a:r>
              <a:rPr lang="en-GB" sz="2000" dirty="0">
                <a:effectLst/>
                <a:latin typeface="Arial" panose="020B0604020202020204" pitchFamily="34" charset="0"/>
                <a:ea typeface="Calibri" panose="020F0502020204030204" pitchFamily="34" charset="0"/>
                <a:cs typeface="Arial" panose="020B0604020202020204" pitchFamily="34" charset="0"/>
              </a:rPr>
              <a:t>Platforms like Zoom, Microsoft Teams, and Skype have become indispensable for communication and connection, hold virtual meetings, and preserve social ties.</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2803472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56E86-E9D1-7217-C45B-BDA300619187}"/>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Defining Community Development</a:t>
            </a:r>
          </a:p>
        </p:txBody>
      </p:sp>
      <p:sp>
        <p:nvSpPr>
          <p:cNvPr id="3" name="Content Placeholder 2">
            <a:extLst>
              <a:ext uri="{FF2B5EF4-FFF2-40B4-BE49-F238E27FC236}">
                <a16:creationId xmlns:a16="http://schemas.microsoft.com/office/drawing/2014/main" id="{300C3DF9-2525-8927-E9AB-76AF3D25AE80}"/>
              </a:ext>
            </a:extLst>
          </p:cNvPr>
          <p:cNvSpPr>
            <a:spLocks noGrp="1"/>
          </p:cNvSpPr>
          <p:nvPr>
            <p:ph idx="1"/>
          </p:nvPr>
        </p:nvSpPr>
        <p:spPr>
          <a:xfrm>
            <a:off x="1451579" y="2015734"/>
            <a:ext cx="5622284" cy="3450613"/>
          </a:xfrm>
        </p:spPr>
        <p:txBody>
          <a:bodyPr>
            <a:normAutofit/>
          </a:bodyPr>
          <a:lstStyle/>
          <a:p>
            <a:r>
              <a:rPr lang="en-GB" dirty="0"/>
              <a:t>Empowerment and Participation: </a:t>
            </a:r>
          </a:p>
          <a:p>
            <a:r>
              <a:rPr lang="en-GB" dirty="0"/>
              <a:t>Social Inclusion and Equality:.</a:t>
            </a:r>
          </a:p>
          <a:p>
            <a:r>
              <a:rPr lang="en-GB" dirty="0"/>
              <a:t>Capacity Building:.</a:t>
            </a:r>
          </a:p>
          <a:p>
            <a:r>
              <a:rPr lang="en-GB" dirty="0"/>
              <a:t>Sustainable Development:.</a:t>
            </a:r>
          </a:p>
          <a:p>
            <a:r>
              <a:rPr lang="en-GB" dirty="0"/>
              <a:t>Collaboration and Partnership:</a:t>
            </a:r>
          </a:p>
        </p:txBody>
      </p:sp>
      <p:pic>
        <p:nvPicPr>
          <p:cNvPr id="4" name="Picture 3" descr="Celebrating Community: Free Admission">
            <a:extLst>
              <a:ext uri="{FF2B5EF4-FFF2-40B4-BE49-F238E27FC236}">
                <a16:creationId xmlns:a16="http://schemas.microsoft.com/office/drawing/2014/main" id="{88E5CC18-3F6C-718D-28B1-D7844000F1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579190" y="2015734"/>
            <a:ext cx="3450613" cy="3450613"/>
          </a:xfrm>
          <a:prstGeom prst="rect">
            <a:avLst/>
          </a:prstGeom>
          <a:noFill/>
        </p:spPr>
      </p:pic>
    </p:spTree>
    <p:extLst>
      <p:ext uri="{BB962C8B-B14F-4D97-AF65-F5344CB8AC3E}">
        <p14:creationId xmlns:p14="http://schemas.microsoft.com/office/powerpoint/2010/main" val="8628587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EC694-F913-CC11-D476-AEE5FE9115DB}"/>
              </a:ext>
            </a:extLst>
          </p:cNvPr>
          <p:cNvSpPr>
            <a:spLocks noGrp="1"/>
          </p:cNvSpPr>
          <p:nvPr>
            <p:ph type="title"/>
          </p:nvPr>
        </p:nvSpPr>
        <p:spPr>
          <a:xfrm>
            <a:off x="844476" y="1600199"/>
            <a:ext cx="3539266" cy="4297680"/>
          </a:xfrm>
        </p:spPr>
        <p:txBody>
          <a:bodyPr anchor="ctr">
            <a:normAutofit/>
          </a:bodyPr>
          <a:lstStyle/>
          <a:p>
            <a:r>
              <a:rPr lang="en-GB" dirty="0">
                <a:latin typeface="Arial" panose="020B0604020202020204" pitchFamily="34" charset="0"/>
                <a:cs typeface="Arial" panose="020B0604020202020204" pitchFamily="34" charset="0"/>
              </a:rPr>
              <a:t>The Role of Technology during Covid-19 Restrictions</a:t>
            </a:r>
          </a:p>
        </p:txBody>
      </p:sp>
      <p:sp>
        <p:nvSpPr>
          <p:cNvPr id="3" name="Content Placeholder 2">
            <a:extLst>
              <a:ext uri="{FF2B5EF4-FFF2-40B4-BE49-F238E27FC236}">
                <a16:creationId xmlns:a16="http://schemas.microsoft.com/office/drawing/2014/main" id="{67803CDF-4846-4694-F4C6-4C7232B9ADBF}"/>
              </a:ext>
            </a:extLst>
          </p:cNvPr>
          <p:cNvSpPr>
            <a:spLocks noGrp="1"/>
          </p:cNvSpPr>
          <p:nvPr>
            <p:ph idx="1"/>
          </p:nvPr>
        </p:nvSpPr>
        <p:spPr>
          <a:xfrm>
            <a:off x="4924851" y="1867711"/>
            <a:ext cx="6130003" cy="4030168"/>
          </a:xfrm>
        </p:spPr>
        <p:txBody>
          <a:bodyPr anchor="ctr">
            <a:normAutofit lnSpcReduction="10000"/>
          </a:bodyPr>
          <a:lstStyle/>
          <a:p>
            <a:pPr marL="0" indent="0">
              <a:buNone/>
            </a:pPr>
            <a:r>
              <a:rPr lang="en-GB" dirty="0">
                <a:effectLst/>
                <a:latin typeface="Calibri" panose="020F0502020204030204" pitchFamily="34" charset="0"/>
                <a:ea typeface="Calibri" panose="020F0502020204030204" pitchFamily="34" charset="0"/>
              </a:rPr>
              <a:t>During and after the recent COVID-19 pandemic in Wales, a wide range of digital tools has been employed across various sectors to address challenges and support continued operations. These tools have encompassed healthcare, education, remote work, communication, and community support. </a:t>
            </a:r>
          </a:p>
          <a:p>
            <a:r>
              <a:rPr lang="en-GB" b="1" i="0" dirty="0">
                <a:effectLst/>
                <a:latin typeface="Söhne"/>
              </a:rPr>
              <a:t>Telemedicine and Virtual Consultations</a:t>
            </a:r>
          </a:p>
          <a:p>
            <a:r>
              <a:rPr lang="en-GB" b="1" i="0" dirty="0">
                <a:effectLst/>
                <a:latin typeface="Söhne"/>
              </a:rPr>
              <a:t>COVID-19 Contact Tracing Apps</a:t>
            </a:r>
          </a:p>
          <a:p>
            <a:r>
              <a:rPr lang="en-GB" b="1" i="0" dirty="0">
                <a:effectLst/>
                <a:latin typeface="Söhne"/>
              </a:rPr>
              <a:t>Remote Monitoring Devices:</a:t>
            </a:r>
          </a:p>
          <a:p>
            <a:r>
              <a:rPr lang="en-GB" b="1" i="0" dirty="0">
                <a:effectLst/>
                <a:latin typeface="Söhne"/>
              </a:rPr>
              <a:t>Online Prescription Services</a:t>
            </a:r>
            <a:endParaRPr lang="en-GB"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12836252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533E1-AEE7-2B77-4F99-AEC020510477}"/>
              </a:ext>
            </a:extLst>
          </p:cNvPr>
          <p:cNvSpPr>
            <a:spLocks noGrp="1"/>
          </p:cNvSpPr>
          <p:nvPr>
            <p:ph type="title"/>
          </p:nvPr>
        </p:nvSpPr>
        <p:spPr>
          <a:xfrm>
            <a:off x="1451579" y="2303047"/>
            <a:ext cx="3272093" cy="2674198"/>
          </a:xfrm>
        </p:spPr>
        <p:txBody>
          <a:bodyPr anchor="t">
            <a:normAutofit/>
          </a:bodyPr>
          <a:lstStyle/>
          <a:p>
            <a:r>
              <a:rPr lang="en-GB" dirty="0">
                <a:latin typeface="Arial" panose="020B0604020202020204" pitchFamily="34" charset="0"/>
                <a:cs typeface="Arial" panose="020B0604020202020204" pitchFamily="34" charset="0"/>
              </a:rPr>
              <a:t>The Role of Technology since Covid-19 Restrictions</a:t>
            </a:r>
            <a:endParaRPr lang="en-GB" dirty="0"/>
          </a:p>
        </p:txBody>
      </p:sp>
      <p:graphicFrame>
        <p:nvGraphicFramePr>
          <p:cNvPr id="21" name="Content Placeholder 2">
            <a:extLst>
              <a:ext uri="{FF2B5EF4-FFF2-40B4-BE49-F238E27FC236}">
                <a16:creationId xmlns:a16="http://schemas.microsoft.com/office/drawing/2014/main" id="{A47D9BEA-FB0B-B1FE-0109-3C7963D794C9}"/>
              </a:ext>
            </a:extLst>
          </p:cNvPr>
          <p:cNvGraphicFramePr>
            <a:graphicFrameLocks noGrp="1"/>
          </p:cNvGraphicFramePr>
          <p:nvPr>
            <p:ph idx="1"/>
            <p:extLst>
              <p:ext uri="{D42A27DB-BD31-4B8C-83A1-F6EECF244321}">
                <p14:modId xmlns:p14="http://schemas.microsoft.com/office/powerpoint/2010/main" val="4023313908"/>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2158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9226B-010E-42AD-56CC-5DF12F836E1C}"/>
              </a:ext>
            </a:extLst>
          </p:cNvPr>
          <p:cNvSpPr>
            <a:spLocks noGrp="1"/>
          </p:cNvSpPr>
          <p:nvPr>
            <p:ph type="title"/>
          </p:nvPr>
        </p:nvSpPr>
        <p:spPr/>
        <p:txBody>
          <a:bodyPr>
            <a:normAutofit/>
          </a:bodyPr>
          <a:lstStyle/>
          <a:p>
            <a:r>
              <a:rPr lang="en-GB" dirty="0"/>
              <a:t>Digital Tool used in Healthcare</a:t>
            </a:r>
          </a:p>
        </p:txBody>
      </p:sp>
      <p:sp>
        <p:nvSpPr>
          <p:cNvPr id="3" name="Content Placeholder 2">
            <a:extLst>
              <a:ext uri="{FF2B5EF4-FFF2-40B4-BE49-F238E27FC236}">
                <a16:creationId xmlns:a16="http://schemas.microsoft.com/office/drawing/2014/main" id="{F9FABB09-12A6-AC3A-E0CD-F85644EFC706}"/>
              </a:ext>
            </a:extLst>
          </p:cNvPr>
          <p:cNvSpPr>
            <a:spLocks noGrp="1"/>
          </p:cNvSpPr>
          <p:nvPr>
            <p:ph idx="1"/>
          </p:nvPr>
        </p:nvSpPr>
        <p:spPr>
          <a:xfrm>
            <a:off x="6892299" y="2015734"/>
            <a:ext cx="4162555" cy="3450613"/>
          </a:xfrm>
        </p:spPr>
        <p:txBody>
          <a:bodyPr>
            <a:normAutofit/>
          </a:bodyPr>
          <a:lstStyle/>
          <a:p>
            <a:pPr algn="ct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gn="ctr"/>
            <a:endParaRPr lang="en-GB" dirty="0">
              <a:latin typeface="Calibri" panose="020F0502020204030204" pitchFamily="34" charset="0"/>
              <a:ea typeface="Calibri" panose="020F0502020204030204" pitchFamily="34" charset="0"/>
              <a:cs typeface="Times New Roman" panose="02020603050405020304" pitchFamily="18" charset="0"/>
            </a:endParaRPr>
          </a:p>
          <a:p>
            <a:pPr algn="ctr"/>
            <a:r>
              <a:rPr lang="en-GB" u="sng" dirty="0">
                <a:effectLst/>
                <a:latin typeface="Calibri" panose="020F0502020204030204" pitchFamily="34" charset="0"/>
                <a:ea typeface="Calibri" panose="020F0502020204030204" pitchFamily="34" charset="0"/>
                <a:cs typeface="Times New Roman" panose="02020603050405020304" pitchFamily="18" charset="0"/>
              </a:rPr>
              <a:t>Virtual consultations and telemedicine</a:t>
            </a:r>
          </a:p>
          <a:p>
            <a:pPr marL="0" indent="0" algn="ctr">
              <a:buNone/>
            </a:pPr>
            <a:r>
              <a:rPr lang="en-GB" sz="1800" dirty="0">
                <a:solidFill>
                  <a:srgbClr val="0F0F0F"/>
                </a:solidFill>
                <a:effectLst/>
                <a:latin typeface="Calibri" panose="020F0502020204030204" pitchFamily="34" charset="0"/>
                <a:ea typeface="Calibri" panose="020F0502020204030204" pitchFamily="34" charset="0"/>
              </a:rPr>
              <a:t>Telemedicine platforms have played a crucial role in advancing healthcare accessibility and delivery in Wales</a:t>
            </a:r>
            <a:endParaRPr lang="en-GB" dirty="0"/>
          </a:p>
        </p:txBody>
      </p:sp>
      <p:pic>
        <p:nvPicPr>
          <p:cNvPr id="1026" name="Picture 2" descr="What Are The Benefits Of Online Doctor Consultation? - India CSR">
            <a:extLst>
              <a:ext uri="{FF2B5EF4-FFF2-40B4-BE49-F238E27FC236}">
                <a16:creationId xmlns:a16="http://schemas.microsoft.com/office/drawing/2014/main" id="{DB02A074-4C70-C159-B4D0-E0658B34C9E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451579" y="2321114"/>
            <a:ext cx="4960443" cy="2839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33798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descr="Graph on document with pen">
            <a:extLst>
              <a:ext uri="{FF2B5EF4-FFF2-40B4-BE49-F238E27FC236}">
                <a16:creationId xmlns:a16="http://schemas.microsoft.com/office/drawing/2014/main" id="{03744433-B28B-8A8E-B7D1-759919F632DB}"/>
              </a:ext>
            </a:extLst>
          </p:cNvPr>
          <p:cNvPicPr>
            <a:picLocks noChangeAspect="1"/>
          </p:cNvPicPr>
          <p:nvPr/>
        </p:nvPicPr>
        <p:blipFill rotWithShape="1">
          <a:blip r:embed="rId3">
            <a:alphaModFix amt="50000"/>
            <a:grayscl/>
          </a:blip>
          <a:srcRect t="1509" r="-1" b="14218"/>
          <a:stretch/>
        </p:blipFill>
        <p:spPr>
          <a:xfrm>
            <a:off x="305" y="10"/>
            <a:ext cx="12191695" cy="6857990"/>
          </a:xfrm>
          <a:prstGeom prst="rect">
            <a:avLst/>
          </a:prstGeom>
        </p:spPr>
      </p:pic>
      <p:sp>
        <p:nvSpPr>
          <p:cNvPr id="2" name="Title 1">
            <a:extLst>
              <a:ext uri="{FF2B5EF4-FFF2-40B4-BE49-F238E27FC236}">
                <a16:creationId xmlns:a16="http://schemas.microsoft.com/office/drawing/2014/main" id="{B3472A8E-5A7B-2ACF-52D2-943266295609}"/>
              </a:ext>
            </a:extLst>
          </p:cNvPr>
          <p:cNvSpPr>
            <a:spLocks noGrp="1"/>
          </p:cNvSpPr>
          <p:nvPr>
            <p:ph type="title"/>
          </p:nvPr>
        </p:nvSpPr>
        <p:spPr>
          <a:xfrm>
            <a:off x="1130271" y="1193800"/>
            <a:ext cx="3193050" cy="4699000"/>
          </a:xfrm>
        </p:spPr>
        <p:txBody>
          <a:bodyPr anchor="ctr">
            <a:normAutofit/>
          </a:bodyPr>
          <a:lstStyle/>
          <a:p>
            <a:r>
              <a:rPr lang="en-GB" sz="3000"/>
              <a:t>Advantages &amp; Disadvantages </a:t>
            </a:r>
          </a:p>
        </p:txBody>
      </p:sp>
      <p:sp>
        <p:nvSpPr>
          <p:cNvPr id="15" name="Content Placeholder 2">
            <a:extLst>
              <a:ext uri="{FF2B5EF4-FFF2-40B4-BE49-F238E27FC236}">
                <a16:creationId xmlns:a16="http://schemas.microsoft.com/office/drawing/2014/main" id="{B16D7489-25C0-89BE-D869-9E45400CCE7E}"/>
              </a:ext>
            </a:extLst>
          </p:cNvPr>
          <p:cNvSpPr>
            <a:spLocks noGrp="1"/>
          </p:cNvSpPr>
          <p:nvPr>
            <p:ph idx="1"/>
          </p:nvPr>
        </p:nvSpPr>
        <p:spPr>
          <a:xfrm>
            <a:off x="4976636" y="1193800"/>
            <a:ext cx="6085091" cy="4699000"/>
          </a:xfrm>
        </p:spPr>
        <p:txBody>
          <a:bodyPr anchor="ctr">
            <a:normAutofit/>
          </a:bodyPr>
          <a:lstStyle/>
          <a:p>
            <a:pPr marL="0" indent="0">
              <a:lnSpc>
                <a:spcPct val="110000"/>
              </a:lnSpc>
              <a:buNone/>
            </a:pPr>
            <a:r>
              <a:rPr lang="en-GB" sz="1700">
                <a:effectLst/>
                <a:latin typeface="Calibri" panose="020F0502020204030204" pitchFamily="34" charset="0"/>
                <a:ea typeface="Calibri" panose="020F0502020204030204" pitchFamily="34" charset="0"/>
              </a:rPr>
              <a:t>Advantages </a:t>
            </a:r>
          </a:p>
          <a:p>
            <a:pPr>
              <a:lnSpc>
                <a:spcPct val="110000"/>
              </a:lnSpc>
            </a:pPr>
            <a:r>
              <a:rPr lang="en-GB" sz="1700">
                <a:effectLst/>
                <a:latin typeface="Calibri" panose="020F0502020204030204" pitchFamily="34" charset="0"/>
                <a:ea typeface="Calibri" panose="020F0502020204030204" pitchFamily="34" charset="0"/>
              </a:rPr>
              <a:t>Better Accessibility</a:t>
            </a:r>
          </a:p>
          <a:p>
            <a:pPr>
              <a:lnSpc>
                <a:spcPct val="110000"/>
              </a:lnSpc>
            </a:pPr>
            <a:r>
              <a:rPr lang="en-GB" sz="1700">
                <a:effectLst/>
                <a:latin typeface="Calibri" panose="020F0502020204030204" pitchFamily="34" charset="0"/>
                <a:ea typeface="Calibri" panose="020F0502020204030204" pitchFamily="34" charset="0"/>
              </a:rPr>
              <a:t>Convenience and Time Savings</a:t>
            </a:r>
          </a:p>
          <a:p>
            <a:pPr>
              <a:lnSpc>
                <a:spcPct val="110000"/>
              </a:lnSpc>
            </a:pPr>
            <a:r>
              <a:rPr lang="en-GB" sz="1700">
                <a:effectLst/>
                <a:latin typeface="Calibri" panose="020F0502020204030204" pitchFamily="34" charset="0"/>
                <a:ea typeface="Calibri" panose="020F0502020204030204" pitchFamily="34" charset="0"/>
              </a:rPr>
              <a:t>Improved Continuity of treatment</a:t>
            </a:r>
          </a:p>
          <a:p>
            <a:pPr>
              <a:lnSpc>
                <a:spcPct val="110000"/>
              </a:lnSpc>
            </a:pPr>
            <a:r>
              <a:rPr lang="en-GB" sz="1700">
                <a:effectLst/>
                <a:latin typeface="Calibri" panose="020F0502020204030204" pitchFamily="34" charset="0"/>
                <a:ea typeface="Calibri" panose="020F0502020204030204" pitchFamily="34" charset="0"/>
              </a:rPr>
              <a:t>Effective Allocation of Physician Time and Reduction of Overcrowding in Healthcare Facilities</a:t>
            </a:r>
          </a:p>
          <a:p>
            <a:pPr marL="0" indent="0">
              <a:lnSpc>
                <a:spcPct val="110000"/>
              </a:lnSpc>
              <a:buNone/>
            </a:pPr>
            <a:r>
              <a:rPr lang="en-GB" sz="1700"/>
              <a:t>Disadvantages</a:t>
            </a:r>
          </a:p>
          <a:p>
            <a:pPr>
              <a:lnSpc>
                <a:spcPct val="110000"/>
              </a:lnSpc>
            </a:pPr>
            <a:r>
              <a:rPr lang="en-GB" sz="1700">
                <a:effectLst/>
                <a:latin typeface="Calibri" panose="020F0502020204030204" pitchFamily="34" charset="0"/>
                <a:ea typeface="Calibri" panose="020F0502020204030204" pitchFamily="34" charset="0"/>
              </a:rPr>
              <a:t>Technological Barriers</a:t>
            </a:r>
          </a:p>
          <a:p>
            <a:pPr>
              <a:lnSpc>
                <a:spcPct val="110000"/>
              </a:lnSpc>
            </a:pPr>
            <a:r>
              <a:rPr lang="en-GB" sz="1700">
                <a:effectLst/>
                <a:latin typeface="Calibri" panose="020F0502020204030204" pitchFamily="34" charset="0"/>
                <a:ea typeface="Calibri" panose="020F0502020204030204" pitchFamily="34" charset="0"/>
              </a:rPr>
              <a:t>The transfer of sensitive medical data via telemedicine</a:t>
            </a:r>
          </a:p>
          <a:p>
            <a:pPr>
              <a:lnSpc>
                <a:spcPct val="110000"/>
              </a:lnSpc>
            </a:pPr>
            <a:r>
              <a:rPr lang="en-GB" sz="1700">
                <a:effectLst/>
                <a:latin typeface="Calibri" panose="020F0502020204030204" pitchFamily="34" charset="0"/>
                <a:ea typeface="Calibri" panose="020F0502020204030204" pitchFamily="34" charset="0"/>
              </a:rPr>
              <a:t>Licencing and payment Issues</a:t>
            </a:r>
          </a:p>
          <a:p>
            <a:pPr>
              <a:lnSpc>
                <a:spcPct val="110000"/>
              </a:lnSpc>
            </a:pPr>
            <a:r>
              <a:rPr lang="en-GB" sz="1700">
                <a:effectLst/>
                <a:latin typeface="Calibri" panose="020F0502020204030204" pitchFamily="34" charset="0"/>
                <a:ea typeface="Calibri" panose="020F0502020204030204" pitchFamily="34" charset="0"/>
              </a:rPr>
              <a:t>Clinical Constraints</a:t>
            </a:r>
          </a:p>
          <a:p>
            <a:pPr>
              <a:lnSpc>
                <a:spcPct val="110000"/>
              </a:lnSpc>
            </a:pPr>
            <a:endParaRPr lang="en-GB" sz="1700">
              <a:effectLst/>
              <a:latin typeface="Calibri" panose="020F0502020204030204" pitchFamily="34" charset="0"/>
              <a:ea typeface="Calibri" panose="020F0502020204030204" pitchFamily="34" charset="0"/>
            </a:endParaRPr>
          </a:p>
          <a:p>
            <a:pPr>
              <a:lnSpc>
                <a:spcPct val="110000"/>
              </a:lnSpc>
            </a:pPr>
            <a:endParaRPr lang="en-GB" sz="1700"/>
          </a:p>
        </p:txBody>
      </p:sp>
    </p:spTree>
    <p:extLst>
      <p:ext uri="{BB962C8B-B14F-4D97-AF65-F5344CB8AC3E}">
        <p14:creationId xmlns:p14="http://schemas.microsoft.com/office/powerpoint/2010/main" val="308394690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BA30C-2E26-47B4-1ABD-78057D6F3AC0}"/>
              </a:ext>
            </a:extLst>
          </p:cNvPr>
          <p:cNvSpPr>
            <a:spLocks noGrp="1"/>
          </p:cNvSpPr>
          <p:nvPr>
            <p:ph type="title"/>
          </p:nvPr>
        </p:nvSpPr>
        <p:spPr/>
        <p:txBody>
          <a:bodyPr>
            <a:normAutofit/>
          </a:bodyPr>
          <a:lstStyle/>
          <a:p>
            <a:r>
              <a:rPr lang="en-GB" dirty="0"/>
              <a:t>Digital tools used in healthcare</a:t>
            </a:r>
          </a:p>
        </p:txBody>
      </p:sp>
      <p:sp>
        <p:nvSpPr>
          <p:cNvPr id="3" name="Content Placeholder 2">
            <a:extLst>
              <a:ext uri="{FF2B5EF4-FFF2-40B4-BE49-F238E27FC236}">
                <a16:creationId xmlns:a16="http://schemas.microsoft.com/office/drawing/2014/main" id="{5A87140F-8AC7-F159-D8BE-0DB7B0982170}"/>
              </a:ext>
            </a:extLst>
          </p:cNvPr>
          <p:cNvSpPr>
            <a:spLocks noGrp="1"/>
          </p:cNvSpPr>
          <p:nvPr>
            <p:ph idx="1"/>
          </p:nvPr>
        </p:nvSpPr>
        <p:spPr>
          <a:xfrm>
            <a:off x="6892299" y="2015734"/>
            <a:ext cx="4162555" cy="3450613"/>
          </a:xfrm>
        </p:spPr>
        <p:txBody>
          <a:bodyPr>
            <a:normAutofit/>
          </a:bodyPr>
          <a:lstStyle/>
          <a:p>
            <a:pPr algn="ctr"/>
            <a:endParaRPr lang="en-GB" b="1" i="0" dirty="0">
              <a:effectLst/>
              <a:latin typeface="Söhne"/>
            </a:endParaRPr>
          </a:p>
          <a:p>
            <a:pPr algn="ctr"/>
            <a:endParaRPr lang="en-GB" b="1" dirty="0">
              <a:latin typeface="Söhne"/>
            </a:endParaRPr>
          </a:p>
          <a:p>
            <a:pPr algn="ctr"/>
            <a:r>
              <a:rPr lang="en-GB" b="1" i="0" u="sng" dirty="0">
                <a:effectLst/>
                <a:latin typeface="Söhne"/>
              </a:rPr>
              <a:t>COVID-19 Contact Tracing Apps</a:t>
            </a:r>
          </a:p>
          <a:p>
            <a:pPr marL="0" indent="0" algn="ctr">
              <a:buNone/>
            </a:pPr>
            <a:r>
              <a:rPr lang="en-GB" sz="1800" dirty="0">
                <a:solidFill>
                  <a:srgbClr val="0F0F0F"/>
                </a:solidFill>
                <a:effectLst/>
                <a:latin typeface="Calibri" panose="020F0502020204030204" pitchFamily="34" charset="0"/>
                <a:ea typeface="Calibri" panose="020F0502020204030204" pitchFamily="34" charset="0"/>
                <a:cs typeface="Calibri" panose="020F0502020204030204" pitchFamily="34" charset="0"/>
              </a:rPr>
              <a:t>The Welsh government introduced contact tracing apps to track and notify individuals who might have been exposed to COVID-19, aiding in controlling the spread of the virus.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b="1" i="0" dirty="0">
              <a:effectLst/>
              <a:latin typeface="Söhne"/>
            </a:endParaRPr>
          </a:p>
          <a:p>
            <a:endParaRPr lang="en-GB" b="1" dirty="0">
              <a:latin typeface="Söhne"/>
            </a:endParaRPr>
          </a:p>
        </p:txBody>
      </p:sp>
      <p:pic>
        <p:nvPicPr>
          <p:cNvPr id="2050" name="Picture 2" descr="How COVID-19 Contact Tracing Works | Beaumont Health">
            <a:extLst>
              <a:ext uri="{FF2B5EF4-FFF2-40B4-BE49-F238E27FC236}">
                <a16:creationId xmlns:a16="http://schemas.microsoft.com/office/drawing/2014/main" id="{233B46A7-DB65-AD32-D912-35ECEF0665F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451579" y="2095221"/>
            <a:ext cx="4960443" cy="33110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69826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C0AAB-E7C2-FCBC-A3B9-236BA235255E}"/>
              </a:ext>
            </a:extLst>
          </p:cNvPr>
          <p:cNvSpPr>
            <a:spLocks noGrp="1"/>
          </p:cNvSpPr>
          <p:nvPr>
            <p:ph type="title"/>
          </p:nvPr>
        </p:nvSpPr>
        <p:spPr>
          <a:xfrm>
            <a:off x="1451579" y="2303047"/>
            <a:ext cx="3272093" cy="2674198"/>
          </a:xfrm>
        </p:spPr>
        <p:txBody>
          <a:bodyPr anchor="t">
            <a:normAutofit/>
          </a:bodyPr>
          <a:lstStyle/>
          <a:p>
            <a:r>
              <a:rPr lang="en-GB" sz="3000"/>
              <a:t>Contract tracing advantages and disadvantages </a:t>
            </a:r>
          </a:p>
        </p:txBody>
      </p:sp>
      <p:graphicFrame>
        <p:nvGraphicFramePr>
          <p:cNvPr id="5" name="Content Placeholder 2">
            <a:extLst>
              <a:ext uri="{FF2B5EF4-FFF2-40B4-BE49-F238E27FC236}">
                <a16:creationId xmlns:a16="http://schemas.microsoft.com/office/drawing/2014/main" id="{67AEBEDA-2A38-6474-11D6-FB58C475DCAE}"/>
              </a:ext>
            </a:extLst>
          </p:cNvPr>
          <p:cNvGraphicFramePr>
            <a:graphicFrameLocks noGrp="1"/>
          </p:cNvGraphicFramePr>
          <p:nvPr>
            <p:ph idx="1"/>
            <p:extLst>
              <p:ext uri="{D42A27DB-BD31-4B8C-83A1-F6EECF244321}">
                <p14:modId xmlns:p14="http://schemas.microsoft.com/office/powerpoint/2010/main" val="53735535"/>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27085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F6DC9-9792-8154-774E-2CC9765B6D27}"/>
              </a:ext>
            </a:extLst>
          </p:cNvPr>
          <p:cNvSpPr>
            <a:spLocks noGrp="1"/>
          </p:cNvSpPr>
          <p:nvPr>
            <p:ph type="title"/>
          </p:nvPr>
        </p:nvSpPr>
        <p:spPr/>
        <p:txBody>
          <a:bodyPr>
            <a:normAutofit/>
          </a:bodyPr>
          <a:lstStyle/>
          <a:p>
            <a:r>
              <a:rPr lang="en-GB" dirty="0"/>
              <a:t>Remote monitoring devices during and since covid-19 </a:t>
            </a:r>
          </a:p>
        </p:txBody>
      </p:sp>
      <p:graphicFrame>
        <p:nvGraphicFramePr>
          <p:cNvPr id="5" name="Content Placeholder 2">
            <a:extLst>
              <a:ext uri="{FF2B5EF4-FFF2-40B4-BE49-F238E27FC236}">
                <a16:creationId xmlns:a16="http://schemas.microsoft.com/office/drawing/2014/main" id="{D1103E12-A745-CA83-FA9C-477722D7A09E}"/>
              </a:ext>
            </a:extLst>
          </p:cNvPr>
          <p:cNvGraphicFramePr>
            <a:graphicFrameLocks noGrp="1"/>
          </p:cNvGraphicFramePr>
          <p:nvPr>
            <p:ph idx="1"/>
            <p:extLst>
              <p:ext uri="{D42A27DB-BD31-4B8C-83A1-F6EECF244321}">
                <p14:modId xmlns:p14="http://schemas.microsoft.com/office/powerpoint/2010/main" val="1331452781"/>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88780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4FC7C-A42D-0D49-A12A-C8D5C38E61DB}"/>
              </a:ext>
            </a:extLst>
          </p:cNvPr>
          <p:cNvSpPr>
            <a:spLocks noGrp="1"/>
          </p:cNvSpPr>
          <p:nvPr>
            <p:ph type="title"/>
          </p:nvPr>
        </p:nvSpPr>
        <p:spPr>
          <a:xfrm>
            <a:off x="1451579" y="2303047"/>
            <a:ext cx="3272093" cy="2674198"/>
          </a:xfrm>
        </p:spPr>
        <p:txBody>
          <a:bodyPr anchor="t">
            <a:normAutofit/>
          </a:bodyPr>
          <a:lstStyle/>
          <a:p>
            <a:r>
              <a:rPr lang="en-GB" b="1" i="0" dirty="0">
                <a:effectLst/>
                <a:latin typeface="Söhne"/>
              </a:rPr>
              <a:t>Online Prescription Services</a:t>
            </a:r>
            <a:br>
              <a:rPr lang="en-GB" dirty="0">
                <a:effectLst/>
                <a:latin typeface="Calibri" panose="020F0502020204030204" pitchFamily="34" charset="0"/>
                <a:ea typeface="Calibri" panose="020F0502020204030204" pitchFamily="34" charset="0"/>
              </a:rPr>
            </a:br>
            <a:endParaRPr lang="en-GB" dirty="0"/>
          </a:p>
        </p:txBody>
      </p:sp>
      <p:graphicFrame>
        <p:nvGraphicFramePr>
          <p:cNvPr id="5" name="Content Placeholder 2">
            <a:extLst>
              <a:ext uri="{FF2B5EF4-FFF2-40B4-BE49-F238E27FC236}">
                <a16:creationId xmlns:a16="http://schemas.microsoft.com/office/drawing/2014/main" id="{AFE61BE5-7EA6-6628-B4BB-CB3BE9F36D65}"/>
              </a:ext>
            </a:extLst>
          </p:cNvPr>
          <p:cNvGraphicFramePr>
            <a:graphicFrameLocks noGrp="1"/>
          </p:cNvGraphicFramePr>
          <p:nvPr>
            <p:ph idx="1"/>
            <p:extLst>
              <p:ext uri="{D42A27DB-BD31-4B8C-83A1-F6EECF244321}">
                <p14:modId xmlns:p14="http://schemas.microsoft.com/office/powerpoint/2010/main" val="4151369345"/>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04842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309E02-5234-2C22-4728-F792A8AA678E}"/>
              </a:ext>
            </a:extLst>
          </p:cNvPr>
          <p:cNvSpPr>
            <a:spLocks noGrp="1"/>
          </p:cNvSpPr>
          <p:nvPr>
            <p:ph type="title"/>
          </p:nvPr>
        </p:nvSpPr>
        <p:spPr>
          <a:xfrm>
            <a:off x="1451579" y="804519"/>
            <a:ext cx="9603275" cy="1049235"/>
          </a:xfrm>
        </p:spPr>
        <p:txBody>
          <a:bodyPr>
            <a:normAutofit/>
          </a:bodyPr>
          <a:lstStyle/>
          <a:p>
            <a:r>
              <a:rPr lang="en-GB" dirty="0"/>
              <a:t>Advantages and disadvantages </a:t>
            </a:r>
          </a:p>
        </p:txBody>
      </p:sp>
      <p:cxnSp>
        <p:nvCxnSpPr>
          <p:cNvPr id="11" name="Straight Connector 1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44C01235-2A87-184C-557A-8088FDDB48C4}"/>
              </a:ext>
            </a:extLst>
          </p:cNvPr>
          <p:cNvGraphicFramePr>
            <a:graphicFrameLocks noGrp="1"/>
          </p:cNvGraphicFramePr>
          <p:nvPr>
            <p:ph idx="1"/>
            <p:extLst>
              <p:ext uri="{D42A27DB-BD31-4B8C-83A1-F6EECF244321}">
                <p14:modId xmlns:p14="http://schemas.microsoft.com/office/powerpoint/2010/main" val="4095422168"/>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8850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C0103-2729-BB79-7261-F2D953E94158}"/>
              </a:ext>
            </a:extLst>
          </p:cNvPr>
          <p:cNvSpPr>
            <a:spLocks noGrp="1"/>
          </p:cNvSpPr>
          <p:nvPr>
            <p:ph type="title"/>
          </p:nvPr>
        </p:nvSpPr>
        <p:spPr/>
        <p:txBody>
          <a:bodyPr>
            <a:normAutofit/>
          </a:bodyPr>
          <a:lstStyle/>
          <a:p>
            <a:r>
              <a:rPr lang="en-GB" sz="2200">
                <a:effectLst/>
                <a:ea typeface="Calibri" panose="020F0502020204030204" pitchFamily="34" charset="0"/>
                <a:cs typeface="Calibri" panose="020F0502020204030204" pitchFamily="34" charset="0"/>
              </a:rPr>
              <a:t>How </a:t>
            </a:r>
            <a:r>
              <a:rPr lang="en-GB" sz="2200" kern="1200">
                <a:effectLst/>
                <a:ea typeface="Calibri" panose="020F0502020204030204" pitchFamily="34" charset="0"/>
                <a:cs typeface="Calibri" panose="020F0502020204030204" pitchFamily="34" charset="0"/>
              </a:rPr>
              <a:t>Virtual consultations and telemedicine have helped develop communities.</a:t>
            </a:r>
            <a:br>
              <a:rPr lang="en-GB" sz="2200">
                <a:effectLst/>
                <a:ea typeface="Calibri" panose="020F0502020204030204" pitchFamily="34" charset="0"/>
                <a:cs typeface="Times New Roman" panose="02020603050405020304" pitchFamily="18" charset="0"/>
              </a:rPr>
            </a:br>
            <a:endParaRPr lang="en-GB" sz="2200"/>
          </a:p>
        </p:txBody>
      </p:sp>
      <p:sp>
        <p:nvSpPr>
          <p:cNvPr id="3" name="Content Placeholder 2">
            <a:extLst>
              <a:ext uri="{FF2B5EF4-FFF2-40B4-BE49-F238E27FC236}">
                <a16:creationId xmlns:a16="http://schemas.microsoft.com/office/drawing/2014/main" id="{09BEDC5B-06FB-3910-4825-9B4FFC19087E}"/>
              </a:ext>
            </a:extLst>
          </p:cNvPr>
          <p:cNvSpPr>
            <a:spLocks noGrp="1"/>
          </p:cNvSpPr>
          <p:nvPr>
            <p:ph idx="1"/>
          </p:nvPr>
        </p:nvSpPr>
        <p:spPr>
          <a:xfrm>
            <a:off x="1451579" y="2015734"/>
            <a:ext cx="4158849" cy="3450613"/>
          </a:xfrm>
        </p:spPr>
        <p:txBody>
          <a:bodyPr>
            <a:normAutofit/>
          </a:bodyPr>
          <a:lstStyle/>
          <a:p>
            <a:pPr marL="0" indent="0">
              <a:lnSpc>
                <a:spcPct val="110000"/>
              </a:lnSpc>
              <a:buNone/>
            </a:pPr>
            <a:r>
              <a:rPr lang="en-GB" sz="1400" b="1" u="sng" dirty="0">
                <a:effectLst/>
                <a:latin typeface="Calibri" panose="020F0502020204030204" pitchFamily="34" charset="0"/>
                <a:ea typeface="Calibri" panose="020F0502020204030204" pitchFamily="34" charset="0"/>
                <a:cs typeface="Calibri" panose="020F0502020204030204" pitchFamily="34" charset="0"/>
              </a:rPr>
              <a:t>Healthcare Accessibility and Outreach</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0000"/>
              </a:lnSpc>
            </a:pPr>
            <a:r>
              <a:rPr lang="en-GB" sz="1400" dirty="0">
                <a:effectLst/>
                <a:latin typeface="Calibri" panose="020F0502020204030204" pitchFamily="34" charset="0"/>
                <a:ea typeface="Calibri" panose="020F0502020204030204" pitchFamily="34" charset="0"/>
              </a:rPr>
              <a:t>Remote Access to Specialised Treatment</a:t>
            </a:r>
          </a:p>
          <a:p>
            <a:pPr>
              <a:lnSpc>
                <a:spcPct val="110000"/>
              </a:lnSpc>
            </a:pPr>
            <a:r>
              <a:rPr lang="en-GB" sz="1400" dirty="0">
                <a:effectLst/>
                <a:latin typeface="Calibri" panose="020F0502020204030204" pitchFamily="34" charset="0"/>
                <a:ea typeface="Calibri" panose="020F0502020204030204" pitchFamily="34" charset="0"/>
              </a:rPr>
              <a:t>Community Health Services</a:t>
            </a:r>
          </a:p>
          <a:p>
            <a:pPr marL="0" indent="0">
              <a:lnSpc>
                <a:spcPct val="110000"/>
              </a:lnSpc>
              <a:buNone/>
            </a:pPr>
            <a:r>
              <a:rPr lang="en-GB" sz="1400" b="1" u="sng" dirty="0">
                <a:effectLst/>
                <a:latin typeface="Calibri" panose="020F0502020204030204" pitchFamily="34" charset="0"/>
                <a:ea typeface="Calibri" panose="020F0502020204030204" pitchFamily="34" charset="0"/>
                <a:cs typeface="Calibri" panose="020F0502020204030204" pitchFamily="34" charset="0"/>
              </a:rPr>
              <a:t>Better Results for Health</a:t>
            </a:r>
          </a:p>
          <a:p>
            <a:pPr>
              <a:lnSpc>
                <a:spcPct val="110000"/>
              </a:lnSpc>
            </a:pPr>
            <a:r>
              <a:rPr lang="en-GB" sz="1400" dirty="0">
                <a:effectLst/>
                <a:latin typeface="Calibri" panose="020F0502020204030204" pitchFamily="34" charset="0"/>
                <a:ea typeface="Calibri" panose="020F0502020204030204" pitchFamily="34" charset="0"/>
              </a:rPr>
              <a:t>Chronic Disease Management</a:t>
            </a:r>
          </a:p>
          <a:p>
            <a:pPr>
              <a:lnSpc>
                <a:spcPct val="110000"/>
              </a:lnSpc>
            </a:pPr>
            <a:r>
              <a:rPr lang="en-GB" sz="1400" dirty="0">
                <a:effectLst/>
                <a:latin typeface="Calibri" panose="020F0502020204030204" pitchFamily="34" charset="0"/>
                <a:ea typeface="Calibri" panose="020F0502020204030204" pitchFamily="34" charset="0"/>
              </a:rPr>
              <a:t>Preventive Care and Education</a:t>
            </a:r>
          </a:p>
          <a:p>
            <a:pPr marL="0" indent="0">
              <a:lnSpc>
                <a:spcPct val="110000"/>
              </a:lnSpc>
              <a:buNone/>
            </a:pPr>
            <a:r>
              <a:rPr lang="en-GB" sz="1400" b="1" u="sng" dirty="0">
                <a:effectLst/>
                <a:latin typeface="Calibri" panose="020F0502020204030204" pitchFamily="34" charset="0"/>
                <a:ea typeface="Calibri" panose="020F0502020204030204" pitchFamily="34" charset="0"/>
                <a:cs typeface="Calibri" panose="020F0502020204030204" pitchFamily="34" charset="0"/>
              </a:rPr>
              <a:t>Community Well-Being and assistance</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0000"/>
              </a:lnSpc>
            </a:pPr>
            <a:r>
              <a:rPr lang="en-GB" sz="1400" dirty="0">
                <a:effectLst/>
                <a:latin typeface="Calibri" panose="020F0502020204030204" pitchFamily="34" charset="0"/>
                <a:ea typeface="Calibri" panose="020F0502020204030204" pitchFamily="34" charset="0"/>
              </a:rPr>
              <a:t>Mental Health Services</a:t>
            </a:r>
          </a:p>
          <a:p>
            <a:pPr>
              <a:lnSpc>
                <a:spcPct val="110000"/>
              </a:lnSpc>
            </a:pPr>
            <a:r>
              <a:rPr lang="en-GB" sz="1400" dirty="0">
                <a:effectLst/>
                <a:latin typeface="Calibri" panose="020F0502020204030204" pitchFamily="34" charset="0"/>
                <a:ea typeface="Calibri" panose="020F0502020204030204" pitchFamily="34" charset="0"/>
              </a:rPr>
              <a:t>Minimized Social Isolation</a:t>
            </a:r>
          </a:p>
          <a:p>
            <a:pPr marL="0" indent="0">
              <a:lnSpc>
                <a:spcPct val="110000"/>
              </a:lnSpc>
              <a:buNone/>
            </a:pPr>
            <a:endParaRPr lang="en-GB" sz="1400" u="sng" dirty="0">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110000"/>
              </a:lnSpc>
              <a:buNone/>
            </a:pPr>
            <a:endParaRPr lang="en-GB" sz="1400" u="sng"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0000"/>
              </a:lnSpc>
              <a:buNone/>
            </a:pPr>
            <a:endParaRPr lang="en-GB" sz="1400" dirty="0">
              <a:effectLst/>
              <a:latin typeface="Calibri" panose="020F0502020204030204" pitchFamily="34" charset="0"/>
              <a:ea typeface="Calibri" panose="020F0502020204030204" pitchFamily="34" charset="0"/>
            </a:endParaRPr>
          </a:p>
          <a:p>
            <a:pPr>
              <a:lnSpc>
                <a:spcPct val="110000"/>
              </a:lnSpc>
            </a:pPr>
            <a:endParaRPr lang="en-GB" sz="1400" dirty="0">
              <a:effectLst/>
              <a:latin typeface="Calibri" panose="020F0502020204030204" pitchFamily="34" charset="0"/>
              <a:ea typeface="Calibri" panose="020F0502020204030204" pitchFamily="34" charset="0"/>
            </a:endParaRPr>
          </a:p>
          <a:p>
            <a:pPr>
              <a:lnSpc>
                <a:spcPct val="110000"/>
              </a:lnSpc>
            </a:pPr>
            <a:endParaRPr lang="en-GB" sz="1400" dirty="0"/>
          </a:p>
        </p:txBody>
      </p:sp>
      <p:pic>
        <p:nvPicPr>
          <p:cNvPr id="4" name="Picture 3" descr="Vector Digital Smart Technology, Innovation Media Stock Vector ...">
            <a:extLst>
              <a:ext uri="{FF2B5EF4-FFF2-40B4-BE49-F238E27FC236}">
                <a16:creationId xmlns:a16="http://schemas.microsoft.com/office/drawing/2014/main" id="{F594C99C-391C-850E-8029-96E7F22D043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277257" y="2588717"/>
            <a:ext cx="4613872" cy="2295401"/>
          </a:xfrm>
          <a:prstGeom prst="rect">
            <a:avLst/>
          </a:prstGeom>
          <a:noFill/>
        </p:spPr>
      </p:pic>
    </p:spTree>
    <p:extLst>
      <p:ext uri="{BB962C8B-B14F-4D97-AF65-F5344CB8AC3E}">
        <p14:creationId xmlns:p14="http://schemas.microsoft.com/office/powerpoint/2010/main" val="12307185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4CC6E-6EE4-60AD-31F9-B17A270B0BE0}"/>
              </a:ext>
            </a:extLst>
          </p:cNvPr>
          <p:cNvSpPr>
            <a:spLocks noGrp="1"/>
          </p:cNvSpPr>
          <p:nvPr>
            <p:ph type="title"/>
          </p:nvPr>
        </p:nvSpPr>
        <p:spPr>
          <a:xfrm>
            <a:off x="1451579" y="804519"/>
            <a:ext cx="9603275" cy="1049235"/>
          </a:xfrm>
        </p:spPr>
        <p:txBody>
          <a:bodyPr>
            <a:normAutofit/>
          </a:bodyPr>
          <a:lstStyle/>
          <a:p>
            <a:r>
              <a:rPr lang="en-GB" dirty="0">
                <a:latin typeface="Arial" panose="020B0604020202020204" pitchFamily="34" charset="0"/>
                <a:cs typeface="Arial" panose="020B0604020202020204" pitchFamily="34" charset="0"/>
              </a:rPr>
              <a:t>Use of technology in cancer cases</a:t>
            </a:r>
          </a:p>
        </p:txBody>
      </p:sp>
      <p:grpSp>
        <p:nvGrpSpPr>
          <p:cNvPr id="3079" name="Group 3078">
            <a:extLst>
              <a:ext uri="{FF2B5EF4-FFF2-40B4-BE49-F238E27FC236}">
                <a16:creationId xmlns:a16="http://schemas.microsoft.com/office/drawing/2014/main" id="{9BBF2CDE-35D9-4B83-8A27-7417A11623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59130" y="2012810"/>
            <a:ext cx="4954206" cy="3453535"/>
            <a:chOff x="7807230" y="2012810"/>
            <a:chExt cx="3251252" cy="3459865"/>
          </a:xfrm>
        </p:grpSpPr>
        <p:sp>
          <p:nvSpPr>
            <p:cNvPr id="3080" name="Rectangle 3079">
              <a:extLst>
                <a:ext uri="{FF2B5EF4-FFF2-40B4-BE49-F238E27FC236}">
                  <a16:creationId xmlns:a16="http://schemas.microsoft.com/office/drawing/2014/main" id="{86B8A987-6618-4D33-A702-A399F6C297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44344FC9-2E16-45B0-8F64-1F4DAECFC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3074" name="Picture 2" descr="Breast Cancer Awareness Month: the companies pioneering medical ...">
            <a:extLst>
              <a:ext uri="{FF2B5EF4-FFF2-40B4-BE49-F238E27FC236}">
                <a16:creationId xmlns:a16="http://schemas.microsoft.com/office/drawing/2014/main" id="{2844DCA1-B694-2354-4450-1F3F7BB4208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8714" b="-2"/>
          <a:stretch/>
        </p:blipFill>
        <p:spPr bwMode="auto">
          <a:xfrm>
            <a:off x="1635739" y="2174242"/>
            <a:ext cx="4613872" cy="312435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1EB469B-CC21-7D9D-8399-F25DE7E91C57}"/>
              </a:ext>
            </a:extLst>
          </p:cNvPr>
          <p:cNvSpPr>
            <a:spLocks noGrp="1"/>
          </p:cNvSpPr>
          <p:nvPr>
            <p:ph idx="1"/>
          </p:nvPr>
        </p:nvSpPr>
        <p:spPr>
          <a:xfrm>
            <a:off x="6903337" y="2015734"/>
            <a:ext cx="4158849" cy="3450613"/>
          </a:xfrm>
        </p:spPr>
        <p:txBody>
          <a:bodyPr>
            <a:normAutofit/>
          </a:bodyPr>
          <a:lstStyle/>
          <a:p>
            <a:pPr marL="0" indent="0">
              <a:buNone/>
            </a:pPr>
            <a:r>
              <a:rPr lang="en-GB" dirty="0"/>
              <a:t>Cancer patients have been significantly impacted by the COVID-19 pandemic, including reduced or delayed diagnosis, testing, and treatment. However, by allowing patients to receive treatment and support remotely, technology has proven to be a critical weapon in the battle against cancer (Roberts, 2021).</a:t>
            </a:r>
          </a:p>
          <a:p>
            <a:pPr marL="0" indent="0">
              <a:buNone/>
            </a:pPr>
            <a:endParaRPr lang="en-GB"/>
          </a:p>
        </p:txBody>
      </p:sp>
    </p:spTree>
    <p:extLst>
      <p:ext uri="{BB962C8B-B14F-4D97-AF65-F5344CB8AC3E}">
        <p14:creationId xmlns:p14="http://schemas.microsoft.com/office/powerpoint/2010/main" val="3106010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5ECE4-4A09-D0EE-447D-71AE56B64C28}"/>
              </a:ext>
            </a:extLst>
          </p:cNvPr>
          <p:cNvSpPr>
            <a:spLocks noGrp="1"/>
          </p:cNvSpPr>
          <p:nvPr>
            <p:ph type="title"/>
          </p:nvPr>
        </p:nvSpPr>
        <p:spPr/>
        <p:txBody>
          <a:bodyPr/>
          <a:lstStyle/>
          <a:p>
            <a:r>
              <a:rPr lang="en-GB" dirty="0" err="1"/>
              <a:t>Conclustion</a:t>
            </a:r>
            <a:endParaRPr lang="en-GB" dirty="0"/>
          </a:p>
        </p:txBody>
      </p:sp>
      <p:sp>
        <p:nvSpPr>
          <p:cNvPr id="3" name="Content Placeholder 2">
            <a:extLst>
              <a:ext uri="{FF2B5EF4-FFF2-40B4-BE49-F238E27FC236}">
                <a16:creationId xmlns:a16="http://schemas.microsoft.com/office/drawing/2014/main" id="{34025890-F34B-6B0F-2FDE-2829E9569DE7}"/>
              </a:ext>
            </a:extLst>
          </p:cNvPr>
          <p:cNvSpPr>
            <a:spLocks noGrp="1"/>
          </p:cNvSpPr>
          <p:nvPr>
            <p:ph idx="1"/>
          </p:nvPr>
        </p:nvSpPr>
        <p:spPr/>
        <p:txBody>
          <a:bodyPr/>
          <a:lstStyle/>
          <a:p>
            <a:pPr marL="0" indent="0">
              <a:buNone/>
            </a:pPr>
            <a:r>
              <a:rPr lang="en-GB" dirty="0"/>
              <a:t>During and after the COVID-19 pandemic, digital technologies in Wales have greatly helped to maintain key services, improving healthcare access, boosting education, and allowing remote employment. While great progress has been achieved, continued efforts are required to overcome access hurdles, enhance data security, and optimize the effectiveness of these technologies for a more inclusive and efficient digital future in Wales.</a:t>
            </a:r>
          </a:p>
        </p:txBody>
      </p:sp>
    </p:spTree>
    <p:extLst>
      <p:ext uri="{BB962C8B-B14F-4D97-AF65-F5344CB8AC3E}">
        <p14:creationId xmlns:p14="http://schemas.microsoft.com/office/powerpoint/2010/main" val="27399858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1FAEC-02BC-7EDB-6126-4CDA2EE8E703}"/>
              </a:ext>
            </a:extLst>
          </p:cNvPr>
          <p:cNvSpPr>
            <a:spLocks noGrp="1"/>
          </p:cNvSpPr>
          <p:nvPr>
            <p:ph type="title"/>
          </p:nvPr>
        </p:nvSpPr>
        <p:spPr/>
        <p:txBody>
          <a:bodyPr/>
          <a:lstStyle/>
          <a:p>
            <a:r>
              <a:rPr lang="en-GB" dirty="0"/>
              <a:t>Reference list</a:t>
            </a:r>
            <a:br>
              <a:rPr lang="en-GB" dirty="0"/>
            </a:br>
            <a:endParaRPr lang="en-GB" dirty="0"/>
          </a:p>
        </p:txBody>
      </p:sp>
      <p:sp>
        <p:nvSpPr>
          <p:cNvPr id="3" name="Content Placeholder 2">
            <a:extLst>
              <a:ext uri="{FF2B5EF4-FFF2-40B4-BE49-F238E27FC236}">
                <a16:creationId xmlns:a16="http://schemas.microsoft.com/office/drawing/2014/main" id="{78F13217-FD5F-31F6-4DCA-AB5FD384A637}"/>
              </a:ext>
            </a:extLst>
          </p:cNvPr>
          <p:cNvSpPr>
            <a:spLocks noGrp="1"/>
          </p:cNvSpPr>
          <p:nvPr>
            <p:ph idx="1"/>
          </p:nvPr>
        </p:nvSpPr>
        <p:spPr/>
        <p:txBody>
          <a:bodyPr>
            <a:normAutofit fontScale="62500" lnSpcReduction="20000"/>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Bright, D. Hodgson, K. </a:t>
            </a:r>
            <a:r>
              <a:rPr lang="en-GB" sz="1800" dirty="0" err="1">
                <a:effectLst/>
                <a:latin typeface="Calibri" panose="020F0502020204030204" pitchFamily="34" charset="0"/>
                <a:ea typeface="Calibri" panose="020F0502020204030204" pitchFamily="34" charset="0"/>
                <a:cs typeface="Calibri" panose="020F0502020204030204" pitchFamily="34" charset="0"/>
              </a:rPr>
              <a:t>Preece</a:t>
            </a:r>
            <a:r>
              <a:rPr lang="en-GB" sz="1800" dirty="0">
                <a:effectLst/>
                <a:latin typeface="Calibri" panose="020F0502020204030204" pitchFamily="34" charset="0"/>
                <a:ea typeface="Calibri" panose="020F0502020204030204" pitchFamily="34" charset="0"/>
                <a:cs typeface="Calibri" panose="020F0502020204030204" pitchFamily="34" charset="0"/>
              </a:rPr>
              <a:t>, E. &amp; Davies, A. (2023) </a:t>
            </a:r>
            <a:r>
              <a:rPr lang="en-GB" sz="1800" i="1" dirty="0">
                <a:effectLst/>
                <a:latin typeface="Calibri" panose="020F0502020204030204" pitchFamily="34" charset="0"/>
                <a:ea typeface="Calibri" panose="020F0502020204030204" pitchFamily="34" charset="0"/>
                <a:cs typeface="Calibri" panose="020F0502020204030204" pitchFamily="34" charset="0"/>
              </a:rPr>
              <a:t>Use of the internet and digital technology to manage health in Wales: past, current, and future preferences</a:t>
            </a:r>
            <a:r>
              <a:rPr lang="en-GB" sz="18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2"/>
              </a:rPr>
              <a:t>Use of the internet and digital technology to manage health in Wales: past, current, and future preferences (</a:t>
            </a:r>
            <a:r>
              <a:rPr lang="en-GB" sz="1800" u="sng" dirty="0" err="1">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2"/>
              </a:rPr>
              <a:t>nhs.wales</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2"/>
              </a:rPr>
              <a:t>)</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rPr>
              <a:t> </a:t>
            </a:r>
            <a:r>
              <a:rPr lang="en-GB" sz="1800" dirty="0">
                <a:effectLst/>
                <a:latin typeface="Calibri" panose="020F0502020204030204" pitchFamily="34" charset="0"/>
                <a:ea typeface="Calibri" panose="020F0502020204030204" pitchFamily="34" charset="0"/>
                <a:cs typeface="Calibri" panose="020F0502020204030204" pitchFamily="34" charset="0"/>
              </a:rPr>
              <a:t>(Accessed on: 12</a:t>
            </a:r>
            <a:r>
              <a:rPr lang="en-GB" sz="18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1800" dirty="0">
                <a:effectLst/>
                <a:latin typeface="Calibri" panose="020F0502020204030204" pitchFamily="34" charset="0"/>
                <a:ea typeface="Calibri" panose="020F0502020204030204" pitchFamily="34" charset="0"/>
                <a:cs typeface="Calibri" panose="020F0502020204030204" pitchFamily="34" charset="0"/>
              </a:rPr>
              <a:t> November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Bright, D. Brown, G. RJ, Roberts. Cottrell, S. Gould, A. </a:t>
            </a:r>
            <a:r>
              <a:rPr lang="en-GB" sz="1800" dirty="0" err="1">
                <a:effectLst/>
                <a:latin typeface="Calibri" panose="020F0502020204030204" pitchFamily="34" charset="0"/>
                <a:ea typeface="Calibri" panose="020F0502020204030204" pitchFamily="34" charset="0"/>
                <a:cs typeface="Calibri" panose="020F0502020204030204" pitchFamily="34" charset="0"/>
              </a:rPr>
              <a:t>Jesurasa</a:t>
            </a:r>
            <a:r>
              <a:rPr lang="en-GB" sz="1800" dirty="0">
                <a:effectLst/>
                <a:latin typeface="Calibri" panose="020F0502020204030204" pitchFamily="34" charset="0"/>
                <a:ea typeface="Calibri" panose="020F0502020204030204" pitchFamily="34" charset="0"/>
                <a:cs typeface="Calibri" panose="020F0502020204030204" pitchFamily="34" charset="0"/>
              </a:rPr>
              <a:t>, A. Daniels, P. Davies</a:t>
            </a:r>
            <a:r>
              <a:rPr lang="en-GB" sz="1800" dirty="0">
                <a:effectLst/>
                <a:latin typeface="Calibri" panose="020F0502020204030204" pitchFamily="34" charset="0"/>
                <a:ea typeface="Calibri" panose="020F0502020204030204" pitchFamily="34" charset="0"/>
                <a:cs typeface="Times New Roman" panose="02020603050405020304" pitchFamily="18" charset="0"/>
              </a:rPr>
              <a:t>, L. (2020) COVID-19 contact tracing: The Welsh experience.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Science Direct</a:t>
            </a:r>
            <a:r>
              <a:rPr lang="en-GB" sz="1800" dirty="0">
                <a:effectLst/>
                <a:latin typeface="Calibri" panose="020F0502020204030204" pitchFamily="34" charset="0"/>
                <a:ea typeface="Calibri" panose="020F0502020204030204" pitchFamily="34" charset="0"/>
                <a:cs typeface="Times New Roman" panose="02020603050405020304" pitchFamily="18" charset="0"/>
              </a:rPr>
              <a:t>. doi.org/10.1016/</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j.puhip</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2020. 100035. </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3"/>
              </a:rPr>
              <a:t>COVID-19 contact tracing: The Welsh experience - ScienceDirect</a:t>
            </a:r>
            <a:r>
              <a:rPr lang="en-GB" sz="1800" dirty="0">
                <a:effectLst/>
                <a:latin typeface="Calibri" panose="020F0502020204030204" pitchFamily="34" charset="0"/>
                <a:ea typeface="Calibri" panose="020F0502020204030204" pitchFamily="34" charset="0"/>
                <a:cs typeface="Calibri" panose="020F0502020204030204" pitchFamily="34" charset="0"/>
              </a:rPr>
              <a:t> (Accessed on: 21</a:t>
            </a:r>
            <a:r>
              <a:rPr lang="en-GB" sz="1800" baseline="30000" dirty="0">
                <a:effectLst/>
                <a:latin typeface="Calibri" panose="020F0502020204030204" pitchFamily="34" charset="0"/>
                <a:ea typeface="Calibri" panose="020F0502020204030204" pitchFamily="34" charset="0"/>
                <a:cs typeface="Calibri" panose="020F0502020204030204" pitchFamily="34" charset="0"/>
              </a:rPr>
              <a:t>st</a:t>
            </a:r>
            <a:r>
              <a:rPr lang="en-GB" sz="1800" dirty="0">
                <a:effectLst/>
                <a:latin typeface="Calibri" panose="020F0502020204030204" pitchFamily="34" charset="0"/>
                <a:ea typeface="Calibri" panose="020F0502020204030204" pitchFamily="34" charset="0"/>
                <a:cs typeface="Calibri" panose="020F0502020204030204" pitchFamily="34" charset="0"/>
              </a:rPr>
              <a:t> November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Burstow (2012)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Telehealth and Telecare could save NHS £1.2 billion. Department of Health and Social Care.</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Telehealth and Telecare could save NHS £1.2 billion - GOV.UK (www.gov.uk)</a:t>
            </a:r>
            <a:r>
              <a:rPr lang="en-GB" sz="1800" dirty="0">
                <a:effectLst/>
                <a:latin typeface="Calibri" panose="020F0502020204030204" pitchFamily="34" charset="0"/>
                <a:ea typeface="Calibri" panose="020F0502020204030204" pitchFamily="34" charset="0"/>
                <a:cs typeface="Times New Roman" panose="02020603050405020304" pitchFamily="18" charset="0"/>
              </a:rPr>
              <a:t>(Accessed on: 22</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nd</a:t>
            </a:r>
            <a:r>
              <a:rPr lang="en-GB" sz="1800" dirty="0">
                <a:effectLst/>
                <a:latin typeface="Calibri" panose="020F0502020204030204" pitchFamily="34" charset="0"/>
                <a:ea typeface="Calibri" panose="020F0502020204030204" pitchFamily="34" charset="0"/>
                <a:cs typeface="Times New Roman" panose="02020603050405020304" pitchFamily="18" charset="0"/>
              </a:rPr>
              <a:t> November 2023).</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Clarke, O (2020)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Coronavirus: Wales Cancer Campaign urges people to seek help</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Coronavirus: Wales cancer campaign urges people seek help - BBC News</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on: 23</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rd</a:t>
            </a:r>
            <a:r>
              <a:rPr lang="en-GB" sz="1800" dirty="0">
                <a:effectLst/>
                <a:latin typeface="Calibri" panose="020F0502020204030204" pitchFamily="34" charset="0"/>
                <a:ea typeface="Calibri" panose="020F0502020204030204" pitchFamily="34" charset="0"/>
                <a:cs typeface="Times New Roman" panose="02020603050405020304" pitchFamily="18" charset="0"/>
              </a:rPr>
              <a:t> November 2023).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Collins, A. (2022) </a:t>
            </a:r>
            <a:r>
              <a:rPr lang="en-GB" sz="1800" i="1" dirty="0">
                <a:effectLst/>
                <a:latin typeface="Calibri" panose="020F0502020204030204" pitchFamily="34" charset="0"/>
                <a:ea typeface="Calibri" panose="020F0502020204030204" pitchFamily="34" charset="0"/>
                <a:cs typeface="Calibri" panose="020F0502020204030204" pitchFamily="34" charset="0"/>
              </a:rPr>
              <a:t>Video Conferencing has Bloomed in a Time of Crisis</a:t>
            </a:r>
            <a:r>
              <a:rPr lang="en-GB" sz="1800" dirty="0">
                <a:effectLst/>
                <a:latin typeface="Calibri" panose="020F0502020204030204" pitchFamily="34" charset="0"/>
                <a:ea typeface="Calibri" panose="020F0502020204030204" pitchFamily="34" charset="0"/>
                <a:cs typeface="Calibri" panose="020F0502020204030204" pitchFamily="34" charset="0"/>
              </a:rPr>
              <a:t>. Available </a:t>
            </a:r>
            <a:r>
              <a:rPr lang="en-GB" sz="1800" dirty="0" err="1">
                <a:effectLst/>
                <a:latin typeface="Calibri" panose="020F0502020204030204" pitchFamily="34" charset="0"/>
                <a:ea typeface="Calibri" panose="020F0502020204030204" pitchFamily="34" charset="0"/>
                <a:cs typeface="Calibri" panose="020F0502020204030204" pitchFamily="34" charset="0"/>
              </a:rPr>
              <a:t>at:</a:t>
            </a:r>
            <a:r>
              <a:rPr lang="en-GB" sz="1800" u="sng" dirty="0" err="1">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6"/>
              </a:rPr>
              <a:t>Video</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6"/>
              </a:rPr>
              <a:t> Conferencing has Bloomed in a Time of Crisis | ENP (enterprisenetworkingplanet.com)</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rPr>
              <a:t> </a:t>
            </a:r>
            <a:r>
              <a:rPr lang="en-GB" sz="1800" dirty="0">
                <a:effectLst/>
                <a:latin typeface="Calibri" panose="020F0502020204030204" pitchFamily="34" charset="0"/>
                <a:ea typeface="Calibri" panose="020F0502020204030204" pitchFamily="34" charset="0"/>
                <a:cs typeface="Calibri" panose="020F0502020204030204" pitchFamily="34" charset="0"/>
              </a:rPr>
              <a:t>(Accessed on: 13</a:t>
            </a:r>
            <a:r>
              <a:rPr lang="en-GB" sz="18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1800" dirty="0">
                <a:effectLst/>
                <a:latin typeface="Calibri" panose="020F0502020204030204" pitchFamily="34" charset="0"/>
                <a:ea typeface="Calibri" panose="020F0502020204030204" pitchFamily="34" charset="0"/>
                <a:cs typeface="Calibri" panose="020F0502020204030204" pitchFamily="34" charset="0"/>
              </a:rPr>
              <a:t> November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Department for International Development (2021) </a:t>
            </a:r>
            <a:r>
              <a:rPr lang="en-GB" sz="1800" i="1" dirty="0">
                <a:effectLst/>
                <a:latin typeface="Calibri" panose="020F0502020204030204" pitchFamily="34" charset="0"/>
                <a:ea typeface="Calibri" panose="020F0502020204030204" pitchFamily="34" charset="0"/>
                <a:cs typeface="Calibri" panose="020F0502020204030204" pitchFamily="34" charset="0"/>
              </a:rPr>
              <a:t>Implementing the Sustainable Development Goals.</a:t>
            </a:r>
            <a:r>
              <a:rPr lang="en-GB" sz="18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7"/>
              </a:rPr>
              <a:t>Implementing the Sustainable Development Goals - GOV.UK (www.gov.uk)</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on: 22</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nd</a:t>
            </a:r>
            <a:r>
              <a:rPr lang="en-GB" sz="1800" dirty="0">
                <a:effectLst/>
                <a:latin typeface="Calibri" panose="020F0502020204030204" pitchFamily="34" charset="0"/>
                <a:ea typeface="Calibri" panose="020F0502020204030204" pitchFamily="34" charset="0"/>
                <a:cs typeface="Times New Roman" panose="02020603050405020304" pitchFamily="18" charset="0"/>
              </a:rPr>
              <a:t> November 2023). </a:t>
            </a:r>
          </a:p>
          <a:p>
            <a:endParaRPr lang="en-GB" dirty="0"/>
          </a:p>
        </p:txBody>
      </p:sp>
    </p:spTree>
    <p:extLst>
      <p:ext uri="{BB962C8B-B14F-4D97-AF65-F5344CB8AC3E}">
        <p14:creationId xmlns:p14="http://schemas.microsoft.com/office/powerpoint/2010/main" val="18253662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4433570-ED47-0CF6-8B54-22612BFE5583}"/>
              </a:ext>
            </a:extLst>
          </p:cNvPr>
          <p:cNvSpPr txBox="1"/>
          <p:nvPr/>
        </p:nvSpPr>
        <p:spPr>
          <a:xfrm>
            <a:off x="311285" y="214010"/>
            <a:ext cx="11721829" cy="6053580"/>
          </a:xfrm>
          <a:prstGeom prst="rect">
            <a:avLst/>
          </a:prstGeom>
          <a:noFill/>
        </p:spPr>
        <p:txBody>
          <a:bodyPr wrap="square">
            <a:spAutoFit/>
          </a:bodyPr>
          <a:lstStyle/>
          <a:p>
            <a:pPr>
              <a:lnSpc>
                <a:spcPct val="107000"/>
              </a:lnSpc>
              <a:spcAft>
                <a:spcPts val="800"/>
              </a:spcAft>
            </a:pPr>
            <a:r>
              <a:rPr lang="en-GB" sz="1200" dirty="0">
                <a:effectLst/>
                <a:ea typeface="Calibri" panose="020F0502020204030204" pitchFamily="34" charset="0"/>
                <a:cs typeface="Times New Roman" panose="02020603050405020304" pitchFamily="18" charset="0"/>
              </a:rPr>
              <a:t>Department of Health and Social Care (2020) </a:t>
            </a:r>
            <a:r>
              <a:rPr lang="en-GB" sz="1200" i="1" dirty="0">
                <a:effectLst/>
                <a:ea typeface="Calibri" panose="020F0502020204030204" pitchFamily="34" charset="0"/>
                <a:cs typeface="Times New Roman" panose="02020603050405020304" pitchFamily="18" charset="0"/>
              </a:rPr>
              <a:t>NHS COVID-19 app launches across England and Wales</a:t>
            </a:r>
            <a:r>
              <a:rPr lang="en-GB" sz="1200" dirty="0">
                <a:effectLst/>
                <a:ea typeface="Calibri" panose="020F0502020204030204" pitchFamily="34" charset="0"/>
                <a:cs typeface="Times New Roman" panose="02020603050405020304" pitchFamily="18" charset="0"/>
              </a:rPr>
              <a:t>. Available at: </a:t>
            </a:r>
            <a:r>
              <a:rPr lang="en-GB" sz="1200" u="sng" dirty="0">
                <a:solidFill>
                  <a:srgbClr val="0000FF"/>
                </a:solidFill>
                <a:effectLst/>
                <a:ea typeface="Calibri" panose="020F0502020204030204" pitchFamily="34" charset="0"/>
                <a:cs typeface="Times New Roman" panose="02020603050405020304" pitchFamily="18" charset="0"/>
                <a:hlinkClick r:id="rId2"/>
              </a:rPr>
              <a:t>NHS COVID-19 app launches across England and Wales - GOV.UK (www.gov.uk)</a:t>
            </a:r>
            <a:r>
              <a:rPr lang="en-GB" sz="1200" dirty="0">
                <a:effectLst/>
                <a:ea typeface="Calibri" panose="020F0502020204030204" pitchFamily="34" charset="0"/>
                <a:cs typeface="Times New Roman" panose="02020603050405020304" pitchFamily="18" charset="0"/>
              </a:rPr>
              <a:t> (Accessed on: 20</a:t>
            </a:r>
            <a:r>
              <a:rPr lang="en-GB" sz="1200" baseline="30000" dirty="0">
                <a:effectLst/>
                <a:ea typeface="Calibri" panose="020F0502020204030204" pitchFamily="34" charset="0"/>
                <a:cs typeface="Times New Roman" panose="02020603050405020304" pitchFamily="18" charset="0"/>
              </a:rPr>
              <a:t>th</a:t>
            </a:r>
            <a:r>
              <a:rPr lang="en-GB" sz="1200" dirty="0">
                <a:effectLst/>
                <a:ea typeface="Calibri" panose="020F0502020204030204" pitchFamily="34" charset="0"/>
                <a:cs typeface="Times New Roman" panose="02020603050405020304" pitchFamily="18" charset="0"/>
              </a:rPr>
              <a:t> November 2023). </a:t>
            </a:r>
          </a:p>
          <a:p>
            <a:pPr>
              <a:lnSpc>
                <a:spcPct val="107000"/>
              </a:lnSpc>
              <a:spcAft>
                <a:spcPts val="800"/>
              </a:spcAft>
            </a:pPr>
            <a:r>
              <a:rPr lang="en-GB" sz="1200" dirty="0">
                <a:effectLst/>
                <a:ea typeface="Calibri" panose="020F0502020204030204" pitchFamily="34" charset="0"/>
                <a:cs typeface="Calibri" panose="020F0502020204030204" pitchFamily="34" charset="0"/>
              </a:rPr>
              <a:t>Digital Health Care Wales (2023) </a:t>
            </a:r>
            <a:r>
              <a:rPr lang="en-GB" sz="1200" i="1" dirty="0">
                <a:effectLst/>
                <a:ea typeface="Calibri" panose="020F0502020204030204" pitchFamily="34" charset="0"/>
                <a:cs typeface="Calibri" panose="020F0502020204030204" pitchFamily="34" charset="0"/>
              </a:rPr>
              <a:t>An introduction to digital health and care Wales</a:t>
            </a:r>
            <a:r>
              <a:rPr lang="en-GB" sz="1200" dirty="0">
                <a:effectLst/>
                <a:ea typeface="Calibri" panose="020F0502020204030204" pitchFamily="34" charset="0"/>
                <a:cs typeface="Calibri" panose="020F0502020204030204" pitchFamily="34" charset="0"/>
              </a:rPr>
              <a:t>. Available at: </a:t>
            </a:r>
            <a:r>
              <a:rPr lang="en-GB" sz="1200" u="sng" dirty="0" err="1">
                <a:solidFill>
                  <a:srgbClr val="0000FF"/>
                </a:solidFill>
                <a:effectLst/>
                <a:ea typeface="Calibri" panose="020F0502020204030204" pitchFamily="34" charset="0"/>
                <a:cs typeface="Calibri" panose="020F0502020204030204" pitchFamily="34" charset="0"/>
                <a:hlinkClick r:id="rId3"/>
              </a:rPr>
              <a:t>dhcw.nhs.wales</a:t>
            </a:r>
            <a:r>
              <a:rPr lang="en-GB" sz="1200" u="sng" dirty="0">
                <a:solidFill>
                  <a:srgbClr val="0000FF"/>
                </a:solidFill>
                <a:effectLst/>
                <a:ea typeface="Calibri" panose="020F0502020204030204" pitchFamily="34" charset="0"/>
                <a:cs typeface="Calibri" panose="020F0502020204030204" pitchFamily="34" charset="0"/>
                <a:hlinkClick r:id="rId3"/>
              </a:rPr>
              <a:t>/files/publications/an-introduction-to-digital-health-and-care-</a:t>
            </a:r>
            <a:r>
              <a:rPr lang="en-GB" sz="1200" u="sng" dirty="0" err="1">
                <a:solidFill>
                  <a:srgbClr val="0000FF"/>
                </a:solidFill>
                <a:effectLst/>
                <a:ea typeface="Calibri" panose="020F0502020204030204" pitchFamily="34" charset="0"/>
                <a:cs typeface="Calibri" panose="020F0502020204030204" pitchFamily="34" charset="0"/>
                <a:hlinkClick r:id="rId3"/>
              </a:rPr>
              <a:t>wales</a:t>
            </a:r>
            <a:r>
              <a:rPr lang="en-GB" sz="1200" u="sng" dirty="0">
                <a:solidFill>
                  <a:srgbClr val="0000FF"/>
                </a:solidFill>
                <a:effectLst/>
                <a:ea typeface="Calibri" panose="020F0502020204030204" pitchFamily="34" charset="0"/>
                <a:cs typeface="Calibri" panose="020F0502020204030204" pitchFamily="34" charset="0"/>
                <a:hlinkClick r:id="rId3"/>
              </a:rPr>
              <a:t>/</a:t>
            </a:r>
            <a:r>
              <a:rPr lang="en-GB" sz="1200" u="sng" dirty="0">
                <a:solidFill>
                  <a:srgbClr val="0000FF"/>
                </a:solidFill>
                <a:effectLst/>
                <a:ea typeface="Calibri" panose="020F0502020204030204" pitchFamily="34" charset="0"/>
                <a:cs typeface="Calibri" panose="020F0502020204030204" pitchFamily="34" charset="0"/>
              </a:rPr>
              <a:t> </a:t>
            </a:r>
            <a:r>
              <a:rPr lang="en-GB" sz="1200" dirty="0">
                <a:effectLst/>
                <a:ea typeface="Calibri" panose="020F0502020204030204" pitchFamily="34" charset="0"/>
                <a:cs typeface="Calibri" panose="020F0502020204030204" pitchFamily="34" charset="0"/>
              </a:rPr>
              <a:t>(Accessed on: 2</a:t>
            </a:r>
            <a:r>
              <a:rPr lang="en-GB" sz="1200" baseline="30000" dirty="0">
                <a:effectLst/>
                <a:ea typeface="Calibri" panose="020F0502020204030204" pitchFamily="34" charset="0"/>
                <a:cs typeface="Calibri" panose="020F0502020204030204" pitchFamily="34" charset="0"/>
              </a:rPr>
              <a:t>nd</a:t>
            </a:r>
            <a:r>
              <a:rPr lang="en-GB" sz="1200" dirty="0">
                <a:effectLst/>
                <a:ea typeface="Calibri" panose="020F0502020204030204" pitchFamily="34" charset="0"/>
                <a:cs typeface="Calibri" panose="020F0502020204030204" pitchFamily="34" charset="0"/>
              </a:rPr>
              <a:t> November 2023).</a:t>
            </a:r>
            <a:endParaRPr lang="en-GB" sz="12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ea typeface="Calibri" panose="020F0502020204030204" pitchFamily="34" charset="0"/>
                <a:cs typeface="Calibri" panose="020F0502020204030204" pitchFamily="34" charset="0"/>
              </a:rPr>
              <a:t>Frazer, JS. &amp; Frazer, GR. (2021) </a:t>
            </a:r>
            <a:r>
              <a:rPr lang="en-GB" sz="1200" i="1" dirty="0">
                <a:effectLst/>
                <a:ea typeface="Calibri" panose="020F0502020204030204" pitchFamily="34" charset="0"/>
                <a:cs typeface="Calibri" panose="020F0502020204030204" pitchFamily="34" charset="0"/>
              </a:rPr>
              <a:t>Analysis of primary care prescriptions trends in England during the COVID-19 pandemic compared against a predictive model</a:t>
            </a:r>
            <a:r>
              <a:rPr lang="en-GB" sz="1200" dirty="0">
                <a:effectLst/>
                <a:ea typeface="Calibri" panose="020F0502020204030204" pitchFamily="34" charset="0"/>
                <a:cs typeface="Calibri" panose="020F0502020204030204" pitchFamily="34" charset="0"/>
              </a:rPr>
              <a:t>. Doi:10.1136/fmch-2021-001143. Available at: </a:t>
            </a:r>
            <a:r>
              <a:rPr lang="en-GB" sz="1200" u="sng" dirty="0">
                <a:solidFill>
                  <a:srgbClr val="0000FF"/>
                </a:solidFill>
                <a:effectLst/>
                <a:ea typeface="Calibri" panose="020F0502020204030204" pitchFamily="34" charset="0"/>
                <a:cs typeface="Times New Roman" panose="02020603050405020304" pitchFamily="18" charset="0"/>
                <a:hlinkClick r:id="rId4"/>
              </a:rPr>
              <a:t>Analysis of primary care prescription trends in England during the COVID-19 pandemic compared against a predictive model - PMC (nih.gov)</a:t>
            </a:r>
            <a:r>
              <a:rPr lang="en-GB" sz="1200" dirty="0">
                <a:effectLst/>
                <a:ea typeface="Calibri" panose="020F0502020204030204" pitchFamily="34" charset="0"/>
                <a:cs typeface="Times New Roman" panose="02020603050405020304" pitchFamily="18" charset="0"/>
              </a:rPr>
              <a:t>(Accessed on: 22</a:t>
            </a:r>
            <a:r>
              <a:rPr lang="en-GB" sz="1200" baseline="30000" dirty="0">
                <a:effectLst/>
                <a:ea typeface="Calibri" panose="020F0502020204030204" pitchFamily="34" charset="0"/>
                <a:cs typeface="Times New Roman" panose="02020603050405020304" pitchFamily="18" charset="0"/>
              </a:rPr>
              <a:t>nd</a:t>
            </a:r>
            <a:r>
              <a:rPr lang="en-GB" sz="1200" dirty="0">
                <a:effectLst/>
                <a:ea typeface="Calibri" panose="020F0502020204030204" pitchFamily="34" charset="0"/>
                <a:cs typeface="Times New Roman" panose="02020603050405020304" pitchFamily="18" charset="0"/>
              </a:rPr>
              <a:t> November 2023). </a:t>
            </a:r>
          </a:p>
          <a:p>
            <a:pPr>
              <a:lnSpc>
                <a:spcPct val="107000"/>
              </a:lnSpc>
              <a:spcAft>
                <a:spcPts val="800"/>
              </a:spcAft>
            </a:pPr>
            <a:r>
              <a:rPr lang="en-GB" sz="1200" dirty="0">
                <a:effectLst/>
                <a:ea typeface="Calibri" panose="020F0502020204030204" pitchFamily="34" charset="0"/>
                <a:cs typeface="Times New Roman" panose="02020603050405020304" pitchFamily="18" charset="0"/>
              </a:rPr>
              <a:t>Haleem, A. Javaid, M. Singh, RP. &amp; Suman, R. (2021) </a:t>
            </a:r>
            <a:r>
              <a:rPr lang="en-GB" sz="1200" i="1" dirty="0">
                <a:effectLst/>
                <a:ea typeface="Calibri" panose="020F0502020204030204" pitchFamily="34" charset="0"/>
                <a:cs typeface="Times New Roman" panose="02020603050405020304" pitchFamily="18" charset="0"/>
              </a:rPr>
              <a:t>Telemedicine for Healthcare: Capabilities, features, barriers, and applications</a:t>
            </a:r>
            <a:r>
              <a:rPr lang="en-GB" sz="1200" dirty="0">
                <a:effectLst/>
                <a:ea typeface="Calibri" panose="020F0502020204030204" pitchFamily="34" charset="0"/>
                <a:cs typeface="Times New Roman" panose="02020603050405020304" pitchFamily="18" charset="0"/>
              </a:rPr>
              <a:t>. Doi: 10/1016/j.sintl.2021.100117. Available at: </a:t>
            </a:r>
            <a:r>
              <a:rPr lang="en-GB" sz="1200" u="sng" dirty="0">
                <a:solidFill>
                  <a:srgbClr val="0000FF"/>
                </a:solidFill>
                <a:effectLst/>
                <a:ea typeface="Calibri" panose="020F0502020204030204" pitchFamily="34" charset="0"/>
                <a:cs typeface="Times New Roman" panose="02020603050405020304" pitchFamily="18" charset="0"/>
                <a:hlinkClick r:id="rId5"/>
              </a:rPr>
              <a:t>Telemedicine for healthcare: Capabilities, features, barriers, and applications - PMC (nih.gov)</a:t>
            </a:r>
            <a:r>
              <a:rPr lang="en-GB" sz="1200" dirty="0">
                <a:effectLst/>
                <a:ea typeface="Calibri" panose="020F0502020204030204" pitchFamily="34" charset="0"/>
                <a:cs typeface="Times New Roman" panose="02020603050405020304" pitchFamily="18" charset="0"/>
              </a:rPr>
              <a:t> (Accessed on: 23</a:t>
            </a:r>
            <a:r>
              <a:rPr lang="en-GB" sz="1200" baseline="30000" dirty="0">
                <a:effectLst/>
                <a:ea typeface="Calibri" panose="020F0502020204030204" pitchFamily="34" charset="0"/>
                <a:cs typeface="Times New Roman" panose="02020603050405020304" pitchFamily="18" charset="0"/>
              </a:rPr>
              <a:t>rd</a:t>
            </a:r>
            <a:r>
              <a:rPr lang="en-GB" sz="1200" dirty="0">
                <a:effectLst/>
                <a:ea typeface="Calibri" panose="020F0502020204030204" pitchFamily="34" charset="0"/>
                <a:cs typeface="Times New Roman" panose="02020603050405020304" pitchFamily="18" charset="0"/>
              </a:rPr>
              <a:t> November 2023). </a:t>
            </a:r>
          </a:p>
          <a:p>
            <a:pPr>
              <a:lnSpc>
                <a:spcPct val="107000"/>
              </a:lnSpc>
              <a:spcAft>
                <a:spcPts val="800"/>
              </a:spcAft>
            </a:pPr>
            <a:r>
              <a:rPr lang="en-GB" sz="1200" dirty="0">
                <a:effectLst/>
                <a:ea typeface="Calibri" panose="020F0502020204030204" pitchFamily="34" charset="0"/>
                <a:cs typeface="Times New Roman" panose="02020603050405020304" pitchFamily="18" charset="0"/>
              </a:rPr>
              <a:t>Liu, C &amp; Bhargava, R. (2022) </a:t>
            </a:r>
            <a:r>
              <a:rPr lang="en-GB" sz="1200" i="1" dirty="0">
                <a:effectLst/>
                <a:ea typeface="Calibri" panose="020F0502020204030204" pitchFamily="34" charset="0"/>
                <a:cs typeface="Times New Roman" panose="02020603050405020304" pitchFamily="18" charset="0"/>
              </a:rPr>
              <a:t>6 experts reveal the technologies set to revolutionaries’ cancer care</a:t>
            </a:r>
            <a:r>
              <a:rPr lang="en-GB" sz="1200" dirty="0">
                <a:effectLst/>
                <a:ea typeface="Calibri" panose="020F0502020204030204" pitchFamily="34" charset="0"/>
                <a:cs typeface="Times New Roman" panose="02020603050405020304" pitchFamily="18" charset="0"/>
              </a:rPr>
              <a:t>. Available at: </a:t>
            </a:r>
            <a:r>
              <a:rPr lang="en-GB" sz="1200" u="sng" dirty="0">
                <a:solidFill>
                  <a:srgbClr val="0000FF"/>
                </a:solidFill>
                <a:effectLst/>
                <a:ea typeface="Calibri" panose="020F0502020204030204" pitchFamily="34" charset="0"/>
                <a:cs typeface="Times New Roman" panose="02020603050405020304" pitchFamily="18" charset="0"/>
                <a:hlinkClick r:id="rId6"/>
              </a:rPr>
              <a:t>Technology can revolutionize cancer care. 6 experts explain how | World Economic Forum (weforum.org)</a:t>
            </a:r>
            <a:r>
              <a:rPr lang="en-GB" sz="1200" dirty="0">
                <a:effectLst/>
                <a:ea typeface="Calibri" panose="020F0502020204030204" pitchFamily="34" charset="0"/>
                <a:cs typeface="Times New Roman" panose="02020603050405020304" pitchFamily="18" charset="0"/>
              </a:rPr>
              <a:t> (Accessed on: 23</a:t>
            </a:r>
            <a:r>
              <a:rPr lang="en-GB" sz="1200" baseline="30000" dirty="0">
                <a:effectLst/>
                <a:ea typeface="Calibri" panose="020F0502020204030204" pitchFamily="34" charset="0"/>
                <a:cs typeface="Times New Roman" panose="02020603050405020304" pitchFamily="18" charset="0"/>
              </a:rPr>
              <a:t>rd</a:t>
            </a:r>
            <a:r>
              <a:rPr lang="en-GB" sz="1200" dirty="0">
                <a:effectLst/>
                <a:ea typeface="Calibri" panose="020F0502020204030204" pitchFamily="34" charset="0"/>
                <a:cs typeface="Times New Roman" panose="02020603050405020304" pitchFamily="18" charset="0"/>
              </a:rPr>
              <a:t> November 2023) </a:t>
            </a:r>
          </a:p>
          <a:p>
            <a:pPr>
              <a:lnSpc>
                <a:spcPct val="107000"/>
              </a:lnSpc>
              <a:spcAft>
                <a:spcPts val="800"/>
              </a:spcAft>
            </a:pPr>
            <a:r>
              <a:rPr lang="en-GB" sz="1200" dirty="0">
                <a:effectLst/>
                <a:ea typeface="Calibri" panose="020F0502020204030204" pitchFamily="34" charset="0"/>
                <a:cs typeface="Calibri" panose="020F0502020204030204" pitchFamily="34" charset="0"/>
              </a:rPr>
              <a:t>National Health Service England (2023) </a:t>
            </a:r>
            <a:r>
              <a:rPr lang="en-GB" sz="1200" i="1" dirty="0">
                <a:effectLst/>
                <a:ea typeface="Calibri" panose="020F0502020204030204" pitchFamily="34" charset="0"/>
                <a:cs typeface="Calibri" panose="020F0502020204030204" pitchFamily="34" charset="0"/>
              </a:rPr>
              <a:t>Guidance for emergency departments: Initial assessment</a:t>
            </a:r>
            <a:r>
              <a:rPr lang="en-GB" sz="1200" dirty="0">
                <a:effectLst/>
                <a:ea typeface="Calibri" panose="020F0502020204030204" pitchFamily="34" charset="0"/>
                <a:cs typeface="Calibri" panose="020F0502020204030204" pitchFamily="34" charset="0"/>
              </a:rPr>
              <a:t>. Available at: </a:t>
            </a:r>
            <a:r>
              <a:rPr lang="en-GB" sz="1200" u="sng" dirty="0">
                <a:solidFill>
                  <a:srgbClr val="0000FF"/>
                </a:solidFill>
                <a:effectLst/>
                <a:ea typeface="Calibri" panose="020F0502020204030204" pitchFamily="34" charset="0"/>
                <a:cs typeface="Times New Roman" panose="02020603050405020304" pitchFamily="18" charset="0"/>
                <a:hlinkClick r:id="rId7"/>
              </a:rPr>
              <a:t>NHS England » Guidance for emergency departments: initial assessment</a:t>
            </a:r>
            <a:r>
              <a:rPr lang="en-GB" sz="1200" dirty="0">
                <a:effectLst/>
                <a:ea typeface="Calibri" panose="020F0502020204030204" pitchFamily="34" charset="0"/>
                <a:cs typeface="Times New Roman" panose="02020603050405020304" pitchFamily="18" charset="0"/>
              </a:rPr>
              <a:t> (Accessed on: 23</a:t>
            </a:r>
            <a:r>
              <a:rPr lang="en-GB" sz="1200" baseline="30000" dirty="0">
                <a:effectLst/>
                <a:ea typeface="Calibri" panose="020F0502020204030204" pitchFamily="34" charset="0"/>
                <a:cs typeface="Times New Roman" panose="02020603050405020304" pitchFamily="18" charset="0"/>
              </a:rPr>
              <a:t>rd</a:t>
            </a:r>
            <a:r>
              <a:rPr lang="en-GB" sz="1200" dirty="0">
                <a:effectLst/>
                <a:ea typeface="Calibri" panose="020F0502020204030204" pitchFamily="34" charset="0"/>
                <a:cs typeface="Times New Roman" panose="02020603050405020304" pitchFamily="18" charset="0"/>
              </a:rPr>
              <a:t> November 2023). </a:t>
            </a:r>
          </a:p>
          <a:p>
            <a:pPr>
              <a:lnSpc>
                <a:spcPct val="107000"/>
              </a:lnSpc>
              <a:spcAft>
                <a:spcPts val="800"/>
              </a:spcAft>
            </a:pPr>
            <a:r>
              <a:rPr lang="en-GB" sz="1200" dirty="0">
                <a:effectLst/>
                <a:ea typeface="Calibri" panose="020F0502020204030204" pitchFamily="34" charset="0"/>
                <a:cs typeface="Calibri" panose="020F0502020204030204" pitchFamily="34" charset="0"/>
              </a:rPr>
              <a:t>National Health Services (2023) </a:t>
            </a:r>
            <a:r>
              <a:rPr lang="en-GB" sz="1200" i="1" dirty="0">
                <a:effectLst/>
                <a:ea typeface="Calibri" panose="020F0502020204030204" pitchFamily="34" charset="0"/>
                <a:cs typeface="Calibri" panose="020F0502020204030204" pitchFamily="34" charset="0"/>
              </a:rPr>
              <a:t>Remote Consulting</a:t>
            </a:r>
            <a:r>
              <a:rPr lang="en-GB" sz="1200" dirty="0">
                <a:effectLst/>
                <a:ea typeface="Calibri" panose="020F0502020204030204" pitchFamily="34" charset="0"/>
                <a:cs typeface="Calibri" panose="020F0502020204030204" pitchFamily="34" charset="0"/>
              </a:rPr>
              <a:t>. Available at: </a:t>
            </a:r>
            <a:r>
              <a:rPr lang="en-GB" sz="1200" u="sng" dirty="0">
                <a:solidFill>
                  <a:srgbClr val="0000FF"/>
                </a:solidFill>
                <a:effectLst/>
                <a:ea typeface="Calibri" panose="020F0502020204030204" pitchFamily="34" charset="0"/>
                <a:cs typeface="Calibri" panose="020F0502020204030204" pitchFamily="34" charset="0"/>
                <a:hlinkClick r:id="rId8"/>
              </a:rPr>
              <a:t>NHS England » Remote consulting</a:t>
            </a:r>
            <a:r>
              <a:rPr lang="en-GB" sz="1200" u="sng" dirty="0">
                <a:solidFill>
                  <a:srgbClr val="0000FF"/>
                </a:solidFill>
                <a:effectLst/>
                <a:ea typeface="Calibri" panose="020F0502020204030204" pitchFamily="34" charset="0"/>
                <a:cs typeface="Calibri" panose="020F0502020204030204" pitchFamily="34" charset="0"/>
              </a:rPr>
              <a:t> </a:t>
            </a:r>
            <a:r>
              <a:rPr lang="en-GB" sz="1200" dirty="0">
                <a:effectLst/>
                <a:ea typeface="Calibri" panose="020F0502020204030204" pitchFamily="34" charset="0"/>
                <a:cs typeface="Calibri" panose="020F0502020204030204" pitchFamily="34" charset="0"/>
              </a:rPr>
              <a:t>(Accessed on: 13</a:t>
            </a:r>
            <a:r>
              <a:rPr lang="en-GB" sz="1200" baseline="30000" dirty="0">
                <a:effectLst/>
                <a:ea typeface="Calibri" panose="020F0502020204030204" pitchFamily="34" charset="0"/>
                <a:cs typeface="Calibri" panose="020F0502020204030204" pitchFamily="34" charset="0"/>
              </a:rPr>
              <a:t>th</a:t>
            </a:r>
            <a:r>
              <a:rPr lang="en-GB" sz="1200" dirty="0">
                <a:effectLst/>
                <a:ea typeface="Calibri" panose="020F0502020204030204" pitchFamily="34" charset="0"/>
                <a:cs typeface="Calibri" panose="020F0502020204030204" pitchFamily="34" charset="0"/>
              </a:rPr>
              <a:t> November 2023). </a:t>
            </a:r>
            <a:endParaRPr lang="en-GB" sz="12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ea typeface="Calibri" panose="020F0502020204030204" pitchFamily="34" charset="0"/>
                <a:cs typeface="Calibri" panose="020F0502020204030204" pitchFamily="34" charset="0"/>
              </a:rPr>
              <a:t>Public Health England (2015) </a:t>
            </a:r>
            <a:r>
              <a:rPr lang="en-GB" sz="1200" i="1" dirty="0">
                <a:effectLst/>
                <a:ea typeface="Calibri" panose="020F0502020204030204" pitchFamily="34" charset="0"/>
                <a:cs typeface="Calibri" panose="020F0502020204030204" pitchFamily="34" charset="0"/>
              </a:rPr>
              <a:t>A guide to community-centred approaches for health and wellbeing</a:t>
            </a:r>
            <a:r>
              <a:rPr lang="en-GB" sz="1200" dirty="0">
                <a:effectLst/>
                <a:ea typeface="Calibri" panose="020F0502020204030204" pitchFamily="34" charset="0"/>
                <a:cs typeface="Calibri" panose="020F0502020204030204" pitchFamily="34" charset="0"/>
              </a:rPr>
              <a:t>. Available at: </a:t>
            </a:r>
            <a:r>
              <a:rPr lang="en-GB" sz="1200" u="sng" dirty="0">
                <a:solidFill>
                  <a:srgbClr val="0000FF"/>
                </a:solidFill>
                <a:effectLst/>
                <a:ea typeface="Calibri" panose="020F0502020204030204" pitchFamily="34" charset="0"/>
                <a:cs typeface="Times New Roman" panose="02020603050405020304" pitchFamily="18" charset="0"/>
                <a:hlinkClick r:id="rId9"/>
              </a:rPr>
              <a:t>A guide to community-</a:t>
            </a:r>
            <a:r>
              <a:rPr lang="en-GB" sz="1200" u="sng" dirty="0" err="1">
                <a:solidFill>
                  <a:srgbClr val="0000FF"/>
                </a:solidFill>
                <a:effectLst/>
                <a:ea typeface="Calibri" panose="020F0502020204030204" pitchFamily="34" charset="0"/>
                <a:cs typeface="Times New Roman" panose="02020603050405020304" pitchFamily="18" charset="0"/>
                <a:hlinkClick r:id="rId9"/>
              </a:rPr>
              <a:t>centered</a:t>
            </a:r>
            <a:r>
              <a:rPr lang="en-GB" sz="1200" u="sng" dirty="0">
                <a:solidFill>
                  <a:srgbClr val="0000FF"/>
                </a:solidFill>
                <a:effectLst/>
                <a:ea typeface="Calibri" panose="020F0502020204030204" pitchFamily="34" charset="0"/>
                <a:cs typeface="Times New Roman" panose="02020603050405020304" pitchFamily="18" charset="0"/>
                <a:hlinkClick r:id="rId9"/>
              </a:rPr>
              <a:t> approaches for health and wellbeing (publishing.service.gov.uk)</a:t>
            </a:r>
            <a:r>
              <a:rPr lang="en-GB" sz="1200" dirty="0">
                <a:effectLst/>
                <a:ea typeface="Calibri" panose="020F0502020204030204" pitchFamily="34" charset="0"/>
                <a:cs typeface="Times New Roman" panose="02020603050405020304" pitchFamily="18" charset="0"/>
              </a:rPr>
              <a:t> (Accessed on 20</a:t>
            </a:r>
            <a:r>
              <a:rPr lang="en-GB" sz="1200" baseline="30000" dirty="0">
                <a:effectLst/>
                <a:ea typeface="Calibri" panose="020F0502020204030204" pitchFamily="34" charset="0"/>
                <a:cs typeface="Times New Roman" panose="02020603050405020304" pitchFamily="18" charset="0"/>
              </a:rPr>
              <a:t>th</a:t>
            </a:r>
            <a:r>
              <a:rPr lang="en-GB" sz="1200" dirty="0">
                <a:effectLst/>
                <a:ea typeface="Calibri" panose="020F0502020204030204" pitchFamily="34" charset="0"/>
                <a:cs typeface="Times New Roman" panose="02020603050405020304" pitchFamily="18" charset="0"/>
              </a:rPr>
              <a:t> November 2023). </a:t>
            </a:r>
          </a:p>
          <a:p>
            <a:pPr>
              <a:lnSpc>
                <a:spcPct val="107000"/>
              </a:lnSpc>
              <a:spcAft>
                <a:spcPts val="800"/>
              </a:spcAft>
            </a:pPr>
            <a:r>
              <a:rPr lang="en-GB" sz="1200" dirty="0">
                <a:effectLst/>
                <a:ea typeface="Calibri" panose="020F0502020204030204" pitchFamily="34" charset="0"/>
                <a:cs typeface="Times New Roman" panose="02020603050405020304" pitchFamily="18" charset="0"/>
              </a:rPr>
              <a:t>Roberts, K. (2021) </a:t>
            </a:r>
            <a:r>
              <a:rPr lang="en-GB" sz="1200" i="1" dirty="0">
                <a:effectLst/>
                <a:ea typeface="Calibri" panose="020F0502020204030204" pitchFamily="34" charset="0"/>
                <a:cs typeface="Times New Roman" panose="02020603050405020304" pitchFamily="18" charset="0"/>
              </a:rPr>
              <a:t>One year on: How has COVID-19 affected cancer services</a:t>
            </a:r>
            <a:r>
              <a:rPr lang="en-GB" sz="1200" dirty="0">
                <a:effectLst/>
                <a:ea typeface="Calibri" panose="020F0502020204030204" pitchFamily="34" charset="0"/>
                <a:cs typeface="Times New Roman" panose="02020603050405020304" pitchFamily="18" charset="0"/>
              </a:rPr>
              <a:t>. Available at: </a:t>
            </a:r>
            <a:r>
              <a:rPr lang="en-GB" sz="1200" u="sng" dirty="0">
                <a:solidFill>
                  <a:srgbClr val="0000FF"/>
                </a:solidFill>
                <a:effectLst/>
                <a:ea typeface="Calibri" panose="020F0502020204030204" pitchFamily="34" charset="0"/>
                <a:cs typeface="Times New Roman" panose="02020603050405020304" pitchFamily="18" charset="0"/>
                <a:hlinkClick r:id="rId10"/>
              </a:rPr>
              <a:t>One year on: How has COVID-19 affected cancer services? - Cancer Research UK - Cancer News</a:t>
            </a:r>
            <a:r>
              <a:rPr lang="en-GB" sz="1200" dirty="0">
                <a:effectLst/>
                <a:ea typeface="Calibri" panose="020F0502020204030204" pitchFamily="34" charset="0"/>
                <a:cs typeface="Times New Roman" panose="02020603050405020304" pitchFamily="18" charset="0"/>
              </a:rPr>
              <a:t> (Accessed on: 23</a:t>
            </a:r>
            <a:r>
              <a:rPr lang="en-GB" sz="1200" baseline="30000" dirty="0">
                <a:effectLst/>
                <a:ea typeface="Calibri" panose="020F0502020204030204" pitchFamily="34" charset="0"/>
                <a:cs typeface="Times New Roman" panose="02020603050405020304" pitchFamily="18" charset="0"/>
              </a:rPr>
              <a:t>rd</a:t>
            </a:r>
            <a:r>
              <a:rPr lang="en-GB" sz="1200" dirty="0">
                <a:effectLst/>
                <a:ea typeface="Calibri" panose="020F0502020204030204" pitchFamily="34" charset="0"/>
                <a:cs typeface="Times New Roman" panose="02020603050405020304" pitchFamily="18" charset="0"/>
              </a:rPr>
              <a:t> November 2023).</a:t>
            </a:r>
          </a:p>
          <a:p>
            <a:pPr>
              <a:lnSpc>
                <a:spcPct val="107000"/>
              </a:lnSpc>
              <a:spcAft>
                <a:spcPts val="800"/>
              </a:spcAft>
            </a:pPr>
            <a:r>
              <a:rPr lang="en-GB" sz="1200" dirty="0">
                <a:effectLst/>
                <a:ea typeface="Calibri" panose="020F0502020204030204" pitchFamily="34" charset="0"/>
                <a:cs typeface="Calibri" panose="020F0502020204030204" pitchFamily="34" charset="0"/>
              </a:rPr>
              <a:t>Scottish Community Development Centre (2023) </a:t>
            </a:r>
            <a:r>
              <a:rPr lang="en-GB" sz="1200" i="1" dirty="0">
                <a:effectLst/>
                <a:ea typeface="Calibri" panose="020F0502020204030204" pitchFamily="34" charset="0"/>
                <a:cs typeface="Calibri" panose="020F0502020204030204" pitchFamily="34" charset="0"/>
              </a:rPr>
              <a:t>What is Community Development.</a:t>
            </a:r>
            <a:r>
              <a:rPr lang="en-GB" sz="1200" dirty="0">
                <a:effectLst/>
                <a:ea typeface="Calibri" panose="020F0502020204030204" pitchFamily="34" charset="0"/>
                <a:cs typeface="Calibri" panose="020F0502020204030204" pitchFamily="34" charset="0"/>
              </a:rPr>
              <a:t> Available at:</a:t>
            </a:r>
            <a:r>
              <a:rPr lang="en-GB" sz="1200" dirty="0">
                <a:effectLst/>
                <a:ea typeface="Calibri" panose="020F0502020204030204" pitchFamily="34" charset="0"/>
                <a:cs typeface="Times New Roman" panose="02020603050405020304" pitchFamily="18" charset="0"/>
              </a:rPr>
              <a:t> </a:t>
            </a:r>
            <a:r>
              <a:rPr lang="en-GB" sz="1200" u="sng" dirty="0">
                <a:solidFill>
                  <a:srgbClr val="0000FF"/>
                </a:solidFill>
                <a:effectLst/>
                <a:ea typeface="Calibri" panose="020F0502020204030204" pitchFamily="34" charset="0"/>
                <a:cs typeface="Times New Roman" panose="02020603050405020304" pitchFamily="18" charset="0"/>
                <a:hlinkClick r:id="rId11"/>
              </a:rPr>
              <a:t>What is community development? | SCDC - We believe communities matter</a:t>
            </a:r>
            <a:r>
              <a:rPr lang="en-GB" sz="1200" dirty="0">
                <a:effectLst/>
                <a:ea typeface="Calibri" panose="020F0502020204030204" pitchFamily="34" charset="0"/>
                <a:cs typeface="Times New Roman" panose="02020603050405020304" pitchFamily="18" charset="0"/>
              </a:rPr>
              <a:t> (Accessed on: 22</a:t>
            </a:r>
            <a:r>
              <a:rPr lang="en-GB" sz="1200" baseline="30000" dirty="0">
                <a:effectLst/>
                <a:ea typeface="Calibri" panose="020F0502020204030204" pitchFamily="34" charset="0"/>
                <a:cs typeface="Times New Roman" panose="02020603050405020304" pitchFamily="18" charset="0"/>
              </a:rPr>
              <a:t>nd</a:t>
            </a:r>
            <a:r>
              <a:rPr lang="en-GB" sz="1200" dirty="0">
                <a:effectLst/>
                <a:ea typeface="Calibri" panose="020F0502020204030204" pitchFamily="34" charset="0"/>
                <a:cs typeface="Times New Roman" panose="02020603050405020304" pitchFamily="18" charset="0"/>
              </a:rPr>
              <a:t> November 2023).</a:t>
            </a:r>
          </a:p>
          <a:p>
            <a:pPr>
              <a:lnSpc>
                <a:spcPct val="107000"/>
              </a:lnSpc>
              <a:spcAft>
                <a:spcPts val="800"/>
              </a:spcAft>
            </a:pPr>
            <a:r>
              <a:rPr lang="en-GB" sz="1200" dirty="0">
                <a:solidFill>
                  <a:srgbClr val="222222"/>
                </a:solidFill>
                <a:effectLst/>
                <a:ea typeface="Calibri" panose="020F0502020204030204" pitchFamily="34" charset="0"/>
                <a:cs typeface="Calibri" panose="020F0502020204030204" pitchFamily="34" charset="0"/>
              </a:rPr>
              <a:t>The Kings Fund (2020) </a:t>
            </a:r>
            <a:r>
              <a:rPr lang="en-GB" sz="1200" i="1" dirty="0">
                <a:solidFill>
                  <a:srgbClr val="222222"/>
                </a:solidFill>
                <a:effectLst/>
                <a:ea typeface="Calibri" panose="020F0502020204030204" pitchFamily="34" charset="0"/>
                <a:cs typeface="Calibri" panose="020F0502020204030204" pitchFamily="34" charset="0"/>
              </a:rPr>
              <a:t>The digital revolution: eight technologies that will change health care</a:t>
            </a:r>
            <a:r>
              <a:rPr lang="en-GB" sz="1200" dirty="0">
                <a:solidFill>
                  <a:srgbClr val="222222"/>
                </a:solidFill>
                <a:effectLst/>
                <a:ea typeface="Calibri" panose="020F0502020204030204" pitchFamily="34" charset="0"/>
                <a:cs typeface="Calibri" panose="020F0502020204030204" pitchFamily="34" charset="0"/>
              </a:rPr>
              <a:t>. Available at: </a:t>
            </a:r>
            <a:r>
              <a:rPr lang="en-GB" sz="1200" u="sng" dirty="0">
                <a:solidFill>
                  <a:srgbClr val="0000FF"/>
                </a:solidFill>
                <a:effectLst/>
                <a:ea typeface="Calibri" panose="020F0502020204030204" pitchFamily="34" charset="0"/>
                <a:cs typeface="Calibri" panose="020F0502020204030204" pitchFamily="34" charset="0"/>
                <a:hlinkClick r:id="rId12"/>
              </a:rPr>
              <a:t>The digital revolution: eight technologies that will change health and care | The King's Fund (kingsfund.org.uk)</a:t>
            </a:r>
            <a:r>
              <a:rPr lang="en-GB" sz="1200" dirty="0">
                <a:effectLst/>
                <a:ea typeface="Calibri" panose="020F0502020204030204" pitchFamily="34" charset="0"/>
                <a:cs typeface="Calibri" panose="020F0502020204030204" pitchFamily="34" charset="0"/>
              </a:rPr>
              <a:t> (Accessed on: 22</a:t>
            </a:r>
            <a:r>
              <a:rPr lang="en-GB" sz="1200" baseline="30000" dirty="0">
                <a:effectLst/>
                <a:ea typeface="Calibri" panose="020F0502020204030204" pitchFamily="34" charset="0"/>
                <a:cs typeface="Calibri" panose="020F0502020204030204" pitchFamily="34" charset="0"/>
              </a:rPr>
              <a:t>nd</a:t>
            </a:r>
            <a:r>
              <a:rPr lang="en-GB" sz="1200" dirty="0">
                <a:effectLst/>
                <a:ea typeface="Calibri" panose="020F0502020204030204" pitchFamily="34" charset="0"/>
                <a:cs typeface="Calibri" panose="020F0502020204030204" pitchFamily="34" charset="0"/>
              </a:rPr>
              <a:t> November 2023).</a:t>
            </a:r>
            <a:endParaRPr lang="en-GB" sz="1200" dirty="0">
              <a:effectLst/>
              <a:ea typeface="Calibri" panose="020F0502020204030204" pitchFamily="34" charset="0"/>
              <a:cs typeface="Times New Roman" panose="02020603050405020304" pitchFamily="18" charset="0"/>
            </a:endParaRPr>
          </a:p>
          <a:p>
            <a:pPr>
              <a:lnSpc>
                <a:spcPct val="107000"/>
              </a:lnSpc>
              <a:spcAft>
                <a:spcPts val="800"/>
              </a:spcAft>
            </a:pPr>
            <a:endParaRPr lang="en-GB" sz="1200" dirty="0">
              <a:effectLst/>
              <a:ea typeface="Calibri" panose="020F0502020204030204" pitchFamily="34" charset="0"/>
              <a:cs typeface="Times New Roman" panose="02020603050405020304" pitchFamily="18" charset="0"/>
            </a:endParaRPr>
          </a:p>
          <a:p>
            <a:pPr>
              <a:lnSpc>
                <a:spcPct val="107000"/>
              </a:lnSpc>
              <a:spcAft>
                <a:spcPts val="800"/>
              </a:spcAft>
            </a:pPr>
            <a:endParaRPr lang="en-GB" sz="12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116432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15BDF5F-9182-B92B-107C-7B02BE7EEAE3}"/>
              </a:ext>
            </a:extLst>
          </p:cNvPr>
          <p:cNvSpPr txBox="1"/>
          <p:nvPr/>
        </p:nvSpPr>
        <p:spPr>
          <a:xfrm>
            <a:off x="145915" y="194553"/>
            <a:ext cx="11896928" cy="3615733"/>
          </a:xfrm>
          <a:prstGeom prst="rect">
            <a:avLst/>
          </a:prstGeom>
          <a:noFill/>
        </p:spPr>
        <p:txBody>
          <a:bodyPr wrap="square">
            <a:spAutoFit/>
          </a:bodyPr>
          <a:lstStyle/>
          <a:p>
            <a:pPr>
              <a:lnSpc>
                <a:spcPct val="107000"/>
              </a:lnSpc>
              <a:spcAft>
                <a:spcPts val="800"/>
              </a:spcAft>
            </a:pPr>
            <a:r>
              <a:rPr lang="en-GB" sz="1200" dirty="0">
                <a:effectLst/>
                <a:ea typeface="Calibri" panose="020F0502020204030204" pitchFamily="34" charset="0"/>
                <a:cs typeface="Calibri" panose="020F0502020204030204" pitchFamily="34" charset="0"/>
              </a:rPr>
              <a:t>The World Health Organization (2021) </a:t>
            </a:r>
            <a:r>
              <a:rPr lang="en-GB" sz="1200" i="1" dirty="0">
                <a:effectLst/>
                <a:ea typeface="Calibri" panose="020F0502020204030204" pitchFamily="34" charset="0"/>
                <a:cs typeface="Calibri" panose="020F0502020204030204" pitchFamily="34" charset="0"/>
              </a:rPr>
              <a:t>Contact Tracing in the context of COVID-19</a:t>
            </a:r>
            <a:r>
              <a:rPr lang="en-GB" sz="1200" dirty="0">
                <a:effectLst/>
                <a:ea typeface="Calibri" panose="020F0502020204030204" pitchFamily="34" charset="0"/>
                <a:cs typeface="Calibri" panose="020F0502020204030204" pitchFamily="34" charset="0"/>
              </a:rPr>
              <a:t>. Available at: </a:t>
            </a:r>
            <a:r>
              <a:rPr lang="en-GB" sz="1200" u="sng" dirty="0">
                <a:solidFill>
                  <a:srgbClr val="0000FF"/>
                </a:solidFill>
                <a:effectLst/>
                <a:ea typeface="Calibri" panose="020F0502020204030204" pitchFamily="34" charset="0"/>
                <a:cs typeface="Calibri" panose="020F0502020204030204" pitchFamily="34" charset="0"/>
                <a:hlinkClick r:id="rId2"/>
              </a:rPr>
              <a:t>WHO-2019-nCoV-Contact_Tracing-2021.1-eng.pdf</a:t>
            </a:r>
            <a:r>
              <a:rPr lang="en-GB" sz="1200" dirty="0">
                <a:effectLst/>
                <a:ea typeface="Calibri" panose="020F0502020204030204" pitchFamily="34" charset="0"/>
                <a:cs typeface="Calibri" panose="020F0502020204030204" pitchFamily="34" charset="0"/>
              </a:rPr>
              <a:t> (Accessed on: 21</a:t>
            </a:r>
            <a:r>
              <a:rPr lang="en-GB" sz="1200" baseline="30000" dirty="0">
                <a:effectLst/>
                <a:ea typeface="Calibri" panose="020F0502020204030204" pitchFamily="34" charset="0"/>
                <a:cs typeface="Calibri" panose="020F0502020204030204" pitchFamily="34" charset="0"/>
              </a:rPr>
              <a:t>st</a:t>
            </a:r>
            <a:r>
              <a:rPr lang="en-GB" sz="1200" dirty="0">
                <a:effectLst/>
                <a:ea typeface="Calibri" panose="020F0502020204030204" pitchFamily="34" charset="0"/>
                <a:cs typeface="Calibri" panose="020F0502020204030204" pitchFamily="34" charset="0"/>
              </a:rPr>
              <a:t> November 2023). </a:t>
            </a:r>
            <a:endParaRPr lang="en-GB" sz="12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ea typeface="Calibri" panose="020F0502020204030204" pitchFamily="34" charset="0"/>
                <a:cs typeface="Calibri" panose="020F0502020204030204" pitchFamily="34" charset="0"/>
              </a:rPr>
              <a:t>Welsh Government (2012) </a:t>
            </a:r>
            <a:r>
              <a:rPr lang="en-GB" sz="1200" i="1" dirty="0">
                <a:effectLst/>
                <a:ea typeface="Calibri" panose="020F0502020204030204" pitchFamily="34" charset="0"/>
                <a:cs typeface="Calibri" panose="020F0502020204030204" pitchFamily="34" charset="0"/>
              </a:rPr>
              <a:t>Together for Mental Health: A Strategy for Mental Health and Wellbeing in Wales</a:t>
            </a:r>
            <a:r>
              <a:rPr lang="en-GB" sz="1200" dirty="0">
                <a:effectLst/>
                <a:ea typeface="Calibri" panose="020F0502020204030204" pitchFamily="34" charset="0"/>
                <a:cs typeface="Calibri" panose="020F0502020204030204" pitchFamily="34" charset="0"/>
              </a:rPr>
              <a:t>. Available at: </a:t>
            </a:r>
            <a:r>
              <a:rPr lang="en-GB" sz="1200" u="sng" dirty="0">
                <a:solidFill>
                  <a:srgbClr val="0000FF"/>
                </a:solidFill>
                <a:effectLst/>
                <a:ea typeface="Calibri" panose="020F0502020204030204" pitchFamily="34" charset="0"/>
                <a:cs typeface="Times New Roman" panose="02020603050405020304" pitchFamily="18" charset="0"/>
                <a:hlinkClick r:id="rId3"/>
              </a:rPr>
              <a:t>together-for-mental-health-summary.pdf (</a:t>
            </a:r>
            <a:r>
              <a:rPr lang="en-GB" sz="1200" u="sng" dirty="0" err="1">
                <a:solidFill>
                  <a:srgbClr val="0000FF"/>
                </a:solidFill>
                <a:effectLst/>
                <a:ea typeface="Calibri" panose="020F0502020204030204" pitchFamily="34" charset="0"/>
                <a:cs typeface="Times New Roman" panose="02020603050405020304" pitchFamily="18" charset="0"/>
                <a:hlinkClick r:id="rId3"/>
              </a:rPr>
              <a:t>gov.wales</a:t>
            </a:r>
            <a:r>
              <a:rPr lang="en-GB" sz="1200" u="sng" dirty="0">
                <a:solidFill>
                  <a:srgbClr val="0000FF"/>
                </a:solidFill>
                <a:effectLst/>
                <a:ea typeface="Calibri" panose="020F0502020204030204" pitchFamily="34" charset="0"/>
                <a:cs typeface="Times New Roman" panose="02020603050405020304" pitchFamily="18" charset="0"/>
                <a:hlinkClick r:id="rId3"/>
              </a:rPr>
              <a:t>)</a:t>
            </a:r>
            <a:r>
              <a:rPr lang="en-GB" sz="1200" dirty="0">
                <a:effectLst/>
                <a:ea typeface="Calibri" panose="020F0502020204030204" pitchFamily="34" charset="0"/>
                <a:cs typeface="Times New Roman" panose="02020603050405020304" pitchFamily="18" charset="0"/>
              </a:rPr>
              <a:t> (Accessed on:22</a:t>
            </a:r>
            <a:r>
              <a:rPr lang="en-GB" sz="1200" baseline="30000" dirty="0">
                <a:effectLst/>
                <a:ea typeface="Calibri" panose="020F0502020204030204" pitchFamily="34" charset="0"/>
                <a:cs typeface="Times New Roman" panose="02020603050405020304" pitchFamily="18" charset="0"/>
              </a:rPr>
              <a:t>nd</a:t>
            </a:r>
            <a:r>
              <a:rPr lang="en-GB" sz="1200" dirty="0">
                <a:effectLst/>
                <a:ea typeface="Calibri" panose="020F0502020204030204" pitchFamily="34" charset="0"/>
                <a:cs typeface="Times New Roman" panose="02020603050405020304" pitchFamily="18" charset="0"/>
              </a:rPr>
              <a:t> November 2023).</a:t>
            </a:r>
          </a:p>
          <a:p>
            <a:pPr>
              <a:lnSpc>
                <a:spcPct val="107000"/>
              </a:lnSpc>
              <a:spcAft>
                <a:spcPts val="800"/>
              </a:spcAft>
            </a:pPr>
            <a:r>
              <a:rPr lang="en-GB" sz="1200" dirty="0">
                <a:effectLst/>
                <a:ea typeface="Calibri" panose="020F0502020204030204" pitchFamily="34" charset="0"/>
                <a:cs typeface="Times New Roman" panose="02020603050405020304" pitchFamily="18" charset="0"/>
              </a:rPr>
              <a:t>Welsh Government (2020) </a:t>
            </a:r>
            <a:r>
              <a:rPr lang="en-GB" sz="1200" i="1" dirty="0">
                <a:effectLst/>
                <a:ea typeface="Calibri" panose="020F0502020204030204" pitchFamily="34" charset="0"/>
                <a:cs typeface="Times New Roman" panose="02020603050405020304" pitchFamily="18" charset="0"/>
              </a:rPr>
              <a:t>Digital services introduced in NHS Wales during coronavirus are here to stay.</a:t>
            </a:r>
            <a:r>
              <a:rPr lang="en-GB" sz="1200" dirty="0">
                <a:effectLst/>
                <a:ea typeface="Calibri" panose="020F0502020204030204" pitchFamily="34" charset="0"/>
                <a:cs typeface="Times New Roman" panose="02020603050405020304" pitchFamily="18" charset="0"/>
              </a:rPr>
              <a:t> Available at: </a:t>
            </a:r>
            <a:r>
              <a:rPr lang="en-GB" sz="1200" u="sng" dirty="0">
                <a:solidFill>
                  <a:srgbClr val="0000FF"/>
                </a:solidFill>
                <a:effectLst/>
                <a:ea typeface="Calibri" panose="020F0502020204030204" pitchFamily="34" charset="0"/>
                <a:cs typeface="Times New Roman" panose="02020603050405020304" pitchFamily="18" charset="0"/>
                <a:hlinkClick r:id="rId4"/>
              </a:rPr>
              <a:t>Digital services introduced in NHS Wales during coronavirus are here to stay | GOV.WALES</a:t>
            </a:r>
            <a:endParaRPr lang="en-GB" sz="12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ea typeface="Calibri" panose="020F0502020204030204" pitchFamily="34" charset="0"/>
                <a:cs typeface="Times New Roman" panose="02020603050405020304" pitchFamily="18" charset="0"/>
              </a:rPr>
              <a:t>Welsh Government (2020) </a:t>
            </a:r>
            <a:r>
              <a:rPr lang="en-GB" sz="1200" i="1" dirty="0">
                <a:effectLst/>
                <a:ea typeface="Calibri" panose="020F0502020204030204" pitchFamily="34" charset="0"/>
                <a:cs typeface="Times New Roman" panose="02020603050405020304" pitchFamily="18" charset="0"/>
              </a:rPr>
              <a:t>Virtual doctor appointments rolled out across Wales</a:t>
            </a:r>
            <a:r>
              <a:rPr lang="en-GB" sz="1200" dirty="0">
                <a:effectLst/>
                <a:ea typeface="Calibri" panose="020F0502020204030204" pitchFamily="34" charset="0"/>
                <a:cs typeface="Times New Roman" panose="02020603050405020304" pitchFamily="18" charset="0"/>
              </a:rPr>
              <a:t>. Available at: </a:t>
            </a:r>
            <a:r>
              <a:rPr lang="en-GB" sz="1200" u="sng" dirty="0">
                <a:solidFill>
                  <a:srgbClr val="0000FF"/>
                </a:solidFill>
                <a:effectLst/>
                <a:ea typeface="Calibri" panose="020F0502020204030204" pitchFamily="34" charset="0"/>
                <a:cs typeface="Times New Roman" panose="02020603050405020304" pitchFamily="18" charset="0"/>
                <a:hlinkClick r:id="rId5"/>
              </a:rPr>
              <a:t>Virtual doctor appointments rolled out across Wales | GOV.WALES</a:t>
            </a:r>
            <a:r>
              <a:rPr lang="en-GB" sz="1200" dirty="0">
                <a:effectLst/>
                <a:ea typeface="Calibri" panose="020F0502020204030204" pitchFamily="34" charset="0"/>
                <a:cs typeface="Times New Roman" panose="02020603050405020304" pitchFamily="18" charset="0"/>
              </a:rPr>
              <a:t> (Accessed on: 20</a:t>
            </a:r>
            <a:r>
              <a:rPr lang="en-GB" sz="1200" baseline="30000" dirty="0">
                <a:effectLst/>
                <a:ea typeface="Calibri" panose="020F0502020204030204" pitchFamily="34" charset="0"/>
                <a:cs typeface="Times New Roman" panose="02020603050405020304" pitchFamily="18" charset="0"/>
              </a:rPr>
              <a:t>th</a:t>
            </a:r>
            <a:r>
              <a:rPr lang="en-GB" sz="1200" dirty="0">
                <a:effectLst/>
                <a:ea typeface="Calibri" panose="020F0502020204030204" pitchFamily="34" charset="0"/>
                <a:cs typeface="Times New Roman" panose="02020603050405020304" pitchFamily="18" charset="0"/>
              </a:rPr>
              <a:t> November 2023).</a:t>
            </a:r>
          </a:p>
          <a:p>
            <a:pPr>
              <a:lnSpc>
                <a:spcPct val="107000"/>
              </a:lnSpc>
              <a:spcAft>
                <a:spcPts val="800"/>
              </a:spcAft>
            </a:pPr>
            <a:r>
              <a:rPr lang="en-GB" sz="1200" dirty="0">
                <a:effectLst/>
                <a:ea typeface="Calibri" panose="020F0502020204030204" pitchFamily="34" charset="0"/>
                <a:cs typeface="Times New Roman" panose="02020603050405020304" pitchFamily="18" charset="0"/>
              </a:rPr>
              <a:t>Welsh Government (2020) </a:t>
            </a:r>
            <a:r>
              <a:rPr lang="en-GB" sz="1200" i="1" dirty="0">
                <a:effectLst/>
                <a:ea typeface="Calibri" panose="020F0502020204030204" pitchFamily="34" charset="0"/>
                <a:cs typeface="Times New Roman" panose="02020603050405020304" pitchFamily="18" charset="0"/>
              </a:rPr>
              <a:t>Written Statement: COVID-19 NHS Wales Operating Framework – Quarter one Plans.</a:t>
            </a:r>
            <a:r>
              <a:rPr lang="en-GB" sz="1200" dirty="0">
                <a:effectLst/>
                <a:ea typeface="Calibri" panose="020F0502020204030204" pitchFamily="34" charset="0"/>
                <a:cs typeface="Times New Roman" panose="02020603050405020304" pitchFamily="18" charset="0"/>
              </a:rPr>
              <a:t> Available at: </a:t>
            </a:r>
            <a:r>
              <a:rPr lang="en-GB" sz="1200" u="sng" dirty="0">
                <a:solidFill>
                  <a:srgbClr val="0000FF"/>
                </a:solidFill>
                <a:effectLst/>
                <a:ea typeface="Calibri" panose="020F0502020204030204" pitchFamily="34" charset="0"/>
                <a:cs typeface="Times New Roman" panose="02020603050405020304" pitchFamily="18" charset="0"/>
                <a:hlinkClick r:id="rId6"/>
              </a:rPr>
              <a:t>Written Statement: COVID-19 NHS Wales Operating Framework – Quarter One Plans (3 June 2020) | GOV.WALES</a:t>
            </a:r>
            <a:r>
              <a:rPr lang="en-GB" sz="1200" dirty="0">
                <a:effectLst/>
                <a:ea typeface="Calibri" panose="020F0502020204030204" pitchFamily="34" charset="0"/>
                <a:cs typeface="Times New Roman" panose="02020603050405020304" pitchFamily="18" charset="0"/>
              </a:rPr>
              <a:t> (Accessed on: 23</a:t>
            </a:r>
            <a:r>
              <a:rPr lang="en-GB" sz="1200" baseline="30000" dirty="0">
                <a:effectLst/>
                <a:ea typeface="Calibri" panose="020F0502020204030204" pitchFamily="34" charset="0"/>
                <a:cs typeface="Times New Roman" panose="02020603050405020304" pitchFamily="18" charset="0"/>
              </a:rPr>
              <a:t>rd</a:t>
            </a:r>
            <a:r>
              <a:rPr lang="en-GB" sz="1200" dirty="0">
                <a:effectLst/>
                <a:ea typeface="Calibri" panose="020F0502020204030204" pitchFamily="34" charset="0"/>
                <a:cs typeface="Times New Roman" panose="02020603050405020304" pitchFamily="18" charset="0"/>
              </a:rPr>
              <a:t> November 2023). </a:t>
            </a:r>
          </a:p>
          <a:p>
            <a:pPr>
              <a:lnSpc>
                <a:spcPct val="107000"/>
              </a:lnSpc>
              <a:spcAft>
                <a:spcPts val="800"/>
              </a:spcAft>
            </a:pPr>
            <a:r>
              <a:rPr lang="en-GB" sz="1200" dirty="0">
                <a:effectLst/>
                <a:ea typeface="Calibri" panose="020F0502020204030204" pitchFamily="34" charset="0"/>
                <a:cs typeface="Calibri" panose="020F0502020204030204" pitchFamily="34" charset="0"/>
              </a:rPr>
              <a:t>Welsh Government (2022) </a:t>
            </a:r>
            <a:r>
              <a:rPr lang="en-GB" sz="1200" i="1" dirty="0">
                <a:effectLst/>
                <a:ea typeface="Calibri" panose="020F0502020204030204" pitchFamily="34" charset="0"/>
                <a:cs typeface="Calibri" panose="020F0502020204030204" pitchFamily="34" charset="0"/>
              </a:rPr>
              <a:t>Test, Trace, Protect (contact tracing for coronavirus (COVID-19)): up to 23 April 2022.</a:t>
            </a:r>
            <a:r>
              <a:rPr lang="en-GB" sz="1200" dirty="0">
                <a:effectLst/>
                <a:ea typeface="Calibri" panose="020F0502020204030204" pitchFamily="34" charset="0"/>
                <a:cs typeface="Calibri" panose="020F0502020204030204" pitchFamily="34" charset="0"/>
              </a:rPr>
              <a:t> Available at: </a:t>
            </a:r>
            <a:r>
              <a:rPr lang="en-GB" sz="1200" u="sng" dirty="0">
                <a:solidFill>
                  <a:srgbClr val="0000FF"/>
                </a:solidFill>
                <a:effectLst/>
                <a:ea typeface="Calibri" panose="020F0502020204030204" pitchFamily="34" charset="0"/>
                <a:cs typeface="Calibri" panose="020F0502020204030204" pitchFamily="34" charset="0"/>
                <a:hlinkClick r:id="rId7"/>
              </a:rPr>
              <a:t>Test, Trace, Protect (contact tracing for coronavirus (COVID-19)): up to 23 April 2022 | GOV.WALES</a:t>
            </a:r>
            <a:r>
              <a:rPr lang="en-GB" sz="1200" dirty="0">
                <a:effectLst/>
                <a:ea typeface="Calibri" panose="020F0502020204030204" pitchFamily="34" charset="0"/>
                <a:cs typeface="Calibri" panose="020F0502020204030204" pitchFamily="34" charset="0"/>
              </a:rPr>
              <a:t> (Accessed on: 22</a:t>
            </a:r>
            <a:r>
              <a:rPr lang="en-GB" sz="1200" baseline="30000" dirty="0">
                <a:effectLst/>
                <a:ea typeface="Calibri" panose="020F0502020204030204" pitchFamily="34" charset="0"/>
                <a:cs typeface="Calibri" panose="020F0502020204030204" pitchFamily="34" charset="0"/>
              </a:rPr>
              <a:t>nd</a:t>
            </a:r>
            <a:r>
              <a:rPr lang="en-GB" sz="1200" dirty="0">
                <a:effectLst/>
                <a:ea typeface="Calibri" panose="020F0502020204030204" pitchFamily="34" charset="0"/>
                <a:cs typeface="Calibri" panose="020F0502020204030204" pitchFamily="34" charset="0"/>
              </a:rPr>
              <a:t> November 2023).</a:t>
            </a:r>
            <a:endParaRPr lang="en-GB" sz="1200" dirty="0">
              <a:effectLst/>
              <a:ea typeface="Calibri" panose="020F0502020204030204" pitchFamily="34" charset="0"/>
              <a:cs typeface="Times New Roman" panose="02020603050405020304" pitchFamily="18" charset="0"/>
            </a:endParaRPr>
          </a:p>
          <a:p>
            <a:pPr>
              <a:lnSpc>
                <a:spcPct val="107000"/>
              </a:lnSpc>
              <a:spcBef>
                <a:spcPts val="1200"/>
              </a:spcBef>
            </a:pPr>
            <a:r>
              <a:rPr lang="en-GB" sz="1200" kern="0" dirty="0">
                <a:solidFill>
                  <a:srgbClr val="000000"/>
                </a:solidFill>
                <a:effectLst/>
                <a:ea typeface="Times New Roman" panose="02020603050405020304" pitchFamily="18" charset="0"/>
                <a:cs typeface="Times New Roman" panose="02020603050405020304" pitchFamily="18" charset="0"/>
              </a:rPr>
              <a:t>White, H. Saran A. Polack, S and </a:t>
            </a:r>
            <a:r>
              <a:rPr lang="en-GB" sz="1200" kern="0" dirty="0" err="1">
                <a:solidFill>
                  <a:srgbClr val="000000"/>
                </a:solidFill>
                <a:effectLst/>
                <a:ea typeface="Times New Roman" panose="02020603050405020304" pitchFamily="18" charset="0"/>
                <a:cs typeface="Times New Roman" panose="02020603050405020304" pitchFamily="18" charset="0"/>
              </a:rPr>
              <a:t>Kuper</a:t>
            </a:r>
            <a:r>
              <a:rPr lang="en-GB" sz="1200" kern="0" dirty="0">
                <a:solidFill>
                  <a:srgbClr val="000000"/>
                </a:solidFill>
                <a:effectLst/>
                <a:ea typeface="Times New Roman" panose="02020603050405020304" pitchFamily="18" charset="0"/>
                <a:cs typeface="Times New Roman" panose="02020603050405020304" pitchFamily="18" charset="0"/>
              </a:rPr>
              <a:t> H. (2018) </a:t>
            </a:r>
            <a:r>
              <a:rPr lang="en-GB" sz="1200" i="1" kern="1800" dirty="0">
                <a:solidFill>
                  <a:srgbClr val="0B0C0C"/>
                </a:solidFill>
                <a:effectLst/>
                <a:ea typeface="Times New Roman" panose="02020603050405020304" pitchFamily="18" charset="0"/>
                <a:cs typeface="Times New Roman" panose="02020603050405020304" pitchFamily="18" charset="0"/>
              </a:rPr>
              <a:t>Improving social inclusion and empowerment for people with disabilities in low- and middle-income countries: why does it matter and what works</a:t>
            </a:r>
            <a:r>
              <a:rPr lang="en-GB" sz="1200" kern="1800" dirty="0">
                <a:solidFill>
                  <a:srgbClr val="0B0C0C"/>
                </a:solidFill>
                <a:effectLst/>
                <a:ea typeface="Times New Roman" panose="02020603050405020304" pitchFamily="18" charset="0"/>
                <a:cs typeface="Times New Roman" panose="02020603050405020304" pitchFamily="18" charset="0"/>
              </a:rPr>
              <a:t>. GOV.UK. Available at</a:t>
            </a:r>
            <a:r>
              <a:rPr lang="en-GB" sz="1200" b="1" kern="1800" dirty="0">
                <a:solidFill>
                  <a:srgbClr val="0B0C0C"/>
                </a:solidFill>
                <a:effectLst/>
                <a:ea typeface="Times New Roman" panose="02020603050405020304" pitchFamily="18" charset="0"/>
                <a:cs typeface="Times New Roman" panose="02020603050405020304" pitchFamily="18" charset="0"/>
              </a:rPr>
              <a:t>: </a:t>
            </a:r>
            <a:r>
              <a:rPr lang="en-GB" sz="1200" b="1" u="sng" kern="0" dirty="0">
                <a:solidFill>
                  <a:srgbClr val="2F5496"/>
                </a:solidFill>
                <a:effectLst/>
                <a:ea typeface="Times New Roman" panose="02020603050405020304" pitchFamily="18" charset="0"/>
                <a:cs typeface="Times New Roman" panose="02020603050405020304" pitchFamily="18" charset="0"/>
                <a:hlinkClick r:id="rId8"/>
              </a:rPr>
              <a:t>Improving social inclusion and empowerment for people with disabilities in low- and middle-income countries: why does it matter and what works? - GOV.UK (www.gov.uk)</a:t>
            </a:r>
            <a:r>
              <a:rPr lang="en-GB" sz="1200" b="1" kern="0" dirty="0">
                <a:solidFill>
                  <a:srgbClr val="2F5496"/>
                </a:solidFill>
                <a:effectLst/>
                <a:ea typeface="Times New Roman" panose="02020603050405020304" pitchFamily="18" charset="0"/>
                <a:cs typeface="Times New Roman" panose="02020603050405020304" pitchFamily="18" charset="0"/>
              </a:rPr>
              <a:t> (Accessed on: 22</a:t>
            </a:r>
            <a:r>
              <a:rPr lang="en-GB" sz="1200" b="1" kern="0" baseline="30000" dirty="0">
                <a:solidFill>
                  <a:srgbClr val="2F5496"/>
                </a:solidFill>
                <a:effectLst/>
                <a:ea typeface="Times New Roman" panose="02020603050405020304" pitchFamily="18" charset="0"/>
                <a:cs typeface="Times New Roman" panose="02020603050405020304" pitchFamily="18" charset="0"/>
              </a:rPr>
              <a:t>nd</a:t>
            </a:r>
            <a:r>
              <a:rPr lang="en-GB" sz="1200" b="1" kern="0" dirty="0">
                <a:solidFill>
                  <a:srgbClr val="2F5496"/>
                </a:solidFill>
                <a:effectLst/>
                <a:ea typeface="Times New Roman" panose="02020603050405020304" pitchFamily="18" charset="0"/>
                <a:cs typeface="Times New Roman" panose="02020603050405020304" pitchFamily="18" charset="0"/>
              </a:rPr>
              <a:t> November 2023).</a:t>
            </a:r>
          </a:p>
        </p:txBody>
      </p:sp>
    </p:spTree>
    <p:extLst>
      <p:ext uri="{BB962C8B-B14F-4D97-AF65-F5344CB8AC3E}">
        <p14:creationId xmlns:p14="http://schemas.microsoft.com/office/powerpoint/2010/main" val="219815492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773</TotalTime>
  <Words>4552</Words>
  <Application>Microsoft Office PowerPoint</Application>
  <PresentationFormat>Widescreen</PresentationFormat>
  <Paragraphs>210</Paragraphs>
  <Slides>19</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Calibri</vt:lpstr>
      <vt:lpstr>Gill Sans MT</vt:lpstr>
      <vt:lpstr>Söhne</vt:lpstr>
      <vt:lpstr>Symbol</vt:lpstr>
      <vt:lpstr>Times New Roman</vt:lpstr>
      <vt:lpstr>Gallery</vt:lpstr>
      <vt:lpstr>Community Care and Development  BMHP6022 </vt:lpstr>
      <vt:lpstr>Aims and Objectives</vt:lpstr>
      <vt:lpstr>Introduction</vt:lpstr>
      <vt:lpstr>Defining Community Development</vt:lpstr>
      <vt:lpstr>The Role of Technology during Covid-19 Restrictions</vt:lpstr>
      <vt:lpstr>The Role of Technology since Covid-19 Restrictions</vt:lpstr>
      <vt:lpstr>Digital Tool used in Healthcare</vt:lpstr>
      <vt:lpstr>Advantages &amp; Disadvantages </vt:lpstr>
      <vt:lpstr>Digital tools used in healthcare</vt:lpstr>
      <vt:lpstr>Contract tracing advantages and disadvantages </vt:lpstr>
      <vt:lpstr>Remote monitoring devices during and since covid-19 </vt:lpstr>
      <vt:lpstr>Online Prescription Services </vt:lpstr>
      <vt:lpstr>Advantages and disadvantages </vt:lpstr>
      <vt:lpstr>How Virtual consultations and telemedicine have helped develop communities. </vt:lpstr>
      <vt:lpstr>Use of technology in cancer cases</vt:lpstr>
      <vt:lpstr>Conclustion</vt:lpstr>
      <vt:lpstr>Reference list </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Community Care and Development  BMHP6022 </dc:title>
  <dc:creator>Afifa Zaman</dc:creator>
  <cp:lastModifiedBy>sarah  louise howells</cp:lastModifiedBy>
  <cp:revision>10</cp:revision>
  <dcterms:created xsi:type="dcterms:W3CDTF">2023-11-24T09:15:36Z</dcterms:created>
  <dcterms:modified xsi:type="dcterms:W3CDTF">2023-11-24T23:23:25Z</dcterms:modified>
</cp:coreProperties>
</file>