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9" r:id="rId2"/>
    <p:sldId id="305" r:id="rId3"/>
    <p:sldId id="327" r:id="rId4"/>
    <p:sldId id="328" r:id="rId5"/>
    <p:sldId id="276" r:id="rId6"/>
    <p:sldId id="330" r:id="rId7"/>
    <p:sldId id="277" r:id="rId8"/>
    <p:sldId id="322" r:id="rId9"/>
    <p:sldId id="275" r:id="rId10"/>
    <p:sldId id="331" r:id="rId11"/>
    <p:sldId id="278" r:id="rId12"/>
    <p:sldId id="323" r:id="rId13"/>
    <p:sldId id="324" r:id="rId14"/>
    <p:sldId id="325" r:id="rId15"/>
    <p:sldId id="326" r:id="rId16"/>
    <p:sldId id="329" r:id="rId17"/>
    <p:sldId id="332" r:id="rId18"/>
    <p:sldId id="280" r:id="rId19"/>
    <p:sldId id="281" r:id="rId20"/>
    <p:sldId id="282" r:id="rId21"/>
    <p:sldId id="333" r:id="rId22"/>
    <p:sldId id="283" r:id="rId23"/>
    <p:sldId id="284" r:id="rId24"/>
    <p:sldId id="285" r:id="rId25"/>
    <p:sldId id="334" r:id="rId26"/>
    <p:sldId id="286" r:id="rId27"/>
    <p:sldId id="287" r:id="rId28"/>
    <p:sldId id="288" r:id="rId29"/>
    <p:sldId id="289" r:id="rId30"/>
    <p:sldId id="291" r:id="rId31"/>
    <p:sldId id="292" r:id="rId32"/>
    <p:sldId id="309" r:id="rId33"/>
    <p:sldId id="321" r:id="rId34"/>
  </p:sldIdLst>
  <p:sldSz cx="9144000" cy="6858000" type="screen4x3"/>
  <p:notesSz cx="6669088" cy="97536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Corbel" panose="020B0503020204020204" pitchFamily="34" charset="0"/>
      <p:regular r:id="rId41"/>
      <p:bold r:id="rId42"/>
      <p:italic r:id="rId43"/>
      <p:boldItalic r:id="rId44"/>
    </p:embeddedFont>
    <p:embeddedFont>
      <p:font typeface="Gill Sans MT" panose="020B0502020104020203" pitchFamily="34" charset="77"/>
      <p:regular r:id="rId45"/>
      <p:bold r:id="rId46"/>
      <p:italic r:id="rId47"/>
      <p:boldItalic r:id="rId48"/>
    </p:embeddedFont>
    <p:embeddedFont>
      <p:font typeface="Verdana" panose="020B0604030504040204" pitchFamily="34" charset="0"/>
      <p:regular r:id="rId49"/>
      <p:bold r:id="rId50"/>
      <p:italic r:id="rId51"/>
      <p:boldItalic r:id="rId52"/>
    </p:embeddedFont>
    <p:embeddedFont>
      <p:font typeface="Wingdings 2" pitchFamily="2" charset="2"/>
      <p:regular r:id="rId53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04" userDrawn="1">
          <p15:clr>
            <a:srgbClr val="A4A3A4"/>
          </p15:clr>
        </p15:guide>
        <p15:guide id="3" orient="horz" userDrawn="1">
          <p15:clr>
            <a:srgbClr val="A4A3A4"/>
          </p15:clr>
        </p15:guide>
        <p15:guide id="4" orient="horz" pos="48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71" autoAdjust="0"/>
    <p:restoredTop sz="93401" autoAdjust="0"/>
  </p:normalViewPr>
  <p:slideViewPr>
    <p:cSldViewPr>
      <p:cViewPr varScale="1">
        <p:scale>
          <a:sx n="149" d="100"/>
          <a:sy n="149" d="100"/>
        </p:scale>
        <p:origin x="1632" y="176"/>
      </p:cViewPr>
      <p:guideLst>
        <p:guide orient="horz" pos="2160"/>
        <p:guide pos="204"/>
        <p:guide orient="horz"/>
        <p:guide orient="horz" pos="48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85" d="100"/>
        <a:sy n="185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50" Type="http://schemas.openxmlformats.org/officeDocument/2006/relationships/font" Target="fonts/font14.fntdata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font" Target="fonts/font17.fntdata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15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20" Type="http://schemas.openxmlformats.org/officeDocument/2006/relationships/slide" Target="slides/slide19.xml"/><Relationship Id="rId41" Type="http://schemas.openxmlformats.org/officeDocument/2006/relationships/font" Target="fonts/font5.fntdata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49" Type="http://schemas.openxmlformats.org/officeDocument/2006/relationships/font" Target="fonts/font13.fntdata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8.fntdata"/><Relationship Id="rId52" Type="http://schemas.openxmlformats.org/officeDocument/2006/relationships/font" Target="fonts/font16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Number Placeholder 6">
            <a:extLst>
              <a:ext uri="{FF2B5EF4-FFF2-40B4-BE49-F238E27FC236}">
                <a16:creationId xmlns:a16="http://schemas.microsoft.com/office/drawing/2014/main" id="{87EFBA59-D7A8-3147-9855-59543C27FC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374F6C2C-5896-514F-A79A-536947386845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2" name="Slide Number Placeholder 6">
            <a:extLst>
              <a:ext uri="{FF2B5EF4-FFF2-40B4-BE49-F238E27FC236}">
                <a16:creationId xmlns:a16="http://schemas.microsoft.com/office/drawing/2014/main" id="{740E70F6-C899-ED4A-8A85-0AD7C9BD27F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9D438B5-332D-094E-9513-0226AB01ABF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3" name="Slide Number Placeholder 6">
            <a:extLst>
              <a:ext uri="{FF2B5EF4-FFF2-40B4-BE49-F238E27FC236}">
                <a16:creationId xmlns:a16="http://schemas.microsoft.com/office/drawing/2014/main" id="{CB72B159-4DE0-E74E-BCAA-BC8B78A8725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94D2D3F-A4B2-294B-AA0B-CF65F1F894D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4" name="Slide Image Placeholder 1">
            <a:extLst>
              <a:ext uri="{FF2B5EF4-FFF2-40B4-BE49-F238E27FC236}">
                <a16:creationId xmlns:a16="http://schemas.microsoft.com/office/drawing/2014/main" id="{B464BBDE-2CDB-9348-9D27-5FE97008CF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Notes Placeholder 2">
            <a:extLst>
              <a:ext uri="{FF2B5EF4-FFF2-40B4-BE49-F238E27FC236}">
                <a16:creationId xmlns:a16="http://schemas.microsoft.com/office/drawing/2014/main" id="{F7052CF8-DB68-304D-9090-C12D89960E2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0246" name="Slide Number Placeholder 3">
            <a:extLst>
              <a:ext uri="{FF2B5EF4-FFF2-40B4-BE49-F238E27FC236}">
                <a16:creationId xmlns:a16="http://schemas.microsoft.com/office/drawing/2014/main" id="{AAB5080E-836F-7640-9A5A-C3A3F90E052E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B064C3A-BA62-AF42-B9E3-20FD0980216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Image Placeholder 1">
            <a:extLst>
              <a:ext uri="{FF2B5EF4-FFF2-40B4-BE49-F238E27FC236}">
                <a16:creationId xmlns:a16="http://schemas.microsoft.com/office/drawing/2014/main" id="{B157ADC8-BB0E-E948-822D-75843D46E4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0" name="Notes Placeholder 2">
            <a:extLst>
              <a:ext uri="{FF2B5EF4-FFF2-40B4-BE49-F238E27FC236}">
                <a16:creationId xmlns:a16="http://schemas.microsoft.com/office/drawing/2014/main" id="{4CA623DB-FD9B-9F47-81E5-4879CC2BA4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12291" name="Slide Number Placeholder 3">
            <a:extLst>
              <a:ext uri="{FF2B5EF4-FFF2-40B4-BE49-F238E27FC236}">
                <a16:creationId xmlns:a16="http://schemas.microsoft.com/office/drawing/2014/main" id="{981A10D6-BE09-454B-B5B1-E1CBCBC935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C6AE8B8-FFEF-8443-81AD-E8A7D509A929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Number Placeholder 6">
            <a:extLst>
              <a:ext uri="{FF2B5EF4-FFF2-40B4-BE49-F238E27FC236}">
                <a16:creationId xmlns:a16="http://schemas.microsoft.com/office/drawing/2014/main" id="{D1BF8551-241A-014A-A9FE-E7F41F92AC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98DA33E-E6C9-BF41-A2F2-4DF3968BABF5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4338" name="Slide Number Placeholder 6">
            <a:extLst>
              <a:ext uri="{FF2B5EF4-FFF2-40B4-BE49-F238E27FC236}">
                <a16:creationId xmlns:a16="http://schemas.microsoft.com/office/drawing/2014/main" id="{39A9A167-D1CB-7D4E-BD2B-9862BFED8E3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8000034-E57E-0443-ACE7-527199CB865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39" name="Slide Number Placeholder 6">
            <a:extLst>
              <a:ext uri="{FF2B5EF4-FFF2-40B4-BE49-F238E27FC236}">
                <a16:creationId xmlns:a16="http://schemas.microsoft.com/office/drawing/2014/main" id="{E6188C50-4C63-994C-9698-86E82933DF53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E449637-EBF2-404E-AA8D-D767C7F34A3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40" name="Rectangle 7">
            <a:extLst>
              <a:ext uri="{FF2B5EF4-FFF2-40B4-BE49-F238E27FC236}">
                <a16:creationId xmlns:a16="http://schemas.microsoft.com/office/drawing/2014/main" id="{3D90AE36-9726-474E-8567-B7C328140F9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447C22F-8D4F-414F-AFBF-68CBDFA3BD9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14341" name="Rectangle 2">
            <a:extLst>
              <a:ext uri="{FF2B5EF4-FFF2-40B4-BE49-F238E27FC236}">
                <a16:creationId xmlns:a16="http://schemas.microsoft.com/office/drawing/2014/main" id="{B126B80A-E106-C648-8822-461556F6D6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2" name="Rectangle 3">
            <a:extLst>
              <a:ext uri="{FF2B5EF4-FFF2-40B4-BE49-F238E27FC236}">
                <a16:creationId xmlns:a16="http://schemas.microsoft.com/office/drawing/2014/main" id="{2F76A124-22B8-4A47-88AC-A99B78E063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Number Placeholder 6">
            <a:extLst>
              <a:ext uri="{FF2B5EF4-FFF2-40B4-BE49-F238E27FC236}">
                <a16:creationId xmlns:a16="http://schemas.microsoft.com/office/drawing/2014/main" id="{D1BF8551-241A-014A-A9FE-E7F41F92AC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98DA33E-E6C9-BF41-A2F2-4DF3968BABF5}" type="slidenum">
              <a:rPr lang="en-GB" altLang="en-US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4338" name="Slide Number Placeholder 6">
            <a:extLst>
              <a:ext uri="{FF2B5EF4-FFF2-40B4-BE49-F238E27FC236}">
                <a16:creationId xmlns:a16="http://schemas.microsoft.com/office/drawing/2014/main" id="{39A9A167-D1CB-7D4E-BD2B-9862BFED8E3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8000034-E57E-0443-ACE7-527199CB865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39" name="Slide Number Placeholder 6">
            <a:extLst>
              <a:ext uri="{FF2B5EF4-FFF2-40B4-BE49-F238E27FC236}">
                <a16:creationId xmlns:a16="http://schemas.microsoft.com/office/drawing/2014/main" id="{E6188C50-4C63-994C-9698-86E82933DF53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E449637-EBF2-404E-AA8D-D767C7F34A3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40" name="Rectangle 7">
            <a:extLst>
              <a:ext uri="{FF2B5EF4-FFF2-40B4-BE49-F238E27FC236}">
                <a16:creationId xmlns:a16="http://schemas.microsoft.com/office/drawing/2014/main" id="{3D90AE36-9726-474E-8567-B7C328140F9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447C22F-8D4F-414F-AFBF-68CBDFA3BD9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14341" name="Rectangle 2">
            <a:extLst>
              <a:ext uri="{FF2B5EF4-FFF2-40B4-BE49-F238E27FC236}">
                <a16:creationId xmlns:a16="http://schemas.microsoft.com/office/drawing/2014/main" id="{B126B80A-E106-C648-8822-461556F6D6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2" name="Rectangle 3">
            <a:extLst>
              <a:ext uri="{FF2B5EF4-FFF2-40B4-BE49-F238E27FC236}">
                <a16:creationId xmlns:a16="http://schemas.microsoft.com/office/drawing/2014/main" id="{2F76A124-22B8-4A47-88AC-A99B78E063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59901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Number Placeholder 6">
            <a:extLst>
              <a:ext uri="{FF2B5EF4-FFF2-40B4-BE49-F238E27FC236}">
                <a16:creationId xmlns:a16="http://schemas.microsoft.com/office/drawing/2014/main" id="{E78FE075-F0E9-2344-991C-D4DB18415F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614D66CD-C0A1-DB47-B299-F561629BF264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6386" name="Slide Number Placeholder 6">
            <a:extLst>
              <a:ext uri="{FF2B5EF4-FFF2-40B4-BE49-F238E27FC236}">
                <a16:creationId xmlns:a16="http://schemas.microsoft.com/office/drawing/2014/main" id="{A7C2ADA5-5408-AA40-88FB-9ECABA4C31A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BFDFCFD-B66B-D648-BB21-EC2F0CD0978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7" name="Slide Number Placeholder 6">
            <a:extLst>
              <a:ext uri="{FF2B5EF4-FFF2-40B4-BE49-F238E27FC236}">
                <a16:creationId xmlns:a16="http://schemas.microsoft.com/office/drawing/2014/main" id="{52F99BC4-D904-364F-A335-9ED1DFBC78C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41E69FB-E3E7-D94B-9E4D-6EE25629C937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8" name="Rectangle 7">
            <a:extLst>
              <a:ext uri="{FF2B5EF4-FFF2-40B4-BE49-F238E27FC236}">
                <a16:creationId xmlns:a16="http://schemas.microsoft.com/office/drawing/2014/main" id="{EA13BAC8-E4DF-EC42-A9B0-81F3CBBF1DB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151077A-3196-434A-9B9E-04EA6FCB4F5A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16389" name="Rectangle 2">
            <a:extLst>
              <a:ext uri="{FF2B5EF4-FFF2-40B4-BE49-F238E27FC236}">
                <a16:creationId xmlns:a16="http://schemas.microsoft.com/office/drawing/2014/main" id="{A44D6C4B-9F70-3C43-BC63-555198D4B6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90" name="Rectangle 3">
            <a:extLst>
              <a:ext uri="{FF2B5EF4-FFF2-40B4-BE49-F238E27FC236}">
                <a16:creationId xmlns:a16="http://schemas.microsoft.com/office/drawing/2014/main" id="{A2202417-F55E-8640-8188-05ADB57C3D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Number Placeholder 6">
            <a:extLst>
              <a:ext uri="{FF2B5EF4-FFF2-40B4-BE49-F238E27FC236}">
                <a16:creationId xmlns:a16="http://schemas.microsoft.com/office/drawing/2014/main" id="{BE15C863-F631-DE48-B8BC-B93F1E989E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2F71B2F4-DAEF-7F42-99AF-B1DA68A779AC}" type="slidenum">
              <a:rPr lang="en-GB" altLang="en-US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4" name="Slide Number Placeholder 6">
            <a:extLst>
              <a:ext uri="{FF2B5EF4-FFF2-40B4-BE49-F238E27FC236}">
                <a16:creationId xmlns:a16="http://schemas.microsoft.com/office/drawing/2014/main" id="{8D9FC06B-7CF1-8E42-9F96-45B8D6CCEC3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64829CB-5C96-224B-9F8A-68675BE676C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5" name="Slide Number Placeholder 6">
            <a:extLst>
              <a:ext uri="{FF2B5EF4-FFF2-40B4-BE49-F238E27FC236}">
                <a16:creationId xmlns:a16="http://schemas.microsoft.com/office/drawing/2014/main" id="{AEC760DE-A1D9-134E-BAF5-100882B4213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02ADF4A-3A93-1247-956E-7A02A644710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6" name="Rectangle 7">
            <a:extLst>
              <a:ext uri="{FF2B5EF4-FFF2-40B4-BE49-F238E27FC236}">
                <a16:creationId xmlns:a16="http://schemas.microsoft.com/office/drawing/2014/main" id="{662DA914-824D-8C4B-A7D8-2721B6A7697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A3BAE1A-5FA6-2D46-9DE8-BD8ED3EDD77F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18437" name="Rectangle 2">
            <a:extLst>
              <a:ext uri="{FF2B5EF4-FFF2-40B4-BE49-F238E27FC236}">
                <a16:creationId xmlns:a16="http://schemas.microsoft.com/office/drawing/2014/main" id="{7AED6D26-FC1B-8241-BE35-ED1FFBF4A8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8" name="Rectangle 3">
            <a:extLst>
              <a:ext uri="{FF2B5EF4-FFF2-40B4-BE49-F238E27FC236}">
                <a16:creationId xmlns:a16="http://schemas.microsoft.com/office/drawing/2014/main" id="{CDCDD57B-A7C0-734D-B66B-262A0156B8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Number Placeholder 6">
            <a:extLst>
              <a:ext uri="{FF2B5EF4-FFF2-40B4-BE49-F238E27FC236}">
                <a16:creationId xmlns:a16="http://schemas.microsoft.com/office/drawing/2014/main" id="{E5A94E8E-2FB4-8A4F-9516-E6A0B54E4B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B930D22C-8038-0744-BD8A-70303D7550F0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2" name="Slide Number Placeholder 6">
            <a:extLst>
              <a:ext uri="{FF2B5EF4-FFF2-40B4-BE49-F238E27FC236}">
                <a16:creationId xmlns:a16="http://schemas.microsoft.com/office/drawing/2014/main" id="{8A0EF389-7736-8641-B33B-E9EED4FA55B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170B3EC-DF29-9748-A25E-1590FFA3122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3" name="Slide Number Placeholder 6">
            <a:extLst>
              <a:ext uri="{FF2B5EF4-FFF2-40B4-BE49-F238E27FC236}">
                <a16:creationId xmlns:a16="http://schemas.microsoft.com/office/drawing/2014/main" id="{29D70E8F-D562-B545-B78C-284FFAC26E5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BA7C217-D926-014B-B620-22495FD5EE3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4" name="Rectangle 7">
            <a:extLst>
              <a:ext uri="{FF2B5EF4-FFF2-40B4-BE49-F238E27FC236}">
                <a16:creationId xmlns:a16="http://schemas.microsoft.com/office/drawing/2014/main" id="{10EB9915-713D-594F-B53A-EAA49D2A084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D3A577E-BB07-E840-9C82-DE164157EDF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0485" name="Rectangle 2">
            <a:extLst>
              <a:ext uri="{FF2B5EF4-FFF2-40B4-BE49-F238E27FC236}">
                <a16:creationId xmlns:a16="http://schemas.microsoft.com/office/drawing/2014/main" id="{E1FB0F76-7438-8346-93C9-C73AE30AC6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6" name="Rectangle 3">
            <a:extLst>
              <a:ext uri="{FF2B5EF4-FFF2-40B4-BE49-F238E27FC236}">
                <a16:creationId xmlns:a16="http://schemas.microsoft.com/office/drawing/2014/main" id="{A0DE4080-20EA-E64E-AAED-6D734B05DC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Number Placeholder 6">
            <a:extLst>
              <a:ext uri="{FF2B5EF4-FFF2-40B4-BE49-F238E27FC236}">
                <a16:creationId xmlns:a16="http://schemas.microsoft.com/office/drawing/2014/main" id="{E5A94E8E-2FB4-8A4F-9516-E6A0B54E4B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B930D22C-8038-0744-BD8A-70303D7550F0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2" name="Slide Number Placeholder 6">
            <a:extLst>
              <a:ext uri="{FF2B5EF4-FFF2-40B4-BE49-F238E27FC236}">
                <a16:creationId xmlns:a16="http://schemas.microsoft.com/office/drawing/2014/main" id="{8A0EF389-7736-8641-B33B-E9EED4FA55B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170B3EC-DF29-9748-A25E-1590FFA3122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3" name="Slide Number Placeholder 6">
            <a:extLst>
              <a:ext uri="{FF2B5EF4-FFF2-40B4-BE49-F238E27FC236}">
                <a16:creationId xmlns:a16="http://schemas.microsoft.com/office/drawing/2014/main" id="{29D70E8F-D562-B545-B78C-284FFAC26E5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BA7C217-D926-014B-B620-22495FD5EE3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4" name="Rectangle 7">
            <a:extLst>
              <a:ext uri="{FF2B5EF4-FFF2-40B4-BE49-F238E27FC236}">
                <a16:creationId xmlns:a16="http://schemas.microsoft.com/office/drawing/2014/main" id="{10EB9915-713D-594F-B53A-EAA49D2A084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D3A577E-BB07-E840-9C82-DE164157EDF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0485" name="Rectangle 2">
            <a:extLst>
              <a:ext uri="{FF2B5EF4-FFF2-40B4-BE49-F238E27FC236}">
                <a16:creationId xmlns:a16="http://schemas.microsoft.com/office/drawing/2014/main" id="{E1FB0F76-7438-8346-93C9-C73AE30AC6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6" name="Rectangle 3">
            <a:extLst>
              <a:ext uri="{FF2B5EF4-FFF2-40B4-BE49-F238E27FC236}">
                <a16:creationId xmlns:a16="http://schemas.microsoft.com/office/drawing/2014/main" id="{A0DE4080-20EA-E64E-AAED-6D734B05DC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73675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6">
            <a:extLst>
              <a:ext uri="{FF2B5EF4-FFF2-40B4-BE49-F238E27FC236}">
                <a16:creationId xmlns:a16="http://schemas.microsoft.com/office/drawing/2014/main" id="{D7F44294-2A75-944B-9657-BBA8DEEBF0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902136CB-0EFF-9F4B-A372-F35D54052B0E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2530" name="Slide Number Placeholder 6">
            <a:extLst>
              <a:ext uri="{FF2B5EF4-FFF2-40B4-BE49-F238E27FC236}">
                <a16:creationId xmlns:a16="http://schemas.microsoft.com/office/drawing/2014/main" id="{EB775A91-7678-F24A-A407-FCD646D198C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132C9F8-1421-594B-836B-06E91E40F39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1" name="Slide Number Placeholder 6">
            <a:extLst>
              <a:ext uri="{FF2B5EF4-FFF2-40B4-BE49-F238E27FC236}">
                <a16:creationId xmlns:a16="http://schemas.microsoft.com/office/drawing/2014/main" id="{1560585B-EEA9-7448-A97C-FB0EC591998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89DCC44-831B-8947-A68A-CB3BE4D75405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2" name="Rectangle 7">
            <a:extLst>
              <a:ext uri="{FF2B5EF4-FFF2-40B4-BE49-F238E27FC236}">
                <a16:creationId xmlns:a16="http://schemas.microsoft.com/office/drawing/2014/main" id="{ABBFE9F0-D1AE-CF4E-A2E6-A60CFAA49C5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A898486-1048-9E45-9F9C-646D1122C14A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2533" name="Rectangle 2">
            <a:extLst>
              <a:ext uri="{FF2B5EF4-FFF2-40B4-BE49-F238E27FC236}">
                <a16:creationId xmlns:a16="http://schemas.microsoft.com/office/drawing/2014/main" id="{E2727C96-D607-7743-8E37-DDCE707CD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4" name="Rectangle 3">
            <a:extLst>
              <a:ext uri="{FF2B5EF4-FFF2-40B4-BE49-F238E27FC236}">
                <a16:creationId xmlns:a16="http://schemas.microsoft.com/office/drawing/2014/main" id="{4038074F-8060-4F4E-B6AF-79322045C0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6">
            <a:extLst>
              <a:ext uri="{FF2B5EF4-FFF2-40B4-BE49-F238E27FC236}">
                <a16:creationId xmlns:a16="http://schemas.microsoft.com/office/drawing/2014/main" id="{7A7264B1-5545-824D-AD0B-1B3A5A6F59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13D0056F-BB06-BD49-8B54-95C1E2B872A1}" type="slidenum">
              <a:rPr lang="en-GB" altLang="en-US">
                <a:latin typeface="Calibri" panose="020F0502020204030204" pitchFamily="34" charset="0"/>
              </a:rPr>
              <a:pPr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91385-E6E7-ED49-8BBE-E3C3D5A239B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E5090B5-7949-EC49-A13E-1C13519818C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5" name="Slide Number Placeholder 6">
            <a:extLst>
              <a:ext uri="{FF2B5EF4-FFF2-40B4-BE49-F238E27FC236}">
                <a16:creationId xmlns:a16="http://schemas.microsoft.com/office/drawing/2014/main" id="{29C72051-9061-CA42-87BD-4C29961361D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B60CD4F-176A-4F42-8C3E-5D1FAF37A1B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6" name="Rectangle 7">
            <a:extLst>
              <a:ext uri="{FF2B5EF4-FFF2-40B4-BE49-F238E27FC236}">
                <a16:creationId xmlns:a16="http://schemas.microsoft.com/office/drawing/2014/main" id="{69345CCF-E84F-8142-A2C1-55C31E7EDEE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B54977D-609C-314A-9324-00B9EDEF51A3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8677" name="Rectangle 2">
            <a:extLst>
              <a:ext uri="{FF2B5EF4-FFF2-40B4-BE49-F238E27FC236}">
                <a16:creationId xmlns:a16="http://schemas.microsoft.com/office/drawing/2014/main" id="{5D4F838B-7E4E-9342-87B0-2B83ECF8F0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8" name="Rectangle 3">
            <a:extLst>
              <a:ext uri="{FF2B5EF4-FFF2-40B4-BE49-F238E27FC236}">
                <a16:creationId xmlns:a16="http://schemas.microsoft.com/office/drawing/2014/main" id="{267EF292-FED4-A342-95ED-488D87D4B9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6">
            <a:extLst>
              <a:ext uri="{FF2B5EF4-FFF2-40B4-BE49-F238E27FC236}">
                <a16:creationId xmlns:a16="http://schemas.microsoft.com/office/drawing/2014/main" id="{7A7264B1-5545-824D-AD0B-1B3A5A6F59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13D0056F-BB06-BD49-8B54-95C1E2B872A1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91385-E6E7-ED49-8BBE-E3C3D5A239B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E5090B5-7949-EC49-A13E-1C13519818C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5" name="Slide Number Placeholder 6">
            <a:extLst>
              <a:ext uri="{FF2B5EF4-FFF2-40B4-BE49-F238E27FC236}">
                <a16:creationId xmlns:a16="http://schemas.microsoft.com/office/drawing/2014/main" id="{29C72051-9061-CA42-87BD-4C29961361D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B60CD4F-176A-4F42-8C3E-5D1FAF37A1B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6" name="Rectangle 7">
            <a:extLst>
              <a:ext uri="{FF2B5EF4-FFF2-40B4-BE49-F238E27FC236}">
                <a16:creationId xmlns:a16="http://schemas.microsoft.com/office/drawing/2014/main" id="{69345CCF-E84F-8142-A2C1-55C31E7EDEE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B54977D-609C-314A-9324-00B9EDEF51A3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8677" name="Rectangle 2">
            <a:extLst>
              <a:ext uri="{FF2B5EF4-FFF2-40B4-BE49-F238E27FC236}">
                <a16:creationId xmlns:a16="http://schemas.microsoft.com/office/drawing/2014/main" id="{5D4F838B-7E4E-9342-87B0-2B83ECF8F0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8" name="Rectangle 3">
            <a:extLst>
              <a:ext uri="{FF2B5EF4-FFF2-40B4-BE49-F238E27FC236}">
                <a16:creationId xmlns:a16="http://schemas.microsoft.com/office/drawing/2014/main" id="{267EF292-FED4-A342-95ED-488D87D4B9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837876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Number Placeholder 6">
            <a:extLst>
              <a:ext uri="{FF2B5EF4-FFF2-40B4-BE49-F238E27FC236}">
                <a16:creationId xmlns:a16="http://schemas.microsoft.com/office/drawing/2014/main" id="{78CED005-7C4C-ED44-AAC7-E3E5B2357D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95411F7C-BFF6-574B-8A29-1228AD01862D}" type="slidenum">
              <a:rPr lang="en-GB" altLang="en-US">
                <a:latin typeface="Calibri" panose="020F0502020204030204" pitchFamily="34" charset="0"/>
              </a:rPr>
              <a:pPr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0722" name="Slide Number Placeholder 6">
            <a:extLst>
              <a:ext uri="{FF2B5EF4-FFF2-40B4-BE49-F238E27FC236}">
                <a16:creationId xmlns:a16="http://schemas.microsoft.com/office/drawing/2014/main" id="{B13F6339-9863-6F43-863D-E65E0D93A123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5E20935-F3C0-194D-A3A7-E40796D91BD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3" name="Slide Number Placeholder 6">
            <a:extLst>
              <a:ext uri="{FF2B5EF4-FFF2-40B4-BE49-F238E27FC236}">
                <a16:creationId xmlns:a16="http://schemas.microsoft.com/office/drawing/2014/main" id="{C026543F-606C-364A-9B34-7952494B159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4DD6A17-07BD-6D4E-A9DC-62D25387E6A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4" name="Rectangle 7">
            <a:extLst>
              <a:ext uri="{FF2B5EF4-FFF2-40B4-BE49-F238E27FC236}">
                <a16:creationId xmlns:a16="http://schemas.microsoft.com/office/drawing/2014/main" id="{0D024190-9B50-A540-B854-2BEC2BF4732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C81F5D4-5700-6D4E-8FBF-704814D25975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0725" name="Rectangle 2">
            <a:extLst>
              <a:ext uri="{FF2B5EF4-FFF2-40B4-BE49-F238E27FC236}">
                <a16:creationId xmlns:a16="http://schemas.microsoft.com/office/drawing/2014/main" id="{41839FCC-DE42-7E47-88A8-B71320A0E8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6" name="Rectangle 3">
            <a:extLst>
              <a:ext uri="{FF2B5EF4-FFF2-40B4-BE49-F238E27FC236}">
                <a16:creationId xmlns:a16="http://schemas.microsoft.com/office/drawing/2014/main" id="{5BCC044C-4B5D-5D4C-9AEB-1BC8788604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Number Placeholder 6">
            <a:extLst>
              <a:ext uri="{FF2B5EF4-FFF2-40B4-BE49-F238E27FC236}">
                <a16:creationId xmlns:a16="http://schemas.microsoft.com/office/drawing/2014/main" id="{F4EC17B4-D22B-624A-B667-B394B46BBB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D7883CF1-8545-8F44-939C-379E0D217325}" type="slidenum">
              <a:rPr lang="en-GB" altLang="en-US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2770" name="Slide Number Placeholder 6">
            <a:extLst>
              <a:ext uri="{FF2B5EF4-FFF2-40B4-BE49-F238E27FC236}">
                <a16:creationId xmlns:a16="http://schemas.microsoft.com/office/drawing/2014/main" id="{FD720B19-4F1D-B449-BB92-61A65E73EB6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9502DB1-6135-254F-A46A-F3A3D1013AC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1" name="Slide Number Placeholder 6">
            <a:extLst>
              <a:ext uri="{FF2B5EF4-FFF2-40B4-BE49-F238E27FC236}">
                <a16:creationId xmlns:a16="http://schemas.microsoft.com/office/drawing/2014/main" id="{B4DB8222-656F-C34D-A4F0-58C3E9241EB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D9F8C63-692F-1F4D-8A5F-4AB178FFF195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2" name="Rectangle 7">
            <a:extLst>
              <a:ext uri="{FF2B5EF4-FFF2-40B4-BE49-F238E27FC236}">
                <a16:creationId xmlns:a16="http://schemas.microsoft.com/office/drawing/2014/main" id="{42B12D09-85D6-844C-A322-E30866823C0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21047A9A-41E1-C846-90A7-D0A632E589FF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2773" name="Rectangle 2">
            <a:extLst>
              <a:ext uri="{FF2B5EF4-FFF2-40B4-BE49-F238E27FC236}">
                <a16:creationId xmlns:a16="http://schemas.microsoft.com/office/drawing/2014/main" id="{FB71FCE2-DD3C-1443-A86B-462FBAECEC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4" name="Rectangle 3">
            <a:extLst>
              <a:ext uri="{FF2B5EF4-FFF2-40B4-BE49-F238E27FC236}">
                <a16:creationId xmlns:a16="http://schemas.microsoft.com/office/drawing/2014/main" id="{D472C88C-8C11-2842-88A9-A81F4E672F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6">
            <a:extLst>
              <a:ext uri="{FF2B5EF4-FFF2-40B4-BE49-F238E27FC236}">
                <a16:creationId xmlns:a16="http://schemas.microsoft.com/office/drawing/2014/main" id="{BD3B8AE7-9880-454F-ABB9-803E52EA09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4347A6C6-F5A6-4346-9774-B4CCDE9B8B13}" type="slidenum">
              <a:rPr lang="en-GB" altLang="en-US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4818" name="Slide Number Placeholder 6">
            <a:extLst>
              <a:ext uri="{FF2B5EF4-FFF2-40B4-BE49-F238E27FC236}">
                <a16:creationId xmlns:a16="http://schemas.microsoft.com/office/drawing/2014/main" id="{7A9FA9F5-DB9B-414A-BE4D-35F43B18C12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8573F0B-24C9-094C-A700-823217F0048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19" name="Slide Number Placeholder 6">
            <a:extLst>
              <a:ext uri="{FF2B5EF4-FFF2-40B4-BE49-F238E27FC236}">
                <a16:creationId xmlns:a16="http://schemas.microsoft.com/office/drawing/2014/main" id="{6456B843-BF94-B84D-9C47-0F6D3D9D8D8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2AEEE0C-381D-814D-A083-DA2EED87CCC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20" name="Rectangle 7">
            <a:extLst>
              <a:ext uri="{FF2B5EF4-FFF2-40B4-BE49-F238E27FC236}">
                <a16:creationId xmlns:a16="http://schemas.microsoft.com/office/drawing/2014/main" id="{AF4FA4B0-7452-8A4F-9C41-E73018A9432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ABD550E-5FE7-984D-80CB-C74933B1803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4821" name="Rectangle 2">
            <a:extLst>
              <a:ext uri="{FF2B5EF4-FFF2-40B4-BE49-F238E27FC236}">
                <a16:creationId xmlns:a16="http://schemas.microsoft.com/office/drawing/2014/main" id="{D18E315F-A062-A546-836B-94B429C801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2" name="Rectangle 3">
            <a:extLst>
              <a:ext uri="{FF2B5EF4-FFF2-40B4-BE49-F238E27FC236}">
                <a16:creationId xmlns:a16="http://schemas.microsoft.com/office/drawing/2014/main" id="{68C50EDE-76AA-674C-848D-338A4EB277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6">
            <a:extLst>
              <a:ext uri="{FF2B5EF4-FFF2-40B4-BE49-F238E27FC236}">
                <a16:creationId xmlns:a16="http://schemas.microsoft.com/office/drawing/2014/main" id="{BD3B8AE7-9880-454F-ABB9-803E52EA09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4347A6C6-F5A6-4346-9774-B4CCDE9B8B13}" type="slidenum">
              <a:rPr lang="en-GB" altLang="en-US">
                <a:latin typeface="Calibri" panose="020F0502020204030204" pitchFamily="34" charset="0"/>
              </a:rPr>
              <a:pPr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4818" name="Slide Number Placeholder 6">
            <a:extLst>
              <a:ext uri="{FF2B5EF4-FFF2-40B4-BE49-F238E27FC236}">
                <a16:creationId xmlns:a16="http://schemas.microsoft.com/office/drawing/2014/main" id="{7A9FA9F5-DB9B-414A-BE4D-35F43B18C12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8573F0B-24C9-094C-A700-823217F0048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19" name="Slide Number Placeholder 6">
            <a:extLst>
              <a:ext uri="{FF2B5EF4-FFF2-40B4-BE49-F238E27FC236}">
                <a16:creationId xmlns:a16="http://schemas.microsoft.com/office/drawing/2014/main" id="{6456B843-BF94-B84D-9C47-0F6D3D9D8D8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2AEEE0C-381D-814D-A083-DA2EED87CCC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20" name="Rectangle 7">
            <a:extLst>
              <a:ext uri="{FF2B5EF4-FFF2-40B4-BE49-F238E27FC236}">
                <a16:creationId xmlns:a16="http://schemas.microsoft.com/office/drawing/2014/main" id="{AF4FA4B0-7452-8A4F-9C41-E73018A9432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ABD550E-5FE7-984D-80CB-C74933B1803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4821" name="Rectangle 2">
            <a:extLst>
              <a:ext uri="{FF2B5EF4-FFF2-40B4-BE49-F238E27FC236}">
                <a16:creationId xmlns:a16="http://schemas.microsoft.com/office/drawing/2014/main" id="{D18E315F-A062-A546-836B-94B429C801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2" name="Rectangle 3">
            <a:extLst>
              <a:ext uri="{FF2B5EF4-FFF2-40B4-BE49-F238E27FC236}">
                <a16:creationId xmlns:a16="http://schemas.microsoft.com/office/drawing/2014/main" id="{68C50EDE-76AA-674C-848D-338A4EB277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342502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6">
            <a:extLst>
              <a:ext uri="{FF2B5EF4-FFF2-40B4-BE49-F238E27FC236}">
                <a16:creationId xmlns:a16="http://schemas.microsoft.com/office/drawing/2014/main" id="{475A2699-93DA-334E-972D-A31F681121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E04E945C-2FD5-704C-BCB7-97DB26233FAE}" type="slidenum">
              <a:rPr lang="en-GB" altLang="en-US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6866" name="Slide Number Placeholder 6">
            <a:extLst>
              <a:ext uri="{FF2B5EF4-FFF2-40B4-BE49-F238E27FC236}">
                <a16:creationId xmlns:a16="http://schemas.microsoft.com/office/drawing/2014/main" id="{18D3F18A-6A14-BA48-8D88-B236F1AD864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0E557ED-6780-354F-A3BA-510B5F30FF9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7" name="Slide Number Placeholder 6">
            <a:extLst>
              <a:ext uri="{FF2B5EF4-FFF2-40B4-BE49-F238E27FC236}">
                <a16:creationId xmlns:a16="http://schemas.microsoft.com/office/drawing/2014/main" id="{505AF23B-46EE-FF42-83BE-BDD5557AE8F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BB75C6F-9AE8-AE4D-A87F-C62B36629EC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8" name="Rectangle 7">
            <a:extLst>
              <a:ext uri="{FF2B5EF4-FFF2-40B4-BE49-F238E27FC236}">
                <a16:creationId xmlns:a16="http://schemas.microsoft.com/office/drawing/2014/main" id="{04955A8A-DEBC-7746-A176-DD46ABB42B7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4ACE371-4DCA-F142-AB4E-AE013C7CBF90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6869" name="Rectangle 2">
            <a:extLst>
              <a:ext uri="{FF2B5EF4-FFF2-40B4-BE49-F238E27FC236}">
                <a16:creationId xmlns:a16="http://schemas.microsoft.com/office/drawing/2014/main" id="{F573304C-31E3-F44A-8F02-734D39B7B3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70" name="Rectangle 3">
            <a:extLst>
              <a:ext uri="{FF2B5EF4-FFF2-40B4-BE49-F238E27FC236}">
                <a16:creationId xmlns:a16="http://schemas.microsoft.com/office/drawing/2014/main" id="{6FE8D122-1476-E642-8809-F14B5420EC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6">
            <a:extLst>
              <a:ext uri="{FF2B5EF4-FFF2-40B4-BE49-F238E27FC236}">
                <a16:creationId xmlns:a16="http://schemas.microsoft.com/office/drawing/2014/main" id="{5E5AD9E5-8F81-4141-AC99-394AB01D26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0190C684-0ABE-AA45-8AB2-557A55AD7C74}" type="slidenum">
              <a:rPr lang="en-GB" altLang="en-US">
                <a:latin typeface="Calibri" panose="020F0502020204030204" pitchFamily="34" charset="0"/>
              </a:rPr>
              <a:pPr/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8914" name="Slide Number Placeholder 6">
            <a:extLst>
              <a:ext uri="{FF2B5EF4-FFF2-40B4-BE49-F238E27FC236}">
                <a16:creationId xmlns:a16="http://schemas.microsoft.com/office/drawing/2014/main" id="{AB9968E3-3050-2B4B-81B1-D9024D8BF7F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3184245-A0FD-564A-A18C-2B4AF69BEB9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5" name="Slide Number Placeholder 6">
            <a:extLst>
              <a:ext uri="{FF2B5EF4-FFF2-40B4-BE49-F238E27FC236}">
                <a16:creationId xmlns:a16="http://schemas.microsoft.com/office/drawing/2014/main" id="{38409920-D782-F247-AAD0-E40C3CCC3AC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D622BF7-691A-1E43-9FEA-7C131459D5F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6" name="Rectangle 7">
            <a:extLst>
              <a:ext uri="{FF2B5EF4-FFF2-40B4-BE49-F238E27FC236}">
                <a16:creationId xmlns:a16="http://schemas.microsoft.com/office/drawing/2014/main" id="{B259B875-8A5E-5647-9885-6DB868EC1C8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B9258CF-2782-4847-BE18-74613F76A239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23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8917" name="Rectangle 2">
            <a:extLst>
              <a:ext uri="{FF2B5EF4-FFF2-40B4-BE49-F238E27FC236}">
                <a16:creationId xmlns:a16="http://schemas.microsoft.com/office/drawing/2014/main" id="{8FA84C00-D57B-3D43-A951-1AE3D543CC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8" name="Rectangle 3">
            <a:extLst>
              <a:ext uri="{FF2B5EF4-FFF2-40B4-BE49-F238E27FC236}">
                <a16:creationId xmlns:a16="http://schemas.microsoft.com/office/drawing/2014/main" id="{2A5291A0-841C-8E46-90F0-C063FBFF64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6">
            <a:extLst>
              <a:ext uri="{FF2B5EF4-FFF2-40B4-BE49-F238E27FC236}">
                <a16:creationId xmlns:a16="http://schemas.microsoft.com/office/drawing/2014/main" id="{CCA2B66C-967C-404C-9550-00FD4FC4BF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BCA6FECB-238D-C74D-B47E-0C4C320D050C}" type="slidenum">
              <a:rPr lang="en-GB" altLang="en-US">
                <a:latin typeface="Calibri" panose="020F0502020204030204" pitchFamily="34" charset="0"/>
              </a:rPr>
              <a:pPr/>
              <a:t>24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0962" name="Slide Number Placeholder 6">
            <a:extLst>
              <a:ext uri="{FF2B5EF4-FFF2-40B4-BE49-F238E27FC236}">
                <a16:creationId xmlns:a16="http://schemas.microsoft.com/office/drawing/2014/main" id="{49C81FFE-89C4-634B-A818-D3EC66462F3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B26E7DF-9D05-354D-A886-FB7A5EE85F6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3" name="Slide Number Placeholder 6">
            <a:extLst>
              <a:ext uri="{FF2B5EF4-FFF2-40B4-BE49-F238E27FC236}">
                <a16:creationId xmlns:a16="http://schemas.microsoft.com/office/drawing/2014/main" id="{0012D4CF-EA52-D24F-B3E9-69595CF7DA4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CCF2244-08EE-4441-8063-C6DD105B4DD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4" name="Rectangle 7">
            <a:extLst>
              <a:ext uri="{FF2B5EF4-FFF2-40B4-BE49-F238E27FC236}">
                <a16:creationId xmlns:a16="http://schemas.microsoft.com/office/drawing/2014/main" id="{67DCEC5E-DF6C-8D4A-82FB-A8E8AEFCBB9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ECF838D-DD79-174A-BF51-827CE38DDE63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24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0965" name="Rectangle 2">
            <a:extLst>
              <a:ext uri="{FF2B5EF4-FFF2-40B4-BE49-F238E27FC236}">
                <a16:creationId xmlns:a16="http://schemas.microsoft.com/office/drawing/2014/main" id="{4DF798A6-9270-C749-B4EC-A3EAB0345A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6" name="Rectangle 3">
            <a:extLst>
              <a:ext uri="{FF2B5EF4-FFF2-40B4-BE49-F238E27FC236}">
                <a16:creationId xmlns:a16="http://schemas.microsoft.com/office/drawing/2014/main" id="{77C2EE51-52E6-404B-A755-F43AE0C43C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6">
            <a:extLst>
              <a:ext uri="{FF2B5EF4-FFF2-40B4-BE49-F238E27FC236}">
                <a16:creationId xmlns:a16="http://schemas.microsoft.com/office/drawing/2014/main" id="{CCA2B66C-967C-404C-9550-00FD4FC4BF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BCA6FECB-238D-C74D-B47E-0C4C320D050C}" type="slidenum">
              <a:rPr lang="en-GB" altLang="en-US">
                <a:latin typeface="Calibri" panose="020F0502020204030204" pitchFamily="34" charset="0"/>
              </a:rPr>
              <a:pPr/>
              <a:t>25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0962" name="Slide Number Placeholder 6">
            <a:extLst>
              <a:ext uri="{FF2B5EF4-FFF2-40B4-BE49-F238E27FC236}">
                <a16:creationId xmlns:a16="http://schemas.microsoft.com/office/drawing/2014/main" id="{49C81FFE-89C4-634B-A818-D3EC66462F3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B26E7DF-9D05-354D-A886-FB7A5EE85F6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3" name="Slide Number Placeholder 6">
            <a:extLst>
              <a:ext uri="{FF2B5EF4-FFF2-40B4-BE49-F238E27FC236}">
                <a16:creationId xmlns:a16="http://schemas.microsoft.com/office/drawing/2014/main" id="{0012D4CF-EA52-D24F-B3E9-69595CF7DA4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CCF2244-08EE-4441-8063-C6DD105B4DD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4" name="Rectangle 7">
            <a:extLst>
              <a:ext uri="{FF2B5EF4-FFF2-40B4-BE49-F238E27FC236}">
                <a16:creationId xmlns:a16="http://schemas.microsoft.com/office/drawing/2014/main" id="{67DCEC5E-DF6C-8D4A-82FB-A8E8AEFCBB9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ECF838D-DD79-174A-BF51-827CE38DDE63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25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0965" name="Rectangle 2">
            <a:extLst>
              <a:ext uri="{FF2B5EF4-FFF2-40B4-BE49-F238E27FC236}">
                <a16:creationId xmlns:a16="http://schemas.microsoft.com/office/drawing/2014/main" id="{4DF798A6-9270-C749-B4EC-A3EAB0345A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6" name="Rectangle 3">
            <a:extLst>
              <a:ext uri="{FF2B5EF4-FFF2-40B4-BE49-F238E27FC236}">
                <a16:creationId xmlns:a16="http://schemas.microsoft.com/office/drawing/2014/main" id="{77C2EE51-52E6-404B-A755-F43AE0C43C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817085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Number Placeholder 6">
            <a:extLst>
              <a:ext uri="{FF2B5EF4-FFF2-40B4-BE49-F238E27FC236}">
                <a16:creationId xmlns:a16="http://schemas.microsoft.com/office/drawing/2014/main" id="{2E03E112-EE99-A649-8CBF-B1F30D7505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57E5F73-619A-0C4A-B0B2-FA8FF01990EB}" type="slidenum">
              <a:rPr lang="en-GB" altLang="en-US">
                <a:latin typeface="Calibri" panose="020F0502020204030204" pitchFamily="34" charset="0"/>
              </a:rPr>
              <a:pPr/>
              <a:t>26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3010" name="Slide Number Placeholder 6">
            <a:extLst>
              <a:ext uri="{FF2B5EF4-FFF2-40B4-BE49-F238E27FC236}">
                <a16:creationId xmlns:a16="http://schemas.microsoft.com/office/drawing/2014/main" id="{B9D4DC7B-C2C0-AF41-B9AA-67FD9BC910F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25C0FCFF-1EF6-F94D-ACDC-76D0A7831D6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3011" name="Slide Number Placeholder 6">
            <a:extLst>
              <a:ext uri="{FF2B5EF4-FFF2-40B4-BE49-F238E27FC236}">
                <a16:creationId xmlns:a16="http://schemas.microsoft.com/office/drawing/2014/main" id="{C9172732-4DF4-5D48-AECC-2FBFEB4D64B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84498A6-05FA-CC4F-9EAE-EF57FE5DE5C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3012" name="Rectangle 7">
            <a:extLst>
              <a:ext uri="{FF2B5EF4-FFF2-40B4-BE49-F238E27FC236}">
                <a16:creationId xmlns:a16="http://schemas.microsoft.com/office/drawing/2014/main" id="{89005050-5C79-F843-8CEB-696082CA8C4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1C10DFC-C040-3C40-BB92-78A2AF34C0C0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26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3013" name="Rectangle 2">
            <a:extLst>
              <a:ext uri="{FF2B5EF4-FFF2-40B4-BE49-F238E27FC236}">
                <a16:creationId xmlns:a16="http://schemas.microsoft.com/office/drawing/2014/main" id="{5EF3F3C3-48D2-D144-BD80-F1B7D64983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4" name="Rectangle 3">
            <a:extLst>
              <a:ext uri="{FF2B5EF4-FFF2-40B4-BE49-F238E27FC236}">
                <a16:creationId xmlns:a16="http://schemas.microsoft.com/office/drawing/2014/main" id="{B3B49A63-61DA-FA4D-9D2A-557970419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Slide Number Placeholder 6">
            <a:extLst>
              <a:ext uri="{FF2B5EF4-FFF2-40B4-BE49-F238E27FC236}">
                <a16:creationId xmlns:a16="http://schemas.microsoft.com/office/drawing/2014/main" id="{C99ED51B-BCCB-E644-8741-9AC1320249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733777BD-9070-AC4F-AEC2-4AAE46D50990}" type="slidenum">
              <a:rPr lang="en-GB" altLang="en-US">
                <a:latin typeface="Calibri" panose="020F0502020204030204" pitchFamily="34" charset="0"/>
              </a:rPr>
              <a:pPr/>
              <a:t>27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5058" name="Slide Number Placeholder 6">
            <a:extLst>
              <a:ext uri="{FF2B5EF4-FFF2-40B4-BE49-F238E27FC236}">
                <a16:creationId xmlns:a16="http://schemas.microsoft.com/office/drawing/2014/main" id="{C880B5EE-BD57-5B4E-9F53-900DA2FB510E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A761697-50A5-C242-A1D4-D16C793B465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5059" name="Slide Number Placeholder 6">
            <a:extLst>
              <a:ext uri="{FF2B5EF4-FFF2-40B4-BE49-F238E27FC236}">
                <a16:creationId xmlns:a16="http://schemas.microsoft.com/office/drawing/2014/main" id="{0AF5E5C2-4A6E-6449-AA5F-AF3698435FA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20CDA9B-9931-724D-8199-AFE55EF1777B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5060" name="Rectangle 7">
            <a:extLst>
              <a:ext uri="{FF2B5EF4-FFF2-40B4-BE49-F238E27FC236}">
                <a16:creationId xmlns:a16="http://schemas.microsoft.com/office/drawing/2014/main" id="{82BB0811-BB25-9C48-B025-C353EDEC98E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401D376-D87E-C64E-A065-2872A2932B99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27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5061" name="Rectangle 2">
            <a:extLst>
              <a:ext uri="{FF2B5EF4-FFF2-40B4-BE49-F238E27FC236}">
                <a16:creationId xmlns:a16="http://schemas.microsoft.com/office/drawing/2014/main" id="{39DB593D-14AB-4C42-837C-93D77D3BCA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2" name="Rectangle 3">
            <a:extLst>
              <a:ext uri="{FF2B5EF4-FFF2-40B4-BE49-F238E27FC236}">
                <a16:creationId xmlns:a16="http://schemas.microsoft.com/office/drawing/2014/main" id="{9F30A98E-3B8F-D848-9E6F-0C3854BC62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Number Placeholder 6">
            <a:extLst>
              <a:ext uri="{FF2B5EF4-FFF2-40B4-BE49-F238E27FC236}">
                <a16:creationId xmlns:a16="http://schemas.microsoft.com/office/drawing/2014/main" id="{A1315AC9-7BDC-634E-B78A-17607B6B10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14DA6C69-790B-6940-8A1D-2C7EAB578B9D}" type="slidenum">
              <a:rPr lang="en-GB" altLang="en-US">
                <a:latin typeface="Calibri" panose="020F0502020204030204" pitchFamily="34" charset="0"/>
              </a:rPr>
              <a:pPr/>
              <a:t>28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7106" name="Slide Number Placeholder 6">
            <a:extLst>
              <a:ext uri="{FF2B5EF4-FFF2-40B4-BE49-F238E27FC236}">
                <a16:creationId xmlns:a16="http://schemas.microsoft.com/office/drawing/2014/main" id="{B3657D1E-8915-174B-947D-6B15BEDBEB2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9DFC639-3C62-A14B-B0D9-9B7C00BCFAB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7107" name="Slide Number Placeholder 6">
            <a:extLst>
              <a:ext uri="{FF2B5EF4-FFF2-40B4-BE49-F238E27FC236}">
                <a16:creationId xmlns:a16="http://schemas.microsoft.com/office/drawing/2014/main" id="{23825066-35F7-3F43-B08F-7C73B372370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E70110A-53C1-2F4E-B38A-79D6DD384D2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7108" name="Slide Image Placeholder 1">
            <a:extLst>
              <a:ext uri="{FF2B5EF4-FFF2-40B4-BE49-F238E27FC236}">
                <a16:creationId xmlns:a16="http://schemas.microsoft.com/office/drawing/2014/main" id="{5A68C1CB-64B1-0848-ACA4-64ACEDF6BCB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9" name="Notes Placeholder 2">
            <a:extLst>
              <a:ext uri="{FF2B5EF4-FFF2-40B4-BE49-F238E27FC236}">
                <a16:creationId xmlns:a16="http://schemas.microsoft.com/office/drawing/2014/main" id="{4EF240D8-6A7F-5145-B3BC-F7EDB608B4E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47110" name="Slide Number Placeholder 3">
            <a:extLst>
              <a:ext uri="{FF2B5EF4-FFF2-40B4-BE49-F238E27FC236}">
                <a16:creationId xmlns:a16="http://schemas.microsoft.com/office/drawing/2014/main" id="{C9A475E1-049B-904D-92DB-D949EA685FC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B07B201-DBC3-6B4F-A98E-B4E3416A13C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Number Placeholder 6">
            <a:extLst>
              <a:ext uri="{FF2B5EF4-FFF2-40B4-BE49-F238E27FC236}">
                <a16:creationId xmlns:a16="http://schemas.microsoft.com/office/drawing/2014/main" id="{1052FEBE-9EBE-2B4E-84B5-81729E331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44017535-120B-D241-85AC-0548036E5FDB}" type="slidenum">
              <a:rPr lang="en-GB" altLang="en-US">
                <a:latin typeface="Calibri" panose="020F0502020204030204" pitchFamily="34" charset="0"/>
              </a:rPr>
              <a:pPr/>
              <a:t>29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9154" name="Slide Number Placeholder 6">
            <a:extLst>
              <a:ext uri="{FF2B5EF4-FFF2-40B4-BE49-F238E27FC236}">
                <a16:creationId xmlns:a16="http://schemas.microsoft.com/office/drawing/2014/main" id="{6182B8AA-AB16-CA46-9417-5E25D874DDF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26275C8-6415-E64E-AF8B-3BCD6A94FF4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9155" name="Slide Number Placeholder 6">
            <a:extLst>
              <a:ext uri="{FF2B5EF4-FFF2-40B4-BE49-F238E27FC236}">
                <a16:creationId xmlns:a16="http://schemas.microsoft.com/office/drawing/2014/main" id="{9FE6DB82-3120-EC40-A089-9015FFCCCFD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D23711F6-F95F-B040-923F-ADD574E9802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9156" name="Rectangle 7">
            <a:extLst>
              <a:ext uri="{FF2B5EF4-FFF2-40B4-BE49-F238E27FC236}">
                <a16:creationId xmlns:a16="http://schemas.microsoft.com/office/drawing/2014/main" id="{42B2E655-2293-5545-80BA-C1CD05752FE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9F7EC3A-919C-A744-8018-601043FC59C3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29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9157" name="Rectangle 2">
            <a:extLst>
              <a:ext uri="{FF2B5EF4-FFF2-40B4-BE49-F238E27FC236}">
                <a16:creationId xmlns:a16="http://schemas.microsoft.com/office/drawing/2014/main" id="{0C96E79B-C2DD-9F4F-8FDD-5AC181C71E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8" name="Rectangle 3">
            <a:extLst>
              <a:ext uri="{FF2B5EF4-FFF2-40B4-BE49-F238E27FC236}">
                <a16:creationId xmlns:a16="http://schemas.microsoft.com/office/drawing/2014/main" id="{54BED873-0C30-BB4B-84A4-66D138F4F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Number Placeholder 6">
            <a:extLst>
              <a:ext uri="{FF2B5EF4-FFF2-40B4-BE49-F238E27FC236}">
                <a16:creationId xmlns:a16="http://schemas.microsoft.com/office/drawing/2014/main" id="{28D66B59-C5D9-9E4A-9A89-45AFF04034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55D7707-F995-884D-AABC-6EC26054DAB7}" type="slidenum">
              <a:rPr lang="en-GB" altLang="en-US">
                <a:latin typeface="Calibri" panose="020F0502020204030204" pitchFamily="34" charset="0"/>
              </a:rPr>
              <a:pPr/>
              <a:t>30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A73ED523-6643-7D41-AE1A-7A0B518098B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4C2C613-AA04-BD43-8B04-13B46D01D86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1203" name="Slide Number Placeholder 6">
            <a:extLst>
              <a:ext uri="{FF2B5EF4-FFF2-40B4-BE49-F238E27FC236}">
                <a16:creationId xmlns:a16="http://schemas.microsoft.com/office/drawing/2014/main" id="{3211C608-EA34-6C42-AC45-9BC34F9A825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17B3DFA-6517-7440-84B9-1452865266E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1204" name="Rectangle 7">
            <a:extLst>
              <a:ext uri="{FF2B5EF4-FFF2-40B4-BE49-F238E27FC236}">
                <a16:creationId xmlns:a16="http://schemas.microsoft.com/office/drawing/2014/main" id="{604A970A-A623-FC4C-B783-108EEBCEA2F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F2C648E-C7F0-5A4A-94D4-7A0F3D86D78F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30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51205" name="Rectangle 2">
            <a:extLst>
              <a:ext uri="{FF2B5EF4-FFF2-40B4-BE49-F238E27FC236}">
                <a16:creationId xmlns:a16="http://schemas.microsoft.com/office/drawing/2014/main" id="{C4447EE3-34E9-544D-93B9-9BBB1518C5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6" name="Rectangle 3">
            <a:extLst>
              <a:ext uri="{FF2B5EF4-FFF2-40B4-BE49-F238E27FC236}">
                <a16:creationId xmlns:a16="http://schemas.microsoft.com/office/drawing/2014/main" id="{542CB1AF-90A1-2842-A4E0-4B1DAF2840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Number Placeholder 6">
            <a:extLst>
              <a:ext uri="{FF2B5EF4-FFF2-40B4-BE49-F238E27FC236}">
                <a16:creationId xmlns:a16="http://schemas.microsoft.com/office/drawing/2014/main" id="{11018436-0D6F-3747-AB26-1A9EB09E0A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7252D047-B988-7048-BFF0-625C0F6DE0EE}" type="slidenum">
              <a:rPr lang="en-GB" altLang="en-US">
                <a:latin typeface="Calibri" panose="020F0502020204030204" pitchFamily="34" charset="0"/>
              </a:rPr>
              <a:pPr/>
              <a:t>31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53250" name="Slide Number Placeholder 6">
            <a:extLst>
              <a:ext uri="{FF2B5EF4-FFF2-40B4-BE49-F238E27FC236}">
                <a16:creationId xmlns:a16="http://schemas.microsoft.com/office/drawing/2014/main" id="{2C187C62-E25F-DE4E-9EF0-02EAA7BADC2E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5E2C165-C10E-1D45-8115-C745DEB41FD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3251" name="Slide Number Placeholder 6">
            <a:extLst>
              <a:ext uri="{FF2B5EF4-FFF2-40B4-BE49-F238E27FC236}">
                <a16:creationId xmlns:a16="http://schemas.microsoft.com/office/drawing/2014/main" id="{E95B210C-BB4B-BF41-9862-7D19F2FC369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AB759FB-B3E0-9545-8B8B-2C09F18BEC17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3252" name="Rectangle 7">
            <a:extLst>
              <a:ext uri="{FF2B5EF4-FFF2-40B4-BE49-F238E27FC236}">
                <a16:creationId xmlns:a16="http://schemas.microsoft.com/office/drawing/2014/main" id="{C40F02E9-F604-7049-AD0A-60B44ABE6A5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5F5E8EC-8A95-AA43-AD68-9F67B9BBB541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31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53253" name="Rectangle 2">
            <a:extLst>
              <a:ext uri="{FF2B5EF4-FFF2-40B4-BE49-F238E27FC236}">
                <a16:creationId xmlns:a16="http://schemas.microsoft.com/office/drawing/2014/main" id="{129BDECC-2D26-564E-84D6-AB3F644606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4" name="Rectangle 3">
            <a:extLst>
              <a:ext uri="{FF2B5EF4-FFF2-40B4-BE49-F238E27FC236}">
                <a16:creationId xmlns:a16="http://schemas.microsoft.com/office/drawing/2014/main" id="{37A4B8D1-4971-8646-8590-4C5D9E1718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Number Placeholder 6">
            <a:extLst>
              <a:ext uri="{FF2B5EF4-FFF2-40B4-BE49-F238E27FC236}">
                <a16:creationId xmlns:a16="http://schemas.microsoft.com/office/drawing/2014/main" id="{01DA16CD-8F7D-ED47-8C11-40116DEE08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B8799F3-CCD0-3A41-84F6-FE2E1133F4AE}" type="slidenum">
              <a:rPr lang="en-GB" altLang="en-US">
                <a:latin typeface="Calibri" panose="020F0502020204030204" pitchFamily="34" charset="0"/>
              </a:rPr>
              <a:pPr/>
              <a:t>32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55298" name="Slide Number Placeholder 6">
            <a:extLst>
              <a:ext uri="{FF2B5EF4-FFF2-40B4-BE49-F238E27FC236}">
                <a16:creationId xmlns:a16="http://schemas.microsoft.com/office/drawing/2014/main" id="{F745B04B-8777-E64E-B920-8BB9A334078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BB51E86-168B-C449-A648-BF7D61C7CA9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5299" name="Slide Number Placeholder 6">
            <a:extLst>
              <a:ext uri="{FF2B5EF4-FFF2-40B4-BE49-F238E27FC236}">
                <a16:creationId xmlns:a16="http://schemas.microsoft.com/office/drawing/2014/main" id="{A20B7781-35B2-694B-B225-0CD00FB5F0D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C1C3461-0708-9E48-9884-42CDF7639CF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55300" name="Rectangle 7">
            <a:extLst>
              <a:ext uri="{FF2B5EF4-FFF2-40B4-BE49-F238E27FC236}">
                <a16:creationId xmlns:a16="http://schemas.microsoft.com/office/drawing/2014/main" id="{D89596F9-CE9C-244D-914F-13FFE2DA08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213782A3-241B-F04A-A975-B4EAE5680EB1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32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55301" name="Rectangle 2">
            <a:extLst>
              <a:ext uri="{FF2B5EF4-FFF2-40B4-BE49-F238E27FC236}">
                <a16:creationId xmlns:a16="http://schemas.microsoft.com/office/drawing/2014/main" id="{764B6F8C-EFAD-4F4A-A3B2-4E1E6CC30A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302" name="Rectangle 3">
            <a:extLst>
              <a:ext uri="{FF2B5EF4-FFF2-40B4-BE49-F238E27FC236}">
                <a16:creationId xmlns:a16="http://schemas.microsoft.com/office/drawing/2014/main" id="{B6E328C7-3D02-AC44-BD25-CD03574DAE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0688" y="1980000"/>
            <a:ext cx="7197725" cy="2160000"/>
          </a:xfrm>
        </p:spPr>
        <p:txBody>
          <a:bodyPr/>
          <a:lstStyle>
            <a:lvl1pPr>
              <a:lnSpc>
                <a:spcPts val="5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116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PART 3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3">
            <a:extLst>
              <a:ext uri="{FF2B5EF4-FFF2-40B4-BE49-F238E27FC236}">
                <a16:creationId xmlns:a16="http://schemas.microsoft.com/office/drawing/2014/main" id="{E0FABF7C-5EAD-E740-AEAA-EC8A6DD6C00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27088" y="3429000"/>
            <a:ext cx="3744912" cy="21717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Module Leader </a:t>
            </a:r>
            <a:b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r>
              <a:rPr lang="en-GB" altLang="en-US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Dave Coker</a:t>
            </a:r>
            <a:endParaRPr lang="en-GB" altLang="en-US" sz="1200" dirty="0">
              <a:solidFill>
                <a:schemeClr val="bg1"/>
              </a:solidFill>
              <a:latin typeface="Corbel" panose="020B0503020204020204" pitchFamily="34" charset="0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9F67F3E0-12E5-ED40-B599-78C4F501DC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Staffing</a:t>
            </a: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endParaRPr lang="en-US" altLang="en-US" sz="2400"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5500B-E246-CE47-93B6-24C65A79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GB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Lecture 1</a:t>
            </a:r>
          </a:p>
        </p:txBody>
      </p:sp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560EE49B-4D5B-BF4A-BCC2-8C9FA1CD4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004" y="791153"/>
            <a:ext cx="7197725" cy="4319588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Financial Markets and Institutions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Understanding their role in the economy 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B19D8DD8-8127-F346-8D43-82CC77F31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624"/>
            <a:ext cx="7197725" cy="658813"/>
          </a:xfrm>
        </p:spPr>
        <p:txBody>
          <a:bodyPr lIns="91440" tIns="45720" rIns="91440" bIns="45720"/>
          <a:lstStyle/>
          <a:p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Lecture Overview</a:t>
            </a:r>
          </a:p>
        </p:txBody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8473504B-60C3-D74D-B1C2-735AAB03E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78966"/>
            <a:ext cx="7197725" cy="4318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Global Markets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Types and role of Financial Institutions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Their overall role in The Economy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>
            <a:extLst>
              <a:ext uri="{FF2B5EF4-FFF2-40B4-BE49-F238E27FC236}">
                <a16:creationId xmlns:a16="http://schemas.microsoft.com/office/drawing/2014/main" id="{3BA6A435-9FBC-C042-9411-0D74EE15C4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7349" y="836712"/>
            <a:ext cx="8721155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Financial markets vary among countries in terms of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volume of funds </a:t>
            </a: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transferred from surplus to deficit units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</a:t>
            </a:r>
            <a:r>
              <a:rPr lang="en-US" altLang="en-US" sz="20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types of funding </a:t>
            </a: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that are available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69634" name="Rectangle 2">
            <a:extLst>
              <a:ext uri="{FF2B5EF4-FFF2-40B4-BE49-F238E27FC236}">
                <a16:creationId xmlns:a16="http://schemas.microsoft.com/office/drawing/2014/main" id="{F665B1F3-CEF2-EE47-8566-434A1097E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>
            <a:extLst>
              <a:ext uri="{FF2B5EF4-FFF2-40B4-BE49-F238E27FC236}">
                <a16:creationId xmlns:a16="http://schemas.microsoft.com/office/drawing/2014/main" id="{3BA6A435-9FBC-C042-9411-0D74EE15C4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7349" y="836712"/>
            <a:ext cx="8721155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How financial markets influence economic development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Many countries have converted to market-oriented economies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Allows businesses and consumers to obtain financing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18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Many Eastern European countries allowed for </a:t>
            </a:r>
            <a:r>
              <a:rPr lang="en-US" altLang="en-US" sz="2000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privatization</a:t>
            </a: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, the sale of government-owned firms to individuals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markets in these countries ensure that businesses can obtain funding from surplus units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18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Developing countries: slow development of financial markets.</a:t>
            </a:r>
          </a:p>
        </p:txBody>
      </p:sp>
      <p:sp>
        <p:nvSpPr>
          <p:cNvPr id="69634" name="Rectangle 2">
            <a:extLst>
              <a:ext uri="{FF2B5EF4-FFF2-40B4-BE49-F238E27FC236}">
                <a16:creationId xmlns:a16="http://schemas.microsoft.com/office/drawing/2014/main" id="{F665B1F3-CEF2-EE47-8566-434A1097E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</p:spTree>
    <p:extLst>
      <p:ext uri="{BB962C8B-B14F-4D97-AF65-F5344CB8AC3E}">
        <p14:creationId xmlns:p14="http://schemas.microsoft.com/office/powerpoint/2010/main" val="940663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>
            <a:extLst>
              <a:ext uri="{FF2B5EF4-FFF2-40B4-BE49-F238E27FC236}">
                <a16:creationId xmlns:a16="http://schemas.microsoft.com/office/drawing/2014/main" id="{468CC5BD-9C58-2B4A-AF2C-CE2372E0D5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4725" y="44624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  <p:sp>
        <p:nvSpPr>
          <p:cNvPr id="66562" name="Rectangle 3">
            <a:extLst>
              <a:ext uri="{FF2B5EF4-FFF2-40B4-BE49-F238E27FC236}">
                <a16:creationId xmlns:a16="http://schemas.microsoft.com/office/drawing/2014/main" id="{151DEBB6-6E2B-3447-879D-D26E025FD1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765175"/>
            <a:ext cx="8172450" cy="5732462"/>
          </a:xfrm>
        </p:spPr>
        <p:txBody>
          <a:bodyPr/>
          <a:lstStyle/>
          <a:p>
            <a:pPr eaLnBrk="1" hangingPunct="1">
              <a:buFont typeface="Arial" charset="0"/>
              <a:buChar char="–"/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Increased international funds flow</a:t>
            </a:r>
          </a:p>
          <a:p>
            <a:pPr lvl="1" eaLnBrk="1" hangingPunct="1"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Increased disclosure of information</a:t>
            </a:r>
          </a:p>
          <a:p>
            <a:pPr lvl="1" eaLnBrk="1" hangingPunct="1"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Reduced transaction costs</a:t>
            </a:r>
          </a:p>
          <a:p>
            <a:pPr lvl="1" eaLnBrk="1" hangingPunct="1"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Reduced foreign regulation on capital flows</a:t>
            </a:r>
          </a:p>
          <a:p>
            <a:pPr lvl="1" eaLnBrk="1" hangingPunct="1"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Increased privatization</a:t>
            </a:r>
          </a:p>
          <a:p>
            <a:pPr lvl="1" eaLnBrk="1" hangingPunct="1">
              <a:defRPr/>
            </a:pPr>
            <a:endParaRPr lang="en-US" altLang="x-none" sz="2800" dirty="0">
              <a:latin typeface="Gill Sans MT" charset="0"/>
              <a:ea typeface="ヒラギノ角ゴ Pro W3" charset="-128"/>
              <a:cs typeface="ＭＳ Ｐゴシック" charset="-128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US" altLang="x-none" sz="2800" dirty="0">
                <a:latin typeface="Gill Sans MT" charset="0"/>
                <a:ea typeface="ヒラギノ角ゴ Pro W3" charset="-128"/>
                <a:cs typeface="ＭＳ Ｐゴシック" charset="-128"/>
              </a:rPr>
              <a:t>Results:  Increased financial integration as capital flows to highest expected risk-adjusted return </a:t>
            </a:r>
          </a:p>
          <a:p>
            <a:pPr eaLnBrk="1" hangingPunct="1">
              <a:buFont typeface="Arial" charset="0"/>
              <a:buChar char="–"/>
              <a:defRPr/>
            </a:pPr>
            <a:endParaRPr lang="en-US" altLang="x-none" sz="2800" dirty="0"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>
            <a:extLst>
              <a:ext uri="{FF2B5EF4-FFF2-40B4-BE49-F238E27FC236}">
                <a16:creationId xmlns:a16="http://schemas.microsoft.com/office/drawing/2014/main" id="{BA973D57-A9D7-234D-BCD2-63B693E83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4725" y="44624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AFBD7DC7-585C-1040-A747-DDC988FCBD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778966"/>
            <a:ext cx="8172450" cy="5732462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Global integration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Many financial markets are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globally integrated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Participants move funds out of one country’s market and into another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Foreign investors serve as key surplus units in a country by purchasing domestic securities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Domestic investors serve as key surplus units for foreign countries by purchasing foreign securities</a:t>
            </a:r>
          </a:p>
          <a:p>
            <a:pPr lvl="2" eaLnBrk="1" hangingPunct="1"/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Market movements and interest rates have become more correlated between markets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Euro area (not always, not now).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>
            <a:extLst>
              <a:ext uri="{FF2B5EF4-FFF2-40B4-BE49-F238E27FC236}">
                <a16:creationId xmlns:a16="http://schemas.microsoft.com/office/drawing/2014/main" id="{0B8A29B1-7111-2446-A858-88B842E93F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0FE794FF-396B-B849-A64C-74AC4ED443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7646" y="778966"/>
            <a:ext cx="7197725" cy="4318000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Global integration</a:t>
            </a:r>
          </a:p>
          <a:p>
            <a:pPr lvl="1"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market integration within Europe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Elimination of regulations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Merging of some European stock exchanges (e.g. Euronext </a:t>
            </a: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is a merger of the Amsterdam Stock Exchange, Brussels Stock Exchange, and Paris Bourse in 2000, the </a:t>
            </a:r>
            <a:r>
              <a:rPr lang="en-GB" altLang="en-US" sz="2000" dirty="0" err="1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Borsa</a:t>
            </a: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Italiana</a:t>
            </a:r>
            <a:r>
              <a:rPr lang="en-GB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was acquired by the LSE in 2007 )</a:t>
            </a:r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Adoption of the </a:t>
            </a:r>
            <a:r>
              <a:rPr lang="en-US" altLang="en-US" sz="20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euro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>
            <a:extLst>
              <a:ext uri="{FF2B5EF4-FFF2-40B4-BE49-F238E27FC236}">
                <a16:creationId xmlns:a16="http://schemas.microsoft.com/office/drawing/2014/main" id="{0B8A29B1-7111-2446-A858-88B842E93F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0FE794FF-396B-B849-A64C-74AC4ED443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7646" y="778966"/>
            <a:ext cx="7197725" cy="4318000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Global integration</a:t>
            </a:r>
          </a:p>
          <a:p>
            <a:pPr lvl="1"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Barriers to global integration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Lack of information about foreign companies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Different accounting regulation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Excessive cost of executing international transactions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 eaLnBrk="1" hangingPunct="1"/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63302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91ACE2C4-9FE1-F843-97A8-EDCC9500E0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624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Financial Markets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C3C00B9A-F3A4-984E-8813-16CA32188E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820472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International Financial transactions require </a:t>
            </a:r>
            <a:r>
              <a:rPr lang="en-US" altLang="en-US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exchange of currencies</a:t>
            </a: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0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the foreign exchange market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foreign exchange market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facilitates the exchange of currencies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1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intermediaries serve as brokers and/or dealers in foreign exchange markets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1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Foreign exchange market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Exchange rate is market price of a currency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Concept of </a:t>
            </a:r>
            <a:r>
              <a:rPr lang="en-US" altLang="en-US" i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fair value 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( PPP, Interest Rate Parity )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CE7466C1-C20D-854C-A583-A8E07552AD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9108504" cy="658813"/>
          </a:xfrm>
        </p:spPr>
        <p:txBody>
          <a:bodyPr/>
          <a:lstStyle/>
          <a:p>
            <a:r>
              <a:rPr lang="en-US" altLang="en-US" sz="3000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Financial Institutions in Financial Markets</a:t>
            </a:r>
          </a:p>
        </p:txBody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7504ED00-8E83-1D42-BF84-0C7BF10CE2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764704"/>
            <a:ext cx="7197725" cy="4319587"/>
          </a:xfrm>
        </p:spPr>
        <p:txBody>
          <a:bodyPr/>
          <a:lstStyle/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Information processing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Serve special needs of lenders (liabilities) and borrowers (assets)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By denomination and term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By risk and return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Lower transaction cost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Serve to resolve problems of market imperfection</a:t>
            </a:r>
          </a:p>
          <a:p>
            <a:endParaRPr lang="en-US" altLang="en-US" dirty="0"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71" name="AutoShape 39">
            <a:extLst>
              <a:ext uri="{FF2B5EF4-FFF2-40B4-BE49-F238E27FC236}">
                <a16:creationId xmlns:a16="http://schemas.microsoft.com/office/drawing/2014/main" id="{D644E4C4-B77E-844F-A6D8-AB3736ABE7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600" y="1556792"/>
            <a:ext cx="2743200" cy="3962400"/>
          </a:xfrm>
          <a:prstGeom prst="bevel">
            <a:avLst>
              <a:gd name="adj" fmla="val 5870"/>
            </a:avLst>
          </a:prstGeom>
          <a:solidFill>
            <a:srgbClr val="00628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Commercial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Banks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$5 Trillion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Total Assets</a:t>
            </a:r>
          </a:p>
          <a:p>
            <a:pPr algn="ctr">
              <a:defRPr/>
            </a:pPr>
            <a:endParaRPr lang="en-US" altLang="x-none">
              <a:solidFill>
                <a:schemeClr val="bg1"/>
              </a:solidFill>
              <a:latin typeface="Arial" charset="0"/>
              <a:ea typeface="ヒラギノ角ゴ Pro W3" charset="-128"/>
            </a:endParaRPr>
          </a:p>
        </p:txBody>
      </p:sp>
      <p:sp>
        <p:nvSpPr>
          <p:cNvPr id="120873" name="AutoShape 41">
            <a:extLst>
              <a:ext uri="{FF2B5EF4-FFF2-40B4-BE49-F238E27FC236}">
                <a16:creationId xmlns:a16="http://schemas.microsoft.com/office/drawing/2014/main" id="{39A8F2C5-5B44-6D45-8BBE-CCCA9E0FA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7200" y="3041105"/>
            <a:ext cx="2133600" cy="1828800"/>
          </a:xfrm>
          <a:prstGeom prst="bevel">
            <a:avLst>
              <a:gd name="adj" fmla="val 7972"/>
            </a:avLst>
          </a:prstGeom>
          <a:solidFill>
            <a:srgbClr val="00628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Savings 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Institutions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$1.3 Trillion</a:t>
            </a:r>
          </a:p>
          <a:p>
            <a:pPr algn="ctr">
              <a:defRPr/>
            </a:pPr>
            <a:r>
              <a:rPr lang="en-US" altLang="x-none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Total Assets</a:t>
            </a:r>
          </a:p>
        </p:txBody>
      </p:sp>
      <p:sp>
        <p:nvSpPr>
          <p:cNvPr id="120875" name="AutoShape 43">
            <a:extLst>
              <a:ext uri="{FF2B5EF4-FFF2-40B4-BE49-F238E27FC236}">
                <a16:creationId xmlns:a16="http://schemas.microsoft.com/office/drawing/2014/main" id="{2F39895B-35B3-CE48-9AB8-F12D96693E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3200" y="4004717"/>
            <a:ext cx="2057400" cy="1371600"/>
          </a:xfrm>
          <a:prstGeom prst="bevel">
            <a:avLst>
              <a:gd name="adj" fmla="val 12500"/>
            </a:avLst>
          </a:prstGeom>
          <a:solidFill>
            <a:srgbClr val="00628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US" altLang="x-none" dirty="0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Credit Unions</a:t>
            </a:r>
          </a:p>
          <a:p>
            <a:pPr algn="ctr">
              <a:defRPr/>
            </a:pPr>
            <a:r>
              <a:rPr lang="en-US" altLang="x-none" dirty="0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$.5 Trillion</a:t>
            </a:r>
          </a:p>
          <a:p>
            <a:pPr algn="ctr">
              <a:defRPr/>
            </a:pPr>
            <a:r>
              <a:rPr lang="en-US" altLang="x-none" dirty="0">
                <a:solidFill>
                  <a:schemeClr val="bg1"/>
                </a:solidFill>
                <a:latin typeface="Arial" charset="0"/>
                <a:ea typeface="ヒラギノ角ゴ Pro W3" charset="-128"/>
              </a:rPr>
              <a:t>Total Assets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35BE000-2FA6-4846-800C-2501747005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624" y="44624"/>
            <a:ext cx="7197725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lIns="0" tIns="0" rIns="0" bIns="0"/>
          <a:lstStyle>
            <a:lvl1pPr algn="ctr" rtl="0" eaLnBrk="0" fontAlgn="base" hangingPunct="0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defRPr sz="4800" b="1">
                <a:solidFill>
                  <a:srgbClr val="000000"/>
                </a:solidFill>
                <a:latin typeface="+mj-lt"/>
                <a:ea typeface="ヒラギノ角ゴ Pro W3" charset="0"/>
                <a:cs typeface="ＭＳ Ｐゴシック" charset="0"/>
              </a:defRPr>
            </a:lvl1pPr>
            <a:lvl2pPr algn="ctr" rtl="0" eaLnBrk="0" fontAlgn="base" hangingPunct="0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000000"/>
                </a:solidFill>
                <a:latin typeface="Arial" pitchFamily="-105" charset="0"/>
                <a:ea typeface="ヒラギノ角ゴ Pro W3" charset="0"/>
                <a:cs typeface="ＭＳ Ｐゴシック" charset="0"/>
              </a:defRPr>
            </a:lvl2pPr>
            <a:lvl3pPr algn="ctr" rtl="0" eaLnBrk="0" fontAlgn="base" hangingPunct="0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000000"/>
                </a:solidFill>
                <a:latin typeface="Arial" pitchFamily="-105" charset="0"/>
                <a:ea typeface="ヒラギノ角ゴ Pro W3" charset="0"/>
                <a:cs typeface="ＭＳ Ｐゴシック" charset="0"/>
              </a:defRPr>
            </a:lvl3pPr>
            <a:lvl4pPr algn="ctr" rtl="0" eaLnBrk="0" fontAlgn="base" hangingPunct="0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000000"/>
                </a:solidFill>
                <a:latin typeface="Arial" pitchFamily="-105" charset="0"/>
                <a:ea typeface="ヒラギノ角ゴ Pro W3" charset="0"/>
                <a:cs typeface="ＭＳ Ｐゴシック" charset="0"/>
              </a:defRPr>
            </a:lvl4pPr>
            <a:lvl5pPr algn="ctr" rtl="0" eaLnBrk="0" fontAlgn="base" hangingPunct="0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000000"/>
                </a:solidFill>
                <a:latin typeface="Arial" pitchFamily="-105" charset="0"/>
                <a:ea typeface="ヒラギノ角ゴ Pro W3" charset="0"/>
                <a:cs typeface="ＭＳ Ｐゴシック" charset="0"/>
              </a:defRPr>
            </a:lvl5pPr>
            <a:lvl6pPr marL="457200" algn="l" rtl="0" fontAlgn="base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6A1A41"/>
                </a:solidFill>
                <a:latin typeface="Arial" pitchFamily="-105" charset="0"/>
              </a:defRPr>
            </a:lvl6pPr>
            <a:lvl7pPr marL="914400" algn="l" rtl="0" fontAlgn="base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6A1A41"/>
                </a:solidFill>
                <a:latin typeface="Arial" pitchFamily="-105" charset="0"/>
              </a:defRPr>
            </a:lvl7pPr>
            <a:lvl8pPr marL="1371600" algn="l" rtl="0" fontAlgn="base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6A1A41"/>
                </a:solidFill>
                <a:latin typeface="Arial" pitchFamily="-105" charset="0"/>
              </a:defRPr>
            </a:lvl8pPr>
            <a:lvl9pPr marL="1828800" algn="l" rtl="0" fontAlgn="base">
              <a:lnSpc>
                <a:spcPts val="26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6A1A41"/>
                </a:solidFill>
                <a:latin typeface="Arial" pitchFamily="-105" charset="0"/>
              </a:defRPr>
            </a:lvl9pPr>
          </a:lstStyle>
          <a:p>
            <a:pPr>
              <a:defRPr/>
            </a:pPr>
            <a:r>
              <a:rPr lang="en-US" altLang="x-none" sz="2400" kern="0" dirty="0"/>
              <a:t>Role of Financial Institutions in Financial Markets</a:t>
            </a:r>
          </a:p>
        </p:txBody>
      </p:sp>
      <p:sp>
        <p:nvSpPr>
          <p:cNvPr id="24581" name="Rectangle 2">
            <a:extLst>
              <a:ext uri="{FF2B5EF4-FFF2-40B4-BE49-F238E27FC236}">
                <a16:creationId xmlns:a16="http://schemas.microsoft.com/office/drawing/2014/main" id="{C9B58618-A43E-224A-BA58-E52979CC70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764704"/>
            <a:ext cx="7197725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lnSpc>
                <a:spcPts val="2900"/>
              </a:lnSpc>
              <a:spcBef>
                <a:spcPct val="20000"/>
              </a:spcBef>
              <a:buFont typeface="Arial" panose="020B0604020202020204" pitchFamily="34" charset="0"/>
              <a:buChar char="–"/>
              <a:defRPr sz="2400">
                <a:solidFill>
                  <a:srgbClr val="000000"/>
                </a:solidFill>
                <a:latin typeface="Arial" panose="020B0604020202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defRPr>
            </a:lvl1pPr>
            <a:lvl2pPr marL="742950" indent="-285750">
              <a:lnSpc>
                <a:spcPts val="2900"/>
              </a:lnSpc>
              <a:spcBef>
                <a:spcPct val="20000"/>
              </a:spcBef>
              <a:buChar char="–"/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2pPr>
            <a:lvl3pPr marL="1143000" indent="-228600">
              <a:lnSpc>
                <a:spcPts val="2900"/>
              </a:lnSpc>
              <a:spcBef>
                <a:spcPct val="20000"/>
              </a:spcBef>
              <a:buChar char="•"/>
              <a:defRPr sz="2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ＭＳ Ｐゴシック" panose="020B0600070205080204" pitchFamily="34" charset="-128"/>
              </a:defRPr>
            </a:lvl9pPr>
          </a:lstStyle>
          <a:p>
            <a:pPr algn="ctr">
              <a:lnSpc>
                <a:spcPts val="5000"/>
              </a:lnSpc>
              <a:spcBef>
                <a:spcPct val="0"/>
              </a:spcBef>
              <a:buFontTx/>
              <a:buNone/>
            </a:pPr>
            <a:r>
              <a:rPr lang="en-US" altLang="en-US" b="1" dirty="0"/>
              <a:t>Types of Depository Financial Institutions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0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0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0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0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71" grpId="0" animBg="1" autoUpdateAnimBg="0"/>
      <p:bldP spid="120873" grpId="0" animBg="1" autoUpdateAnimBg="0"/>
      <p:bldP spid="120875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>
            <a:extLst>
              <a:ext uri="{FF2B5EF4-FFF2-40B4-BE49-F238E27FC236}">
                <a16:creationId xmlns:a16="http://schemas.microsoft.com/office/drawing/2014/main" id="{D6894159-4D72-1345-B79E-2592CBADC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9144000" cy="658812"/>
          </a:xfrm>
          <a:noFill/>
        </p:spPr>
        <p:txBody>
          <a:bodyPr lIns="92075" tIns="46038" rIns="92075" bIns="46038"/>
          <a:lstStyle/>
          <a:p>
            <a:r>
              <a:rPr lang="en-US" altLang="en-US" sz="3000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Types of </a:t>
            </a:r>
            <a:r>
              <a:rPr lang="en-US" altLang="en-US" sz="3000" dirty="0" err="1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Nondepository</a:t>
            </a:r>
            <a:r>
              <a:rPr lang="en-US" altLang="en-US" sz="3000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Financial Institutions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4B390114-7BA3-0A42-9FC0-C1CDDA7BFA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836712"/>
            <a:ext cx="7197725" cy="4319588"/>
          </a:xfrm>
          <a:noFill/>
        </p:spPr>
        <p:txBody>
          <a:bodyPr lIns="92075" tIns="46038" rIns="92075" bIns="46038"/>
          <a:lstStyle/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Insurance companies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Mutual funds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Pension funds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Securities companies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Finance companies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Security pools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0A64C6C-CADD-D74C-AD0C-A861C9068C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08504" cy="658812"/>
          </a:xfrm>
          <a:noFill/>
        </p:spPr>
        <p:txBody>
          <a:bodyPr lIns="92075" tIns="46038" rIns="92075" bIns="46038"/>
          <a:lstStyle/>
          <a:p>
            <a:r>
              <a:rPr lang="en-US" altLang="en-US" sz="3000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</a:t>
            </a:r>
            <a:r>
              <a:rPr lang="en-US" altLang="en-US" sz="3000" dirty="0" err="1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Nondepository</a:t>
            </a:r>
            <a:r>
              <a:rPr lang="en-US" altLang="en-US" sz="3000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Financial Institutions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DC3EB4A1-B48F-F649-BF4D-840DE5006C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836712"/>
            <a:ext cx="8174037" cy="4473575"/>
          </a:xfrm>
          <a:noFill/>
        </p:spPr>
        <p:txBody>
          <a:bodyPr lIns="92075" tIns="46038" rIns="92075" bIns="46038"/>
          <a:lstStyle/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Focused on capital market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Longer-term, higher risk intermediation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Less focus on liquidity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Less regulation</a:t>
            </a:r>
          </a:p>
          <a:p>
            <a:r>
              <a:rPr lang="en-US" altLang="en-US" dirty="0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Greater focus on equity investments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>
            <a:extLst>
              <a:ext uri="{FF2B5EF4-FFF2-40B4-BE49-F238E27FC236}">
                <a16:creationId xmlns:a16="http://schemas.microsoft.com/office/drawing/2014/main" id="{35777781-CE64-1249-8941-7C9CAEAC72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7818438" cy="46910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If markets were perfect financial intermediaries wouldn’t be necessary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 a </a:t>
            </a:r>
            <a:r>
              <a:rPr lang="en-US" altLang="en-US" sz="28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perfect</a:t>
            </a: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market: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 </a:t>
            </a:r>
            <a:r>
              <a:rPr lang="en-US" altLang="en-US" b="1" dirty="0">
                <a:solidFill>
                  <a:srgbClr val="336699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information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about any securities for sale in primary and secondary markets would be continuously and </a:t>
            </a:r>
            <a:r>
              <a:rPr lang="en-US" altLang="en-US" b="1" dirty="0">
                <a:solidFill>
                  <a:srgbClr val="336699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freely available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to all investors</a:t>
            </a: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BD7F897B-E451-634A-A86B-6CE82E9EE6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>
            <a:extLst>
              <a:ext uri="{FF2B5EF4-FFF2-40B4-BE49-F238E27FC236}">
                <a16:creationId xmlns:a16="http://schemas.microsoft.com/office/drawing/2014/main" id="{35777781-CE64-1249-8941-7C9CAEAC72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7818438" cy="46910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 a </a:t>
            </a:r>
            <a:r>
              <a:rPr lang="en-US" altLang="en-US" sz="28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perfect</a:t>
            </a: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market: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 information identifying investors interested in purchasing securities as well as investors planning to sell securities would be freely available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 securities are infinitely </a:t>
            </a:r>
            <a:r>
              <a:rPr lang="en-US" altLang="en-US" b="1" dirty="0">
                <a:solidFill>
                  <a:srgbClr val="336699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divisible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Markets are </a:t>
            </a:r>
            <a:r>
              <a:rPr lang="en-US" altLang="en-US" sz="28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imperfect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institutions are needed to resolve problems created by market imperfections</a:t>
            </a: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BD7F897B-E451-634A-A86B-6CE82E9EE6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7384"/>
            <a:ext cx="9144000" cy="598920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</p:spTree>
    <p:extLst>
      <p:ext uri="{BB962C8B-B14F-4D97-AF65-F5344CB8AC3E}">
        <p14:creationId xmlns:p14="http://schemas.microsoft.com/office/powerpoint/2010/main" val="2846423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3">
            <a:extLst>
              <a:ext uri="{FF2B5EF4-FFF2-40B4-BE49-F238E27FC236}">
                <a16:creationId xmlns:a16="http://schemas.microsoft.com/office/drawing/2014/main" id="{386253EA-0DEA-EC44-8D60-5C97A2627F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536" y="764704"/>
            <a:ext cx="8316912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depository institutions</a:t>
            </a:r>
          </a:p>
          <a:p>
            <a:pPr eaLnBrk="1" hangingPunct="1">
              <a:lnSpc>
                <a:spcPct val="90000"/>
              </a:lnSpc>
            </a:pPr>
            <a:endParaRPr lang="en-US" altLang="en-US" b="1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Depository institutions accept deposits from surplus units and provide credit to deficit units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Depository institutions are popular because: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Offer deposit accounts (liquid)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Repackage funds -&gt; customize loans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Accept the risk of loans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Have expertise in evaluating creditworthiness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Diversify their loans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131074" name="Rectangle 2">
            <a:extLst>
              <a:ext uri="{FF2B5EF4-FFF2-40B4-BE49-F238E27FC236}">
                <a16:creationId xmlns:a16="http://schemas.microsoft.com/office/drawing/2014/main" id="{22C69298-0B07-DD40-A7D3-F486944A36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7384"/>
            <a:ext cx="9108504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>
            <a:extLst>
              <a:ext uri="{FF2B5EF4-FFF2-40B4-BE49-F238E27FC236}">
                <a16:creationId xmlns:a16="http://schemas.microsoft.com/office/drawing/2014/main" id="{09B20ABC-22D3-224B-9402-5ACDFC10B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496" y="-27384"/>
            <a:ext cx="9108504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3E43DAF8-4C01-1647-91B6-1FFD173BD0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536" y="836712"/>
            <a:ext cx="7499350" cy="4619625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Commercial banks</a:t>
            </a:r>
          </a:p>
          <a:p>
            <a:pPr eaLnBrk="1" hangingPunct="1"/>
            <a:endParaRPr lang="en-US" altLang="en-US" b="1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Are the most dominant depository institution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Offer a wide variety of deposit accounts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Transfer deposited funds by providing direct loans or purchasing debt securities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Serve both the public and the private sector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>
            <a:extLst>
              <a:ext uri="{FF2B5EF4-FFF2-40B4-BE49-F238E27FC236}">
                <a16:creationId xmlns:a16="http://schemas.microsoft.com/office/drawing/2014/main" id="{2ECEAB1E-6D9B-F24A-AB44-4AAAD0F36A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3794" name="Rectangle 3">
            <a:extLst>
              <a:ext uri="{FF2B5EF4-FFF2-40B4-BE49-F238E27FC236}">
                <a16:creationId xmlns:a16="http://schemas.microsoft.com/office/drawing/2014/main" id="{FA4F1367-378D-8F40-ADAD-E9A83B7C74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532812" cy="57324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Savings institutions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Include savings and loan associations (</a:t>
            </a:r>
            <a:r>
              <a:rPr lang="en-GB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"S&amp;L" or "thrift“ in US, building societies and trustee savings banks in UK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) and savings banks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Are mostly owned by depositors (mutual)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Concentrate on residential mortgage loans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>
            <a:extLst>
              <a:ext uri="{FF2B5EF4-FFF2-40B4-BE49-F238E27FC236}">
                <a16:creationId xmlns:a16="http://schemas.microsoft.com/office/drawing/2014/main" id="{2ECEAB1E-6D9B-F24A-AB44-4AAAD0F36A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3794" name="Rectangle 3">
            <a:extLst>
              <a:ext uri="{FF2B5EF4-FFF2-40B4-BE49-F238E27FC236}">
                <a16:creationId xmlns:a16="http://schemas.microsoft.com/office/drawing/2014/main" id="{FA4F1367-378D-8F40-ADAD-E9A83B7C74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532812" cy="57324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Credit unions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Are nonprofit organizations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Restrict their business to credit union members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Tend to be much smaller than other depository institutions</a:t>
            </a:r>
          </a:p>
        </p:txBody>
      </p:sp>
    </p:spTree>
    <p:extLst>
      <p:ext uri="{BB962C8B-B14F-4D97-AF65-F5344CB8AC3E}">
        <p14:creationId xmlns:p14="http://schemas.microsoft.com/office/powerpoint/2010/main" val="9133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>
            <a:extLst>
              <a:ext uri="{FF2B5EF4-FFF2-40B4-BE49-F238E27FC236}">
                <a16:creationId xmlns:a16="http://schemas.microsoft.com/office/drawing/2014/main" id="{998D658B-951B-854D-880F-8DBC391412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036496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5842" name="Rectangle 3">
            <a:extLst>
              <a:ext uri="{FF2B5EF4-FFF2-40B4-BE49-F238E27FC236}">
                <a16:creationId xmlns:a16="http://schemas.microsoft.com/office/drawing/2014/main" id="{79D76080-2996-D042-B4FE-EC5238880B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836712"/>
            <a:ext cx="8316912" cy="566102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non depository financial institutions</a:t>
            </a:r>
          </a:p>
          <a:p>
            <a:pPr eaLnBrk="1" hangingPunct="1"/>
            <a:endParaRPr lang="en-US" altLang="en-US" b="1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Non depository institutions generate funds from sources other than deposits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sz="3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Finance companies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Obtain funds by issuing securities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Lend funds to individuals and small businesses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77A3B9BD-66DC-FA4E-B3BE-F9D15004CF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7890" name="Rectangle 3">
            <a:extLst>
              <a:ext uri="{FF2B5EF4-FFF2-40B4-BE49-F238E27FC236}">
                <a16:creationId xmlns:a16="http://schemas.microsoft.com/office/drawing/2014/main" id="{C6B9DA1F-3B97-634B-9351-8DA3C4A389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72450" cy="5732462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Mutual funds</a:t>
            </a:r>
          </a:p>
          <a:p>
            <a:pPr eaLnBrk="1" hangingPunct="1"/>
            <a:endParaRPr lang="en-US" altLang="en-US" b="1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Sell shares to surplus units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Use funds to purchase a portfolio of securities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Some focus on </a:t>
            </a:r>
            <a:r>
              <a:rPr lang="en-US" altLang="en-US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capital market securities 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(e.g., stocks or bonds)</a:t>
            </a:r>
          </a:p>
          <a:p>
            <a:pPr lvl="2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 eaLnBrk="1" hangingPunct="1"/>
            <a:r>
              <a:rPr lang="en-US" altLang="en-US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Money market mutual funds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concentrate on money market securities</a:t>
            </a:r>
            <a:endParaRPr lang="en-US" altLang="en-US" b="1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457200" lvl="1" indent="0" eaLnBrk="1" hangingPunct="1">
              <a:buNone/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>
            <a:extLst>
              <a:ext uri="{FF2B5EF4-FFF2-40B4-BE49-F238E27FC236}">
                <a16:creationId xmlns:a16="http://schemas.microsoft.com/office/drawing/2014/main" id="{85CDF316-B778-D345-94EB-62A446D704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9071472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5CF5CDE0-36DB-0149-B8A5-F6C209BFC2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01012" cy="5661025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Securities firms</a:t>
            </a: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</a:t>
            </a:r>
          </a:p>
          <a:p>
            <a:pPr eaLnBrk="1" hangingPunct="1"/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b="1" dirty="0">
                <a:solidFill>
                  <a:srgbClr val="0066FF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Brokerage, Underwriting, Advisory Services</a:t>
            </a:r>
          </a:p>
          <a:p>
            <a:pPr lvl="1" eaLnBrk="1" hangingPunct="1"/>
            <a:endParaRPr lang="en-US" altLang="en-US" b="1" dirty="0">
              <a:solidFill>
                <a:srgbClr val="0066FF"/>
              </a:solidFill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b="1" dirty="0">
                <a:solidFill>
                  <a:srgbClr val="0066FF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Broker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function</a:t>
            </a:r>
            <a:endParaRPr lang="en-US" altLang="en-US" b="1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Execute securities transactions between two parties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Charge a fee in the form of a </a:t>
            </a:r>
            <a:r>
              <a:rPr lang="en-US" altLang="en-US" sz="2000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bid-ask spread</a:t>
            </a: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>
            <a:extLst>
              <a:ext uri="{FF2B5EF4-FFF2-40B4-BE49-F238E27FC236}">
                <a16:creationId xmlns:a16="http://schemas.microsoft.com/office/drawing/2014/main" id="{85CDF316-B778-D345-94EB-62A446D704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9071472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5CF5CDE0-36DB-0149-B8A5-F6C209BFC2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01012" cy="5661025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Securities firms</a:t>
            </a: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</a:t>
            </a:r>
          </a:p>
          <a:p>
            <a:pPr eaLnBrk="1" hangingPunct="1"/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Investment banking function</a:t>
            </a:r>
          </a:p>
          <a:p>
            <a:pPr lvl="2" eaLnBrk="1" hangingPunct="1"/>
            <a:r>
              <a:rPr lang="en-US" altLang="en-US" sz="2000" b="1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Underwrite </a:t>
            </a: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newly issued securities</a:t>
            </a:r>
          </a:p>
          <a:p>
            <a:pPr lvl="1" eaLnBrk="1" hangingPunct="1"/>
            <a:r>
              <a:rPr lang="en-US" altLang="en-US" b="1" dirty="0">
                <a:solidFill>
                  <a:srgbClr val="0066FF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Dealer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function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Securities firms make a market in specific securities by adjusting their inventory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 Morgan Stanley, Goldman Sacks</a:t>
            </a:r>
          </a:p>
        </p:txBody>
      </p:sp>
    </p:spTree>
    <p:extLst>
      <p:ext uri="{BB962C8B-B14F-4D97-AF65-F5344CB8AC3E}">
        <p14:creationId xmlns:p14="http://schemas.microsoft.com/office/powerpoint/2010/main" val="863845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>
            <a:extLst>
              <a:ext uri="{FF2B5EF4-FFF2-40B4-BE49-F238E27FC236}">
                <a16:creationId xmlns:a16="http://schemas.microsoft.com/office/drawing/2014/main" id="{F0000348-C517-D641-8E39-42294F8291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450"/>
            <a:ext cx="9036496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41986" name="Rectangle 3">
            <a:extLst>
              <a:ext uri="{FF2B5EF4-FFF2-40B4-BE49-F238E27FC236}">
                <a16:creationId xmlns:a16="http://schemas.microsoft.com/office/drawing/2014/main" id="{D2BCC0BE-09CA-AF4C-8AAB-109C988C68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70862" cy="5732462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Insurance companies</a:t>
            </a:r>
          </a:p>
          <a:p>
            <a:pPr eaLnBrk="1" hangingPunct="1"/>
            <a:endParaRPr lang="en-US" altLang="en-US" b="1" dirty="0">
              <a:solidFill>
                <a:srgbClr val="A50021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Provide insurance policies to individuals and firms for death, illness, and damage to property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Charge premiums 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 in stocks or bonds issued by corporations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>
            <a:extLst>
              <a:ext uri="{FF2B5EF4-FFF2-40B4-BE49-F238E27FC236}">
                <a16:creationId xmlns:a16="http://schemas.microsoft.com/office/drawing/2014/main" id="{A8AD554A-E1F2-7B44-843D-9BAB0D9A7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450"/>
            <a:ext cx="9036496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Role of Financial Institutions in Financial Markets</a:t>
            </a:r>
          </a:p>
        </p:txBody>
      </p:sp>
      <p:sp>
        <p:nvSpPr>
          <p:cNvPr id="44034" name="Rectangle 3">
            <a:extLst>
              <a:ext uri="{FF2B5EF4-FFF2-40B4-BE49-F238E27FC236}">
                <a16:creationId xmlns:a16="http://schemas.microsoft.com/office/drawing/2014/main" id="{061FEA7C-6DDB-594C-955F-810D5228AA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70862" cy="5732462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Pension funds</a:t>
            </a: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Offered by most corporations and government agencies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Manage funds until they are withdrawn from the retirement account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Invest in stocks or bonds issued by corporations or in bonds issued by the government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C37BFE08-974A-C14D-90E5-225EB1B416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4450"/>
            <a:ext cx="9036496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Comparison of Roles among Financial Institutions</a:t>
            </a:r>
          </a:p>
        </p:txBody>
      </p:sp>
      <p:grpSp>
        <p:nvGrpSpPr>
          <p:cNvPr id="46082" name="Group 2">
            <a:extLst>
              <a:ext uri="{FF2B5EF4-FFF2-40B4-BE49-F238E27FC236}">
                <a16:creationId xmlns:a16="http://schemas.microsoft.com/office/drawing/2014/main" id="{1E84198E-96AD-4443-AA25-F37D915F5D6E}"/>
              </a:ext>
            </a:extLst>
          </p:cNvPr>
          <p:cNvGrpSpPr>
            <a:grpSpLocks/>
          </p:cNvGrpSpPr>
          <p:nvPr/>
        </p:nvGrpSpPr>
        <p:grpSpPr bwMode="auto">
          <a:xfrm>
            <a:off x="467544" y="920973"/>
            <a:ext cx="7419975" cy="4740275"/>
            <a:chOff x="1481906" y="1916832"/>
            <a:chExt cx="7419207" cy="4740275"/>
          </a:xfrm>
        </p:grpSpPr>
        <p:sp>
          <p:nvSpPr>
            <p:cNvPr id="94220" name="Rectangle 15">
              <a:extLst>
                <a:ext uri="{FF2B5EF4-FFF2-40B4-BE49-F238E27FC236}">
                  <a16:creationId xmlns:a16="http://schemas.microsoft.com/office/drawing/2014/main" id="{C44C8341-04EC-044F-A786-BF2BE39F2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24887" y="3653557"/>
              <a:ext cx="1676226" cy="9144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/>
            </a:extLst>
          </p:spPr>
          <p:txBody>
            <a:bodyPr wrap="none" anchor="ctr"/>
            <a:lstStyle/>
            <a:p>
              <a:pPr eaLnBrk="1" hangingPunct="1">
                <a:defRPr/>
              </a:pPr>
              <a:endParaRPr lang="en-GB">
                <a:solidFill>
                  <a:schemeClr val="accent5">
                    <a:lumMod val="10000"/>
                  </a:schemeClr>
                </a:solidFill>
                <a:latin typeface="Gill Sans MT" charset="0"/>
                <a:ea typeface="ヒラギノ角ゴ Pro W3" charset="0"/>
                <a:cs typeface="Arial" charset="0"/>
              </a:endParaRPr>
            </a:p>
          </p:txBody>
        </p:sp>
        <p:grpSp>
          <p:nvGrpSpPr>
            <p:cNvPr id="46084" name="Group 1">
              <a:extLst>
                <a:ext uri="{FF2B5EF4-FFF2-40B4-BE49-F238E27FC236}">
                  <a16:creationId xmlns:a16="http://schemas.microsoft.com/office/drawing/2014/main" id="{9E43C5D3-46C7-C143-9BF4-07B05A0D7A4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81906" y="1916832"/>
              <a:ext cx="7194550" cy="4740275"/>
              <a:chOff x="1259632" y="1884363"/>
              <a:chExt cx="7194550" cy="4740275"/>
            </a:xfrm>
          </p:grpSpPr>
          <p:sp>
            <p:nvSpPr>
              <p:cNvPr id="94212" name="Rectangle 5">
                <a:extLst>
                  <a:ext uri="{FF2B5EF4-FFF2-40B4-BE49-F238E27FC236}">
                    <a16:creationId xmlns:a16="http://schemas.microsoft.com/office/drawing/2014/main" id="{5FC35FED-388B-FB43-B910-74FB780FF6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9632" y="2738438"/>
                <a:ext cx="1676226" cy="9144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13" name="Text Box 6">
                <a:extLst>
                  <a:ext uri="{FF2B5EF4-FFF2-40B4-BE49-F238E27FC236}">
                    <a16:creationId xmlns:a16="http://schemas.microsoft.com/office/drawing/2014/main" id="{57F57698-9DCD-5148-B6AB-22C24E2720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35824" y="2890838"/>
                <a:ext cx="1542890" cy="6413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Individual </a:t>
                </a:r>
              </a:p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Surplus Units</a:t>
                </a:r>
              </a:p>
            </p:txBody>
          </p:sp>
          <p:sp>
            <p:nvSpPr>
              <p:cNvPr id="94214" name="Rectangle 7">
                <a:extLst>
                  <a:ext uri="{FF2B5EF4-FFF2-40B4-BE49-F238E27FC236}">
                    <a16:creationId xmlns:a16="http://schemas.microsoft.com/office/drawing/2014/main" id="{C8C58BA2-A40B-644B-8264-5C76C5A86E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5893" y="1976438"/>
                <a:ext cx="1676226" cy="6096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15" name="Text Box 10">
                <a:extLst>
                  <a:ext uri="{FF2B5EF4-FFF2-40B4-BE49-F238E27FC236}">
                    <a16:creationId xmlns:a16="http://schemas.microsoft.com/office/drawing/2014/main" id="{08903400-A4BF-2641-9F00-64334364A6B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64469" y="1976438"/>
                <a:ext cx="1276218" cy="6413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Depository</a:t>
                </a:r>
              </a:p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Institutions</a:t>
                </a:r>
              </a:p>
            </p:txBody>
          </p:sp>
          <p:sp>
            <p:nvSpPr>
              <p:cNvPr id="94216" name="Rectangle 11">
                <a:extLst>
                  <a:ext uri="{FF2B5EF4-FFF2-40B4-BE49-F238E27FC236}">
                    <a16:creationId xmlns:a16="http://schemas.microsoft.com/office/drawing/2014/main" id="{18A28AFE-F232-DC4C-B42A-E0A19EA7CA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5893" y="2890838"/>
                <a:ext cx="1676226" cy="6096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17" name="Rectangle 12">
                <a:extLst>
                  <a:ext uri="{FF2B5EF4-FFF2-40B4-BE49-F238E27FC236}">
                    <a16:creationId xmlns:a16="http://schemas.microsoft.com/office/drawing/2014/main" id="{AE463F23-615E-3545-83C8-687CEAC16F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5893" y="3805238"/>
                <a:ext cx="1676226" cy="6096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18" name="Text Box 13">
                <a:extLst>
                  <a:ext uri="{FF2B5EF4-FFF2-40B4-BE49-F238E27FC236}">
                    <a16:creationId xmlns:a16="http://schemas.microsoft.com/office/drawing/2014/main" id="{32DB5A4B-4A67-A54B-9534-94A9DA48A67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88277" y="2890838"/>
                <a:ext cx="1339711" cy="6413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Finance </a:t>
                </a:r>
              </a:p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Companies</a:t>
                </a:r>
              </a:p>
            </p:txBody>
          </p:sp>
          <p:sp>
            <p:nvSpPr>
              <p:cNvPr id="94219" name="Text Box 14">
                <a:extLst>
                  <a:ext uri="{FF2B5EF4-FFF2-40B4-BE49-F238E27FC236}">
                    <a16:creationId xmlns:a16="http://schemas.microsoft.com/office/drawing/2014/main" id="{771F0875-B9B1-364D-91A1-F718B43FBD6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12085" y="3957638"/>
                <a:ext cx="1568288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Mutual Funds</a:t>
                </a:r>
              </a:p>
            </p:txBody>
          </p:sp>
          <p:sp>
            <p:nvSpPr>
              <p:cNvPr id="94221" name="Text Box 16">
                <a:extLst>
                  <a:ext uri="{FF2B5EF4-FFF2-40B4-BE49-F238E27FC236}">
                    <a16:creationId xmlns:a16="http://schemas.microsoft.com/office/drawing/2014/main" id="{90B67BE2-7628-774A-A348-9B33A8A0268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050232" y="3957638"/>
                <a:ext cx="1403205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Deficit Units</a:t>
                </a:r>
              </a:p>
            </p:txBody>
          </p:sp>
          <p:sp>
            <p:nvSpPr>
              <p:cNvPr id="94222" name="Line 17">
                <a:extLst>
                  <a:ext uri="{FF2B5EF4-FFF2-40B4-BE49-F238E27FC236}">
                    <a16:creationId xmlns:a16="http://schemas.microsoft.com/office/drawing/2014/main" id="{52A68F91-AE7B-9D44-A27D-D1165E7F9EA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021553" y="2281238"/>
                <a:ext cx="0" cy="4572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23" name="Line 18">
                <a:extLst>
                  <a:ext uri="{FF2B5EF4-FFF2-40B4-BE49-F238E27FC236}">
                    <a16:creationId xmlns:a16="http://schemas.microsoft.com/office/drawing/2014/main" id="{1763BF27-70DD-7944-A698-F0BC0DAB20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21553" y="2281238"/>
                <a:ext cx="243814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24" name="Line 19">
                <a:extLst>
                  <a:ext uri="{FF2B5EF4-FFF2-40B4-BE49-F238E27FC236}">
                    <a16:creationId xmlns:a16="http://schemas.microsoft.com/office/drawing/2014/main" id="{AF6B88E9-5E15-0A4D-814D-024ED88BD8E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2119" y="2281238"/>
                <a:ext cx="167622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25" name="Line 20">
                <a:extLst>
                  <a:ext uri="{FF2B5EF4-FFF2-40B4-BE49-F238E27FC236}">
                    <a16:creationId xmlns:a16="http://schemas.microsoft.com/office/drawing/2014/main" id="{ABC5E1CE-16C4-254A-B036-8210BF168DA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888346" y="2281238"/>
                <a:ext cx="0" cy="12954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26" name="Line 21">
                <a:extLst>
                  <a:ext uri="{FF2B5EF4-FFF2-40B4-BE49-F238E27FC236}">
                    <a16:creationId xmlns:a16="http://schemas.microsoft.com/office/drawing/2014/main" id="{C169D412-F3E4-434D-B299-7DCC3F6EA6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35858" y="3195638"/>
                <a:ext cx="152384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27" name="Text Box 22">
                <a:extLst>
                  <a:ext uri="{FF2B5EF4-FFF2-40B4-BE49-F238E27FC236}">
                    <a16:creationId xmlns:a16="http://schemas.microsoft.com/office/drawing/2014/main" id="{FD4D646E-54A2-214A-9890-F2FDF882D19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10448" y="1884363"/>
                <a:ext cx="982560" cy="338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Deposits</a:t>
                </a:r>
              </a:p>
            </p:txBody>
          </p:sp>
          <p:sp>
            <p:nvSpPr>
              <p:cNvPr id="94228" name="Text Box 23">
                <a:extLst>
                  <a:ext uri="{FF2B5EF4-FFF2-40B4-BE49-F238E27FC236}">
                    <a16:creationId xmlns:a16="http://schemas.microsoft.com/office/drawing/2014/main" id="{A8FE8C28-D146-D245-B3F7-C81D4791019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19985" y="2798763"/>
                <a:ext cx="1085738" cy="8302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Purchase</a:t>
                </a:r>
              </a:p>
              <a:p>
                <a:pPr>
                  <a:defRPr/>
                </a:pPr>
                <a:endParaRPr lang="en-US" sz="1600">
                  <a:solidFill>
                    <a:schemeClr val="accent5">
                      <a:lumMod val="10000"/>
                    </a:schemeClr>
                  </a:solidFill>
                  <a:cs typeface="Arial" charset="0"/>
                </a:endParaRPr>
              </a:p>
              <a:p>
                <a:pPr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Securities</a:t>
                </a:r>
              </a:p>
            </p:txBody>
          </p:sp>
          <p:sp>
            <p:nvSpPr>
              <p:cNvPr id="94229" name="Line 24">
                <a:extLst>
                  <a:ext uri="{FF2B5EF4-FFF2-40B4-BE49-F238E27FC236}">
                    <a16:creationId xmlns:a16="http://schemas.microsoft.com/office/drawing/2014/main" id="{F3C3220F-90DF-0D4C-A5C3-2B49592CD39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21553" y="3652838"/>
                <a:ext cx="0" cy="5334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0" name="Line 25">
                <a:extLst>
                  <a:ext uri="{FF2B5EF4-FFF2-40B4-BE49-F238E27FC236}">
                    <a16:creationId xmlns:a16="http://schemas.microsoft.com/office/drawing/2014/main" id="{279C95D9-F9A5-3941-AAE5-4EF50017C7B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21553" y="4186238"/>
                <a:ext cx="243814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1" name="Text Box 26">
                <a:extLst>
                  <a:ext uri="{FF2B5EF4-FFF2-40B4-BE49-F238E27FC236}">
                    <a16:creationId xmlns:a16="http://schemas.microsoft.com/office/drawing/2014/main" id="{26027BE4-726E-544B-AD70-76B0C138450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86640" y="3865563"/>
                <a:ext cx="1758768" cy="338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Purchase Shares</a:t>
                </a:r>
              </a:p>
            </p:txBody>
          </p:sp>
          <p:sp>
            <p:nvSpPr>
              <p:cNvPr id="94232" name="Line 27">
                <a:extLst>
                  <a:ext uri="{FF2B5EF4-FFF2-40B4-BE49-F238E27FC236}">
                    <a16:creationId xmlns:a16="http://schemas.microsoft.com/office/drawing/2014/main" id="{3D49EA44-5E1D-8E49-838A-DB2F5469BCF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2119" y="4186238"/>
                <a:ext cx="60953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3" name="Line 28">
                <a:extLst>
                  <a:ext uri="{FF2B5EF4-FFF2-40B4-BE49-F238E27FC236}">
                    <a16:creationId xmlns:a16="http://schemas.microsoft.com/office/drawing/2014/main" id="{5A622A95-AD1D-1847-A276-12556439FD9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2119" y="3195638"/>
                <a:ext cx="99049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4" name="Line 29">
                <a:extLst>
                  <a:ext uri="{FF2B5EF4-FFF2-40B4-BE49-F238E27FC236}">
                    <a16:creationId xmlns:a16="http://schemas.microsoft.com/office/drawing/2014/main" id="{6067705C-FBEA-4647-B528-2DC2B3306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202617" y="3195638"/>
                <a:ext cx="0" cy="3810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5" name="Rectangle 30">
                <a:extLst>
                  <a:ext uri="{FF2B5EF4-FFF2-40B4-BE49-F238E27FC236}">
                    <a16:creationId xmlns:a16="http://schemas.microsoft.com/office/drawing/2014/main" id="{D0759AC1-916F-DD45-9EC3-870D5F2B0A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9632" y="4567238"/>
                <a:ext cx="1676226" cy="9144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6" name="Rectangle 31">
                <a:extLst>
                  <a:ext uri="{FF2B5EF4-FFF2-40B4-BE49-F238E27FC236}">
                    <a16:creationId xmlns:a16="http://schemas.microsoft.com/office/drawing/2014/main" id="{08F251D7-6710-8144-9C2B-9C2C92C9EB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9632" y="5710238"/>
                <a:ext cx="1676226" cy="9144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37" name="Text Box 32">
                <a:extLst>
                  <a:ext uri="{FF2B5EF4-FFF2-40B4-BE49-F238E27FC236}">
                    <a16:creationId xmlns:a16="http://schemas.microsoft.com/office/drawing/2014/main" id="{64725BF9-D31A-6243-BADD-D8C2FE3B271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35824" y="4795838"/>
                <a:ext cx="1542890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Policyholders</a:t>
                </a:r>
              </a:p>
            </p:txBody>
          </p:sp>
          <p:sp>
            <p:nvSpPr>
              <p:cNvPr id="94238" name="Text Box 33">
                <a:extLst>
                  <a:ext uri="{FF2B5EF4-FFF2-40B4-BE49-F238E27FC236}">
                    <a16:creationId xmlns:a16="http://schemas.microsoft.com/office/drawing/2014/main" id="{2C4850BB-816F-5C42-B68F-FC86D65B438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12016" y="5786438"/>
                <a:ext cx="1314314" cy="6413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Employers</a:t>
                </a:r>
              </a:p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Employees</a:t>
                </a:r>
              </a:p>
            </p:txBody>
          </p:sp>
          <p:sp>
            <p:nvSpPr>
              <p:cNvPr id="94239" name="Rectangle 34">
                <a:extLst>
                  <a:ext uri="{FF2B5EF4-FFF2-40B4-BE49-F238E27FC236}">
                    <a16:creationId xmlns:a16="http://schemas.microsoft.com/office/drawing/2014/main" id="{0CDAA6ED-49C4-4845-A3E0-477DC4EAC0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5893" y="4643438"/>
                <a:ext cx="1676226" cy="6096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0" name="Rectangle 35">
                <a:extLst>
                  <a:ext uri="{FF2B5EF4-FFF2-40B4-BE49-F238E27FC236}">
                    <a16:creationId xmlns:a16="http://schemas.microsoft.com/office/drawing/2014/main" id="{4BABA7B7-AA4F-174F-8053-3245A0D936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35893" y="5786438"/>
                <a:ext cx="1676226" cy="6096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/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>
                  <a:solidFill>
                    <a:schemeClr val="accent5">
                      <a:lumMod val="10000"/>
                    </a:schemeClr>
                  </a:solidFill>
                  <a:latin typeface="Gill Sans MT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1" name="Text Box 36">
                <a:extLst>
                  <a:ext uri="{FF2B5EF4-FFF2-40B4-BE49-F238E27FC236}">
                    <a16:creationId xmlns:a16="http://schemas.microsoft.com/office/drawing/2014/main" id="{3C7059CB-0C8C-084C-B6E3-09D963FC847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88277" y="4643438"/>
                <a:ext cx="1339711" cy="6413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Insurance </a:t>
                </a:r>
              </a:p>
              <a:p>
                <a:pPr algn="ctr"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Companies</a:t>
                </a:r>
              </a:p>
            </p:txBody>
          </p:sp>
          <p:sp>
            <p:nvSpPr>
              <p:cNvPr id="94242" name="Text Box 37">
                <a:extLst>
                  <a:ext uri="{FF2B5EF4-FFF2-40B4-BE49-F238E27FC236}">
                    <a16:creationId xmlns:a16="http://schemas.microsoft.com/office/drawing/2014/main" id="{8BB8E3DC-C7B2-2645-A809-947F23E329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35893" y="5938838"/>
                <a:ext cx="1707973" cy="366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8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Pension Funds</a:t>
                </a:r>
              </a:p>
            </p:txBody>
          </p:sp>
          <p:sp>
            <p:nvSpPr>
              <p:cNvPr id="94243" name="Line 38">
                <a:extLst>
                  <a:ext uri="{FF2B5EF4-FFF2-40B4-BE49-F238E27FC236}">
                    <a16:creationId xmlns:a16="http://schemas.microsoft.com/office/drawing/2014/main" id="{6B12D097-81C6-174E-AEE9-20E70677E52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35858" y="5024438"/>
                <a:ext cx="152384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4" name="Line 39">
                <a:extLst>
                  <a:ext uri="{FF2B5EF4-FFF2-40B4-BE49-F238E27FC236}">
                    <a16:creationId xmlns:a16="http://schemas.microsoft.com/office/drawing/2014/main" id="{C856E365-6752-EC4C-B915-DBE2D6A9CE7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35858" y="6167438"/>
                <a:ext cx="152384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5" name="Line 40">
                <a:extLst>
                  <a:ext uri="{FF2B5EF4-FFF2-40B4-BE49-F238E27FC236}">
                    <a16:creationId xmlns:a16="http://schemas.microsoft.com/office/drawing/2014/main" id="{B0990A9E-1DB8-E749-847F-A333CD35793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2119" y="5024438"/>
                <a:ext cx="99049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6" name="Line 41">
                <a:extLst>
                  <a:ext uri="{FF2B5EF4-FFF2-40B4-BE49-F238E27FC236}">
                    <a16:creationId xmlns:a16="http://schemas.microsoft.com/office/drawing/2014/main" id="{657E2A30-1308-BF4C-B471-AC32029F19C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202617" y="4643438"/>
                <a:ext cx="0" cy="3810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7" name="Line 42">
                <a:extLst>
                  <a:ext uri="{FF2B5EF4-FFF2-40B4-BE49-F238E27FC236}">
                    <a16:creationId xmlns:a16="http://schemas.microsoft.com/office/drawing/2014/main" id="{EE595DBE-A9A8-D24D-ACAD-9861313572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2119" y="6091238"/>
                <a:ext cx="167622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8" name="Line 43">
                <a:extLst>
                  <a:ext uri="{FF2B5EF4-FFF2-40B4-BE49-F238E27FC236}">
                    <a16:creationId xmlns:a16="http://schemas.microsoft.com/office/drawing/2014/main" id="{961BE1C2-D065-5C4A-91EA-27D7EB4B96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888346" y="4643438"/>
                <a:ext cx="0" cy="1447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/>
              </a:extLst>
            </p:spPr>
            <p:txBody>
              <a:bodyPr/>
              <a:lstStyle/>
              <a:p>
                <a:pPr>
                  <a:defRPr/>
                </a:pPr>
                <a:endParaRPr lang="en-US">
                  <a:solidFill>
                    <a:schemeClr val="accent5">
                      <a:lumMod val="10000"/>
                    </a:schemeClr>
                  </a:solidFill>
                  <a:latin typeface="Arial" charset="0"/>
                  <a:ea typeface="ヒラギノ角ゴ Pro W3" charset="0"/>
                  <a:cs typeface="Arial" charset="0"/>
                </a:endParaRPr>
              </a:p>
            </p:txBody>
          </p:sp>
          <p:sp>
            <p:nvSpPr>
              <p:cNvPr id="94249" name="Text Box 44">
                <a:extLst>
                  <a:ext uri="{FF2B5EF4-FFF2-40B4-BE49-F238E27FC236}">
                    <a16:creationId xmlns:a16="http://schemas.microsoft.com/office/drawing/2014/main" id="{B2077B4C-C6BD-FC49-B7F7-84FE1B7B178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72369" y="4627563"/>
                <a:ext cx="1098436" cy="3365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Premiums</a:t>
                </a:r>
              </a:p>
            </p:txBody>
          </p:sp>
          <p:sp>
            <p:nvSpPr>
              <p:cNvPr id="94250" name="Text Box 45">
                <a:extLst>
                  <a:ext uri="{FF2B5EF4-FFF2-40B4-BE49-F238E27FC236}">
                    <a16:creationId xmlns:a16="http://schemas.microsoft.com/office/drawing/2014/main" id="{CD491FD3-792C-4E4F-BF8E-6CF11D54466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05701" y="5557838"/>
                <a:ext cx="1392093" cy="584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/>
                <a:ext uri="{91240B29-F687-4f45-9708-019B960494DF}"/>
              </a:extLst>
            </p:spPr>
            <p:txBody>
              <a:bodyPr wrap="none">
                <a:spAutoFit/>
              </a:bodyPr>
              <a:lstStyle>
                <a:lvl1pPr>
                  <a:defRPr sz="32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2pPr>
                <a:lvl3pPr marL="1143000">
                  <a:defRPr sz="24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3pPr>
                <a:lvl4pPr marL="16002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4pPr>
                <a:lvl5pPr marL="2057400" indent="-228600"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5pPr>
                <a:lvl6pPr marL="25146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6pPr>
                <a:lvl7pPr marL="29718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7pPr>
                <a:lvl8pPr marL="34290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8pPr>
                <a:lvl9pPr marL="3886200" indent="-228600" eaLnBrk="0" fontAlgn="base" hangingPunct="0">
                  <a:spcAft>
                    <a:spcPct val="0"/>
                  </a:spcAft>
                  <a:buClr>
                    <a:srgbClr val="84AA33"/>
                  </a:buClr>
                  <a:buFont typeface="Wingdings 2" charset="0"/>
                  <a:defRPr sz="2000">
                    <a:solidFill>
                      <a:schemeClr val="tx1"/>
                    </a:solidFill>
                    <a:latin typeface="Gill Sans MT" charset="0"/>
                    <a:ea typeface="ヒラギノ角ゴ Pro W3" charset="0"/>
                  </a:defRPr>
                </a:lvl9pPr>
              </a:lstStyle>
              <a:p>
                <a:pPr algn="ctr"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Employee</a:t>
                </a:r>
              </a:p>
              <a:p>
                <a:pPr algn="ctr">
                  <a:defRPr/>
                </a:pPr>
                <a:r>
                  <a:rPr lang="en-US" sz="1600">
                    <a:solidFill>
                      <a:schemeClr val="accent5">
                        <a:lumMod val="10000"/>
                      </a:schemeClr>
                    </a:solidFill>
                    <a:cs typeface="Arial" charset="0"/>
                  </a:rPr>
                  <a:t>Contributions</a:t>
                </a:r>
              </a:p>
            </p:txBody>
          </p:sp>
        </p:grp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2B4DDF00-626D-8543-8152-0C95633120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115888"/>
            <a:ext cx="7993063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60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Overview of Financial Institutions</a:t>
            </a:r>
          </a:p>
        </p:txBody>
      </p:sp>
      <p:sp>
        <p:nvSpPr>
          <p:cNvPr id="48130" name="Rectangle 3">
            <a:extLst>
              <a:ext uri="{FF2B5EF4-FFF2-40B4-BE49-F238E27FC236}">
                <a16:creationId xmlns:a16="http://schemas.microsoft.com/office/drawing/2014/main" id="{EC51D166-ED45-6B48-94CB-C8B820DECF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6597650"/>
            <a:ext cx="7602538" cy="647700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 typeface="Wingdings 2" pitchFamily="2" charset="2"/>
              <a:buNone/>
            </a:pPr>
            <a:r>
              <a:rPr lang="en-US" altLang="en-US" sz="140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Asset Sizes of all Financial Institutions in the US. Source: Board of Governors, Fed, 2016.</a:t>
            </a:r>
          </a:p>
        </p:txBody>
      </p:sp>
      <p:pic>
        <p:nvPicPr>
          <p:cNvPr id="48131" name="Picture 6">
            <a:extLst>
              <a:ext uri="{FF2B5EF4-FFF2-40B4-BE49-F238E27FC236}">
                <a16:creationId xmlns:a16="http://schemas.microsoft.com/office/drawing/2014/main" id="{C47B3ED8-DC58-CF49-BDC7-EC473DCAD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5538"/>
            <a:ext cx="9722638" cy="573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AAD5EC1D-6641-864E-95B0-7203AB7A0D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7384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Overview of Financial Institutions</a:t>
            </a:r>
          </a:p>
        </p:txBody>
      </p:sp>
      <p:sp>
        <p:nvSpPr>
          <p:cNvPr id="50178" name="Rectangle 3">
            <a:extLst>
              <a:ext uri="{FF2B5EF4-FFF2-40B4-BE49-F238E27FC236}">
                <a16:creationId xmlns:a16="http://schemas.microsoft.com/office/drawing/2014/main" id="{0813125E-4888-C540-AAFA-CDFC206D7C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172450" cy="5732462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Consolidation of financial institutions</a:t>
            </a:r>
          </a:p>
          <a:p>
            <a:pPr eaLnBrk="1" hangingPunct="1"/>
            <a:endParaRPr lang="en-US" altLang="en-US" sz="28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1980-2000s: Reduction in regulations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has resulted in more opportunities to capitalize on: 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Economies of scale</a:t>
            </a:r>
          </a:p>
          <a:p>
            <a:pPr lvl="2" eaLnBrk="1" hangingPunct="1"/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Economies of scope</a:t>
            </a:r>
          </a:p>
          <a:p>
            <a:pPr lvl="2" eaLnBrk="1" hangingPunct="1"/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Mergers have resulted in financial conglomerates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Consolidation may increase expected cash flows or reduce risk, or both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DF2CFC7F-6505-2E40-99EB-B0748029D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676" y="106363"/>
            <a:ext cx="898482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Global Expansion by Financial Institutions</a:t>
            </a:r>
          </a:p>
        </p:txBody>
      </p:sp>
      <p:sp>
        <p:nvSpPr>
          <p:cNvPr id="52226" name="Rectangle 3">
            <a:extLst>
              <a:ext uri="{FF2B5EF4-FFF2-40B4-BE49-F238E27FC236}">
                <a16:creationId xmlns:a16="http://schemas.microsoft.com/office/drawing/2014/main" id="{305F4BC1-8FBD-0D48-B4CC-5741C5C4F9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6913" y="765516"/>
            <a:ext cx="8101012" cy="566102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Various financial institutions have expanded through international mergers, resulting in:</a:t>
            </a:r>
          </a:p>
          <a:p>
            <a:pPr eaLnBrk="1" hangingPunct="1"/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More services to clients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An international customer base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 </a:t>
            </a:r>
            <a:r>
              <a:rPr lang="en-GB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Bank of America acquired Merrill Lynch in 2008,  Lloyds TSB and HBOS merger in 2008)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The introduction of the euro has increased international mergers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47DF1B07-55F1-CB4D-B3B8-F44C495530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7384"/>
            <a:ext cx="9144000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000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Organisational</a:t>
            </a:r>
            <a:r>
              <a:rPr lang="en-US" altLang="x-none" sz="30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 Structure of a Financial Institution</a:t>
            </a:r>
          </a:p>
        </p:txBody>
      </p:sp>
      <p:sp>
        <p:nvSpPr>
          <p:cNvPr id="54274" name="Rectangle 3">
            <a:extLst>
              <a:ext uri="{FF2B5EF4-FFF2-40B4-BE49-F238E27FC236}">
                <a16:creationId xmlns:a16="http://schemas.microsoft.com/office/drawing/2014/main" id="{EF3F651C-822A-734A-A68B-EC7775347A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196975"/>
            <a:ext cx="8101012" cy="5661025"/>
          </a:xfrm>
        </p:spPr>
        <p:txBody>
          <a:bodyPr/>
          <a:lstStyle/>
          <a:p>
            <a:pPr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Various financial institutions have expanded through international mergers, resulting in:</a:t>
            </a:r>
          </a:p>
          <a:p>
            <a:pPr eaLnBrk="1" hangingPunct="1"/>
            <a:endParaRPr lang="en-US" altLang="en-US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More services to clients</a:t>
            </a:r>
          </a:p>
          <a:p>
            <a:pPr lvl="1" eaLnBrk="1" hangingPunct="1"/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An international customer base</a:t>
            </a:r>
          </a:p>
          <a:p>
            <a:pPr lvl="1" eaLnBrk="1" hangingPunct="1"/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e.g. </a:t>
            </a:r>
            <a:r>
              <a:rPr lang="en-GB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Bank of America acquired Merrill Lynch in 2008,  Lloyds TSB and HBOS merger in 2008)</a:t>
            </a:r>
          </a:p>
          <a:p>
            <a:pPr lvl="1" eaLnBrk="1" hangingPunct="1"/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The introduction of the euro has increased international mergers</a:t>
            </a:r>
          </a:p>
        </p:txBody>
      </p:sp>
      <p:pic>
        <p:nvPicPr>
          <p:cNvPr id="54275" name="Picture 1" descr="Screen Shot 2017-01-24 at 12.06.24.png">
            <a:extLst>
              <a:ext uri="{FF2B5EF4-FFF2-40B4-BE49-F238E27FC236}">
                <a16:creationId xmlns:a16="http://schemas.microsoft.com/office/drawing/2014/main" id="{56F4B576-410F-9047-AC30-047223620B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5538"/>
            <a:ext cx="9144000" cy="57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</a:t>
            </a:r>
            <a:r>
              <a:rPr lang="en-GB" altLang="en-US" sz="4800" b="1">
                <a:solidFill>
                  <a:schemeClr val="accent2"/>
                </a:solidFill>
                <a:latin typeface="Arial" panose="020B0604020202020204" pitchFamily="34" charset="0"/>
              </a:rPr>
              <a:t>PART 3</a:t>
            </a:r>
            <a:endParaRPr lang="en-GB" altLang="en-US" sz="4800" b="1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3511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471</TotalTime>
  <Words>1331</Words>
  <Application>Microsoft Macintosh PowerPoint</Application>
  <PresentationFormat>On-screen Show (4:3)</PresentationFormat>
  <Paragraphs>356</Paragraphs>
  <Slides>33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Myriad Pro</vt:lpstr>
      <vt:lpstr>Gill Sans MT</vt:lpstr>
      <vt:lpstr>Corbel</vt:lpstr>
      <vt:lpstr>Calibri</vt:lpstr>
      <vt:lpstr>Arial</vt:lpstr>
      <vt:lpstr>Wingdings 2</vt:lpstr>
      <vt:lpstr>Verdana</vt:lpstr>
      <vt:lpstr>20140311PresentationUWTSDTemplate</vt:lpstr>
      <vt:lpstr>MBA</vt:lpstr>
      <vt:lpstr>Staffing  </vt:lpstr>
      <vt:lpstr>Lecture 1</vt:lpstr>
      <vt:lpstr>Lecture Overview</vt:lpstr>
      <vt:lpstr>Global Financial Markets</vt:lpstr>
      <vt:lpstr>Global Financial Markets</vt:lpstr>
      <vt:lpstr>Global Financial Markets</vt:lpstr>
      <vt:lpstr>Global Financial Markets</vt:lpstr>
      <vt:lpstr>Global Financial Markets</vt:lpstr>
      <vt:lpstr>Global Financial Markets</vt:lpstr>
      <vt:lpstr>Global Financial Markets</vt:lpstr>
      <vt:lpstr>Role of Financial Institutions in Financial Markets</vt:lpstr>
      <vt:lpstr>PowerPoint Presentation</vt:lpstr>
      <vt:lpstr>Types of Nondepository Financial Institutions</vt:lpstr>
      <vt:lpstr>Role of Nondepository Financial Institutions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Role of Financial Institutions in Financial Markets</vt:lpstr>
      <vt:lpstr>Comparison of Roles among Financial Institutions</vt:lpstr>
      <vt:lpstr>Overview of Financial Institutions</vt:lpstr>
      <vt:lpstr>Overview of Financial Institutions</vt:lpstr>
      <vt:lpstr>Global Expansion by Financial Institutions</vt:lpstr>
      <vt:lpstr>Organisational Structure of a Financial Institution</vt:lpstr>
      <vt:lpstr>MBA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David Coker</cp:lastModifiedBy>
  <cp:revision>153</cp:revision>
  <cp:lastPrinted>2018-07-09T15:27:01Z</cp:lastPrinted>
  <dcterms:created xsi:type="dcterms:W3CDTF">2002-10-07T19:43:58Z</dcterms:created>
  <dcterms:modified xsi:type="dcterms:W3CDTF">2024-02-13T11:47:17Z</dcterms:modified>
</cp:coreProperties>
</file>