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8" r:id="rId5"/>
    <p:sldId id="259" r:id="rId6"/>
    <p:sldId id="273" r:id="rId7"/>
    <p:sldId id="260" r:id="rId8"/>
    <p:sldId id="274" r:id="rId9"/>
    <p:sldId id="261" r:id="rId10"/>
    <p:sldId id="264" r:id="rId11"/>
    <p:sldId id="272" r:id="rId12"/>
    <p:sldId id="262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64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20385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21405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Introduction to Module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Community Care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Brief Overview</a:t>
            </a:r>
          </a:p>
          <a:p>
            <a:r>
              <a:rPr lang="en-GB" dirty="0"/>
              <a:t>Level of Study </a:t>
            </a:r>
          </a:p>
          <a:p>
            <a:r>
              <a:rPr lang="en-GB" dirty="0"/>
              <a:t>Aims of Module</a:t>
            </a:r>
          </a:p>
          <a:p>
            <a:r>
              <a:rPr lang="en-GB" dirty="0"/>
              <a:t>Lesson Content</a:t>
            </a:r>
          </a:p>
          <a:p>
            <a:r>
              <a:rPr lang="en-GB" dirty="0"/>
              <a:t>Assessments</a:t>
            </a:r>
          </a:p>
          <a:p>
            <a:r>
              <a:rPr lang="en-GB" dirty="0"/>
              <a:t>Deadline Dates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Reading List </a:t>
            </a:r>
          </a:p>
          <a:p>
            <a:r>
              <a:rPr lang="en-GB" dirty="0"/>
              <a:t>You Will Need …</a:t>
            </a:r>
          </a:p>
          <a:p>
            <a:r>
              <a:rPr lang="en-GB" dirty="0"/>
              <a:t>VLE</a:t>
            </a:r>
          </a:p>
          <a:p>
            <a:r>
              <a:rPr lang="en-GB" dirty="0"/>
              <a:t>Your Next Steps …</a:t>
            </a:r>
          </a:p>
          <a:p>
            <a:r>
              <a:rPr lang="en-GB" dirty="0"/>
              <a:t>Q&amp;A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Duration: January 2023 to </a:t>
            </a:r>
            <a:r>
              <a:rPr lang="en-GB"/>
              <a:t>April 2023</a:t>
            </a:r>
            <a:endParaRPr lang="en-GB" dirty="0"/>
          </a:p>
          <a:p>
            <a:r>
              <a:rPr lang="en-GB" dirty="0"/>
              <a:t>Credits: 20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of Study : 5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b="1" dirty="0"/>
              <a:t> </a:t>
            </a:r>
            <a:r>
              <a:rPr lang="en-GB" dirty="0"/>
              <a:t>Achievement at Level 5 reflects the ability to identify and use relevant understanding, methods and skills to address broadly-defined, complex problems. </a:t>
            </a:r>
          </a:p>
          <a:p>
            <a:r>
              <a:rPr lang="en-GB" dirty="0"/>
              <a:t>It includes taking responsibility for planning and developing courses of action as well as exercising autonomy and judgement within broad parameters. </a:t>
            </a:r>
          </a:p>
          <a:p>
            <a:r>
              <a:rPr lang="en-GB" dirty="0"/>
              <a:t>It also reflects understanding of different perspectives, approaches or schools of thought and the reasoning behind them.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7295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To understand and  evaluate the provision of partnership, multidisciplinary and multi -agency working and empowerment for users of Community Care Services and their careers.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Upon the successful completion of this module the student will be able to:</a:t>
            </a:r>
          </a:p>
          <a:p>
            <a:endParaRPr lang="en-GB" dirty="0"/>
          </a:p>
          <a:p>
            <a:r>
              <a:rPr lang="en-GB" dirty="0"/>
              <a:t>.Identify and evaluate one aspect of care provision available within the community, and the importance of the role of </a:t>
            </a:r>
            <a:r>
              <a:rPr lang="en-GB" dirty="0">
                <a:hlinkClick r:id="rId2" tooltip="Person Centred Care"/>
              </a:rPr>
              <a:t>person centred care</a:t>
            </a:r>
            <a:r>
              <a:rPr lang="en-GB" dirty="0"/>
              <a:t> planning.</a:t>
            </a:r>
          </a:p>
          <a:p>
            <a:endParaRPr lang="en-GB" dirty="0"/>
          </a:p>
          <a:p>
            <a:r>
              <a:rPr lang="en-GB" dirty="0"/>
              <a:t>Examine the current agenda of change in the merging of health and social care in Wales, and the impacts and benefits for people, workers, and organisations</a:t>
            </a:r>
          </a:p>
          <a:p>
            <a:pPr lvl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5587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977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This module is designed to develop students’ awareness and understanding of:</a:t>
            </a:r>
          </a:p>
          <a:p>
            <a:r>
              <a:rPr lang="en-GB" dirty="0"/>
              <a:t>The critical role of nurses and carers in the delivery of community care services and their support.</a:t>
            </a:r>
          </a:p>
          <a:p>
            <a:r>
              <a:rPr lang="en-GB" dirty="0"/>
              <a:t>The importance of feedback from service users and carers by the Welsh Government.</a:t>
            </a:r>
          </a:p>
          <a:p>
            <a:r>
              <a:rPr lang="en-GB" dirty="0"/>
              <a:t>Devolved legislation, policies and strategies specific to Wales and how these differ from approaches in other countries.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Variety of core models and evidence-based approaches that inform the knowledge base of practice in the areas of disabilities, mental health and older people.</a:t>
            </a:r>
          </a:p>
          <a:p>
            <a:r>
              <a:rPr lang="en-GB" dirty="0"/>
              <a:t>Challenging stigma and utilizing whole systems approaches, for example in mental health, will be explored.</a:t>
            </a:r>
          </a:p>
          <a:p>
            <a:r>
              <a:rPr lang="en-GB" dirty="0">
                <a:hlinkClick r:id="rId2" tooltip="Models of disability"/>
              </a:rPr>
              <a:t>Models of disability</a:t>
            </a:r>
            <a:r>
              <a:rPr lang="en-GB" dirty="0"/>
              <a:t>, including the medical model, the personal tragedy model, the social model and the inclusive model of disabilities.</a:t>
            </a:r>
          </a:p>
          <a:p>
            <a:r>
              <a:rPr lang="en-GB" dirty="0"/>
              <a:t>Social model of primary care, prudent healthcare and the co-production agenda</a:t>
            </a:r>
          </a:p>
          <a:p>
            <a:r>
              <a:rPr lang="en-GB" dirty="0"/>
              <a:t>The Wellbeing of Future Generations Act (Wales) (2015) and Social Services Act (2014)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101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6571522"/>
              </p:ext>
            </p:extLst>
          </p:nvPr>
        </p:nvGraphicFramePr>
        <p:xfrm>
          <a:off x="107504" y="1628800"/>
          <a:ext cx="8928992" cy="439248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2664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646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92488">
                <a:tc>
                  <a:txBody>
                    <a:bodyPr/>
                    <a:lstStyle/>
                    <a:p>
                      <a:pPr lvl="0"/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required to examine the current agenda of change in the merging of health and social care in Wales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Write an essay that critiques the current agenda for change within the NHS and Health and Social care. Consideration needs to be given to the Bevan commission paper ‘</a:t>
                      </a:r>
                      <a:r>
                        <a:rPr lang="en-GB" sz="1800" b="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Simply Prudent Healthcare- achieving better care and value for money in Wales’.</a:t>
                      </a: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521970" marR="72390" indent="-228600">
                        <a:lnSpc>
                          <a:spcPct val="115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endParaRPr lang="en-GB" sz="3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026" name="Picture 2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000" y="2790825"/>
            <a:ext cx="144463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2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000" y="2790825"/>
            <a:ext cx="144463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b="1" dirty="0"/>
              <a:t>Assessment Coursework (4500 words)---Submission date Friday 28</a:t>
            </a:r>
            <a:r>
              <a:rPr lang="en-GB" b="1" baseline="30000" dirty="0"/>
              <a:t>th</a:t>
            </a:r>
            <a:r>
              <a:rPr lang="en-GB" b="1" dirty="0"/>
              <a:t> April 2023 by 23.55 hrs.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Makes up at least 20% of your grade </a:t>
            </a:r>
          </a:p>
          <a:p>
            <a:r>
              <a:rPr lang="en-GB" dirty="0"/>
              <a:t>You can utilise word referencing :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can also input </a:t>
            </a:r>
          </a:p>
          <a:p>
            <a:pPr marL="0" indent="0">
              <a:buNone/>
            </a:pPr>
            <a:r>
              <a:rPr lang="en-GB" dirty="0"/>
              <a:t>manually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24" t="38298" r="40835" b="33875"/>
          <a:stretch/>
        </p:blipFill>
        <p:spPr bwMode="auto">
          <a:xfrm>
            <a:off x="3377662" y="2564905"/>
            <a:ext cx="5154777" cy="29265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72200" y="4752745"/>
            <a:ext cx="18142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Your referencing system is HARVARD 2008</a:t>
            </a:r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Always check your handbook for reading lists</a:t>
            </a:r>
          </a:p>
          <a:p>
            <a:r>
              <a:rPr lang="en-GB" dirty="0"/>
              <a:t>Additional reading and links will also be found on your </a:t>
            </a:r>
            <a:r>
              <a:rPr lang="en-GB" dirty="0" err="1"/>
              <a:t>moodle</a:t>
            </a:r>
            <a:r>
              <a:rPr lang="en-GB" dirty="0"/>
              <a:t> page (more about this below)</a:t>
            </a:r>
          </a:p>
          <a:p>
            <a:r>
              <a:rPr lang="en-GB" dirty="0"/>
              <a:t>You can use campus libraries in this building (Swansea Business School), </a:t>
            </a:r>
            <a:r>
              <a:rPr lang="en-GB" dirty="0" err="1"/>
              <a:t>Townhill</a:t>
            </a:r>
            <a:r>
              <a:rPr lang="en-GB" dirty="0"/>
              <a:t>, Mount Pleasant, Carmarthen, or even </a:t>
            </a:r>
            <a:r>
              <a:rPr lang="en-GB" dirty="0" err="1"/>
              <a:t>Lampeter</a:t>
            </a:r>
            <a:endParaRPr lang="en-GB" dirty="0"/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Will Need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068" y="1524000"/>
            <a:ext cx="8229600" cy="3989040"/>
          </a:xfrm>
        </p:spPr>
        <p:txBody>
          <a:bodyPr/>
          <a:lstStyle/>
          <a:p>
            <a:r>
              <a:rPr lang="en-GB" dirty="0"/>
              <a:t>Attendance </a:t>
            </a:r>
          </a:p>
          <a:p>
            <a:r>
              <a:rPr lang="en-GB" dirty="0"/>
              <a:t>Commitment </a:t>
            </a:r>
          </a:p>
          <a:p>
            <a:r>
              <a:rPr lang="en-GB" dirty="0"/>
              <a:t>Notes / Handouts / Print outs / </a:t>
            </a:r>
            <a:r>
              <a:rPr lang="en-GB"/>
              <a:t>Journal Articles / Books</a:t>
            </a:r>
            <a:endParaRPr lang="en-GB" dirty="0"/>
          </a:p>
          <a:p>
            <a:r>
              <a:rPr lang="en-GB" dirty="0"/>
              <a:t>Time management </a:t>
            </a:r>
          </a:p>
          <a:p>
            <a:r>
              <a:rPr lang="en-GB" dirty="0"/>
              <a:t>Admin Organisation</a:t>
            </a:r>
          </a:p>
          <a:p>
            <a:r>
              <a:rPr lang="en-GB" dirty="0"/>
              <a:t>READING </a:t>
            </a:r>
            <a:r>
              <a:rPr lang="en-GB" dirty="0" err="1"/>
              <a:t>READING</a:t>
            </a:r>
            <a:r>
              <a:rPr lang="en-GB" dirty="0"/>
              <a:t> </a:t>
            </a:r>
            <a:r>
              <a:rPr lang="en-GB" dirty="0" err="1"/>
              <a:t>READING</a:t>
            </a:r>
            <a:endParaRPr lang="en-GB" dirty="0"/>
          </a:p>
          <a:p>
            <a:r>
              <a:rPr lang="en-GB" dirty="0"/>
              <a:t>Support </a:t>
            </a:r>
          </a:p>
          <a:p>
            <a:r>
              <a:rPr lang="en-GB" dirty="0"/>
              <a:t>Virtual Learning Environment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5-Point Star 3"/>
          <p:cNvSpPr/>
          <p:nvPr/>
        </p:nvSpPr>
        <p:spPr>
          <a:xfrm>
            <a:off x="5191693" y="3754614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38847" y="3754614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Moodle is the University’s VLE and is used to support learning and teaching</a:t>
            </a:r>
          </a:p>
          <a:p>
            <a:r>
              <a:rPr lang="en-GB" dirty="0"/>
              <a:t>It can be accessed by </a:t>
            </a:r>
            <a:r>
              <a:rPr lang="en-GB" b="1" dirty="0"/>
              <a:t>enrolled </a:t>
            </a:r>
            <a:r>
              <a:rPr lang="en-GB" dirty="0"/>
              <a:t>students from anywhere in the world using the internet and a web browser.</a:t>
            </a:r>
          </a:p>
          <a:p>
            <a:pPr marL="0" indent="0">
              <a:buNone/>
            </a:pPr>
            <a:r>
              <a:rPr lang="en-GB" dirty="0"/>
              <a:t>Some of Moodle’s features allow students to: </a:t>
            </a:r>
          </a:p>
          <a:p>
            <a:pPr lvl="0"/>
            <a:r>
              <a:rPr lang="en-GB" dirty="0"/>
              <a:t>Access course materials</a:t>
            </a:r>
          </a:p>
          <a:p>
            <a:pPr lvl="0"/>
            <a:r>
              <a:rPr lang="en-GB" dirty="0"/>
              <a:t>Facilitate communication between students and tutors </a:t>
            </a:r>
          </a:p>
          <a:p>
            <a:pPr lvl="0"/>
            <a:r>
              <a:rPr lang="en-GB" dirty="0"/>
              <a:t>Support group tasks </a:t>
            </a:r>
          </a:p>
          <a:p>
            <a:pPr lvl="0"/>
            <a:r>
              <a:rPr lang="en-GB" dirty="0"/>
              <a:t>Take online assessments with automatic marking and feedback facilities </a:t>
            </a:r>
          </a:p>
          <a:p>
            <a:pPr marL="0" indent="0">
              <a:buNone/>
            </a:pPr>
            <a:r>
              <a:rPr lang="en-GB" dirty="0"/>
              <a:t>Moodle can be used for administration tasks such as: </a:t>
            </a:r>
          </a:p>
          <a:p>
            <a:pPr lvl="0"/>
            <a:r>
              <a:rPr lang="en-GB" dirty="0"/>
              <a:t>Displaying announcements e.g. lecture venue changed</a:t>
            </a:r>
          </a:p>
          <a:p>
            <a:pPr lvl="0"/>
            <a:r>
              <a:rPr lang="en-GB" dirty="0"/>
              <a:t>Submission of assignments electronically </a:t>
            </a:r>
          </a:p>
          <a:p>
            <a:pPr lvl="0"/>
            <a:r>
              <a:rPr lang="en-GB" dirty="0"/>
              <a:t>Administration of online surveys, such as module questionnaires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</TotalTime>
  <Words>698</Words>
  <Application>Microsoft Office PowerPoint</Application>
  <PresentationFormat>On-screen Show (4:3)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Clarity</vt:lpstr>
      <vt:lpstr>Introduction to Module</vt:lpstr>
      <vt:lpstr>Contents</vt:lpstr>
      <vt:lpstr>Brief Overview</vt:lpstr>
      <vt:lpstr>Level of Study : 5 </vt:lpstr>
      <vt:lpstr>Aims of Module</vt:lpstr>
      <vt:lpstr>Learning Outcomes</vt:lpstr>
      <vt:lpstr>Lesson Content</vt:lpstr>
      <vt:lpstr>Lesson Content</vt:lpstr>
      <vt:lpstr>Assessments</vt:lpstr>
      <vt:lpstr>Deadline Dates</vt:lpstr>
      <vt:lpstr>Referencing </vt:lpstr>
      <vt:lpstr>Reading Lists</vt:lpstr>
      <vt:lpstr>You Will Need …</vt:lpstr>
      <vt:lpstr>Virtual Learning Environment 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Beverley Howard</cp:lastModifiedBy>
  <cp:revision>16</cp:revision>
  <dcterms:created xsi:type="dcterms:W3CDTF">2014-09-13T13:55:51Z</dcterms:created>
  <dcterms:modified xsi:type="dcterms:W3CDTF">2023-01-24T20:06:18Z</dcterms:modified>
</cp:coreProperties>
</file>