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882" r:id="rId2"/>
    <p:sldMasterId id="2147483672" r:id="rId3"/>
    <p:sldMasterId id="2147483720" r:id="rId4"/>
  </p:sldMasterIdLst>
  <p:sldIdLst>
    <p:sldId id="257" r:id="rId5"/>
    <p:sldId id="265" r:id="rId6"/>
    <p:sldId id="264" r:id="rId7"/>
    <p:sldId id="269" r:id="rId8"/>
    <p:sldId id="270" r:id="rId9"/>
    <p:sldId id="271" r:id="rId10"/>
    <p:sldId id="262" r:id="rId11"/>
    <p:sldId id="266" r:id="rId12"/>
    <p:sldId id="259" r:id="rId13"/>
    <p:sldId id="267" r:id="rId14"/>
    <p:sldId id="260" r:id="rId15"/>
    <p:sldId id="268" r:id="rId16"/>
    <p:sldId id="263" r:id="rId17"/>
    <p:sldId id="261" r:id="rId18"/>
    <p:sldId id="272" r:id="rId1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CF4010-E646-B69C-F9F6-DB2830CFD592}" v="50" dt="2025-10-12T16:43:12.3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ackeria Neckesha Nash Korylco (2509257)" userId="S::2509257@student.uwtsd.ac.uk::682546da-2432-4a25-b158-048576c9a167" providerId="AD" clId="Web-{25CF4010-E646-B69C-F9F6-DB2830CFD592}"/>
    <pc:docChg chg="addSld delSld modSld addMainMaster">
      <pc:chgData name="Shackeria Neckesha Nash Korylco (2509257)" userId="S::2509257@student.uwtsd.ac.uk::682546da-2432-4a25-b158-048576c9a167" providerId="AD" clId="Web-{25CF4010-E646-B69C-F9F6-DB2830CFD592}" dt="2025-10-12T16:43:12.365" v="49" actId="14100"/>
      <pc:docMkLst>
        <pc:docMk/>
      </pc:docMkLst>
      <pc:sldChg chg="del">
        <pc:chgData name="Shackeria Neckesha Nash Korylco (2509257)" userId="S::2509257@student.uwtsd.ac.uk::682546da-2432-4a25-b158-048576c9a167" providerId="AD" clId="Web-{25CF4010-E646-B69C-F9F6-DB2830CFD592}" dt="2025-10-12T12:42:07.634" v="0"/>
        <pc:sldMkLst>
          <pc:docMk/>
          <pc:sldMk cId="109857222" sldId="256"/>
        </pc:sldMkLst>
      </pc:sldChg>
      <pc:sldChg chg="new del">
        <pc:chgData name="Shackeria Neckesha Nash Korylco (2509257)" userId="S::2509257@student.uwtsd.ac.uk::682546da-2432-4a25-b158-048576c9a167" providerId="AD" clId="Web-{25CF4010-E646-B69C-F9F6-DB2830CFD592}" dt="2025-10-12T12:44:26.409" v="7"/>
        <pc:sldMkLst>
          <pc:docMk/>
          <pc:sldMk cId="2398066935" sldId="256"/>
        </pc:sldMkLst>
      </pc:sldChg>
      <pc:sldChg chg="addSp delSp modSp add del">
        <pc:chgData name="Shackeria Neckesha Nash Korylco (2509257)" userId="S::2509257@student.uwtsd.ac.uk::682546da-2432-4a25-b158-048576c9a167" providerId="AD" clId="Web-{25CF4010-E646-B69C-F9F6-DB2830CFD592}" dt="2025-10-12T13:30:15.426" v="12"/>
        <pc:sldMkLst>
          <pc:docMk/>
          <pc:sldMk cId="109857222" sldId="257"/>
        </pc:sldMkLst>
        <pc:spChg chg="add del">
          <ac:chgData name="Shackeria Neckesha Nash Korylco (2509257)" userId="S::2509257@student.uwtsd.ac.uk::682546da-2432-4a25-b158-048576c9a167" providerId="AD" clId="Web-{25CF4010-E646-B69C-F9F6-DB2830CFD592}" dt="2025-10-12T13:30:15.426" v="12"/>
          <ac:spMkLst>
            <pc:docMk/>
            <pc:sldMk cId="109857222" sldId="257"/>
            <ac:spMk id="5" creationId="{F3DF9492-0AE0-2D7A-B65C-AB477B1D9AD8}"/>
          </ac:spMkLst>
        </pc:spChg>
        <pc:spChg chg="mod">
          <ac:chgData name="Shackeria Neckesha Nash Korylco (2509257)" userId="S::2509257@student.uwtsd.ac.uk::682546da-2432-4a25-b158-048576c9a167" providerId="AD" clId="Web-{25CF4010-E646-B69C-F9F6-DB2830CFD592}" dt="2025-10-12T13:26:48.277" v="10"/>
          <ac:spMkLst>
            <pc:docMk/>
            <pc:sldMk cId="109857222" sldId="257"/>
            <ac:spMk id="98" creationId="{5820888B-4EA5-E0E8-6D52-7733E1E77451}"/>
          </ac:spMkLst>
        </pc:spChg>
      </pc:sldChg>
      <pc:sldChg chg="add del">
        <pc:chgData name="Shackeria Neckesha Nash Korylco (2509257)" userId="S::2509257@student.uwtsd.ac.uk::682546da-2432-4a25-b158-048576c9a167" providerId="AD" clId="Web-{25CF4010-E646-B69C-F9F6-DB2830CFD592}" dt="2025-10-12T13:30:21.724" v="13"/>
        <pc:sldMkLst>
          <pc:docMk/>
          <pc:sldMk cId="2773330045" sldId="258"/>
        </pc:sldMkLst>
      </pc:sldChg>
      <pc:sldChg chg="add">
        <pc:chgData name="Shackeria Neckesha Nash Korylco (2509257)" userId="S::2509257@student.uwtsd.ac.uk::682546da-2432-4a25-b158-048576c9a167" providerId="AD" clId="Web-{25CF4010-E646-B69C-F9F6-DB2830CFD592}" dt="2025-10-12T16:22:33.114" v="17"/>
        <pc:sldMkLst>
          <pc:docMk/>
          <pc:sldMk cId="2497108024" sldId="259"/>
        </pc:sldMkLst>
      </pc:sldChg>
      <pc:sldChg chg="modSp add">
        <pc:chgData name="Shackeria Neckesha Nash Korylco (2509257)" userId="S::2509257@student.uwtsd.ac.uk::682546da-2432-4a25-b158-048576c9a167" providerId="AD" clId="Web-{25CF4010-E646-B69C-F9F6-DB2830CFD592}" dt="2025-10-12T16:43:12.365" v="49" actId="14100"/>
        <pc:sldMkLst>
          <pc:docMk/>
          <pc:sldMk cId="2111792825" sldId="260"/>
        </pc:sldMkLst>
        <pc:spChg chg="mod">
          <ac:chgData name="Shackeria Neckesha Nash Korylco (2509257)" userId="S::2509257@student.uwtsd.ac.uk::682546da-2432-4a25-b158-048576c9a167" providerId="AD" clId="Web-{25CF4010-E646-B69C-F9F6-DB2830CFD592}" dt="2025-10-12T16:43:12.365" v="49" actId="14100"/>
          <ac:spMkLst>
            <pc:docMk/>
            <pc:sldMk cId="2111792825" sldId="260"/>
            <ac:spMk id="3" creationId="{851D83D8-888F-C669-1201-BCEEC21FFE05}"/>
          </ac:spMkLst>
        </pc:spChg>
      </pc:sldChg>
      <pc:sldChg chg="add">
        <pc:chgData name="Shackeria Neckesha Nash Korylco (2509257)" userId="S::2509257@student.uwtsd.ac.uk::682546da-2432-4a25-b158-048576c9a167" providerId="AD" clId="Web-{25CF4010-E646-B69C-F9F6-DB2830CFD592}" dt="2025-10-12T16:23:05.945" v="18"/>
        <pc:sldMkLst>
          <pc:docMk/>
          <pc:sldMk cId="3384672444" sldId="261"/>
        </pc:sldMkLst>
      </pc:sldChg>
      <pc:sldChg chg="add">
        <pc:chgData name="Shackeria Neckesha Nash Korylco (2509257)" userId="S::2509257@student.uwtsd.ac.uk::682546da-2432-4a25-b158-048576c9a167" providerId="AD" clId="Web-{25CF4010-E646-B69C-F9F6-DB2830CFD592}" dt="2025-10-12T16:33:36.026" v="25"/>
        <pc:sldMkLst>
          <pc:docMk/>
          <pc:sldMk cId="1416214595" sldId="262"/>
        </pc:sldMkLst>
      </pc:sldChg>
      <pc:sldChg chg="add">
        <pc:chgData name="Shackeria Neckesha Nash Korylco (2509257)" userId="S::2509257@student.uwtsd.ac.uk::682546da-2432-4a25-b158-048576c9a167" providerId="AD" clId="Web-{25CF4010-E646-B69C-F9F6-DB2830CFD592}" dt="2025-10-12T16:35:53.463" v="26"/>
        <pc:sldMkLst>
          <pc:docMk/>
          <pc:sldMk cId="3576436819" sldId="263"/>
        </pc:sldMkLst>
      </pc:sldChg>
      <pc:sldChg chg="add">
        <pc:chgData name="Shackeria Neckesha Nash Korylco (2509257)" userId="S::2509257@student.uwtsd.ac.uk::682546da-2432-4a25-b158-048576c9a167" providerId="AD" clId="Web-{25CF4010-E646-B69C-F9F6-DB2830CFD592}" dt="2025-10-12T16:20:14.208" v="15"/>
        <pc:sldMkLst>
          <pc:docMk/>
          <pc:sldMk cId="1985496919" sldId="264"/>
        </pc:sldMkLst>
      </pc:sldChg>
      <pc:sldChg chg="add">
        <pc:chgData name="Shackeria Neckesha Nash Korylco (2509257)" userId="S::2509257@student.uwtsd.ac.uk::682546da-2432-4a25-b158-048576c9a167" providerId="AD" clId="Web-{25CF4010-E646-B69C-F9F6-DB2830CFD592}" dt="2025-10-12T16:19:47.423" v="14"/>
        <pc:sldMkLst>
          <pc:docMk/>
          <pc:sldMk cId="4067720643" sldId="265"/>
        </pc:sldMkLst>
      </pc:sldChg>
      <pc:sldChg chg="add">
        <pc:chgData name="Shackeria Neckesha Nash Korylco (2509257)" userId="S::2509257@student.uwtsd.ac.uk::682546da-2432-4a25-b158-048576c9a167" providerId="AD" clId="Web-{25CF4010-E646-B69C-F9F6-DB2830CFD592}" dt="2025-10-12T16:21:35.921" v="16"/>
        <pc:sldMkLst>
          <pc:docMk/>
          <pc:sldMk cId="1124239798" sldId="266"/>
        </pc:sldMkLst>
      </pc:sldChg>
      <pc:sldChg chg="modSp add">
        <pc:chgData name="Shackeria Neckesha Nash Korylco (2509257)" userId="S::2509257@student.uwtsd.ac.uk::682546da-2432-4a25-b158-048576c9a167" providerId="AD" clId="Web-{25CF4010-E646-B69C-F9F6-DB2830CFD592}" dt="2025-10-12T16:42:38.643" v="46" actId="20577"/>
        <pc:sldMkLst>
          <pc:docMk/>
          <pc:sldMk cId="2776959624" sldId="267"/>
        </pc:sldMkLst>
        <pc:spChg chg="mod">
          <ac:chgData name="Shackeria Neckesha Nash Korylco (2509257)" userId="S::2509257@student.uwtsd.ac.uk::682546da-2432-4a25-b158-048576c9a167" providerId="AD" clId="Web-{25CF4010-E646-B69C-F9F6-DB2830CFD592}" dt="2025-10-12T16:42:38.643" v="46" actId="20577"/>
          <ac:spMkLst>
            <pc:docMk/>
            <pc:sldMk cId="2776959624" sldId="267"/>
            <ac:spMk id="2" creationId="{63123FFE-88F2-6F58-2776-A909B7DD285F}"/>
          </ac:spMkLst>
        </pc:spChg>
        <pc:spChg chg="mod">
          <ac:chgData name="Shackeria Neckesha Nash Korylco (2509257)" userId="S::2509257@student.uwtsd.ac.uk::682546da-2432-4a25-b158-048576c9a167" providerId="AD" clId="Web-{25CF4010-E646-B69C-F9F6-DB2830CFD592}" dt="2025-10-12T16:42:06.313" v="43" actId="14100"/>
          <ac:spMkLst>
            <pc:docMk/>
            <pc:sldMk cId="2776959624" sldId="267"/>
            <ac:spMk id="3" creationId="{16B2EC02-24CF-9C05-FDAB-9E6B9AC15F9E}"/>
          </ac:spMkLst>
        </pc:spChg>
      </pc:sldChg>
      <pc:sldChg chg="add">
        <pc:chgData name="Shackeria Neckesha Nash Korylco (2509257)" userId="S::2509257@student.uwtsd.ac.uk::682546da-2432-4a25-b158-048576c9a167" providerId="AD" clId="Web-{25CF4010-E646-B69C-F9F6-DB2830CFD592}" dt="2025-10-12T16:25:26.674" v="21"/>
        <pc:sldMkLst>
          <pc:docMk/>
          <pc:sldMk cId="2783147122" sldId="268"/>
        </pc:sldMkLst>
      </pc:sldChg>
      <pc:sldChg chg="add">
        <pc:chgData name="Shackeria Neckesha Nash Korylco (2509257)" userId="S::2509257@student.uwtsd.ac.uk::682546da-2432-4a25-b158-048576c9a167" providerId="AD" clId="Web-{25CF4010-E646-B69C-F9F6-DB2830CFD592}" dt="2025-10-12T16:30:36.599" v="22"/>
        <pc:sldMkLst>
          <pc:docMk/>
          <pc:sldMk cId="712881331" sldId="269"/>
        </pc:sldMkLst>
      </pc:sldChg>
      <pc:sldChg chg="add">
        <pc:chgData name="Shackeria Neckesha Nash Korylco (2509257)" userId="S::2509257@student.uwtsd.ac.uk::682546da-2432-4a25-b158-048576c9a167" providerId="AD" clId="Web-{25CF4010-E646-B69C-F9F6-DB2830CFD592}" dt="2025-10-12T16:32:11.540" v="23"/>
        <pc:sldMkLst>
          <pc:docMk/>
          <pc:sldMk cId="2575774224" sldId="270"/>
        </pc:sldMkLst>
      </pc:sldChg>
      <pc:sldChg chg="add">
        <pc:chgData name="Shackeria Neckesha Nash Korylco (2509257)" userId="S::2509257@student.uwtsd.ac.uk::682546da-2432-4a25-b158-048576c9a167" providerId="AD" clId="Web-{25CF4010-E646-B69C-F9F6-DB2830CFD592}" dt="2025-10-12T16:33:09.620" v="24"/>
        <pc:sldMkLst>
          <pc:docMk/>
          <pc:sldMk cId="3271516890" sldId="271"/>
        </pc:sldMkLst>
      </pc:sldChg>
      <pc:sldChg chg="modSp add">
        <pc:chgData name="Shackeria Neckesha Nash Korylco (2509257)" userId="S::2509257@student.uwtsd.ac.uk::682546da-2432-4a25-b158-048576c9a167" providerId="AD" clId="Web-{25CF4010-E646-B69C-F9F6-DB2830CFD592}" dt="2025-10-12T16:40:47.558" v="36" actId="1076"/>
        <pc:sldMkLst>
          <pc:docMk/>
          <pc:sldMk cId="577923426" sldId="272"/>
        </pc:sldMkLst>
        <pc:spChg chg="mod">
          <ac:chgData name="Shackeria Neckesha Nash Korylco (2509257)" userId="S::2509257@student.uwtsd.ac.uk::682546da-2432-4a25-b158-048576c9a167" providerId="AD" clId="Web-{25CF4010-E646-B69C-F9F6-DB2830CFD592}" dt="2025-10-12T16:40:33.432" v="35" actId="1076"/>
          <ac:spMkLst>
            <pc:docMk/>
            <pc:sldMk cId="577923426" sldId="272"/>
            <ac:spMk id="2" creationId="{6B8667AD-4C93-ED95-FCFB-87C5084E5EFD}"/>
          </ac:spMkLst>
        </pc:spChg>
        <pc:spChg chg="mod">
          <ac:chgData name="Shackeria Neckesha Nash Korylco (2509257)" userId="S::2509257@student.uwtsd.ac.uk::682546da-2432-4a25-b158-048576c9a167" providerId="AD" clId="Web-{25CF4010-E646-B69C-F9F6-DB2830CFD592}" dt="2025-10-12T16:40:47.558" v="36" actId="1076"/>
          <ac:spMkLst>
            <pc:docMk/>
            <pc:sldMk cId="577923426" sldId="272"/>
            <ac:spMk id="3" creationId="{0E17B6FB-F8ED-555F-2497-04041DD219BD}"/>
          </ac:spMkLst>
        </pc:spChg>
      </pc:sldChg>
      <pc:sldMasterChg chg="add addSldLayout">
        <pc:chgData name="Shackeria Neckesha Nash Korylco (2509257)" userId="S::2509257@student.uwtsd.ac.uk::682546da-2432-4a25-b158-048576c9a167" providerId="AD" clId="Web-{25CF4010-E646-B69C-F9F6-DB2830CFD592}" dt="2025-10-12T16:19:47.423" v="14"/>
        <pc:sldMasterMkLst>
          <pc:docMk/>
          <pc:sldMasterMk cId="2717564584" sldId="2147483672"/>
        </pc:sldMasterMkLst>
        <pc:sldLayoutChg chg="add">
          <pc:chgData name="Shackeria Neckesha Nash Korylco (2509257)" userId="S::2509257@student.uwtsd.ac.uk::682546da-2432-4a25-b158-048576c9a167" providerId="AD" clId="Web-{25CF4010-E646-B69C-F9F6-DB2830CFD592}" dt="2025-10-12T16:19:47.423" v="14"/>
          <pc:sldLayoutMkLst>
            <pc:docMk/>
            <pc:sldMasterMk cId="2717564584" sldId="2147483672"/>
            <pc:sldLayoutMk cId="2646097363" sldId="2147483673"/>
          </pc:sldLayoutMkLst>
        </pc:sldLayoutChg>
        <pc:sldLayoutChg chg="add">
          <pc:chgData name="Shackeria Neckesha Nash Korylco (2509257)" userId="S::2509257@student.uwtsd.ac.uk::682546da-2432-4a25-b158-048576c9a167" providerId="AD" clId="Web-{25CF4010-E646-B69C-F9F6-DB2830CFD592}" dt="2025-10-12T16:19:47.423" v="14"/>
          <pc:sldLayoutMkLst>
            <pc:docMk/>
            <pc:sldMasterMk cId="2717564584" sldId="2147483672"/>
            <pc:sldLayoutMk cId="1021601107" sldId="2147483674"/>
          </pc:sldLayoutMkLst>
        </pc:sldLayoutChg>
        <pc:sldLayoutChg chg="add">
          <pc:chgData name="Shackeria Neckesha Nash Korylco (2509257)" userId="S::2509257@student.uwtsd.ac.uk::682546da-2432-4a25-b158-048576c9a167" providerId="AD" clId="Web-{25CF4010-E646-B69C-F9F6-DB2830CFD592}" dt="2025-10-12T16:19:47.423" v="14"/>
          <pc:sldLayoutMkLst>
            <pc:docMk/>
            <pc:sldMasterMk cId="2717564584" sldId="2147483672"/>
            <pc:sldLayoutMk cId="3964445583" sldId="2147483675"/>
          </pc:sldLayoutMkLst>
        </pc:sldLayoutChg>
        <pc:sldLayoutChg chg="add">
          <pc:chgData name="Shackeria Neckesha Nash Korylco (2509257)" userId="S::2509257@student.uwtsd.ac.uk::682546da-2432-4a25-b158-048576c9a167" providerId="AD" clId="Web-{25CF4010-E646-B69C-F9F6-DB2830CFD592}" dt="2025-10-12T16:19:47.423" v="14"/>
          <pc:sldLayoutMkLst>
            <pc:docMk/>
            <pc:sldMasterMk cId="2717564584" sldId="2147483672"/>
            <pc:sldLayoutMk cId="1612834283" sldId="2147483676"/>
          </pc:sldLayoutMkLst>
        </pc:sldLayoutChg>
        <pc:sldLayoutChg chg="add">
          <pc:chgData name="Shackeria Neckesha Nash Korylco (2509257)" userId="S::2509257@student.uwtsd.ac.uk::682546da-2432-4a25-b158-048576c9a167" providerId="AD" clId="Web-{25CF4010-E646-B69C-F9F6-DB2830CFD592}" dt="2025-10-12T16:19:47.423" v="14"/>
          <pc:sldLayoutMkLst>
            <pc:docMk/>
            <pc:sldMasterMk cId="2717564584" sldId="2147483672"/>
            <pc:sldLayoutMk cId="572145799" sldId="2147483677"/>
          </pc:sldLayoutMkLst>
        </pc:sldLayoutChg>
        <pc:sldLayoutChg chg="add">
          <pc:chgData name="Shackeria Neckesha Nash Korylco (2509257)" userId="S::2509257@student.uwtsd.ac.uk::682546da-2432-4a25-b158-048576c9a167" providerId="AD" clId="Web-{25CF4010-E646-B69C-F9F6-DB2830CFD592}" dt="2025-10-12T16:19:47.423" v="14"/>
          <pc:sldLayoutMkLst>
            <pc:docMk/>
            <pc:sldMasterMk cId="2717564584" sldId="2147483672"/>
            <pc:sldLayoutMk cId="4215263750" sldId="2147483678"/>
          </pc:sldLayoutMkLst>
        </pc:sldLayoutChg>
        <pc:sldLayoutChg chg="add">
          <pc:chgData name="Shackeria Neckesha Nash Korylco (2509257)" userId="S::2509257@student.uwtsd.ac.uk::682546da-2432-4a25-b158-048576c9a167" providerId="AD" clId="Web-{25CF4010-E646-B69C-F9F6-DB2830CFD592}" dt="2025-10-12T16:19:47.423" v="14"/>
          <pc:sldLayoutMkLst>
            <pc:docMk/>
            <pc:sldMasterMk cId="2717564584" sldId="2147483672"/>
            <pc:sldLayoutMk cId="213994159" sldId="2147483679"/>
          </pc:sldLayoutMkLst>
        </pc:sldLayoutChg>
        <pc:sldLayoutChg chg="add">
          <pc:chgData name="Shackeria Neckesha Nash Korylco (2509257)" userId="S::2509257@student.uwtsd.ac.uk::682546da-2432-4a25-b158-048576c9a167" providerId="AD" clId="Web-{25CF4010-E646-B69C-F9F6-DB2830CFD592}" dt="2025-10-12T16:19:47.423" v="14"/>
          <pc:sldLayoutMkLst>
            <pc:docMk/>
            <pc:sldMasterMk cId="2717564584" sldId="2147483672"/>
            <pc:sldLayoutMk cId="1405209110" sldId="2147483680"/>
          </pc:sldLayoutMkLst>
        </pc:sldLayoutChg>
        <pc:sldLayoutChg chg="add">
          <pc:chgData name="Shackeria Neckesha Nash Korylco (2509257)" userId="S::2509257@student.uwtsd.ac.uk::682546da-2432-4a25-b158-048576c9a167" providerId="AD" clId="Web-{25CF4010-E646-B69C-F9F6-DB2830CFD592}" dt="2025-10-12T16:19:47.423" v="14"/>
          <pc:sldLayoutMkLst>
            <pc:docMk/>
            <pc:sldMasterMk cId="2717564584" sldId="2147483672"/>
            <pc:sldLayoutMk cId="694589976" sldId="2147483681"/>
          </pc:sldLayoutMkLst>
        </pc:sldLayoutChg>
        <pc:sldLayoutChg chg="add">
          <pc:chgData name="Shackeria Neckesha Nash Korylco (2509257)" userId="S::2509257@student.uwtsd.ac.uk::682546da-2432-4a25-b158-048576c9a167" providerId="AD" clId="Web-{25CF4010-E646-B69C-F9F6-DB2830CFD592}" dt="2025-10-12T16:19:47.423" v="14"/>
          <pc:sldLayoutMkLst>
            <pc:docMk/>
            <pc:sldMasterMk cId="2717564584" sldId="2147483672"/>
            <pc:sldLayoutMk cId="3124098250" sldId="2147483682"/>
          </pc:sldLayoutMkLst>
        </pc:sldLayoutChg>
        <pc:sldLayoutChg chg="add">
          <pc:chgData name="Shackeria Neckesha Nash Korylco (2509257)" userId="S::2509257@student.uwtsd.ac.uk::682546da-2432-4a25-b158-048576c9a167" providerId="AD" clId="Web-{25CF4010-E646-B69C-F9F6-DB2830CFD592}" dt="2025-10-12T16:19:47.423" v="14"/>
          <pc:sldLayoutMkLst>
            <pc:docMk/>
            <pc:sldMasterMk cId="2717564584" sldId="2147483672"/>
            <pc:sldLayoutMk cId="2622950362" sldId="2147483683"/>
          </pc:sldLayoutMkLst>
        </pc:sldLayoutChg>
      </pc:sldMasterChg>
      <pc:sldMasterChg chg="add addSldLayout">
        <pc:chgData name="Shackeria Neckesha Nash Korylco (2509257)" userId="S::2509257@student.uwtsd.ac.uk::682546da-2432-4a25-b158-048576c9a167" providerId="AD" clId="Web-{25CF4010-E646-B69C-F9F6-DB2830CFD592}" dt="2025-10-12T16:30:36.599" v="22"/>
        <pc:sldMasterMkLst>
          <pc:docMk/>
          <pc:sldMasterMk cId="4165965166" sldId="2147483720"/>
        </pc:sldMasterMkLst>
        <pc:sldLayoutChg chg="add">
          <pc:chgData name="Shackeria Neckesha Nash Korylco (2509257)" userId="S::2509257@student.uwtsd.ac.uk::682546da-2432-4a25-b158-048576c9a167" providerId="AD" clId="Web-{25CF4010-E646-B69C-F9F6-DB2830CFD592}" dt="2025-10-12T16:30:36.599" v="22"/>
          <pc:sldLayoutMkLst>
            <pc:docMk/>
            <pc:sldMasterMk cId="4165965166" sldId="2147483720"/>
            <pc:sldLayoutMk cId="905137324" sldId="2147483721"/>
          </pc:sldLayoutMkLst>
        </pc:sldLayoutChg>
        <pc:sldLayoutChg chg="add">
          <pc:chgData name="Shackeria Neckesha Nash Korylco (2509257)" userId="S::2509257@student.uwtsd.ac.uk::682546da-2432-4a25-b158-048576c9a167" providerId="AD" clId="Web-{25CF4010-E646-B69C-F9F6-DB2830CFD592}" dt="2025-10-12T16:30:36.599" v="22"/>
          <pc:sldLayoutMkLst>
            <pc:docMk/>
            <pc:sldMasterMk cId="4165965166" sldId="2147483720"/>
            <pc:sldLayoutMk cId="3612856352" sldId="2147483722"/>
          </pc:sldLayoutMkLst>
        </pc:sldLayoutChg>
        <pc:sldLayoutChg chg="add">
          <pc:chgData name="Shackeria Neckesha Nash Korylco (2509257)" userId="S::2509257@student.uwtsd.ac.uk::682546da-2432-4a25-b158-048576c9a167" providerId="AD" clId="Web-{25CF4010-E646-B69C-F9F6-DB2830CFD592}" dt="2025-10-12T16:30:36.599" v="22"/>
          <pc:sldLayoutMkLst>
            <pc:docMk/>
            <pc:sldMasterMk cId="4165965166" sldId="2147483720"/>
            <pc:sldLayoutMk cId="244431137" sldId="2147483723"/>
          </pc:sldLayoutMkLst>
        </pc:sldLayoutChg>
        <pc:sldLayoutChg chg="add">
          <pc:chgData name="Shackeria Neckesha Nash Korylco (2509257)" userId="S::2509257@student.uwtsd.ac.uk::682546da-2432-4a25-b158-048576c9a167" providerId="AD" clId="Web-{25CF4010-E646-B69C-F9F6-DB2830CFD592}" dt="2025-10-12T16:30:36.599" v="22"/>
          <pc:sldLayoutMkLst>
            <pc:docMk/>
            <pc:sldMasterMk cId="4165965166" sldId="2147483720"/>
            <pc:sldLayoutMk cId="720361104" sldId="2147483724"/>
          </pc:sldLayoutMkLst>
        </pc:sldLayoutChg>
        <pc:sldLayoutChg chg="add">
          <pc:chgData name="Shackeria Neckesha Nash Korylco (2509257)" userId="S::2509257@student.uwtsd.ac.uk::682546da-2432-4a25-b158-048576c9a167" providerId="AD" clId="Web-{25CF4010-E646-B69C-F9F6-DB2830CFD592}" dt="2025-10-12T16:30:36.599" v="22"/>
          <pc:sldLayoutMkLst>
            <pc:docMk/>
            <pc:sldMasterMk cId="4165965166" sldId="2147483720"/>
            <pc:sldLayoutMk cId="1312053634" sldId="2147483725"/>
          </pc:sldLayoutMkLst>
        </pc:sldLayoutChg>
        <pc:sldLayoutChg chg="add">
          <pc:chgData name="Shackeria Neckesha Nash Korylco (2509257)" userId="S::2509257@student.uwtsd.ac.uk::682546da-2432-4a25-b158-048576c9a167" providerId="AD" clId="Web-{25CF4010-E646-B69C-F9F6-DB2830CFD592}" dt="2025-10-12T16:30:36.599" v="22"/>
          <pc:sldLayoutMkLst>
            <pc:docMk/>
            <pc:sldMasterMk cId="4165965166" sldId="2147483720"/>
            <pc:sldLayoutMk cId="3879704965" sldId="2147483726"/>
          </pc:sldLayoutMkLst>
        </pc:sldLayoutChg>
        <pc:sldLayoutChg chg="add">
          <pc:chgData name="Shackeria Neckesha Nash Korylco (2509257)" userId="S::2509257@student.uwtsd.ac.uk::682546da-2432-4a25-b158-048576c9a167" providerId="AD" clId="Web-{25CF4010-E646-B69C-F9F6-DB2830CFD592}" dt="2025-10-12T16:30:36.599" v="22"/>
          <pc:sldLayoutMkLst>
            <pc:docMk/>
            <pc:sldMasterMk cId="4165965166" sldId="2147483720"/>
            <pc:sldLayoutMk cId="496463136" sldId="2147483727"/>
          </pc:sldLayoutMkLst>
        </pc:sldLayoutChg>
        <pc:sldLayoutChg chg="add">
          <pc:chgData name="Shackeria Neckesha Nash Korylco (2509257)" userId="S::2509257@student.uwtsd.ac.uk::682546da-2432-4a25-b158-048576c9a167" providerId="AD" clId="Web-{25CF4010-E646-B69C-F9F6-DB2830CFD592}" dt="2025-10-12T16:30:36.599" v="22"/>
          <pc:sldLayoutMkLst>
            <pc:docMk/>
            <pc:sldMasterMk cId="4165965166" sldId="2147483720"/>
            <pc:sldLayoutMk cId="1196126761" sldId="2147483728"/>
          </pc:sldLayoutMkLst>
        </pc:sldLayoutChg>
        <pc:sldLayoutChg chg="add">
          <pc:chgData name="Shackeria Neckesha Nash Korylco (2509257)" userId="S::2509257@student.uwtsd.ac.uk::682546da-2432-4a25-b158-048576c9a167" providerId="AD" clId="Web-{25CF4010-E646-B69C-F9F6-DB2830CFD592}" dt="2025-10-12T16:30:36.599" v="22"/>
          <pc:sldLayoutMkLst>
            <pc:docMk/>
            <pc:sldMasterMk cId="4165965166" sldId="2147483720"/>
            <pc:sldLayoutMk cId="131981039" sldId="2147483729"/>
          </pc:sldLayoutMkLst>
        </pc:sldLayoutChg>
        <pc:sldLayoutChg chg="add">
          <pc:chgData name="Shackeria Neckesha Nash Korylco (2509257)" userId="S::2509257@student.uwtsd.ac.uk::682546da-2432-4a25-b158-048576c9a167" providerId="AD" clId="Web-{25CF4010-E646-B69C-F9F6-DB2830CFD592}" dt="2025-10-12T16:30:36.599" v="22"/>
          <pc:sldLayoutMkLst>
            <pc:docMk/>
            <pc:sldMasterMk cId="4165965166" sldId="2147483720"/>
            <pc:sldLayoutMk cId="4024548653" sldId="2147483730"/>
          </pc:sldLayoutMkLst>
        </pc:sldLayoutChg>
        <pc:sldLayoutChg chg="add">
          <pc:chgData name="Shackeria Neckesha Nash Korylco (2509257)" userId="S::2509257@student.uwtsd.ac.uk::682546da-2432-4a25-b158-048576c9a167" providerId="AD" clId="Web-{25CF4010-E646-B69C-F9F6-DB2830CFD592}" dt="2025-10-12T16:30:36.599" v="22"/>
          <pc:sldLayoutMkLst>
            <pc:docMk/>
            <pc:sldMasterMk cId="4165965166" sldId="2147483720"/>
            <pc:sldLayoutMk cId="717483271" sldId="2147483731"/>
          </pc:sldLayoutMkLst>
        </pc:sldLayoutChg>
      </pc:sldMasterChg>
      <pc:sldMasterChg chg="add addSldLayout">
        <pc:chgData name="Shackeria Neckesha Nash Korylco (2509257)" userId="S::2509257@student.uwtsd.ac.uk::682546da-2432-4a25-b158-048576c9a167" providerId="AD" clId="Web-{25CF4010-E646-B69C-F9F6-DB2830CFD592}" dt="2025-10-12T12:44:20.190" v="6"/>
        <pc:sldMasterMkLst>
          <pc:docMk/>
          <pc:sldMasterMk cId="549666985" sldId="2147483882"/>
        </pc:sldMasterMkLst>
        <pc:sldLayoutChg chg="add">
          <pc:chgData name="Shackeria Neckesha Nash Korylco (2509257)" userId="S::2509257@student.uwtsd.ac.uk::682546da-2432-4a25-b158-048576c9a167" providerId="AD" clId="Web-{25CF4010-E646-B69C-F9F6-DB2830CFD592}" dt="2025-10-12T12:44:20.190" v="6"/>
          <pc:sldLayoutMkLst>
            <pc:docMk/>
            <pc:sldMasterMk cId="549666985" sldId="2147483882"/>
            <pc:sldLayoutMk cId="2849393202" sldId="2147483871"/>
          </pc:sldLayoutMkLst>
        </pc:sldLayoutChg>
        <pc:sldLayoutChg chg="add">
          <pc:chgData name="Shackeria Neckesha Nash Korylco (2509257)" userId="S::2509257@student.uwtsd.ac.uk::682546da-2432-4a25-b158-048576c9a167" providerId="AD" clId="Web-{25CF4010-E646-B69C-F9F6-DB2830CFD592}" dt="2025-10-12T12:44:20.190" v="6"/>
          <pc:sldLayoutMkLst>
            <pc:docMk/>
            <pc:sldMasterMk cId="549666985" sldId="2147483882"/>
            <pc:sldLayoutMk cId="3989059724" sldId="2147483872"/>
          </pc:sldLayoutMkLst>
        </pc:sldLayoutChg>
        <pc:sldLayoutChg chg="add">
          <pc:chgData name="Shackeria Neckesha Nash Korylco (2509257)" userId="S::2509257@student.uwtsd.ac.uk::682546da-2432-4a25-b158-048576c9a167" providerId="AD" clId="Web-{25CF4010-E646-B69C-F9F6-DB2830CFD592}" dt="2025-10-12T12:44:20.190" v="6"/>
          <pc:sldLayoutMkLst>
            <pc:docMk/>
            <pc:sldMasterMk cId="549666985" sldId="2147483882"/>
            <pc:sldLayoutMk cId="3042344628" sldId="2147483873"/>
          </pc:sldLayoutMkLst>
        </pc:sldLayoutChg>
        <pc:sldLayoutChg chg="add">
          <pc:chgData name="Shackeria Neckesha Nash Korylco (2509257)" userId="S::2509257@student.uwtsd.ac.uk::682546da-2432-4a25-b158-048576c9a167" providerId="AD" clId="Web-{25CF4010-E646-B69C-F9F6-DB2830CFD592}" dt="2025-10-12T12:44:20.190" v="6"/>
          <pc:sldLayoutMkLst>
            <pc:docMk/>
            <pc:sldMasterMk cId="549666985" sldId="2147483882"/>
            <pc:sldLayoutMk cId="1964131661" sldId="2147483874"/>
          </pc:sldLayoutMkLst>
        </pc:sldLayoutChg>
        <pc:sldLayoutChg chg="add">
          <pc:chgData name="Shackeria Neckesha Nash Korylco (2509257)" userId="S::2509257@student.uwtsd.ac.uk::682546da-2432-4a25-b158-048576c9a167" providerId="AD" clId="Web-{25CF4010-E646-B69C-F9F6-DB2830CFD592}" dt="2025-10-12T12:44:20.190" v="6"/>
          <pc:sldLayoutMkLst>
            <pc:docMk/>
            <pc:sldMasterMk cId="549666985" sldId="2147483882"/>
            <pc:sldLayoutMk cId="2859347964" sldId="2147483875"/>
          </pc:sldLayoutMkLst>
        </pc:sldLayoutChg>
        <pc:sldLayoutChg chg="add">
          <pc:chgData name="Shackeria Neckesha Nash Korylco (2509257)" userId="S::2509257@student.uwtsd.ac.uk::682546da-2432-4a25-b158-048576c9a167" providerId="AD" clId="Web-{25CF4010-E646-B69C-F9F6-DB2830CFD592}" dt="2025-10-12T12:44:20.190" v="6"/>
          <pc:sldLayoutMkLst>
            <pc:docMk/>
            <pc:sldMasterMk cId="549666985" sldId="2147483882"/>
            <pc:sldLayoutMk cId="2552477837" sldId="2147483876"/>
          </pc:sldLayoutMkLst>
        </pc:sldLayoutChg>
        <pc:sldLayoutChg chg="add">
          <pc:chgData name="Shackeria Neckesha Nash Korylco (2509257)" userId="S::2509257@student.uwtsd.ac.uk::682546da-2432-4a25-b158-048576c9a167" providerId="AD" clId="Web-{25CF4010-E646-B69C-F9F6-DB2830CFD592}" dt="2025-10-12T12:44:20.190" v="6"/>
          <pc:sldLayoutMkLst>
            <pc:docMk/>
            <pc:sldMasterMk cId="549666985" sldId="2147483882"/>
            <pc:sldLayoutMk cId="1491021705" sldId="2147483877"/>
          </pc:sldLayoutMkLst>
        </pc:sldLayoutChg>
        <pc:sldLayoutChg chg="add">
          <pc:chgData name="Shackeria Neckesha Nash Korylco (2509257)" userId="S::2509257@student.uwtsd.ac.uk::682546da-2432-4a25-b158-048576c9a167" providerId="AD" clId="Web-{25CF4010-E646-B69C-F9F6-DB2830CFD592}" dt="2025-10-12T12:44:20.190" v="6"/>
          <pc:sldLayoutMkLst>
            <pc:docMk/>
            <pc:sldMasterMk cId="549666985" sldId="2147483882"/>
            <pc:sldLayoutMk cId="2478486338" sldId="2147483878"/>
          </pc:sldLayoutMkLst>
        </pc:sldLayoutChg>
        <pc:sldLayoutChg chg="add">
          <pc:chgData name="Shackeria Neckesha Nash Korylco (2509257)" userId="S::2509257@student.uwtsd.ac.uk::682546da-2432-4a25-b158-048576c9a167" providerId="AD" clId="Web-{25CF4010-E646-B69C-F9F6-DB2830CFD592}" dt="2025-10-12T12:44:20.190" v="6"/>
          <pc:sldLayoutMkLst>
            <pc:docMk/>
            <pc:sldMasterMk cId="549666985" sldId="2147483882"/>
            <pc:sldLayoutMk cId="3523778997" sldId="2147483879"/>
          </pc:sldLayoutMkLst>
        </pc:sldLayoutChg>
        <pc:sldLayoutChg chg="add">
          <pc:chgData name="Shackeria Neckesha Nash Korylco (2509257)" userId="S::2509257@student.uwtsd.ac.uk::682546da-2432-4a25-b158-048576c9a167" providerId="AD" clId="Web-{25CF4010-E646-B69C-F9F6-DB2830CFD592}" dt="2025-10-12T12:44:20.190" v="6"/>
          <pc:sldLayoutMkLst>
            <pc:docMk/>
            <pc:sldMasterMk cId="549666985" sldId="2147483882"/>
            <pc:sldLayoutMk cId="2000911862" sldId="2147483880"/>
          </pc:sldLayoutMkLst>
        </pc:sldLayoutChg>
        <pc:sldLayoutChg chg="add">
          <pc:chgData name="Shackeria Neckesha Nash Korylco (2509257)" userId="S::2509257@student.uwtsd.ac.uk::682546da-2432-4a25-b158-048576c9a167" providerId="AD" clId="Web-{25CF4010-E646-B69C-F9F6-DB2830CFD592}" dt="2025-10-12T12:44:20.190" v="6"/>
          <pc:sldLayoutMkLst>
            <pc:docMk/>
            <pc:sldMasterMk cId="549666985" sldId="2147483882"/>
            <pc:sldLayoutMk cId="2337893042" sldId="2147483881"/>
          </pc:sldLayoutMkLst>
        </pc:sldLayoutChg>
      </pc:sldMaster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svg"/></Relationships>
</file>

<file path=ppt/diagrams/colors1.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data1.xml><?xml version="1.0" encoding="utf-8"?>
<dgm:dataModel xmlns:dgm="http://schemas.openxmlformats.org/drawingml/2006/diagram" xmlns:a="http://schemas.openxmlformats.org/drawingml/2006/main">
  <dgm:ptLst>
    <dgm:pt modelId="{54057FC6-407E-4768-8595-1B86218CE7B4}"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CD4DA5A6-CB32-4F30-8DFE-A3AD55BCC47D}">
      <dgm:prSet/>
      <dgm:spPr/>
      <dgm:t>
        <a:bodyPr/>
        <a:lstStyle/>
        <a:p>
          <a:pPr>
            <a:lnSpc>
              <a:spcPct val="100000"/>
            </a:lnSpc>
          </a:pPr>
          <a:r>
            <a:rPr lang="en-GB" dirty="0">
              <a:latin typeface="Arial"/>
              <a:cs typeface="Arial"/>
            </a:rPr>
            <a:t>Sunrise residential care(for older and dementia)</a:t>
          </a:r>
          <a:endParaRPr lang="en-US" dirty="0">
            <a:latin typeface="Arial"/>
            <a:cs typeface="Arial"/>
          </a:endParaRPr>
        </a:p>
      </dgm:t>
    </dgm:pt>
    <dgm:pt modelId="{50A5CE25-56F7-4C52-847B-4E31CED6F274}" type="parTrans" cxnId="{C6428877-9351-4520-ACE9-ADC8F18045D2}">
      <dgm:prSet/>
      <dgm:spPr/>
      <dgm:t>
        <a:bodyPr/>
        <a:lstStyle/>
        <a:p>
          <a:endParaRPr lang="en-US"/>
        </a:p>
      </dgm:t>
    </dgm:pt>
    <dgm:pt modelId="{EA3EF117-D8B0-4C07-B945-3DBC3DC1AC0C}" type="sibTrans" cxnId="{C6428877-9351-4520-ACE9-ADC8F18045D2}">
      <dgm:prSet/>
      <dgm:spPr/>
      <dgm:t>
        <a:bodyPr/>
        <a:lstStyle/>
        <a:p>
          <a:pPr>
            <a:lnSpc>
              <a:spcPct val="100000"/>
            </a:lnSpc>
          </a:pPr>
          <a:endParaRPr lang="en-US"/>
        </a:p>
      </dgm:t>
    </dgm:pt>
    <dgm:pt modelId="{2B3365ED-A5E8-4D7C-A9A0-5B562D6242C9}">
      <dgm:prSet/>
      <dgm:spPr/>
      <dgm:t>
        <a:bodyPr/>
        <a:lstStyle/>
        <a:p>
          <a:pPr>
            <a:lnSpc>
              <a:spcPct val="100000"/>
            </a:lnSpc>
          </a:pPr>
          <a:r>
            <a:rPr lang="en-GB" dirty="0">
              <a:latin typeface="Arial"/>
              <a:cs typeface="Arial"/>
            </a:rPr>
            <a:t>We plan to introduce digital tools to improve the quality and efficiency of care</a:t>
          </a:r>
          <a:endParaRPr lang="en-US" dirty="0">
            <a:latin typeface="Arial"/>
            <a:cs typeface="Arial"/>
          </a:endParaRPr>
        </a:p>
      </dgm:t>
    </dgm:pt>
    <dgm:pt modelId="{ACBC5AD4-0E9D-43B6-9867-E2024FFC85EE}" type="parTrans" cxnId="{8E7067D6-EA69-4E58-BB28-EA7C4CE574D0}">
      <dgm:prSet/>
      <dgm:spPr/>
      <dgm:t>
        <a:bodyPr/>
        <a:lstStyle/>
        <a:p>
          <a:endParaRPr lang="en-US"/>
        </a:p>
      </dgm:t>
    </dgm:pt>
    <dgm:pt modelId="{626A90DD-C94C-4B66-BDC6-A085C41F008F}" type="sibTrans" cxnId="{8E7067D6-EA69-4E58-BB28-EA7C4CE574D0}">
      <dgm:prSet/>
      <dgm:spPr/>
      <dgm:t>
        <a:bodyPr/>
        <a:lstStyle/>
        <a:p>
          <a:pPr>
            <a:lnSpc>
              <a:spcPct val="100000"/>
            </a:lnSpc>
          </a:pPr>
          <a:endParaRPr lang="en-US"/>
        </a:p>
      </dgm:t>
    </dgm:pt>
    <dgm:pt modelId="{7D2B9883-EFA7-4D11-81A0-D22D0F08BDE5}">
      <dgm:prSet/>
      <dgm:spPr/>
      <dgm:t>
        <a:bodyPr/>
        <a:lstStyle/>
        <a:p>
          <a:pPr>
            <a:lnSpc>
              <a:spcPct val="100000"/>
            </a:lnSpc>
          </a:pPr>
          <a:r>
            <a:rPr lang="en-GB" dirty="0">
              <a:latin typeface="Arial"/>
              <a:cs typeface="Arial"/>
            </a:rPr>
            <a:t>The develop staff confident in using its fall range of application in Microsoft 365</a:t>
          </a:r>
          <a:endParaRPr lang="en-US" dirty="0">
            <a:latin typeface="Arial"/>
            <a:cs typeface="Arial"/>
          </a:endParaRPr>
        </a:p>
      </dgm:t>
    </dgm:pt>
    <dgm:pt modelId="{9EAE4935-BA1C-46ED-BF74-809B0CAC5330}" type="parTrans" cxnId="{7CD4C9EE-31FB-4E59-B014-EB902CA330A1}">
      <dgm:prSet/>
      <dgm:spPr/>
      <dgm:t>
        <a:bodyPr/>
        <a:lstStyle/>
        <a:p>
          <a:endParaRPr lang="en-US"/>
        </a:p>
      </dgm:t>
    </dgm:pt>
    <dgm:pt modelId="{5F71999D-A311-4DED-A720-9866310F173E}" type="sibTrans" cxnId="{7CD4C9EE-31FB-4E59-B014-EB902CA330A1}">
      <dgm:prSet/>
      <dgm:spPr/>
      <dgm:t>
        <a:bodyPr/>
        <a:lstStyle/>
        <a:p>
          <a:pPr>
            <a:lnSpc>
              <a:spcPct val="100000"/>
            </a:lnSpc>
          </a:pPr>
          <a:endParaRPr lang="en-US"/>
        </a:p>
      </dgm:t>
    </dgm:pt>
    <dgm:pt modelId="{C0FCDDF8-30EE-4BE6-85E8-2D18B3B1FA98}">
      <dgm:prSet/>
      <dgm:spPr/>
      <dgm:t>
        <a:bodyPr/>
        <a:lstStyle/>
        <a:p>
          <a:pPr>
            <a:lnSpc>
              <a:spcPct val="100000"/>
            </a:lnSpc>
          </a:pPr>
          <a:r>
            <a:rPr lang="en-GB" dirty="0">
              <a:latin typeface="Arial"/>
              <a:cs typeface="Arial"/>
            </a:rPr>
            <a:t>Staff range from a team of nurse ,care worker admin team and visiting health professionals.</a:t>
          </a:r>
        </a:p>
      </dgm:t>
    </dgm:pt>
    <dgm:pt modelId="{669278A1-C062-4199-B6E6-E506071247AF}" type="parTrans" cxnId="{63459D5A-F8BF-4C9A-913E-73797852AC3A}">
      <dgm:prSet/>
      <dgm:spPr/>
      <dgm:t>
        <a:bodyPr/>
        <a:lstStyle/>
        <a:p>
          <a:endParaRPr lang="en-US"/>
        </a:p>
      </dgm:t>
    </dgm:pt>
    <dgm:pt modelId="{DCB7685F-85E4-4D0F-AC81-B6DF8E951667}" type="sibTrans" cxnId="{63459D5A-F8BF-4C9A-913E-73797852AC3A}">
      <dgm:prSet/>
      <dgm:spPr/>
      <dgm:t>
        <a:bodyPr/>
        <a:lstStyle/>
        <a:p>
          <a:pPr>
            <a:lnSpc>
              <a:spcPct val="100000"/>
            </a:lnSpc>
          </a:pPr>
          <a:endParaRPr lang="en-US"/>
        </a:p>
      </dgm:t>
    </dgm:pt>
    <dgm:pt modelId="{07416931-0FA7-4D4B-BC2B-AA8D9A3B1FF1}">
      <dgm:prSet phldr="0"/>
      <dgm:spPr/>
      <dgm:t>
        <a:bodyPr/>
        <a:lstStyle/>
        <a:p>
          <a:pPr rtl="0">
            <a:lnSpc>
              <a:spcPct val="100000"/>
            </a:lnSpc>
          </a:pPr>
          <a:r>
            <a:rPr lang="en-GB" dirty="0">
              <a:latin typeface="Arial"/>
              <a:cs typeface="Arial"/>
            </a:rPr>
            <a:t>Discussing the benefits and limitations of using Microsoft 365</a:t>
          </a:r>
        </a:p>
      </dgm:t>
    </dgm:pt>
    <dgm:pt modelId="{D9DBA957-27F8-463D-A6C9-2E446C9E3FB2}" type="parTrans" cxnId="{C077AF2F-BDC9-469A-A7F9-324CA5980583}">
      <dgm:prSet/>
      <dgm:spPr/>
    </dgm:pt>
    <dgm:pt modelId="{BDED722D-CB66-4C47-BE1A-217BBF5D91A8}" type="sibTrans" cxnId="{C077AF2F-BDC9-469A-A7F9-324CA5980583}">
      <dgm:prSet/>
      <dgm:spPr/>
    </dgm:pt>
    <dgm:pt modelId="{66BE8858-9332-43F1-A7B3-13A21182505F}" type="pres">
      <dgm:prSet presAssocID="{54057FC6-407E-4768-8595-1B86218CE7B4}" presName="root" presStyleCnt="0">
        <dgm:presLayoutVars>
          <dgm:dir/>
          <dgm:resizeHandles val="exact"/>
        </dgm:presLayoutVars>
      </dgm:prSet>
      <dgm:spPr/>
    </dgm:pt>
    <dgm:pt modelId="{EB381435-1C54-4578-BE64-9E5633FEBE62}" type="pres">
      <dgm:prSet presAssocID="{54057FC6-407E-4768-8595-1B86218CE7B4}" presName="container" presStyleCnt="0">
        <dgm:presLayoutVars>
          <dgm:dir/>
          <dgm:resizeHandles val="exact"/>
        </dgm:presLayoutVars>
      </dgm:prSet>
      <dgm:spPr/>
    </dgm:pt>
    <dgm:pt modelId="{3B001D42-BAC1-41C3-9B10-CE270135FE25}" type="pres">
      <dgm:prSet presAssocID="{CD4DA5A6-CB32-4F30-8DFE-A3AD55BCC47D}" presName="compNode" presStyleCnt="0"/>
      <dgm:spPr/>
    </dgm:pt>
    <dgm:pt modelId="{33BB5A6F-2DC4-48E6-B2CE-9BCD55D5E464}" type="pres">
      <dgm:prSet presAssocID="{CD4DA5A6-CB32-4F30-8DFE-A3AD55BCC47D}" presName="iconBgRect" presStyleLbl="bgShp" presStyleIdx="0" presStyleCnt="5"/>
      <dgm:spPr/>
    </dgm:pt>
    <dgm:pt modelId="{6A72DB93-AA97-4B56-B2EF-F524A7D98601}" type="pres">
      <dgm:prSet presAssocID="{CD4DA5A6-CB32-4F30-8DFE-A3AD55BCC47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unset scene"/>
        </a:ext>
      </dgm:extLst>
    </dgm:pt>
    <dgm:pt modelId="{DD7A09F3-5912-4927-A167-36F26FE89FC1}" type="pres">
      <dgm:prSet presAssocID="{CD4DA5A6-CB32-4F30-8DFE-A3AD55BCC47D}" presName="spaceRect" presStyleCnt="0"/>
      <dgm:spPr/>
    </dgm:pt>
    <dgm:pt modelId="{A088737C-868F-4BB8-B560-5461F04C3F57}" type="pres">
      <dgm:prSet presAssocID="{CD4DA5A6-CB32-4F30-8DFE-A3AD55BCC47D}" presName="textRect" presStyleLbl="revTx" presStyleIdx="0" presStyleCnt="5">
        <dgm:presLayoutVars>
          <dgm:chMax val="1"/>
          <dgm:chPref val="1"/>
        </dgm:presLayoutVars>
      </dgm:prSet>
      <dgm:spPr/>
    </dgm:pt>
    <dgm:pt modelId="{9F0EFBF3-1CEC-48E0-BC18-AAF93D403C86}" type="pres">
      <dgm:prSet presAssocID="{EA3EF117-D8B0-4C07-B945-3DBC3DC1AC0C}" presName="sibTrans" presStyleLbl="sibTrans2D1" presStyleIdx="0" presStyleCnt="0"/>
      <dgm:spPr/>
    </dgm:pt>
    <dgm:pt modelId="{DCEE66F8-1583-4F56-9E82-900E6751F950}" type="pres">
      <dgm:prSet presAssocID="{2B3365ED-A5E8-4D7C-A9A0-5B562D6242C9}" presName="compNode" presStyleCnt="0"/>
      <dgm:spPr/>
    </dgm:pt>
    <dgm:pt modelId="{72318FC2-8887-4137-8E73-25E25B72C60F}" type="pres">
      <dgm:prSet presAssocID="{2B3365ED-A5E8-4D7C-A9A0-5B562D6242C9}" presName="iconBgRect" presStyleLbl="bgShp" presStyleIdx="1" presStyleCnt="5"/>
      <dgm:spPr/>
    </dgm:pt>
    <dgm:pt modelId="{318DB020-2B62-421C-8EDA-A27207000E8F}" type="pres">
      <dgm:prSet presAssocID="{2B3365ED-A5E8-4D7C-A9A0-5B562D6242C9}"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tethoscope"/>
        </a:ext>
      </dgm:extLst>
    </dgm:pt>
    <dgm:pt modelId="{35E593B8-E76D-4B9E-B1DF-B9EEE024C362}" type="pres">
      <dgm:prSet presAssocID="{2B3365ED-A5E8-4D7C-A9A0-5B562D6242C9}" presName="spaceRect" presStyleCnt="0"/>
      <dgm:spPr/>
    </dgm:pt>
    <dgm:pt modelId="{F377ADCA-2749-416D-B3B5-FFA3E60DC9BF}" type="pres">
      <dgm:prSet presAssocID="{2B3365ED-A5E8-4D7C-A9A0-5B562D6242C9}" presName="textRect" presStyleLbl="revTx" presStyleIdx="1" presStyleCnt="5">
        <dgm:presLayoutVars>
          <dgm:chMax val="1"/>
          <dgm:chPref val="1"/>
        </dgm:presLayoutVars>
      </dgm:prSet>
      <dgm:spPr/>
    </dgm:pt>
    <dgm:pt modelId="{E49C8831-F33E-4BE7-A875-B2C4A97491C4}" type="pres">
      <dgm:prSet presAssocID="{626A90DD-C94C-4B66-BDC6-A085C41F008F}" presName="sibTrans" presStyleLbl="sibTrans2D1" presStyleIdx="0" presStyleCnt="0"/>
      <dgm:spPr/>
    </dgm:pt>
    <dgm:pt modelId="{06FC7948-D2F6-47D9-8FBA-3019B28FAF86}" type="pres">
      <dgm:prSet presAssocID="{7D2B9883-EFA7-4D11-81A0-D22D0F08BDE5}" presName="compNode" presStyleCnt="0"/>
      <dgm:spPr/>
    </dgm:pt>
    <dgm:pt modelId="{298F0A08-F813-4317-A2A5-B93986D4A73D}" type="pres">
      <dgm:prSet presAssocID="{7D2B9883-EFA7-4D11-81A0-D22D0F08BDE5}" presName="iconBgRect" presStyleLbl="bgShp" presStyleIdx="2" presStyleCnt="5"/>
      <dgm:spPr/>
    </dgm:pt>
    <dgm:pt modelId="{36B55340-83C9-4D1B-80D9-D8F1BBBA5D9A}" type="pres">
      <dgm:prSet presAssocID="{7D2B9883-EFA7-4D11-81A0-D22D0F08BDE5}"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Users"/>
        </a:ext>
      </dgm:extLst>
    </dgm:pt>
    <dgm:pt modelId="{60D7DBD3-6FA7-4396-AA2D-4FC3CB62148A}" type="pres">
      <dgm:prSet presAssocID="{7D2B9883-EFA7-4D11-81A0-D22D0F08BDE5}" presName="spaceRect" presStyleCnt="0"/>
      <dgm:spPr/>
    </dgm:pt>
    <dgm:pt modelId="{8C7F2387-5ECC-44A2-BB26-82D0984BD71F}" type="pres">
      <dgm:prSet presAssocID="{7D2B9883-EFA7-4D11-81A0-D22D0F08BDE5}" presName="textRect" presStyleLbl="revTx" presStyleIdx="2" presStyleCnt="5">
        <dgm:presLayoutVars>
          <dgm:chMax val="1"/>
          <dgm:chPref val="1"/>
        </dgm:presLayoutVars>
      </dgm:prSet>
      <dgm:spPr/>
    </dgm:pt>
    <dgm:pt modelId="{01F0D717-B64E-41EF-ABD8-C5F2E5551FC8}" type="pres">
      <dgm:prSet presAssocID="{5F71999D-A311-4DED-A720-9866310F173E}" presName="sibTrans" presStyleLbl="sibTrans2D1" presStyleIdx="0" presStyleCnt="0"/>
      <dgm:spPr/>
    </dgm:pt>
    <dgm:pt modelId="{8C9F2EB9-EFE4-4F5C-9FD1-B49585FF0A95}" type="pres">
      <dgm:prSet presAssocID="{C0FCDDF8-30EE-4BE6-85E8-2D18B3B1FA98}" presName="compNode" presStyleCnt="0"/>
      <dgm:spPr/>
    </dgm:pt>
    <dgm:pt modelId="{4902B066-4575-48DA-A183-3A8F529D0803}" type="pres">
      <dgm:prSet presAssocID="{C0FCDDF8-30EE-4BE6-85E8-2D18B3B1FA98}" presName="iconBgRect" presStyleLbl="bgShp" presStyleIdx="3" presStyleCnt="5"/>
      <dgm:spPr/>
    </dgm:pt>
    <dgm:pt modelId="{3124FA33-4952-4FF2-B099-2A0645C83726}" type="pres">
      <dgm:prSet presAssocID="{C0FCDDF8-30EE-4BE6-85E8-2D18B3B1FA98}"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Doctor"/>
        </a:ext>
      </dgm:extLst>
    </dgm:pt>
    <dgm:pt modelId="{94F48417-6153-4017-9684-03093732EBDB}" type="pres">
      <dgm:prSet presAssocID="{C0FCDDF8-30EE-4BE6-85E8-2D18B3B1FA98}" presName="spaceRect" presStyleCnt="0"/>
      <dgm:spPr/>
    </dgm:pt>
    <dgm:pt modelId="{31A36901-103B-45E5-9FE7-F6FF76093B24}" type="pres">
      <dgm:prSet presAssocID="{C0FCDDF8-30EE-4BE6-85E8-2D18B3B1FA98}" presName="textRect" presStyleLbl="revTx" presStyleIdx="3" presStyleCnt="5">
        <dgm:presLayoutVars>
          <dgm:chMax val="1"/>
          <dgm:chPref val="1"/>
        </dgm:presLayoutVars>
      </dgm:prSet>
      <dgm:spPr/>
    </dgm:pt>
    <dgm:pt modelId="{D9DF4FE4-7E50-4CBB-BF68-72A5A79F0A15}" type="pres">
      <dgm:prSet presAssocID="{DCB7685F-85E4-4D0F-AC81-B6DF8E951667}" presName="sibTrans" presStyleLbl="sibTrans2D1" presStyleIdx="0" presStyleCnt="0"/>
      <dgm:spPr/>
    </dgm:pt>
    <dgm:pt modelId="{76632A93-6632-40A1-9EF9-C6AB3BE8BDB2}" type="pres">
      <dgm:prSet presAssocID="{07416931-0FA7-4D4B-BC2B-AA8D9A3B1FF1}" presName="compNode" presStyleCnt="0"/>
      <dgm:spPr/>
    </dgm:pt>
    <dgm:pt modelId="{0557B30A-E14E-4064-9590-1620E131F3DD}" type="pres">
      <dgm:prSet presAssocID="{07416931-0FA7-4D4B-BC2B-AA8D9A3B1FF1}" presName="iconBgRect" presStyleLbl="bgShp" presStyleIdx="4" presStyleCnt="5"/>
      <dgm:spPr/>
    </dgm:pt>
    <dgm:pt modelId="{BCD52095-F988-48AE-8C74-CF1DBB96B36D}" type="pres">
      <dgm:prSet presAssocID="{07416931-0FA7-4D4B-BC2B-AA8D9A3B1FF1}" presName="iconRect" presStyleLbl="node1" presStyleIdx="4" presStyleCnt="5"/>
      <dgm:spPr/>
    </dgm:pt>
    <dgm:pt modelId="{527DA2E9-C088-4315-895C-2641E7B04EE1}" type="pres">
      <dgm:prSet presAssocID="{07416931-0FA7-4D4B-BC2B-AA8D9A3B1FF1}" presName="spaceRect" presStyleCnt="0"/>
      <dgm:spPr/>
    </dgm:pt>
    <dgm:pt modelId="{68871463-B0C1-446A-AB45-189B95F00178}" type="pres">
      <dgm:prSet presAssocID="{07416931-0FA7-4D4B-BC2B-AA8D9A3B1FF1}" presName="textRect" presStyleLbl="revTx" presStyleIdx="4" presStyleCnt="5">
        <dgm:presLayoutVars>
          <dgm:chMax val="1"/>
          <dgm:chPref val="1"/>
        </dgm:presLayoutVars>
      </dgm:prSet>
      <dgm:spPr/>
    </dgm:pt>
  </dgm:ptLst>
  <dgm:cxnLst>
    <dgm:cxn modelId="{38F05422-CB28-4D8B-91BC-5AFF20AB4056}" type="presOf" srcId="{2B3365ED-A5E8-4D7C-A9A0-5B562D6242C9}" destId="{F377ADCA-2749-416D-B3B5-FFA3E60DC9BF}" srcOrd="0" destOrd="0" presId="urn:microsoft.com/office/officeart/2018/2/layout/IconCircleList"/>
    <dgm:cxn modelId="{C9A14524-942F-4F94-B7A8-EC18D5887C8E}" type="presOf" srcId="{C0FCDDF8-30EE-4BE6-85E8-2D18B3B1FA98}" destId="{31A36901-103B-45E5-9FE7-F6FF76093B24}" srcOrd="0" destOrd="0" presId="urn:microsoft.com/office/officeart/2018/2/layout/IconCircleList"/>
    <dgm:cxn modelId="{E098F024-171D-43A4-8723-D863E4A177F9}" type="presOf" srcId="{54057FC6-407E-4768-8595-1B86218CE7B4}" destId="{66BE8858-9332-43F1-A7B3-13A21182505F}" srcOrd="0" destOrd="0" presId="urn:microsoft.com/office/officeart/2018/2/layout/IconCircleList"/>
    <dgm:cxn modelId="{C077AF2F-BDC9-469A-A7F9-324CA5980583}" srcId="{54057FC6-407E-4768-8595-1B86218CE7B4}" destId="{07416931-0FA7-4D4B-BC2B-AA8D9A3B1FF1}" srcOrd="4" destOrd="0" parTransId="{D9DBA957-27F8-463D-A6C9-2E446C9E3FB2}" sibTransId="{BDED722D-CB66-4C47-BE1A-217BBF5D91A8}"/>
    <dgm:cxn modelId="{84F45C35-E59B-4004-856F-C50C62CF8B2B}" type="presOf" srcId="{626A90DD-C94C-4B66-BDC6-A085C41F008F}" destId="{E49C8831-F33E-4BE7-A875-B2C4A97491C4}" srcOrd="0" destOrd="0" presId="urn:microsoft.com/office/officeart/2018/2/layout/IconCircleList"/>
    <dgm:cxn modelId="{730E0160-15D7-4391-8792-F755356B6947}" type="presOf" srcId="{DCB7685F-85E4-4D0F-AC81-B6DF8E951667}" destId="{D9DF4FE4-7E50-4CBB-BF68-72A5A79F0A15}" srcOrd="0" destOrd="0" presId="urn:microsoft.com/office/officeart/2018/2/layout/IconCircleList"/>
    <dgm:cxn modelId="{565E054C-2119-4484-876F-8053694CF9BD}" type="presOf" srcId="{07416931-0FA7-4D4B-BC2B-AA8D9A3B1FF1}" destId="{68871463-B0C1-446A-AB45-189B95F00178}" srcOrd="0" destOrd="0" presId="urn:microsoft.com/office/officeart/2018/2/layout/IconCircleList"/>
    <dgm:cxn modelId="{C6428877-9351-4520-ACE9-ADC8F18045D2}" srcId="{54057FC6-407E-4768-8595-1B86218CE7B4}" destId="{CD4DA5A6-CB32-4F30-8DFE-A3AD55BCC47D}" srcOrd="0" destOrd="0" parTransId="{50A5CE25-56F7-4C52-847B-4E31CED6F274}" sibTransId="{EA3EF117-D8B0-4C07-B945-3DBC3DC1AC0C}"/>
    <dgm:cxn modelId="{069ECE57-3C89-4959-B617-988517EC2107}" type="presOf" srcId="{7D2B9883-EFA7-4D11-81A0-D22D0F08BDE5}" destId="{8C7F2387-5ECC-44A2-BB26-82D0984BD71F}" srcOrd="0" destOrd="0" presId="urn:microsoft.com/office/officeart/2018/2/layout/IconCircleList"/>
    <dgm:cxn modelId="{63459D5A-F8BF-4C9A-913E-73797852AC3A}" srcId="{54057FC6-407E-4768-8595-1B86218CE7B4}" destId="{C0FCDDF8-30EE-4BE6-85E8-2D18B3B1FA98}" srcOrd="3" destOrd="0" parTransId="{669278A1-C062-4199-B6E6-E506071247AF}" sibTransId="{DCB7685F-85E4-4D0F-AC81-B6DF8E951667}"/>
    <dgm:cxn modelId="{F304C07A-FA24-466E-99C2-8E754F1E3EEA}" type="presOf" srcId="{5F71999D-A311-4DED-A720-9866310F173E}" destId="{01F0D717-B64E-41EF-ABD8-C5F2E5551FC8}" srcOrd="0" destOrd="0" presId="urn:microsoft.com/office/officeart/2018/2/layout/IconCircleList"/>
    <dgm:cxn modelId="{8E7067D6-EA69-4E58-BB28-EA7C4CE574D0}" srcId="{54057FC6-407E-4768-8595-1B86218CE7B4}" destId="{2B3365ED-A5E8-4D7C-A9A0-5B562D6242C9}" srcOrd="1" destOrd="0" parTransId="{ACBC5AD4-0E9D-43B6-9867-E2024FFC85EE}" sibTransId="{626A90DD-C94C-4B66-BDC6-A085C41F008F}"/>
    <dgm:cxn modelId="{F5710CE3-575C-4399-840B-36BEF12EE59C}" type="presOf" srcId="{EA3EF117-D8B0-4C07-B945-3DBC3DC1AC0C}" destId="{9F0EFBF3-1CEC-48E0-BC18-AAF93D403C86}" srcOrd="0" destOrd="0" presId="urn:microsoft.com/office/officeart/2018/2/layout/IconCircleList"/>
    <dgm:cxn modelId="{F91097E6-6946-438B-8BE6-BBBF7198956A}" type="presOf" srcId="{CD4DA5A6-CB32-4F30-8DFE-A3AD55BCC47D}" destId="{A088737C-868F-4BB8-B560-5461F04C3F57}" srcOrd="0" destOrd="0" presId="urn:microsoft.com/office/officeart/2018/2/layout/IconCircleList"/>
    <dgm:cxn modelId="{7CD4C9EE-31FB-4E59-B014-EB902CA330A1}" srcId="{54057FC6-407E-4768-8595-1B86218CE7B4}" destId="{7D2B9883-EFA7-4D11-81A0-D22D0F08BDE5}" srcOrd="2" destOrd="0" parTransId="{9EAE4935-BA1C-46ED-BF74-809B0CAC5330}" sibTransId="{5F71999D-A311-4DED-A720-9866310F173E}"/>
    <dgm:cxn modelId="{3BC24301-D457-400C-A5B5-837AE19E4475}" type="presParOf" srcId="{66BE8858-9332-43F1-A7B3-13A21182505F}" destId="{EB381435-1C54-4578-BE64-9E5633FEBE62}" srcOrd="0" destOrd="0" presId="urn:microsoft.com/office/officeart/2018/2/layout/IconCircleList"/>
    <dgm:cxn modelId="{CD3159F3-678E-4381-9A36-CBEE78D6C0E2}" type="presParOf" srcId="{EB381435-1C54-4578-BE64-9E5633FEBE62}" destId="{3B001D42-BAC1-41C3-9B10-CE270135FE25}" srcOrd="0" destOrd="0" presId="urn:microsoft.com/office/officeart/2018/2/layout/IconCircleList"/>
    <dgm:cxn modelId="{90CBC384-DC06-49FD-9C55-AFDB8EB1441E}" type="presParOf" srcId="{3B001D42-BAC1-41C3-9B10-CE270135FE25}" destId="{33BB5A6F-2DC4-48E6-B2CE-9BCD55D5E464}" srcOrd="0" destOrd="0" presId="urn:microsoft.com/office/officeart/2018/2/layout/IconCircleList"/>
    <dgm:cxn modelId="{A491DB55-8DBE-408E-820A-90B6779DA1E3}" type="presParOf" srcId="{3B001D42-BAC1-41C3-9B10-CE270135FE25}" destId="{6A72DB93-AA97-4B56-B2EF-F524A7D98601}" srcOrd="1" destOrd="0" presId="urn:microsoft.com/office/officeart/2018/2/layout/IconCircleList"/>
    <dgm:cxn modelId="{18648E2D-F1FB-4E1D-98B2-15403E7CCD54}" type="presParOf" srcId="{3B001D42-BAC1-41C3-9B10-CE270135FE25}" destId="{DD7A09F3-5912-4927-A167-36F26FE89FC1}" srcOrd="2" destOrd="0" presId="urn:microsoft.com/office/officeart/2018/2/layout/IconCircleList"/>
    <dgm:cxn modelId="{B2F35E12-F938-4763-B52D-36C3FBBE0554}" type="presParOf" srcId="{3B001D42-BAC1-41C3-9B10-CE270135FE25}" destId="{A088737C-868F-4BB8-B560-5461F04C3F57}" srcOrd="3" destOrd="0" presId="urn:microsoft.com/office/officeart/2018/2/layout/IconCircleList"/>
    <dgm:cxn modelId="{2BFC6A9E-6DF5-44E5-BDD1-3BB41528B03B}" type="presParOf" srcId="{EB381435-1C54-4578-BE64-9E5633FEBE62}" destId="{9F0EFBF3-1CEC-48E0-BC18-AAF93D403C86}" srcOrd="1" destOrd="0" presId="urn:microsoft.com/office/officeart/2018/2/layout/IconCircleList"/>
    <dgm:cxn modelId="{8C5738B8-E46C-476E-A306-7F9D171C1511}" type="presParOf" srcId="{EB381435-1C54-4578-BE64-9E5633FEBE62}" destId="{DCEE66F8-1583-4F56-9E82-900E6751F950}" srcOrd="2" destOrd="0" presId="urn:microsoft.com/office/officeart/2018/2/layout/IconCircleList"/>
    <dgm:cxn modelId="{5686C2B5-3D0D-4900-B73B-58D76D683C88}" type="presParOf" srcId="{DCEE66F8-1583-4F56-9E82-900E6751F950}" destId="{72318FC2-8887-4137-8E73-25E25B72C60F}" srcOrd="0" destOrd="0" presId="urn:microsoft.com/office/officeart/2018/2/layout/IconCircleList"/>
    <dgm:cxn modelId="{814E3EC8-9116-4977-B471-24C8F49EC433}" type="presParOf" srcId="{DCEE66F8-1583-4F56-9E82-900E6751F950}" destId="{318DB020-2B62-421C-8EDA-A27207000E8F}" srcOrd="1" destOrd="0" presId="urn:microsoft.com/office/officeart/2018/2/layout/IconCircleList"/>
    <dgm:cxn modelId="{E35EBAD8-FB8B-4BBC-A525-1F562BDE12D5}" type="presParOf" srcId="{DCEE66F8-1583-4F56-9E82-900E6751F950}" destId="{35E593B8-E76D-4B9E-B1DF-B9EEE024C362}" srcOrd="2" destOrd="0" presId="urn:microsoft.com/office/officeart/2018/2/layout/IconCircleList"/>
    <dgm:cxn modelId="{8573BFF1-6312-46D4-8F3D-AFD63639007D}" type="presParOf" srcId="{DCEE66F8-1583-4F56-9E82-900E6751F950}" destId="{F377ADCA-2749-416D-B3B5-FFA3E60DC9BF}" srcOrd="3" destOrd="0" presId="urn:microsoft.com/office/officeart/2018/2/layout/IconCircleList"/>
    <dgm:cxn modelId="{8D5075B3-1739-4A6F-9071-FCB99F08260B}" type="presParOf" srcId="{EB381435-1C54-4578-BE64-9E5633FEBE62}" destId="{E49C8831-F33E-4BE7-A875-B2C4A97491C4}" srcOrd="3" destOrd="0" presId="urn:microsoft.com/office/officeart/2018/2/layout/IconCircleList"/>
    <dgm:cxn modelId="{D44212D3-D5A1-4E9D-B6D6-BAA10B59FEF0}" type="presParOf" srcId="{EB381435-1C54-4578-BE64-9E5633FEBE62}" destId="{06FC7948-D2F6-47D9-8FBA-3019B28FAF86}" srcOrd="4" destOrd="0" presId="urn:microsoft.com/office/officeart/2018/2/layout/IconCircleList"/>
    <dgm:cxn modelId="{D3C902C1-8BCA-4C79-902C-CAA8A4716540}" type="presParOf" srcId="{06FC7948-D2F6-47D9-8FBA-3019B28FAF86}" destId="{298F0A08-F813-4317-A2A5-B93986D4A73D}" srcOrd="0" destOrd="0" presId="urn:microsoft.com/office/officeart/2018/2/layout/IconCircleList"/>
    <dgm:cxn modelId="{98756B9A-8E2D-4DBE-BDF1-F6970FC62429}" type="presParOf" srcId="{06FC7948-D2F6-47D9-8FBA-3019B28FAF86}" destId="{36B55340-83C9-4D1B-80D9-D8F1BBBA5D9A}" srcOrd="1" destOrd="0" presId="urn:microsoft.com/office/officeart/2018/2/layout/IconCircleList"/>
    <dgm:cxn modelId="{A248BDCB-30DA-4022-B8E3-36FD1B2BEE49}" type="presParOf" srcId="{06FC7948-D2F6-47D9-8FBA-3019B28FAF86}" destId="{60D7DBD3-6FA7-4396-AA2D-4FC3CB62148A}" srcOrd="2" destOrd="0" presId="urn:microsoft.com/office/officeart/2018/2/layout/IconCircleList"/>
    <dgm:cxn modelId="{E9E56A01-D6DA-4741-845E-124245A95C48}" type="presParOf" srcId="{06FC7948-D2F6-47D9-8FBA-3019B28FAF86}" destId="{8C7F2387-5ECC-44A2-BB26-82D0984BD71F}" srcOrd="3" destOrd="0" presId="urn:microsoft.com/office/officeart/2018/2/layout/IconCircleList"/>
    <dgm:cxn modelId="{0A93964D-1DC2-44BE-93EB-FAE6C0A84643}" type="presParOf" srcId="{EB381435-1C54-4578-BE64-9E5633FEBE62}" destId="{01F0D717-B64E-41EF-ABD8-C5F2E5551FC8}" srcOrd="5" destOrd="0" presId="urn:microsoft.com/office/officeart/2018/2/layout/IconCircleList"/>
    <dgm:cxn modelId="{D30E3120-C54A-40CC-A561-F1D2CEB82AED}" type="presParOf" srcId="{EB381435-1C54-4578-BE64-9E5633FEBE62}" destId="{8C9F2EB9-EFE4-4F5C-9FD1-B49585FF0A95}" srcOrd="6" destOrd="0" presId="urn:microsoft.com/office/officeart/2018/2/layout/IconCircleList"/>
    <dgm:cxn modelId="{B22BB9BB-2497-4B95-B996-3A31A826D749}" type="presParOf" srcId="{8C9F2EB9-EFE4-4F5C-9FD1-B49585FF0A95}" destId="{4902B066-4575-48DA-A183-3A8F529D0803}" srcOrd="0" destOrd="0" presId="urn:microsoft.com/office/officeart/2018/2/layout/IconCircleList"/>
    <dgm:cxn modelId="{A667E6B7-8C1F-4D73-84D9-C9BC2D0C3C48}" type="presParOf" srcId="{8C9F2EB9-EFE4-4F5C-9FD1-B49585FF0A95}" destId="{3124FA33-4952-4FF2-B099-2A0645C83726}" srcOrd="1" destOrd="0" presId="urn:microsoft.com/office/officeart/2018/2/layout/IconCircleList"/>
    <dgm:cxn modelId="{EB2114D4-861F-4A81-902F-D7EF663FC3FF}" type="presParOf" srcId="{8C9F2EB9-EFE4-4F5C-9FD1-B49585FF0A95}" destId="{94F48417-6153-4017-9684-03093732EBDB}" srcOrd="2" destOrd="0" presId="urn:microsoft.com/office/officeart/2018/2/layout/IconCircleList"/>
    <dgm:cxn modelId="{84B1D239-0FDE-40F1-B58F-8F7C6581BB1A}" type="presParOf" srcId="{8C9F2EB9-EFE4-4F5C-9FD1-B49585FF0A95}" destId="{31A36901-103B-45E5-9FE7-F6FF76093B24}" srcOrd="3" destOrd="0" presId="urn:microsoft.com/office/officeart/2018/2/layout/IconCircleList"/>
    <dgm:cxn modelId="{7D71BC0F-3216-4A2D-9585-D2D35601667E}" type="presParOf" srcId="{EB381435-1C54-4578-BE64-9E5633FEBE62}" destId="{D9DF4FE4-7E50-4CBB-BF68-72A5A79F0A15}" srcOrd="7" destOrd="0" presId="urn:microsoft.com/office/officeart/2018/2/layout/IconCircleList"/>
    <dgm:cxn modelId="{87AFDB5C-300D-4E8B-94E7-D8A1D21A2D13}" type="presParOf" srcId="{EB381435-1C54-4578-BE64-9E5633FEBE62}" destId="{76632A93-6632-40A1-9EF9-C6AB3BE8BDB2}" srcOrd="8" destOrd="0" presId="urn:microsoft.com/office/officeart/2018/2/layout/IconCircleList"/>
    <dgm:cxn modelId="{5499C4BD-F066-4286-A803-E1223792B327}" type="presParOf" srcId="{76632A93-6632-40A1-9EF9-C6AB3BE8BDB2}" destId="{0557B30A-E14E-4064-9590-1620E131F3DD}" srcOrd="0" destOrd="0" presId="urn:microsoft.com/office/officeart/2018/2/layout/IconCircleList"/>
    <dgm:cxn modelId="{3B2967AD-F630-43F3-B078-24920D41ED78}" type="presParOf" srcId="{76632A93-6632-40A1-9EF9-C6AB3BE8BDB2}" destId="{BCD52095-F988-48AE-8C74-CF1DBB96B36D}" srcOrd="1" destOrd="0" presId="urn:microsoft.com/office/officeart/2018/2/layout/IconCircleList"/>
    <dgm:cxn modelId="{66B93FA2-4FAB-4338-AE43-3739AF9D4A91}" type="presParOf" srcId="{76632A93-6632-40A1-9EF9-C6AB3BE8BDB2}" destId="{527DA2E9-C088-4315-895C-2641E7B04EE1}" srcOrd="2" destOrd="0" presId="urn:microsoft.com/office/officeart/2018/2/layout/IconCircleList"/>
    <dgm:cxn modelId="{038E94AC-7974-4758-97F2-A1A3A150A653}" type="presParOf" srcId="{76632A93-6632-40A1-9EF9-C6AB3BE8BDB2}" destId="{68871463-B0C1-446A-AB45-189B95F00178}"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BB5A6F-2DC4-48E6-B2CE-9BCD55D5E464}">
      <dsp:nvSpPr>
        <dsp:cNvPr id="0" name=""/>
        <dsp:cNvSpPr/>
      </dsp:nvSpPr>
      <dsp:spPr>
        <a:xfrm>
          <a:off x="28679" y="367852"/>
          <a:ext cx="819324" cy="81932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A72DB93-AA97-4B56-B2EF-F524A7D98601}">
      <dsp:nvSpPr>
        <dsp:cNvPr id="0" name=""/>
        <dsp:cNvSpPr/>
      </dsp:nvSpPr>
      <dsp:spPr>
        <a:xfrm>
          <a:off x="200737" y="539911"/>
          <a:ext cx="475208" cy="47520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88737C-868F-4BB8-B560-5461F04C3F57}">
      <dsp:nvSpPr>
        <dsp:cNvPr id="0" name=""/>
        <dsp:cNvSpPr/>
      </dsp:nvSpPr>
      <dsp:spPr>
        <a:xfrm>
          <a:off x="1023574" y="367852"/>
          <a:ext cx="1931265" cy="8193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kern="1200" dirty="0">
              <a:latin typeface="Arial"/>
              <a:cs typeface="Arial"/>
            </a:rPr>
            <a:t>Sunrise residential care(for older and dementia)</a:t>
          </a:r>
          <a:endParaRPr lang="en-US" sz="1400" kern="1200" dirty="0">
            <a:latin typeface="Arial"/>
            <a:cs typeface="Arial"/>
          </a:endParaRPr>
        </a:p>
      </dsp:txBody>
      <dsp:txXfrm>
        <a:off x="1023574" y="367852"/>
        <a:ext cx="1931265" cy="819324"/>
      </dsp:txXfrm>
    </dsp:sp>
    <dsp:sp modelId="{72318FC2-8887-4137-8E73-25E25B72C60F}">
      <dsp:nvSpPr>
        <dsp:cNvPr id="0" name=""/>
        <dsp:cNvSpPr/>
      </dsp:nvSpPr>
      <dsp:spPr>
        <a:xfrm>
          <a:off x="3291348" y="367852"/>
          <a:ext cx="819324" cy="81932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8DB020-2B62-421C-8EDA-A27207000E8F}">
      <dsp:nvSpPr>
        <dsp:cNvPr id="0" name=""/>
        <dsp:cNvSpPr/>
      </dsp:nvSpPr>
      <dsp:spPr>
        <a:xfrm>
          <a:off x="3463406" y="539911"/>
          <a:ext cx="475208" cy="47520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377ADCA-2749-416D-B3B5-FFA3E60DC9BF}">
      <dsp:nvSpPr>
        <dsp:cNvPr id="0" name=""/>
        <dsp:cNvSpPr/>
      </dsp:nvSpPr>
      <dsp:spPr>
        <a:xfrm>
          <a:off x="4286242" y="367852"/>
          <a:ext cx="1931265" cy="8193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kern="1200" dirty="0">
              <a:latin typeface="Arial"/>
              <a:cs typeface="Arial"/>
            </a:rPr>
            <a:t>We plan to introduce digital tools to improve the quality and efficiency of care</a:t>
          </a:r>
          <a:endParaRPr lang="en-US" sz="1400" kern="1200" dirty="0">
            <a:latin typeface="Arial"/>
            <a:cs typeface="Arial"/>
          </a:endParaRPr>
        </a:p>
      </dsp:txBody>
      <dsp:txXfrm>
        <a:off x="4286242" y="367852"/>
        <a:ext cx="1931265" cy="819324"/>
      </dsp:txXfrm>
    </dsp:sp>
    <dsp:sp modelId="{298F0A08-F813-4317-A2A5-B93986D4A73D}">
      <dsp:nvSpPr>
        <dsp:cNvPr id="0" name=""/>
        <dsp:cNvSpPr/>
      </dsp:nvSpPr>
      <dsp:spPr>
        <a:xfrm>
          <a:off x="28679" y="2009792"/>
          <a:ext cx="819324" cy="81932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B55340-83C9-4D1B-80D9-D8F1BBBA5D9A}">
      <dsp:nvSpPr>
        <dsp:cNvPr id="0" name=""/>
        <dsp:cNvSpPr/>
      </dsp:nvSpPr>
      <dsp:spPr>
        <a:xfrm>
          <a:off x="200737" y="2181850"/>
          <a:ext cx="475208" cy="47520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7F2387-5ECC-44A2-BB26-82D0984BD71F}">
      <dsp:nvSpPr>
        <dsp:cNvPr id="0" name=""/>
        <dsp:cNvSpPr/>
      </dsp:nvSpPr>
      <dsp:spPr>
        <a:xfrm>
          <a:off x="1023574" y="2009792"/>
          <a:ext cx="1931265" cy="8193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kern="1200" dirty="0">
              <a:latin typeface="Arial"/>
              <a:cs typeface="Arial"/>
            </a:rPr>
            <a:t>The develop staff confident in using its fall range of application in Microsoft 365</a:t>
          </a:r>
          <a:endParaRPr lang="en-US" sz="1400" kern="1200" dirty="0">
            <a:latin typeface="Arial"/>
            <a:cs typeface="Arial"/>
          </a:endParaRPr>
        </a:p>
      </dsp:txBody>
      <dsp:txXfrm>
        <a:off x="1023574" y="2009792"/>
        <a:ext cx="1931265" cy="819324"/>
      </dsp:txXfrm>
    </dsp:sp>
    <dsp:sp modelId="{4902B066-4575-48DA-A183-3A8F529D0803}">
      <dsp:nvSpPr>
        <dsp:cNvPr id="0" name=""/>
        <dsp:cNvSpPr/>
      </dsp:nvSpPr>
      <dsp:spPr>
        <a:xfrm>
          <a:off x="3291348" y="2009792"/>
          <a:ext cx="819324" cy="819324"/>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124FA33-4952-4FF2-B099-2A0645C83726}">
      <dsp:nvSpPr>
        <dsp:cNvPr id="0" name=""/>
        <dsp:cNvSpPr/>
      </dsp:nvSpPr>
      <dsp:spPr>
        <a:xfrm>
          <a:off x="3463406" y="2181850"/>
          <a:ext cx="475208" cy="47520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1A36901-103B-45E5-9FE7-F6FF76093B24}">
      <dsp:nvSpPr>
        <dsp:cNvPr id="0" name=""/>
        <dsp:cNvSpPr/>
      </dsp:nvSpPr>
      <dsp:spPr>
        <a:xfrm>
          <a:off x="4286242" y="2009792"/>
          <a:ext cx="1931265" cy="8193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a:lnSpc>
              <a:spcPct val="100000"/>
            </a:lnSpc>
            <a:spcBef>
              <a:spcPct val="0"/>
            </a:spcBef>
            <a:spcAft>
              <a:spcPct val="35000"/>
            </a:spcAft>
            <a:buNone/>
          </a:pPr>
          <a:r>
            <a:rPr lang="en-GB" sz="1400" kern="1200" dirty="0">
              <a:latin typeface="Arial"/>
              <a:cs typeface="Arial"/>
            </a:rPr>
            <a:t>Staff range from a team of nurse ,care worker admin team and visiting health professionals.</a:t>
          </a:r>
        </a:p>
      </dsp:txBody>
      <dsp:txXfrm>
        <a:off x="4286242" y="2009792"/>
        <a:ext cx="1931265" cy="819324"/>
      </dsp:txXfrm>
    </dsp:sp>
    <dsp:sp modelId="{0557B30A-E14E-4064-9590-1620E131F3DD}">
      <dsp:nvSpPr>
        <dsp:cNvPr id="0" name=""/>
        <dsp:cNvSpPr/>
      </dsp:nvSpPr>
      <dsp:spPr>
        <a:xfrm>
          <a:off x="28679" y="3651732"/>
          <a:ext cx="819324" cy="819324"/>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D52095-F988-48AE-8C74-CF1DBB96B36D}">
      <dsp:nvSpPr>
        <dsp:cNvPr id="0" name=""/>
        <dsp:cNvSpPr/>
      </dsp:nvSpPr>
      <dsp:spPr>
        <a:xfrm>
          <a:off x="200737" y="3823790"/>
          <a:ext cx="475208" cy="475208"/>
        </a:xfrm>
        <a:prstGeom prst="rect">
          <a:avLst/>
        </a:prstGeom>
        <a:solidFill>
          <a:schemeClr val="bg1">
            <a:hueOff val="0"/>
            <a:satOff val="0"/>
            <a:lumOff val="0"/>
            <a:alphaOff val="0"/>
          </a:schemeClr>
        </a:solidFill>
        <a:ln w="1905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871463-B0C1-446A-AB45-189B95F00178}">
      <dsp:nvSpPr>
        <dsp:cNvPr id="0" name=""/>
        <dsp:cNvSpPr/>
      </dsp:nvSpPr>
      <dsp:spPr>
        <a:xfrm>
          <a:off x="1023574" y="3651732"/>
          <a:ext cx="1931265" cy="8193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622300" rtl="0">
            <a:lnSpc>
              <a:spcPct val="100000"/>
            </a:lnSpc>
            <a:spcBef>
              <a:spcPct val="0"/>
            </a:spcBef>
            <a:spcAft>
              <a:spcPct val="35000"/>
            </a:spcAft>
            <a:buNone/>
          </a:pPr>
          <a:r>
            <a:rPr lang="en-GB" sz="1400" kern="1200" dirty="0">
              <a:latin typeface="Arial"/>
              <a:cs typeface="Arial"/>
            </a:rPr>
            <a:t>Discussing the benefits and limitations of using Microsoft 365</a:t>
          </a:r>
        </a:p>
      </dsp:txBody>
      <dsp:txXfrm>
        <a:off x="1023574" y="3651732"/>
        <a:ext cx="1931265" cy="819324"/>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12/10/2025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12/10/2025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12/10/2025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p:nvPr/>
        </p:nvSpPr>
        <p:spPr>
          <a:xfrm>
            <a:off x="517870" y="6209925"/>
            <a:ext cx="11155680" cy="45719"/>
          </a:xfrm>
          <a:custGeom>
            <a:avLst/>
            <a:gdLst>
              <a:gd name="connsiteX0" fmla="*/ 0 w 8715708"/>
              <a:gd name="connsiteY0" fmla="*/ 0 h 45719"/>
              <a:gd name="connsiteX1" fmla="*/ 3694525 w 8715708"/>
              <a:gd name="connsiteY1" fmla="*/ 0 h 45719"/>
              <a:gd name="connsiteX2" fmla="*/ 5021183 w 8715708"/>
              <a:gd name="connsiteY2" fmla="*/ 0 h 45719"/>
              <a:gd name="connsiteX3" fmla="*/ 8715708 w 8715708"/>
              <a:gd name="connsiteY3" fmla="*/ 0 h 45719"/>
              <a:gd name="connsiteX4" fmla="*/ 8715708 w 8715708"/>
              <a:gd name="connsiteY4" fmla="*/ 45719 h 45719"/>
              <a:gd name="connsiteX5" fmla="*/ 5021183 w 8715708"/>
              <a:gd name="connsiteY5" fmla="*/ 45719 h 45719"/>
              <a:gd name="connsiteX6" fmla="*/ 3694525 w 8715708"/>
              <a:gd name="connsiteY6" fmla="*/ 45719 h 45719"/>
              <a:gd name="connsiteX7" fmla="*/ 0 w 8715708"/>
              <a:gd name="connsiteY7" fmla="*/ 45719 h 45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5B2327B2-BA4B-2C04-0751-5CB63D4AA425}"/>
              </a:ext>
            </a:extLst>
          </p:cNvPr>
          <p:cNvSpPr>
            <a:spLocks noGrp="1"/>
          </p:cNvSpPr>
          <p:nvPr>
            <p:ph type="ctrTitle"/>
          </p:nvPr>
        </p:nvSpPr>
        <p:spPr>
          <a:xfrm>
            <a:off x="521208" y="978408"/>
            <a:ext cx="11155680" cy="3429000"/>
          </a:xfrm>
        </p:spPr>
        <p:txBody>
          <a:bodyPr anchor="t">
            <a:normAutofit/>
          </a:bodyPr>
          <a:lstStyle>
            <a:lvl1pPr algn="l">
              <a:defRPr sz="7200"/>
            </a:lvl1pPr>
          </a:lstStyle>
          <a:p>
            <a:r>
              <a:rPr lang="en-US" dirty="0"/>
              <a:t>Click to edit Master title style</a:t>
            </a:r>
          </a:p>
        </p:txBody>
      </p:sp>
      <p:sp>
        <p:nvSpPr>
          <p:cNvPr id="3" name="Subtitle 2">
            <a:extLst>
              <a:ext uri="{FF2B5EF4-FFF2-40B4-BE49-F238E27FC236}">
                <a16:creationId xmlns:a16="http://schemas.microsoft.com/office/drawing/2014/main" id="{E7201176-DC7A-4C3D-3D8F-352526DA7B5D}"/>
              </a:ext>
            </a:extLst>
          </p:cNvPr>
          <p:cNvSpPr>
            <a:spLocks noGrp="1"/>
          </p:cNvSpPr>
          <p:nvPr>
            <p:ph type="subTitle" idx="1"/>
          </p:nvPr>
        </p:nvSpPr>
        <p:spPr>
          <a:xfrm>
            <a:off x="521208" y="4480560"/>
            <a:ext cx="7104888" cy="1399032"/>
          </a:xfrm>
        </p:spPr>
        <p:txBody>
          <a:bodyPr anchor="b">
            <a:normAutofit/>
          </a:bodyPr>
          <a:lstStyle>
            <a:lvl1pPr marL="0" indent="0" algn="l">
              <a:buNone/>
              <a:defRPr sz="2200" i="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67DC221-9A2E-7459-102F-C3CFB27CC389}"/>
              </a:ext>
            </a:extLst>
          </p:cNvPr>
          <p:cNvSpPr>
            <a:spLocks noGrp="1"/>
          </p:cNvSpPr>
          <p:nvPr>
            <p:ph type="dt" sz="half" idx="10"/>
          </p:nvPr>
        </p:nvSpPr>
        <p:spPr/>
        <p:txBody>
          <a:bodyPr/>
          <a:lstStyle/>
          <a:p>
            <a:fld id="{E80C50CD-E178-4744-9B35-B2F624D6C5E9}" type="datetimeFigureOut">
              <a:rPr lang="en-US" smtClean="0"/>
              <a:t>10/12/2025</a:t>
            </a:fld>
            <a:endParaRPr lang="en-US"/>
          </a:p>
        </p:txBody>
      </p:sp>
      <p:sp>
        <p:nvSpPr>
          <p:cNvPr id="5" name="Footer Placeholder 4">
            <a:extLst>
              <a:ext uri="{FF2B5EF4-FFF2-40B4-BE49-F238E27FC236}">
                <a16:creationId xmlns:a16="http://schemas.microsoft.com/office/drawing/2014/main" id="{A5020671-6F7D-3A03-EEC1-661A87F96F4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453D3A-E0F9-8386-2A6C-96671FBB15A5}"/>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4910217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26D03-149A-DAB3-4B2A-E9B74F2E25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C1E73D-41A7-9934-0990-9208B952329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BB2A3F-E719-673C-5D56-F663712D0E7F}"/>
              </a:ext>
            </a:extLst>
          </p:cNvPr>
          <p:cNvSpPr>
            <a:spLocks noGrp="1"/>
          </p:cNvSpPr>
          <p:nvPr>
            <p:ph type="dt" sz="half" idx="10"/>
          </p:nvPr>
        </p:nvSpPr>
        <p:spPr/>
        <p:txBody>
          <a:bodyPr/>
          <a:lstStyle/>
          <a:p>
            <a:fld id="{E80C50CD-E178-4744-9B35-B2F624D6C5E9}" type="datetimeFigureOut">
              <a:rPr lang="en-US" smtClean="0"/>
              <a:t>10/12/2025</a:t>
            </a:fld>
            <a:endParaRPr lang="en-US"/>
          </a:p>
        </p:txBody>
      </p:sp>
      <p:sp>
        <p:nvSpPr>
          <p:cNvPr id="5" name="Footer Placeholder 4">
            <a:extLst>
              <a:ext uri="{FF2B5EF4-FFF2-40B4-BE49-F238E27FC236}">
                <a16:creationId xmlns:a16="http://schemas.microsoft.com/office/drawing/2014/main" id="{04AE594A-52F5-D85E-343C-ADFEE3C72E0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07D5C9C-B2E2-FC26-E459-9E880EF975B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4784863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9D51F-B2D5-2804-4F7C-C99850FBD05B}"/>
              </a:ext>
            </a:extLst>
          </p:cNvPr>
          <p:cNvSpPr>
            <a:spLocks noGrp="1"/>
          </p:cNvSpPr>
          <p:nvPr>
            <p:ph type="title"/>
          </p:nvPr>
        </p:nvSpPr>
        <p:spPr>
          <a:xfrm>
            <a:off x="521208" y="978408"/>
            <a:ext cx="5020056" cy="4288536"/>
          </a:xfrm>
        </p:spPr>
        <p:txBody>
          <a:bodyPr anchor="t">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15FE5516-03B6-C488-EB4A-68AE681EDFB8}"/>
              </a:ext>
            </a:extLst>
          </p:cNvPr>
          <p:cNvSpPr>
            <a:spLocks noGrp="1"/>
          </p:cNvSpPr>
          <p:nvPr>
            <p:ph type="body" idx="1"/>
          </p:nvPr>
        </p:nvSpPr>
        <p:spPr>
          <a:xfrm>
            <a:off x="521208" y="5266944"/>
            <a:ext cx="5020056" cy="1088136"/>
          </a:xfrm>
        </p:spPr>
        <p:txBody>
          <a:bodyPr anchor="b">
            <a:normAutofit/>
          </a:bodyPr>
          <a:lstStyle>
            <a:lvl1pPr marL="0" indent="0">
              <a:buNone/>
              <a:defRPr sz="2200" i="1">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50ECB4D7-49A7-D050-70B9-11A1E2D445D8}"/>
              </a:ext>
            </a:extLst>
          </p:cNvPr>
          <p:cNvSpPr>
            <a:spLocks noGrp="1"/>
          </p:cNvSpPr>
          <p:nvPr>
            <p:ph type="dt" sz="half" idx="10"/>
          </p:nvPr>
        </p:nvSpPr>
        <p:spPr/>
        <p:txBody>
          <a:bodyPr/>
          <a:lstStyle/>
          <a:p>
            <a:fld id="{E80C50CD-E178-4744-9B35-B2F624D6C5E9}" type="datetimeFigureOut">
              <a:rPr lang="en-US" smtClean="0"/>
              <a:t>10/12/2025</a:t>
            </a:fld>
            <a:endParaRPr lang="en-US"/>
          </a:p>
        </p:txBody>
      </p:sp>
      <p:sp>
        <p:nvSpPr>
          <p:cNvPr id="5" name="Footer Placeholder 4">
            <a:extLst>
              <a:ext uri="{FF2B5EF4-FFF2-40B4-BE49-F238E27FC236}">
                <a16:creationId xmlns:a16="http://schemas.microsoft.com/office/drawing/2014/main" id="{8A9A913F-AD00-C1EE-B01A-8590671C01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4FC386-B2AF-6FAD-D053-E22D48CD7285}"/>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4E1E1B67-3BFF-F04B-52F4-7E724FB3B24D}"/>
              </a:ext>
            </a:extLst>
          </p:cNvPr>
          <p:cNvSpPr/>
          <p:nvPr/>
        </p:nvSpPr>
        <p:spPr>
          <a:xfrm>
            <a:off x="517870" y="508090"/>
            <a:ext cx="5021183"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237789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CE3B21-CF4D-1B01-0F4E-D32C1B218B63}"/>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1FB39FF2-6858-B514-B695-58442557D0C1}"/>
              </a:ext>
            </a:extLst>
          </p:cNvPr>
          <p:cNvSpPr>
            <a:spLocks noGrp="1"/>
          </p:cNvSpPr>
          <p:nvPr>
            <p:ph sz="half" idx="1"/>
          </p:nvPr>
        </p:nvSpPr>
        <p:spPr>
          <a:xfrm>
            <a:off x="521208"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A30130-974D-B91D-5B93-EC52AABDB5B0}"/>
              </a:ext>
            </a:extLst>
          </p:cNvPr>
          <p:cNvSpPr>
            <a:spLocks noGrp="1"/>
          </p:cNvSpPr>
          <p:nvPr>
            <p:ph sz="half" idx="2"/>
          </p:nvPr>
        </p:nvSpPr>
        <p:spPr>
          <a:xfrm>
            <a:off x="6519672" y="2578608"/>
            <a:ext cx="5166360" cy="376732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15BED99-6FD7-9C6B-1152-A6E42715BB79}"/>
              </a:ext>
            </a:extLst>
          </p:cNvPr>
          <p:cNvSpPr>
            <a:spLocks noGrp="1"/>
          </p:cNvSpPr>
          <p:nvPr>
            <p:ph type="dt" sz="half" idx="10"/>
          </p:nvPr>
        </p:nvSpPr>
        <p:spPr/>
        <p:txBody>
          <a:bodyPr/>
          <a:lstStyle/>
          <a:p>
            <a:fld id="{E80C50CD-E178-4744-9B35-B2F624D6C5E9}" type="datetimeFigureOut">
              <a:rPr lang="en-US" smtClean="0"/>
              <a:t>10/12/2025</a:t>
            </a:fld>
            <a:endParaRPr lang="en-US"/>
          </a:p>
        </p:txBody>
      </p:sp>
      <p:sp>
        <p:nvSpPr>
          <p:cNvPr id="6" name="Footer Placeholder 5">
            <a:extLst>
              <a:ext uri="{FF2B5EF4-FFF2-40B4-BE49-F238E27FC236}">
                <a16:creationId xmlns:a16="http://schemas.microsoft.com/office/drawing/2014/main" id="{BA253AAC-5967-2565-A715-82D3505ABF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4B51313-69FB-E016-3CC1-62CA476ED214}"/>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0009118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3DF9D-B849-CE37-97E4-AD37F880677F}"/>
              </a:ext>
            </a:extLst>
          </p:cNvPr>
          <p:cNvSpPr>
            <a:spLocks noGrp="1"/>
          </p:cNvSpPr>
          <p:nvPr>
            <p:ph type="title"/>
          </p:nvPr>
        </p:nvSpPr>
        <p:spPr>
          <a:xfrm>
            <a:off x="521208" y="978408"/>
            <a:ext cx="11164824" cy="1216152"/>
          </a:xfrm>
        </p:spPr>
        <p:txBody>
          <a:bodyPr/>
          <a:lstStyle/>
          <a:p>
            <a:r>
              <a:rPr lang="en-US"/>
              <a:t>Click to edit Master title style</a:t>
            </a:r>
          </a:p>
        </p:txBody>
      </p:sp>
      <p:sp>
        <p:nvSpPr>
          <p:cNvPr id="3" name="Text Placeholder 2">
            <a:extLst>
              <a:ext uri="{FF2B5EF4-FFF2-40B4-BE49-F238E27FC236}">
                <a16:creationId xmlns:a16="http://schemas.microsoft.com/office/drawing/2014/main" id="{79D4C626-4008-960A-E601-6AA9F4BB8D8B}"/>
              </a:ext>
            </a:extLst>
          </p:cNvPr>
          <p:cNvSpPr>
            <a:spLocks noGrp="1"/>
          </p:cNvSpPr>
          <p:nvPr>
            <p:ph type="body" idx="1"/>
          </p:nvPr>
        </p:nvSpPr>
        <p:spPr>
          <a:xfrm>
            <a:off x="521208"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806E8D6C-AC07-ED6B-2EA8-9C40A5AEA748}"/>
              </a:ext>
            </a:extLst>
          </p:cNvPr>
          <p:cNvSpPr>
            <a:spLocks noGrp="1"/>
          </p:cNvSpPr>
          <p:nvPr>
            <p:ph sz="half" idx="2"/>
          </p:nvPr>
        </p:nvSpPr>
        <p:spPr>
          <a:xfrm>
            <a:off x="521208"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3C52617E-C6D9-246B-E7B7-8159DF17C0A3}"/>
              </a:ext>
            </a:extLst>
          </p:cNvPr>
          <p:cNvSpPr>
            <a:spLocks noGrp="1"/>
          </p:cNvSpPr>
          <p:nvPr>
            <p:ph type="body" sz="quarter" idx="3"/>
          </p:nvPr>
        </p:nvSpPr>
        <p:spPr>
          <a:xfrm>
            <a:off x="6519672" y="2340864"/>
            <a:ext cx="5166360" cy="658368"/>
          </a:xfrm>
        </p:spPr>
        <p:txBody>
          <a:bodyPr anchor="b">
            <a:normAutofit/>
          </a:bodyPr>
          <a:lstStyle>
            <a:lvl1pPr marL="0" indent="0">
              <a:buNone/>
              <a:defRPr sz="22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3DBC2094-7EBC-02C5-5AB5-233E63080A9C}"/>
              </a:ext>
            </a:extLst>
          </p:cNvPr>
          <p:cNvSpPr>
            <a:spLocks noGrp="1"/>
          </p:cNvSpPr>
          <p:nvPr>
            <p:ph sz="quarter" idx="4"/>
          </p:nvPr>
        </p:nvSpPr>
        <p:spPr>
          <a:xfrm>
            <a:off x="6519672" y="3035808"/>
            <a:ext cx="5166360" cy="331012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23010BD2-59B4-FD2E-3C5E-C83AE6003985}"/>
              </a:ext>
            </a:extLst>
          </p:cNvPr>
          <p:cNvSpPr>
            <a:spLocks noGrp="1"/>
          </p:cNvSpPr>
          <p:nvPr>
            <p:ph type="dt" sz="half" idx="10"/>
          </p:nvPr>
        </p:nvSpPr>
        <p:spPr/>
        <p:txBody>
          <a:bodyPr/>
          <a:lstStyle/>
          <a:p>
            <a:fld id="{E80C50CD-E178-4744-9B35-B2F624D6C5E9}" type="datetimeFigureOut">
              <a:rPr lang="en-US" smtClean="0"/>
              <a:t>10/12/2025</a:t>
            </a:fld>
            <a:endParaRPr lang="en-US"/>
          </a:p>
        </p:txBody>
      </p:sp>
      <p:sp>
        <p:nvSpPr>
          <p:cNvPr id="8" name="Footer Placeholder 7">
            <a:extLst>
              <a:ext uri="{FF2B5EF4-FFF2-40B4-BE49-F238E27FC236}">
                <a16:creationId xmlns:a16="http://schemas.microsoft.com/office/drawing/2014/main" id="{E72B35C4-A654-7759-BDA0-94D9D1A2166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F4347-2EC0-CA6E-2637-8048456D7ECB}"/>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3378930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716D-52F2-C7FB-83B1-2DA1AD375EAE}"/>
              </a:ext>
            </a:extLst>
          </p:cNvPr>
          <p:cNvSpPr>
            <a:spLocks noGrp="1"/>
          </p:cNvSpPr>
          <p:nvPr>
            <p:ph type="title"/>
          </p:nvPr>
        </p:nvSpPr>
        <p:spPr/>
        <p:txBody>
          <a:bodyPr/>
          <a:lstStyle/>
          <a:p>
            <a:r>
              <a:rPr lang="en-US" dirty="0"/>
              <a:t>Click to edit Master title style</a:t>
            </a:r>
          </a:p>
        </p:txBody>
      </p:sp>
      <p:sp>
        <p:nvSpPr>
          <p:cNvPr id="3" name="Date Placeholder 2">
            <a:extLst>
              <a:ext uri="{FF2B5EF4-FFF2-40B4-BE49-F238E27FC236}">
                <a16:creationId xmlns:a16="http://schemas.microsoft.com/office/drawing/2014/main" id="{56F4A371-AC27-6A28-32E6-74A28371BF55}"/>
              </a:ext>
            </a:extLst>
          </p:cNvPr>
          <p:cNvSpPr>
            <a:spLocks noGrp="1"/>
          </p:cNvSpPr>
          <p:nvPr>
            <p:ph type="dt" sz="half" idx="10"/>
          </p:nvPr>
        </p:nvSpPr>
        <p:spPr/>
        <p:txBody>
          <a:bodyPr/>
          <a:lstStyle/>
          <a:p>
            <a:fld id="{E80C50CD-E178-4744-9B35-B2F624D6C5E9}" type="datetimeFigureOut">
              <a:rPr lang="en-US" smtClean="0"/>
              <a:t>10/12/2025</a:t>
            </a:fld>
            <a:endParaRPr lang="en-US"/>
          </a:p>
        </p:txBody>
      </p:sp>
      <p:sp>
        <p:nvSpPr>
          <p:cNvPr id="4" name="Footer Placeholder 3">
            <a:extLst>
              <a:ext uri="{FF2B5EF4-FFF2-40B4-BE49-F238E27FC236}">
                <a16:creationId xmlns:a16="http://schemas.microsoft.com/office/drawing/2014/main" id="{D155941A-A24E-885D-E894-0326F4C4004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9D5E5B4-971F-FF6A-1B07-A5C8537055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85934796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99F431F-E6DC-4137-3092-A30A0A3628EC}"/>
              </a:ext>
            </a:extLst>
          </p:cNvPr>
          <p:cNvSpPr>
            <a:spLocks noGrp="1"/>
          </p:cNvSpPr>
          <p:nvPr>
            <p:ph type="dt" sz="half" idx="10"/>
          </p:nvPr>
        </p:nvSpPr>
        <p:spPr/>
        <p:txBody>
          <a:bodyPr/>
          <a:lstStyle/>
          <a:p>
            <a:fld id="{E80C50CD-E178-4744-9B35-B2F624D6C5E9}" type="datetimeFigureOut">
              <a:rPr lang="en-US" smtClean="0"/>
              <a:t>10/12/2025</a:t>
            </a:fld>
            <a:endParaRPr lang="en-US"/>
          </a:p>
        </p:txBody>
      </p:sp>
      <p:sp>
        <p:nvSpPr>
          <p:cNvPr id="3" name="Footer Placeholder 2">
            <a:extLst>
              <a:ext uri="{FF2B5EF4-FFF2-40B4-BE49-F238E27FC236}">
                <a16:creationId xmlns:a16="http://schemas.microsoft.com/office/drawing/2014/main" id="{06AC814B-67B4-C70F-FA51-6205D5E2CB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AA9C9-D895-DD20-1089-EA75EA42895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28493932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B50562-884C-9053-70C1-3B72A0B45EA6}"/>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Content Placeholder 2">
            <a:extLst>
              <a:ext uri="{FF2B5EF4-FFF2-40B4-BE49-F238E27FC236}">
                <a16:creationId xmlns:a16="http://schemas.microsoft.com/office/drawing/2014/main" id="{0318F509-68F0-39D5-1A8B-CE246715AE46}"/>
              </a:ext>
            </a:extLst>
          </p:cNvPr>
          <p:cNvSpPr>
            <a:spLocks noGrp="1"/>
          </p:cNvSpPr>
          <p:nvPr>
            <p:ph idx="1"/>
          </p:nvPr>
        </p:nvSpPr>
        <p:spPr>
          <a:xfrm>
            <a:off x="6519672" y="987424"/>
            <a:ext cx="5166360" cy="5358384"/>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F158E37C-27CE-3A84-FC74-BDCCD8A9A3EC}"/>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A95F79-E23E-11D2-40BF-66ED340195DB}"/>
              </a:ext>
            </a:extLst>
          </p:cNvPr>
          <p:cNvSpPr>
            <a:spLocks noGrp="1"/>
          </p:cNvSpPr>
          <p:nvPr>
            <p:ph type="dt" sz="half" idx="10"/>
          </p:nvPr>
        </p:nvSpPr>
        <p:spPr/>
        <p:txBody>
          <a:bodyPr/>
          <a:lstStyle/>
          <a:p>
            <a:fld id="{E80C50CD-E178-4744-9B35-B2F624D6C5E9}" type="datetimeFigureOut">
              <a:rPr lang="en-US" smtClean="0"/>
              <a:t>10/12/2025</a:t>
            </a:fld>
            <a:endParaRPr lang="en-US"/>
          </a:p>
        </p:txBody>
      </p:sp>
      <p:sp>
        <p:nvSpPr>
          <p:cNvPr id="6" name="Footer Placeholder 5">
            <a:extLst>
              <a:ext uri="{FF2B5EF4-FFF2-40B4-BE49-F238E27FC236}">
                <a16:creationId xmlns:a16="http://schemas.microsoft.com/office/drawing/2014/main" id="{4457F7FC-06F3-3D89-5D1A-4EC4B1D735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54ACD5-6E0B-5713-DC9A-41E9D62AB12D}"/>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98905972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B2D45-7CDB-D38C-2AAE-273F797674E1}"/>
              </a:ext>
            </a:extLst>
          </p:cNvPr>
          <p:cNvSpPr>
            <a:spLocks noGrp="1"/>
          </p:cNvSpPr>
          <p:nvPr>
            <p:ph type="title"/>
          </p:nvPr>
        </p:nvSpPr>
        <p:spPr>
          <a:xfrm>
            <a:off x="521208" y="978408"/>
            <a:ext cx="5020056" cy="2459736"/>
          </a:xfrm>
        </p:spPr>
        <p:txBody>
          <a:bodyPr anchor="t">
            <a:noAutofit/>
          </a:bodyPr>
          <a:lstStyle>
            <a:lvl1pPr>
              <a:defRPr sz="4400"/>
            </a:lvl1pPr>
          </a:lstStyle>
          <a:p>
            <a:r>
              <a:rPr lang="en-US" dirty="0"/>
              <a:t>Click to edit Master title style</a:t>
            </a:r>
          </a:p>
        </p:txBody>
      </p:sp>
      <p:sp>
        <p:nvSpPr>
          <p:cNvPr id="3" name="Picture Placeholder 2">
            <a:extLst>
              <a:ext uri="{FF2B5EF4-FFF2-40B4-BE49-F238E27FC236}">
                <a16:creationId xmlns:a16="http://schemas.microsoft.com/office/drawing/2014/main" id="{CCBF0855-1744-56E4-B115-3A3C5EA7834B}"/>
              </a:ext>
            </a:extLst>
          </p:cNvPr>
          <p:cNvSpPr>
            <a:spLocks noGrp="1"/>
          </p:cNvSpPr>
          <p:nvPr>
            <p:ph type="pic" idx="1"/>
          </p:nvPr>
        </p:nvSpPr>
        <p:spPr>
          <a:xfrm>
            <a:off x="6519672" y="987424"/>
            <a:ext cx="5166360" cy="535838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5E8A1D-28AE-4A19-BD96-401D4822A53D}"/>
              </a:ext>
            </a:extLst>
          </p:cNvPr>
          <p:cNvSpPr>
            <a:spLocks noGrp="1"/>
          </p:cNvSpPr>
          <p:nvPr>
            <p:ph type="body" sz="half" idx="2"/>
          </p:nvPr>
        </p:nvSpPr>
        <p:spPr>
          <a:xfrm>
            <a:off x="521208" y="3575304"/>
            <a:ext cx="5020056" cy="2770632"/>
          </a:xfrm>
        </p:spPr>
        <p:txBody>
          <a:bodyPr>
            <a:normAutofit/>
          </a:bodyPr>
          <a:lstStyle>
            <a:lvl1pPr marL="0" indent="0">
              <a:buNone/>
              <a:defRPr sz="2200" i="1"/>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7327DDB-CE95-4C89-DFC5-7DDBFC24E89C}"/>
              </a:ext>
            </a:extLst>
          </p:cNvPr>
          <p:cNvSpPr>
            <a:spLocks noGrp="1"/>
          </p:cNvSpPr>
          <p:nvPr>
            <p:ph type="dt" sz="half" idx="10"/>
          </p:nvPr>
        </p:nvSpPr>
        <p:spPr/>
        <p:txBody>
          <a:bodyPr/>
          <a:lstStyle/>
          <a:p>
            <a:fld id="{E80C50CD-E178-4744-9B35-B2F624D6C5E9}" type="datetimeFigureOut">
              <a:rPr lang="en-US" smtClean="0"/>
              <a:t>10/12/2025</a:t>
            </a:fld>
            <a:endParaRPr lang="en-US"/>
          </a:p>
        </p:txBody>
      </p:sp>
      <p:sp>
        <p:nvSpPr>
          <p:cNvPr id="6" name="Footer Placeholder 5">
            <a:extLst>
              <a:ext uri="{FF2B5EF4-FFF2-40B4-BE49-F238E27FC236}">
                <a16:creationId xmlns:a16="http://schemas.microsoft.com/office/drawing/2014/main" id="{0522C835-F3B5-943C-FFC4-D5BA9666AF3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709891-6E3C-ADED-01DD-15FCED37AF4A}"/>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30423446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36771-E72D-FAD8-771E-3E196DD2E1C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B5BB827-257D-60D9-792F-E6959004297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CE5D2E7-C856-F78A-E88C-375474982A5F}"/>
              </a:ext>
            </a:extLst>
          </p:cNvPr>
          <p:cNvSpPr>
            <a:spLocks noGrp="1"/>
          </p:cNvSpPr>
          <p:nvPr>
            <p:ph type="dt" sz="half" idx="10"/>
          </p:nvPr>
        </p:nvSpPr>
        <p:spPr/>
        <p:txBody>
          <a:bodyPr/>
          <a:lstStyle/>
          <a:p>
            <a:fld id="{E80C50CD-E178-4744-9B35-B2F624D6C5E9}" type="datetimeFigureOut">
              <a:rPr lang="en-US" smtClean="0"/>
              <a:t>10/12/2025</a:t>
            </a:fld>
            <a:endParaRPr lang="en-US"/>
          </a:p>
        </p:txBody>
      </p:sp>
      <p:sp>
        <p:nvSpPr>
          <p:cNvPr id="5" name="Footer Placeholder 4">
            <a:extLst>
              <a:ext uri="{FF2B5EF4-FFF2-40B4-BE49-F238E27FC236}">
                <a16:creationId xmlns:a16="http://schemas.microsoft.com/office/drawing/2014/main" id="{0FDAB289-9591-51C9-9E3C-B6F2ACC6A6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FE037C-790D-7442-8E43-D2740B3952B1}"/>
              </a:ext>
            </a:extLst>
          </p:cNvPr>
          <p:cNvSpPr>
            <a:spLocks noGrp="1"/>
          </p:cNvSpPr>
          <p:nvPr>
            <p:ph type="sldNum" sz="quarter" idx="12"/>
          </p:nvPr>
        </p:nvSpPr>
        <p:spPr/>
        <p:txBody>
          <a:bodyPr/>
          <a:lstStyle/>
          <a:p>
            <a:fld id="{148CC95F-0247-41B6-91CF-DC97C76A7088}" type="slidenum">
              <a:rPr lang="en-US" smtClean="0"/>
              <a:t>‹#›</a:t>
            </a:fld>
            <a:endParaRPr lang="en-US"/>
          </a:p>
        </p:txBody>
      </p:sp>
    </p:spTree>
    <p:extLst>
      <p:ext uri="{BB962C8B-B14F-4D97-AF65-F5344CB8AC3E}">
        <p14:creationId xmlns:p14="http://schemas.microsoft.com/office/powerpoint/2010/main" val="19641316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2635151-A38B-3766-6A32-FF1DF7687D9F}"/>
              </a:ext>
            </a:extLst>
          </p:cNvPr>
          <p:cNvSpPr>
            <a:spLocks noGrp="1"/>
          </p:cNvSpPr>
          <p:nvPr>
            <p:ph type="title" orient="vert"/>
          </p:nvPr>
        </p:nvSpPr>
        <p:spPr>
          <a:xfrm>
            <a:off x="8659368" y="978408"/>
            <a:ext cx="2551176" cy="5367528"/>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33D132D1-640C-FB9A-AD6F-D845738349F6}"/>
              </a:ext>
            </a:extLst>
          </p:cNvPr>
          <p:cNvSpPr>
            <a:spLocks noGrp="1"/>
          </p:cNvSpPr>
          <p:nvPr>
            <p:ph type="body" orient="vert" idx="1"/>
          </p:nvPr>
        </p:nvSpPr>
        <p:spPr>
          <a:xfrm>
            <a:off x="521208" y="978408"/>
            <a:ext cx="8010144" cy="536752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955F80A-4BA7-8ED8-9A62-B92194272620}"/>
              </a:ext>
            </a:extLst>
          </p:cNvPr>
          <p:cNvSpPr>
            <a:spLocks noGrp="1"/>
          </p:cNvSpPr>
          <p:nvPr>
            <p:ph type="dt" sz="half" idx="10"/>
          </p:nvPr>
        </p:nvSpPr>
        <p:spPr/>
        <p:txBody>
          <a:bodyPr/>
          <a:lstStyle/>
          <a:p>
            <a:fld id="{E80C50CD-E178-4744-9B35-B2F624D6C5E9}" type="datetimeFigureOut">
              <a:rPr lang="en-US" smtClean="0"/>
              <a:t>10/12/2025</a:t>
            </a:fld>
            <a:endParaRPr lang="en-US"/>
          </a:p>
        </p:txBody>
      </p:sp>
      <p:sp>
        <p:nvSpPr>
          <p:cNvPr id="5" name="Footer Placeholder 4">
            <a:extLst>
              <a:ext uri="{FF2B5EF4-FFF2-40B4-BE49-F238E27FC236}">
                <a16:creationId xmlns:a16="http://schemas.microsoft.com/office/drawing/2014/main" id="{85E38113-D55A-A1A0-D1FE-53C95860FB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919DDB-F89D-4B2D-21A2-82AF1D1023E4}"/>
              </a:ext>
            </a:extLst>
          </p:cNvPr>
          <p:cNvSpPr>
            <a:spLocks noGrp="1"/>
          </p:cNvSpPr>
          <p:nvPr>
            <p:ph type="sldNum" sz="quarter" idx="12"/>
          </p:nvPr>
        </p:nvSpPr>
        <p:spPr/>
        <p:txBody>
          <a:bodyPr/>
          <a:lstStyle/>
          <a:p>
            <a:fld id="{148CC95F-0247-41B6-91CF-DC97C76A7088}" type="slidenum">
              <a:rPr lang="en-US" smtClean="0"/>
              <a:t>‹#›</a:t>
            </a:fld>
            <a:endParaRPr lang="en-US"/>
          </a:p>
        </p:txBody>
      </p:sp>
      <p:sp>
        <p:nvSpPr>
          <p:cNvPr id="7" name="Rectangle 6">
            <a:extLst>
              <a:ext uri="{FF2B5EF4-FFF2-40B4-BE49-F238E27FC236}">
                <a16:creationId xmlns:a16="http://schemas.microsoft.com/office/drawing/2014/main" id="{262572D8-D485-1DB1-34B1-C35C61C89940}"/>
              </a:ext>
            </a:extLst>
          </p:cNvPr>
          <p:cNvSpPr/>
          <p:nvPr/>
        </p:nvSpPr>
        <p:spPr>
          <a:xfrm rot="5400000">
            <a:off x="8936623" y="3585018"/>
            <a:ext cx="5325734" cy="14927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524778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460973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0216011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9644455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10/12/2025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12834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10/12/2025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5721457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10/12/2025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2152637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10/12/2025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1399415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052091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10/12/2025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945899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1240982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62295036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301923" y="1122363"/>
            <a:ext cx="7588155" cy="2621154"/>
          </a:xfrm>
        </p:spPr>
        <p:txBody>
          <a:bodyPr anchor="b">
            <a:normAutofit/>
          </a:bodyPr>
          <a:lstStyle>
            <a:lvl1pPr algn="ctr">
              <a:defRPr sz="4000"/>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301923" y="3843708"/>
            <a:ext cx="7588155" cy="1414091"/>
          </a:xfrm>
        </p:spPr>
        <p:txBody>
          <a:bodyPr>
            <a:normAutofit/>
          </a:bodyPr>
          <a:lstStyle>
            <a:lvl1pPr marL="0" indent="0" algn="ctr">
              <a:buNone/>
              <a:defRPr sz="1800"/>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77CA0979-F579-4E9B-A675-1F5ABBFF00DB}" type="datetimeFigureOut">
              <a:rPr lang="en-US" dirty="0"/>
              <a:t>10/12/2025</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90513732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3E7156E-175E-4DBA-9D21-B772C320F342}" type="datetimeFigureOut">
              <a:rPr lang="en-US" dirty="0"/>
              <a:t>10/12/2025</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361285635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603381" y="553616"/>
            <a:ext cx="8273140" cy="4008859"/>
          </a:xfrm>
        </p:spPr>
        <p:txBody>
          <a:bodyPr anchor="t">
            <a:normAutofit/>
          </a:bodyPr>
          <a:lstStyle>
            <a:lvl1pPr>
              <a:defRPr sz="5400" cap="all" baseline="0"/>
            </a:lvl1pPr>
          </a:lstStyle>
          <a:p>
            <a:r>
              <a:rPr lang="en-US"/>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603380" y="4589463"/>
            <a:ext cx="8273140" cy="1384617"/>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04895F6E-3D02-4292-95D1-C62B3126321B}" type="datetimeFigureOut">
              <a:rPr lang="en-US" dirty="0"/>
              <a:t>10/12/2025</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24443113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8" y="548640"/>
            <a:ext cx="10741152" cy="113225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612648"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EDCB5ACB-D10C-44A8-9570-124370F4CB38}" type="datetimeFigureOut">
              <a:rPr lang="en-US" dirty="0"/>
              <a:t>10/12/2025</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72036110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09600" y="547396"/>
            <a:ext cx="10745788" cy="114329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09600" y="1685735"/>
            <a:ext cx="5157787"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609600" y="2386894"/>
            <a:ext cx="5157787"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172200" y="1685735"/>
            <a:ext cx="5183188"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6172199" y="2386894"/>
            <a:ext cx="5183189"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AB8D84F4-0E7A-4BDE-98C6-AE68FB974645}" type="datetimeFigureOut">
              <a:rPr lang="en-US" dirty="0"/>
              <a:t>10/12/2025</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
              </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131205363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CBEFF1D8-9801-4C4B-92F3-66C9A863BD74}" type="datetimeFigureOut">
              <a:rPr lang="en-US" dirty="0"/>
              <a:t>10/12/2025</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
              </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387970496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961FE8FD-B23E-4E1A-83EF-0847EBEA0105}" type="datetimeFigureOut">
              <a:rPr lang="en-US" dirty="0"/>
              <a:t>10/12/2025</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
              </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49646313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7160" y="553616"/>
            <a:ext cx="3595634" cy="1757505"/>
          </a:xfrm>
        </p:spPr>
        <p:txBody>
          <a:bodyPr anchor="t">
            <a:normAutofit/>
          </a:bodyPr>
          <a:lstStyle>
            <a:lvl1pPr>
              <a:defRPr sz="2800"/>
            </a:lvl1pPr>
          </a:lstStyle>
          <a:p>
            <a:r>
              <a:rPr lang="en-US"/>
              <a:t>Click to edit Master title style</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134708" y="553616"/>
            <a:ext cx="6279741" cy="5486400"/>
          </a:xfrm>
        </p:spPr>
        <p:txBody>
          <a:bodyPr>
            <a:normAutofit/>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7160" y="2311121"/>
            <a:ext cx="3595634" cy="3728895"/>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8DDF891E-A7C2-465C-AD39-8EDCB0F58E3C}" type="datetimeFigureOut">
              <a:rPr lang="en-US" dirty="0"/>
              <a:t>10/12/2025</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119612676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4360" y="557784"/>
            <a:ext cx="3595634" cy="2212313"/>
          </a:xfrm>
        </p:spPr>
        <p:txBody>
          <a:bodyPr anchor="t">
            <a:normAutofit/>
          </a:bodyPr>
          <a:lstStyle>
            <a:lvl1pPr>
              <a:defRPr sz="2800"/>
            </a:lvl1pPr>
          </a:lstStyle>
          <a:p>
            <a:r>
              <a:rPr lang="en-US"/>
              <a:t>Click to edit Master title style</a:t>
            </a:r>
          </a:p>
        </p:txBody>
      </p:sp>
      <p:sp>
        <p:nvSpPr>
          <p:cNvPr id="3" name="Picture Placeholder 2">
            <a:extLst>
              <a:ext uri="{FF2B5EF4-FFF2-40B4-BE49-F238E27FC236}">
                <a16:creationId xmlns:a16="http://schemas.microsoft.com/office/drawing/2014/main" id="{9571C769-CEC8-962A-01E6-15B0E056791E}"/>
              </a:ext>
            </a:extLst>
          </p:cNvPr>
          <p:cNvSpPr>
            <a:spLocks noGrp="1" noChangeAspect="1"/>
          </p:cNvSpPr>
          <p:nvPr>
            <p:ph type="pic" idx="1"/>
          </p:nvPr>
        </p:nvSpPr>
        <p:spPr>
          <a:xfrm>
            <a:off x="5063319" y="657103"/>
            <a:ext cx="6483687" cy="5555904"/>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09601" y="2826137"/>
            <a:ext cx="3585586"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F39F93E5-AFB6-485C-8E3C-32F92A07875F}" type="datetimeFigureOut">
              <a:rPr lang="en-US" dirty="0"/>
              <a:t>10/12/2025</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
              </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1319810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612648" y="548640"/>
            <a:ext cx="105156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612648" y="1680898"/>
            <a:ext cx="105156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F7E76D0F-5A12-4D0A-80B0-1A6122B61E7B}" type="datetimeFigureOut">
              <a:rPr lang="en-US" dirty="0"/>
              <a:t>10/12/2025</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402454865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9634888" y="578497"/>
            <a:ext cx="2047037" cy="5598466"/>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838200" y="578497"/>
            <a:ext cx="8796688"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8B9E8C84-89CA-44AB-B0BE-5C91BAF75478}" type="datetimeFigureOut">
              <a:rPr lang="en-US" dirty="0"/>
              <a:t>10/12/2025</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dirty="0"/>
              <a:t>‹#›</a:t>
            </a:fld>
            <a:endParaRPr lang="en-US"/>
          </a:p>
        </p:txBody>
      </p:sp>
    </p:spTree>
    <p:extLst>
      <p:ext uri="{BB962C8B-B14F-4D97-AF65-F5344CB8AC3E}">
        <p14:creationId xmlns:p14="http://schemas.microsoft.com/office/powerpoint/2010/main" val="717483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12/10/2025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31A28D7-6581-4956-AAE3-9104804DF55B}"/>
              </a:ext>
            </a:extLst>
          </p:cNvPr>
          <p:cNvSpPr>
            <a:spLocks noGrp="1"/>
          </p:cNvSpPr>
          <p:nvPr>
            <p:ph type="title"/>
          </p:nvPr>
        </p:nvSpPr>
        <p:spPr>
          <a:xfrm>
            <a:off x="521208" y="978408"/>
            <a:ext cx="11155680" cy="146304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F3CFCCA4-57A4-08A1-FC45-D2BBA66FABFA}"/>
              </a:ext>
            </a:extLst>
          </p:cNvPr>
          <p:cNvSpPr>
            <a:spLocks noGrp="1"/>
          </p:cNvSpPr>
          <p:nvPr>
            <p:ph type="body" idx="1"/>
          </p:nvPr>
        </p:nvSpPr>
        <p:spPr>
          <a:xfrm>
            <a:off x="521208" y="2578608"/>
            <a:ext cx="11155680" cy="37673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0FAA0F4-2442-8D45-3C3D-1B8F55C8683A}"/>
              </a:ext>
            </a:extLst>
          </p:cNvPr>
          <p:cNvSpPr>
            <a:spLocks noGrp="1"/>
          </p:cNvSpPr>
          <p:nvPr>
            <p:ph type="dt" sz="half" idx="2"/>
          </p:nvPr>
        </p:nvSpPr>
        <p:spPr>
          <a:xfrm>
            <a:off x="521208" y="6419088"/>
            <a:ext cx="2743200" cy="365125"/>
          </a:xfrm>
          <a:prstGeom prst="rect">
            <a:avLst/>
          </a:prstGeom>
        </p:spPr>
        <p:txBody>
          <a:bodyPr vert="horz" lIns="91440" tIns="45720" rIns="91440" bIns="45720" rtlCol="0" anchor="ctr"/>
          <a:lstStyle>
            <a:lvl1pPr algn="l">
              <a:defRPr sz="900">
                <a:solidFill>
                  <a:schemeClr val="tx1"/>
                </a:solidFill>
              </a:defRPr>
            </a:lvl1pPr>
          </a:lstStyle>
          <a:p>
            <a:fld id="{E80C50CD-E178-4744-9B35-B2F624D6C5E9}" type="datetimeFigureOut">
              <a:rPr lang="en-US" smtClean="0"/>
              <a:pPr/>
              <a:t>10/12/2025</a:t>
            </a:fld>
            <a:endParaRPr lang="en-US"/>
          </a:p>
        </p:txBody>
      </p:sp>
      <p:sp>
        <p:nvSpPr>
          <p:cNvPr id="5" name="Footer Placeholder 4">
            <a:extLst>
              <a:ext uri="{FF2B5EF4-FFF2-40B4-BE49-F238E27FC236}">
                <a16:creationId xmlns:a16="http://schemas.microsoft.com/office/drawing/2014/main" id="{9E03785E-FB42-1D54-92AC-D0A61A8FABD4}"/>
              </a:ext>
            </a:extLst>
          </p:cNvPr>
          <p:cNvSpPr>
            <a:spLocks noGrp="1"/>
          </p:cNvSpPr>
          <p:nvPr>
            <p:ph type="ftr" sz="quarter" idx="3"/>
          </p:nvPr>
        </p:nvSpPr>
        <p:spPr>
          <a:xfrm>
            <a:off x="521208" y="100584"/>
            <a:ext cx="4114800" cy="365125"/>
          </a:xfrm>
          <a:prstGeom prst="rect">
            <a:avLst/>
          </a:prstGeom>
        </p:spPr>
        <p:txBody>
          <a:bodyPr vert="horz" lIns="91440" tIns="45720" rIns="91440" bIns="45720" rtlCol="0" anchor="ctr"/>
          <a:lstStyle>
            <a:lvl1pPr algn="l">
              <a:defRPr sz="9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CC9CF34-1274-DB45-4809-90E5D244A9AE}"/>
              </a:ext>
            </a:extLst>
          </p:cNvPr>
          <p:cNvSpPr>
            <a:spLocks noGrp="1"/>
          </p:cNvSpPr>
          <p:nvPr>
            <p:ph type="sldNum" sz="quarter" idx="4"/>
          </p:nvPr>
        </p:nvSpPr>
        <p:spPr>
          <a:xfrm>
            <a:off x="11457432" y="6419088"/>
            <a:ext cx="640080" cy="365125"/>
          </a:xfrm>
          <a:prstGeom prst="rect">
            <a:avLst/>
          </a:prstGeom>
        </p:spPr>
        <p:txBody>
          <a:bodyPr vert="horz" lIns="91440" tIns="45720" rIns="91440" bIns="45720" rtlCol="0" anchor="ctr"/>
          <a:lstStyle>
            <a:lvl1pPr algn="r">
              <a:defRPr sz="900">
                <a:solidFill>
                  <a:schemeClr val="tx1"/>
                </a:solidFill>
              </a:defRPr>
            </a:lvl1pPr>
          </a:lstStyle>
          <a:p>
            <a:fld id="{148CC95F-0247-41B6-91CF-DC97C76A7088}" type="slidenum">
              <a:rPr lang="en-US" smtClean="0"/>
              <a:pPr/>
              <a:t>‹#›</a:t>
            </a:fld>
            <a:endParaRPr lang="en-US"/>
          </a:p>
        </p:txBody>
      </p:sp>
      <p:sp>
        <p:nvSpPr>
          <p:cNvPr id="7" name="Freeform: Shape 6">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549666985"/>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75" r:id="rId6"/>
    <p:sldLayoutId id="2147483871" r:id="rId7"/>
    <p:sldLayoutId id="2147483872" r:id="rId8"/>
    <p:sldLayoutId id="2147483873" r:id="rId9"/>
    <p:sldLayoutId id="2147483874" r:id="rId10"/>
    <p:sldLayoutId id="2147483876" r:id="rId11"/>
  </p:sldLayoutIdLst>
  <p:txStyles>
    <p:titleStyle>
      <a:lvl1pPr algn="l" defTabSz="914400" rtl="0" eaLnBrk="1" latinLnBrk="0" hangingPunct="1">
        <a:lnSpc>
          <a:spcPct val="100000"/>
        </a:lnSpc>
        <a:spcBef>
          <a:spcPct val="0"/>
        </a:spcBef>
        <a:buNone/>
        <a:defRPr sz="44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64DE79-268F-4C1A-8933-263129D2AF90}" type="datetimeFigureOut">
              <a:rPr lang="en-US" dirty="0"/>
              <a:t>10/12/2025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27175645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12648" y="548640"/>
            <a:ext cx="10653578" cy="1132258"/>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12647" y="1715532"/>
            <a:ext cx="10653579"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37160" y="6453002"/>
            <a:ext cx="3494314" cy="365125"/>
          </a:xfrm>
          <a:prstGeom prst="rect">
            <a:avLst/>
          </a:prstGeom>
        </p:spPr>
        <p:txBody>
          <a:bodyPr vert="horz" lIns="91440" tIns="45720" rIns="91440" bIns="45720" rtlCol="0" anchor="ctr"/>
          <a:lstStyle>
            <a:lvl1pPr algn="l">
              <a:defRPr sz="900">
                <a:solidFill>
                  <a:schemeClr val="tx1"/>
                </a:solidFill>
              </a:defRPr>
            </a:lvl1pPr>
          </a:lstStyle>
          <a:p>
            <a:fld id="{3A332BE1-279E-4118-9FE3-7952B079A510}" type="datetimeFigureOut">
              <a:rPr lang="en-US" dirty="0"/>
              <a:t>10/12/2025</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76521" y="6453002"/>
            <a:ext cx="2805405" cy="365125"/>
          </a:xfrm>
          <a:prstGeom prst="rect">
            <a:avLst/>
          </a:prstGeom>
        </p:spPr>
        <p:txBody>
          <a:bodyPr vert="horz" lIns="91440" tIns="45720" rIns="91440" bIns="45720" rtlCol="0" anchor="ctr"/>
          <a:lstStyle>
            <a:lvl1pPr algn="r">
              <a:defRPr sz="900">
                <a:solidFill>
                  <a:schemeClr val="tx1"/>
                </a:solidFill>
              </a:defRPr>
            </a:lvl1pPr>
          </a:lstStyle>
          <a:p>
            <a:r>
              <a:rPr lang="en-US"/>
              <a:t>
              </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32162" y="6453002"/>
            <a:ext cx="429207" cy="365125"/>
          </a:xfrm>
          <a:prstGeom prst="rect">
            <a:avLst/>
          </a:prstGeom>
        </p:spPr>
        <p:txBody>
          <a:bodyPr vert="horz" lIns="91440" tIns="45720" rIns="91440" bIns="45720" rtlCol="0" anchor="ctr"/>
          <a:lstStyle>
            <a:lvl1pPr algn="r">
              <a:defRPr sz="900">
                <a:solidFill>
                  <a:schemeClr val="tx1"/>
                </a:solidFill>
              </a:defRPr>
            </a:lvl1pPr>
          </a:lstStyle>
          <a:p>
            <a:fld id="{CC057153-B650-4DEB-B370-79DDCFDCE934}" type="slidenum">
              <a:rPr lang="en-US" dirty="0"/>
              <a:t>‹#›</a:t>
            </a:fld>
            <a:endParaRPr lang="en-US"/>
          </a:p>
        </p:txBody>
      </p:sp>
    </p:spTree>
    <p:extLst>
      <p:ext uri="{BB962C8B-B14F-4D97-AF65-F5344CB8AC3E}">
        <p14:creationId xmlns:p14="http://schemas.microsoft.com/office/powerpoint/2010/main" val="416596516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hdr="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0.jpeg"/><Relationship Id="rId2" Type="http://schemas.openxmlformats.org/officeDocument/2006/relationships/diagramData" Target="../diagrams/data1.xml"/><Relationship Id="rId1" Type="http://schemas.openxmlformats.org/officeDocument/2006/relationships/slideLayout" Target="../slideLayouts/slideLayout2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hyperlink" Target="https://jldexcelsp.blogspot.com/2006/07/validacin-de-datos-en-excel-agregar.html?m=0" TargetMode="External"/><Relationship Id="rId2" Type="http://schemas.openxmlformats.org/officeDocument/2006/relationships/image" Target="../media/image11.png"/><Relationship Id="rId1" Type="http://schemas.openxmlformats.org/officeDocument/2006/relationships/slideLayout" Target="../slideLayouts/slideLayout35.xml"/></Relationships>
</file>

<file path=ppt/slides/_rels/slide5.xml.rels><?xml version="1.0" encoding="UTF-8" standalone="yes"?>
<Relationships xmlns="http://schemas.openxmlformats.org/package/2006/relationships"><Relationship Id="rId3" Type="http://schemas.openxmlformats.org/officeDocument/2006/relationships/hyperlink" Target="https://lthub.ubc.ca/guides/microsoft-teams-instructor-guide/" TargetMode="External"/><Relationship Id="rId2" Type="http://schemas.openxmlformats.org/officeDocument/2006/relationships/image" Target="../media/image12.pn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hyperlink" Target="http://danielepaolinellisea.blogspot.com/2015/02/codici-barre-con-excel-per-la-gestione.html" TargetMode="External"/><Relationship Id="rId2" Type="http://schemas.openxmlformats.org/officeDocument/2006/relationships/image" Target="../media/image13.png"/><Relationship Id="rId1" Type="http://schemas.openxmlformats.org/officeDocument/2006/relationships/slideLayout" Target="../slideLayouts/slideLayout35.xml"/></Relationships>
</file>

<file path=ppt/slides/_rels/slide7.xml.rels><?xml version="1.0" encoding="UTF-8" standalone="yes"?>
<Relationships xmlns="http://schemas.openxmlformats.org/package/2006/relationships"><Relationship Id="rId3" Type="http://schemas.openxmlformats.org/officeDocument/2006/relationships/hyperlink" Target="https://scarfedigitalsandbox.teach.educ.ubc.ca/tag/assistive-technology-accessibility/" TargetMode="External"/><Relationship Id="rId2" Type="http://schemas.openxmlformats.org/officeDocument/2006/relationships/image" Target="../media/image14.png"/><Relationship Id="rId1" Type="http://schemas.openxmlformats.org/officeDocument/2006/relationships/slideLayout" Target="../slideLayouts/slideLayout35.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hyperlink" Target="https://www.healthcarecourses.org.uk/articles.aspx?CourseTitle=Developing+Effective+Teamwork+in+Health+and+Social+Care+Settings&amp;id=6779" TargetMode="External"/><Relationship Id="rId2" Type="http://schemas.openxmlformats.org/officeDocument/2006/relationships/hyperlink" Target="https://www.this.nhs.uk/insights/article/microsoft-office-365-benefits" TargetMode="External"/><Relationship Id="rId1" Type="http://schemas.openxmlformats.org/officeDocument/2006/relationships/slideLayout" Target="../slideLayouts/slideLayout13.xml"/><Relationship Id="rId5" Type="http://schemas.openxmlformats.org/officeDocument/2006/relationships/hyperlink" Target="https://www.techradar.com/news/what-is-microsoft-teams-how-it-works-tips-and-tricks-and-best-alternatives" TargetMode="External"/><Relationship Id="rId4" Type="http://schemas.openxmlformats.org/officeDocument/2006/relationships/hyperlink" Target="https://www.techradar.com/uk/author/joel-khalili"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8" Type="http://schemas.openxmlformats.org/officeDocument/2006/relationships/hyperlink" Target="https://www.cmu.edu/iso/news/2025/the-dangers-of-not-updating-software.html" TargetMode="External"/><Relationship Id="rId3" Type="http://schemas.openxmlformats.org/officeDocument/2006/relationships/hyperlink" Target="https://better-it.uk/what-is-microsoft-teams/" TargetMode="External"/><Relationship Id="rId7" Type="http://schemas.openxmlformats.org/officeDocument/2006/relationships/hyperlink" Target="https://gijn.org/resource/digital-security/" TargetMode="External"/><Relationship Id="rId2" Type="http://schemas.openxmlformats.org/officeDocument/2006/relationships/hyperlink" Target="https://www.aiveda.co.uk/service/residential-care/" TargetMode="External"/><Relationship Id="rId1" Type="http://schemas.openxmlformats.org/officeDocument/2006/relationships/slideLayout" Target="../slideLayouts/slideLayout14.xml"/><Relationship Id="rId6" Type="http://schemas.openxmlformats.org/officeDocument/2006/relationships/hyperlink" Target="https://www.skillsforcare.org.uk/Support-for-leaders-and-managers/Managing-a-service/Digital-technology-and-social-care/Digital-technology-in-social-care.aspx" TargetMode="External"/><Relationship Id="rId5" Type="http://schemas.openxmlformats.org/officeDocument/2006/relationships/hyperlink" Target="https://www.passwordboss.com/pros-and-cons-of-using-a-password-manager/" TargetMode="External"/><Relationship Id="rId10" Type="http://schemas.openxmlformats.org/officeDocument/2006/relationships/hyperlink" Target="https://www.iproov.com/blog/forgotten-passwords-increasing-websites-abandonment-rate" TargetMode="External"/><Relationship Id="rId4" Type="http://schemas.openxmlformats.org/officeDocument/2006/relationships/hyperlink" Target="https://digital.nhs.uk/data-and-information/looking-after-information/data-security-and-information-governance/codes-of-practice-for-handling-information-in-health-and-care/a-guide-to-confidentiality-in-health-and-social-care/a-guide-to-confidentiality/rule-2" TargetMode="External"/><Relationship Id="rId9" Type="http://schemas.openxmlformats.org/officeDocument/2006/relationships/hyperlink" Target="https://pmc.ncbi.nlm.nih.gov/articles/PMC12058752/"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8" name="Rectangle 97">
            <a:extLst>
              <a:ext uri="{FF2B5EF4-FFF2-40B4-BE49-F238E27FC236}">
                <a16:creationId xmlns:a16="http://schemas.microsoft.com/office/drawing/2014/main" id="{5820888B-4EA5-E0E8-6D52-7733E1E774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21208" y="978408"/>
            <a:ext cx="3397649" cy="3303764"/>
          </a:xfrm>
        </p:spPr>
        <p:txBody>
          <a:bodyPr vert="horz" lIns="91440" tIns="45720" rIns="91440" bIns="45720" rtlCol="0" anchor="t">
            <a:normAutofit/>
          </a:bodyPr>
          <a:lstStyle/>
          <a:p>
            <a:pPr>
              <a:lnSpc>
                <a:spcPct val="90000"/>
              </a:lnSpc>
            </a:pPr>
            <a:r>
              <a:rPr lang="en-US" sz="3700" b="1" kern="1200" dirty="0">
                <a:latin typeface="Arial"/>
                <a:cs typeface="Arial"/>
              </a:rPr>
              <a:t>LCHS4007</a:t>
            </a:r>
            <a:br>
              <a:rPr lang="en-US" sz="3700" b="1" kern="1200" dirty="0">
                <a:latin typeface="Arial"/>
              </a:rPr>
            </a:br>
            <a:r>
              <a:rPr lang="en-US" sz="3700" b="1" kern="1200" dirty="0">
                <a:latin typeface="Arial"/>
                <a:cs typeface="Arial"/>
              </a:rPr>
              <a:t>Digital Skills &amp; Research Methods</a:t>
            </a:r>
            <a:br>
              <a:rPr lang="en-US" sz="3700" b="1" kern="1200" dirty="0">
                <a:latin typeface="Arial"/>
              </a:rPr>
            </a:br>
            <a:r>
              <a:rPr lang="en-US" sz="3700" b="1" kern="1200" dirty="0">
                <a:latin typeface="Arial"/>
                <a:cs typeface="Arial"/>
              </a:rPr>
              <a:t>Assessment 1</a:t>
            </a:r>
          </a:p>
        </p:txBody>
      </p:sp>
      <p:sp>
        <p:nvSpPr>
          <p:cNvPr id="3" name="Subtitle 2"/>
          <p:cNvSpPr>
            <a:spLocks noGrp="1"/>
          </p:cNvSpPr>
          <p:nvPr>
            <p:ph type="subTitle" idx="1"/>
          </p:nvPr>
        </p:nvSpPr>
        <p:spPr>
          <a:xfrm>
            <a:off x="1113" y="4040156"/>
            <a:ext cx="4546696" cy="2819295"/>
          </a:xfrm>
        </p:spPr>
        <p:txBody>
          <a:bodyPr vert="horz" lIns="91440" tIns="45720" rIns="91440" bIns="45720" rtlCol="0" anchor="t">
            <a:noAutofit/>
          </a:bodyPr>
          <a:lstStyle/>
          <a:p>
            <a:pPr>
              <a:lnSpc>
                <a:spcPct val="100000"/>
              </a:lnSpc>
            </a:pPr>
            <a:r>
              <a:rPr lang="en-US" sz="2400" i="0" dirty="0">
                <a:latin typeface="Arial"/>
                <a:cs typeface="Arial"/>
              </a:rPr>
              <a:t>Lecturer: Anika Tahsin Ahmed</a:t>
            </a:r>
          </a:p>
          <a:p>
            <a:pPr>
              <a:lnSpc>
                <a:spcPct val="100000"/>
              </a:lnSpc>
            </a:pPr>
            <a:r>
              <a:rPr lang="en-US" sz="2400" i="0" err="1">
                <a:latin typeface="Arial"/>
                <a:cs typeface="Arial"/>
              </a:rPr>
              <a:t>Shackeria</a:t>
            </a:r>
            <a:r>
              <a:rPr lang="en-US" sz="2400" i="0" dirty="0">
                <a:latin typeface="Arial"/>
                <a:cs typeface="Arial"/>
              </a:rPr>
              <a:t> Nash </a:t>
            </a:r>
            <a:r>
              <a:rPr lang="en-US" sz="2400" i="0" err="1">
                <a:latin typeface="Arial"/>
                <a:cs typeface="Arial"/>
              </a:rPr>
              <a:t>Korylco</a:t>
            </a:r>
            <a:r>
              <a:rPr lang="en-US" sz="2400" i="0" dirty="0">
                <a:latin typeface="Arial"/>
                <a:cs typeface="Arial"/>
              </a:rPr>
              <a:t> (2509257)</a:t>
            </a:r>
          </a:p>
          <a:p>
            <a:pPr>
              <a:lnSpc>
                <a:spcPct val="100000"/>
              </a:lnSpc>
            </a:pPr>
            <a:r>
              <a:rPr lang="en-US" sz="2400" i="0" dirty="0">
                <a:latin typeface="Arial"/>
                <a:cs typeface="Arial"/>
              </a:rPr>
              <a:t>Natasha </a:t>
            </a:r>
            <a:r>
              <a:rPr lang="en-US" sz="2400" i="0" err="1">
                <a:latin typeface="Arial"/>
                <a:cs typeface="Arial"/>
              </a:rPr>
              <a:t>ferncombe</a:t>
            </a:r>
            <a:r>
              <a:rPr lang="en-US" sz="2400" i="0" dirty="0">
                <a:latin typeface="Arial"/>
                <a:cs typeface="Arial"/>
              </a:rPr>
              <a:t> (2512316)</a:t>
            </a:r>
          </a:p>
          <a:p>
            <a:pPr>
              <a:lnSpc>
                <a:spcPct val="100000"/>
              </a:lnSpc>
            </a:pPr>
            <a:r>
              <a:rPr lang="en-US" sz="2400" i="0" dirty="0">
                <a:latin typeface="Arial"/>
                <a:cs typeface="Arial"/>
              </a:rPr>
              <a:t>Rajni devi (2508602)</a:t>
            </a:r>
          </a:p>
        </p:txBody>
      </p:sp>
      <p:sp>
        <p:nvSpPr>
          <p:cNvPr id="99" name="Freeform: Shape 82">
            <a:extLst>
              <a:ext uri="{FF2B5EF4-FFF2-40B4-BE49-F238E27FC236}">
                <a16:creationId xmlns:a16="http://schemas.microsoft.com/office/drawing/2014/main" id="{06B5A8BF-0680-F9A7-27B1-3971EC9347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Colorized light photo effects">
            <a:extLst>
              <a:ext uri="{FF2B5EF4-FFF2-40B4-BE49-F238E27FC236}">
                <a16:creationId xmlns:a16="http://schemas.microsoft.com/office/drawing/2014/main" id="{A9A3718C-F526-8422-E963-A4F927DDAA9E}"/>
              </a:ext>
            </a:extLst>
          </p:cNvPr>
          <p:cNvPicPr>
            <a:picLocks noChangeAspect="1"/>
          </p:cNvPicPr>
          <p:nvPr/>
        </p:nvPicPr>
        <p:blipFill>
          <a:blip r:embed="rId2"/>
          <a:srcRect r="16996" b="2"/>
          <a:stretch>
            <a:fillRect/>
          </a:stretch>
        </p:blipFill>
        <p:spPr>
          <a:xfrm>
            <a:off x="4549856" y="965741"/>
            <a:ext cx="6690526" cy="5380268"/>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75000"/>
            <a:lumOff val="2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FF239-A6A7-3C45-589B-E6935D2B6798}"/>
              </a:ext>
            </a:extLst>
          </p:cNvPr>
          <p:cNvSpPr>
            <a:spLocks noGrp="1"/>
          </p:cNvSpPr>
          <p:nvPr>
            <p:ph type="title"/>
          </p:nvPr>
        </p:nvSpPr>
        <p:spPr>
          <a:xfrm>
            <a:off x="6157" y="3663"/>
            <a:ext cx="12183372" cy="1325563"/>
          </a:xfrm>
          <a:solidFill>
            <a:schemeClr val="tx2">
              <a:lumMod val="25000"/>
              <a:lumOff val="75000"/>
            </a:schemeClr>
          </a:solidFill>
        </p:spPr>
        <p:txBody>
          <a:bodyPr/>
          <a:lstStyle/>
          <a:p>
            <a:r>
              <a:rPr lang="en-GB" sz="3600"/>
              <a:t>           </a:t>
            </a:r>
            <a:r>
              <a:rPr lang="en-GB" sz="3600" b="1" dirty="0"/>
              <a:t> CONTENT PAGE</a:t>
            </a:r>
          </a:p>
        </p:txBody>
      </p:sp>
      <p:sp>
        <p:nvSpPr>
          <p:cNvPr id="3" name="Content Placeholder 2">
            <a:extLst>
              <a:ext uri="{FF2B5EF4-FFF2-40B4-BE49-F238E27FC236}">
                <a16:creationId xmlns:a16="http://schemas.microsoft.com/office/drawing/2014/main" id="{06866B62-7D68-D414-945F-65E97936BBD9}"/>
              </a:ext>
            </a:extLst>
          </p:cNvPr>
          <p:cNvSpPr>
            <a:spLocks noGrp="1"/>
          </p:cNvSpPr>
          <p:nvPr>
            <p:ph idx="1"/>
          </p:nvPr>
        </p:nvSpPr>
        <p:spPr>
          <a:xfrm>
            <a:off x="-5272" y="1082056"/>
            <a:ext cx="12194801" cy="6186109"/>
          </a:xfrm>
          <a:solidFill>
            <a:schemeClr val="accent2">
              <a:lumMod val="20000"/>
              <a:lumOff val="80000"/>
            </a:schemeClr>
          </a:solidFill>
        </p:spPr>
        <p:txBody>
          <a:bodyPr vert="horz" lIns="91440" tIns="45720" rIns="91440" bIns="45720" rtlCol="0" anchor="t">
            <a:noAutofit/>
          </a:bodyPr>
          <a:lstStyle/>
          <a:p>
            <a:pPr marL="342900" indent="-342900">
              <a:buFont typeface="Wingdings" panose="020B0604020202020204" pitchFamily="34" charset="0"/>
              <a:buChar char="v"/>
            </a:pPr>
            <a:r>
              <a:rPr lang="en-GB" sz="2400">
                <a:latin typeface="Arial"/>
                <a:cs typeface="Arial"/>
              </a:rPr>
              <a:t>TITLE PAGE</a:t>
            </a:r>
            <a:endParaRPr lang="en-US" sz="2400">
              <a:latin typeface="Arial"/>
              <a:cs typeface="Arial"/>
            </a:endParaRPr>
          </a:p>
          <a:p>
            <a:pPr marL="342900" indent="-342900">
              <a:buFont typeface="Wingdings" panose="020B0604020202020204" pitchFamily="34" charset="0"/>
              <a:buChar char="v"/>
            </a:pPr>
            <a:r>
              <a:rPr lang="en-GB" sz="2400">
                <a:latin typeface="Arial"/>
                <a:cs typeface="Arial"/>
              </a:rPr>
              <a:t>CONTENT PAGE</a:t>
            </a:r>
          </a:p>
          <a:p>
            <a:pPr marL="342900" indent="-342900">
              <a:buFont typeface="Wingdings" panose="020B0604020202020204" pitchFamily="34" charset="0"/>
              <a:buChar char="v"/>
            </a:pPr>
            <a:r>
              <a:rPr lang="en-GB" sz="2400">
                <a:latin typeface="Arial"/>
                <a:cs typeface="Arial"/>
              </a:rPr>
              <a:t>INTRODUCATION</a:t>
            </a:r>
          </a:p>
          <a:p>
            <a:pPr marL="342900" indent="-342900">
              <a:buFont typeface="Wingdings" panose="020B0604020202020204" pitchFamily="34" charset="0"/>
              <a:buChar char="v"/>
            </a:pPr>
            <a:r>
              <a:rPr lang="en-GB" sz="2400">
                <a:latin typeface="Arial"/>
                <a:cs typeface="Arial"/>
              </a:rPr>
              <a:t>WHAT IS  EXCEL USED FOR</a:t>
            </a:r>
          </a:p>
          <a:p>
            <a:pPr marL="342900" indent="-342900">
              <a:buFont typeface="Wingdings" panose="020B0604020202020204" pitchFamily="34" charset="0"/>
              <a:buChar char="v"/>
            </a:pPr>
            <a:r>
              <a:rPr lang="en-GB" sz="2400">
                <a:latin typeface="Arial"/>
                <a:cs typeface="Arial"/>
              </a:rPr>
              <a:t>THE BENEFIT OF EXCEL</a:t>
            </a:r>
          </a:p>
          <a:p>
            <a:pPr marL="342900" indent="-342900">
              <a:buFont typeface="Wingdings" panose="020B0604020202020204" pitchFamily="34" charset="0"/>
              <a:buChar char="v"/>
            </a:pPr>
            <a:r>
              <a:rPr lang="en-GB" sz="2400">
                <a:latin typeface="Arial"/>
                <a:cs typeface="Arial"/>
              </a:rPr>
              <a:t>WHAT IS TEAMS USE FOR</a:t>
            </a:r>
          </a:p>
          <a:p>
            <a:pPr marL="342900" indent="-342900">
              <a:buFont typeface="Wingdings" panose="020B0604020202020204" pitchFamily="34" charset="0"/>
              <a:buChar char="v"/>
            </a:pPr>
            <a:r>
              <a:rPr lang="en-GB" sz="2400">
                <a:latin typeface="Arial"/>
                <a:cs typeface="Arial"/>
              </a:rPr>
              <a:t>THE BENEFIT OF TEAMS</a:t>
            </a:r>
          </a:p>
          <a:p>
            <a:pPr marL="342900" indent="-342900">
              <a:buFont typeface="Wingdings" panose="020B0604020202020204" pitchFamily="34" charset="0"/>
              <a:buChar char="v"/>
            </a:pPr>
            <a:r>
              <a:rPr lang="en-GB" sz="2400">
                <a:latin typeface="Arial"/>
                <a:cs typeface="Arial"/>
              </a:rPr>
              <a:t>THE LIMITATION OF EXCEL</a:t>
            </a:r>
          </a:p>
          <a:p>
            <a:pPr marL="342900" indent="-342900">
              <a:buFont typeface="Wingdings" panose="020B0604020202020204" pitchFamily="34" charset="0"/>
              <a:buChar char="v"/>
            </a:pPr>
            <a:r>
              <a:rPr lang="en-GB" sz="2400">
                <a:latin typeface="Arial"/>
                <a:cs typeface="Arial"/>
              </a:rPr>
              <a:t>THE LIMITATION OF TEAMS</a:t>
            </a:r>
          </a:p>
          <a:p>
            <a:pPr marL="342900" indent="-342900">
              <a:buFont typeface="Wingdings" panose="020B0604020202020204" pitchFamily="34" charset="0"/>
              <a:buChar char="v"/>
            </a:pPr>
            <a:r>
              <a:rPr lang="en-GB" sz="2400">
                <a:latin typeface="Arial"/>
                <a:cs typeface="Arial"/>
              </a:rPr>
              <a:t>IMPACT OF LIMITED DIGITAL SKILL USING EXCEL </a:t>
            </a:r>
          </a:p>
          <a:p>
            <a:pPr marL="342900" indent="-342900">
              <a:buFont typeface="Wingdings" panose="020B0604020202020204" pitchFamily="34" charset="0"/>
              <a:buChar char="v"/>
            </a:pPr>
            <a:r>
              <a:rPr lang="en-GB" sz="2400">
                <a:latin typeface="Arial"/>
                <a:cs typeface="Arial"/>
              </a:rPr>
              <a:t>IMPACT OF LIMITED DIGITAL SKILLS USING EXCEL</a:t>
            </a:r>
          </a:p>
          <a:p>
            <a:pPr marL="342900" indent="-342900">
              <a:buFont typeface="Wingdings" panose="020B0604020202020204" pitchFamily="34" charset="0"/>
              <a:buChar char="v"/>
            </a:pPr>
            <a:r>
              <a:rPr lang="en-GB" sz="2400">
                <a:latin typeface="Arial"/>
                <a:cs typeface="Arial"/>
              </a:rPr>
              <a:t>DIGITAL SAFETY PRACTICE</a:t>
            </a:r>
          </a:p>
          <a:p>
            <a:pPr marL="342900" indent="-342900">
              <a:buFont typeface="Wingdings" panose="020B0604020202020204" pitchFamily="34" charset="0"/>
              <a:buChar char="v"/>
            </a:pPr>
            <a:r>
              <a:rPr lang="en-GB" sz="2400">
                <a:latin typeface="Arial"/>
                <a:cs typeface="Arial"/>
              </a:rPr>
              <a:t>REFERENCES</a:t>
            </a:r>
          </a:p>
          <a:p>
            <a:pPr marL="0" indent="0">
              <a:buNone/>
            </a:pPr>
            <a:endParaRPr lang="en-GB" sz="2400"/>
          </a:p>
          <a:p>
            <a:pPr marL="0" indent="0">
              <a:buNone/>
            </a:pPr>
            <a:endParaRPr lang="en-GB" sz="2400"/>
          </a:p>
          <a:p>
            <a:pPr marL="0" indent="0">
              <a:buNone/>
            </a:pPr>
            <a:endParaRPr lang="en-GB" sz="2400"/>
          </a:p>
        </p:txBody>
      </p:sp>
    </p:spTree>
    <p:extLst>
      <p:ext uri="{BB962C8B-B14F-4D97-AF65-F5344CB8AC3E}">
        <p14:creationId xmlns:p14="http://schemas.microsoft.com/office/powerpoint/2010/main" val="4067720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C05C3-6D35-2A60-298A-CDFCD01778B3}"/>
              </a:ext>
            </a:extLst>
          </p:cNvPr>
          <p:cNvSpPr>
            <a:spLocks noGrp="1"/>
          </p:cNvSpPr>
          <p:nvPr>
            <p:ph type="title"/>
          </p:nvPr>
        </p:nvSpPr>
        <p:spPr>
          <a:xfrm>
            <a:off x="3487118" y="-14180"/>
            <a:ext cx="7025899" cy="827649"/>
          </a:xfrm>
          <a:solidFill>
            <a:schemeClr val="accent1">
              <a:lumMod val="20000"/>
              <a:lumOff val="80000"/>
            </a:schemeClr>
          </a:solidFill>
        </p:spPr>
        <p:txBody>
          <a:bodyPr vert="horz" lIns="91440" tIns="45720" rIns="91440" bIns="45720" rtlCol="0" anchor="b">
            <a:normAutofit fontScale="90000"/>
          </a:bodyPr>
          <a:lstStyle/>
          <a:p>
            <a:pPr algn="ctr"/>
            <a:r>
              <a:rPr lang="en-US" b="1" dirty="0">
                <a:solidFill>
                  <a:schemeClr val="bg1"/>
                </a:solidFill>
              </a:rPr>
              <a:t>INTRODUCTION</a:t>
            </a:r>
          </a:p>
        </p:txBody>
      </p:sp>
      <p:sp>
        <p:nvSpPr>
          <p:cNvPr id="218" name="Text Placeholder 217">
            <a:extLst>
              <a:ext uri="{FF2B5EF4-FFF2-40B4-BE49-F238E27FC236}">
                <a16:creationId xmlns:a16="http://schemas.microsoft.com/office/drawing/2014/main" id="{91236EAA-8598-6857-574F-FAFAD2445ADA}"/>
              </a:ext>
            </a:extLst>
          </p:cNvPr>
          <p:cNvSpPr>
            <a:spLocks noGrp="1"/>
          </p:cNvSpPr>
          <p:nvPr>
            <p:ph type="body" idx="1"/>
          </p:nvPr>
        </p:nvSpPr>
        <p:spPr>
          <a:xfrm>
            <a:off x="8712679" y="3835456"/>
            <a:ext cx="1898543" cy="536551"/>
          </a:xfrm>
        </p:spPr>
        <p:txBody>
          <a:bodyPr vert="horz" lIns="91440" tIns="45720" rIns="91440" bIns="45720" rtlCol="0" anchor="t">
            <a:normAutofit/>
          </a:bodyPr>
          <a:lstStyle/>
          <a:p>
            <a:pPr algn="ctr"/>
            <a:r>
              <a:rPr lang="en-US" sz="1200" dirty="0">
                <a:solidFill>
                  <a:schemeClr val="bg1"/>
                </a:solidFill>
                <a:latin typeface="Arial"/>
                <a:cs typeface="Arial"/>
              </a:rPr>
              <a:t>BING (N.D)</a:t>
            </a:r>
          </a:p>
        </p:txBody>
      </p:sp>
      <p:graphicFrame>
        <p:nvGraphicFramePr>
          <p:cNvPr id="5" name="Content Placeholder 2">
            <a:extLst>
              <a:ext uri="{FF2B5EF4-FFF2-40B4-BE49-F238E27FC236}">
                <a16:creationId xmlns:a16="http://schemas.microsoft.com/office/drawing/2014/main" id="{ADCC5C83-C56B-D9C2-DBFD-5C5AFEE50C0C}"/>
              </a:ext>
            </a:extLst>
          </p:cNvPr>
          <p:cNvGraphicFramePr>
            <a:graphicFrameLocks noGrp="1"/>
          </p:cNvGraphicFramePr>
          <p:nvPr>
            <p:ph idx="4294967295"/>
          </p:nvPr>
        </p:nvGraphicFramePr>
        <p:xfrm>
          <a:off x="275041" y="823384"/>
          <a:ext cx="6246188" cy="48389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29" name="TextBox 428">
            <a:extLst>
              <a:ext uri="{FF2B5EF4-FFF2-40B4-BE49-F238E27FC236}">
                <a16:creationId xmlns:a16="http://schemas.microsoft.com/office/drawing/2014/main" id="{FC54EFE0-23A7-F78B-E757-F724F540F0F1}"/>
              </a:ext>
            </a:extLst>
          </p:cNvPr>
          <p:cNvSpPr txBox="1"/>
          <p:nvPr/>
        </p:nvSpPr>
        <p:spPr>
          <a:xfrm>
            <a:off x="6185330" y="6605506"/>
            <a:ext cx="4419170" cy="227094"/>
          </a:xfrm>
          <a:prstGeom prst="rect">
            <a:avLst/>
          </a:prstGeom>
        </p:spPr>
        <p:txBody>
          <a:bodyPr lIns="91440" tIns="45720" rIns="91440" bIns="45720" anchor="t">
            <a:normAutofit fontScale="55000" lnSpcReduction="20000"/>
          </a:bodyPr>
          <a:lstStyle/>
          <a:p>
            <a:r>
              <a:rPr lang="en-US"/>
              <a:t>.</a:t>
            </a:r>
          </a:p>
        </p:txBody>
      </p:sp>
      <p:pic>
        <p:nvPicPr>
          <p:cNvPr id="483" name="Picture 482" descr="Stroke Scale Certification - Group B - Patient 1 : Department of Health ...">
            <a:extLst>
              <a:ext uri="{FF2B5EF4-FFF2-40B4-BE49-F238E27FC236}">
                <a16:creationId xmlns:a16="http://schemas.microsoft.com/office/drawing/2014/main" id="{97D105DC-A9B0-67CC-49B3-7B2DB9037356}"/>
              </a:ext>
            </a:extLst>
          </p:cNvPr>
          <p:cNvPicPr>
            <a:picLocks noChangeAspect="1"/>
          </p:cNvPicPr>
          <p:nvPr/>
        </p:nvPicPr>
        <p:blipFill>
          <a:blip r:embed="rId7"/>
          <a:stretch>
            <a:fillRect/>
          </a:stretch>
        </p:blipFill>
        <p:spPr>
          <a:xfrm>
            <a:off x="7371990" y="988053"/>
            <a:ext cx="4436633" cy="2678016"/>
          </a:xfrm>
          <a:prstGeom prst="rect">
            <a:avLst/>
          </a:prstGeom>
        </p:spPr>
      </p:pic>
    </p:spTree>
    <p:extLst>
      <p:ext uri="{BB962C8B-B14F-4D97-AF65-F5344CB8AC3E}">
        <p14:creationId xmlns:p14="http://schemas.microsoft.com/office/powerpoint/2010/main" val="1985496919"/>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095E94-1BC3-8CC9-7ED1-52B18A66F845}"/>
              </a:ext>
            </a:extLst>
          </p:cNvPr>
          <p:cNvSpPr>
            <a:spLocks noGrp="1"/>
          </p:cNvSpPr>
          <p:nvPr>
            <p:ph type="title"/>
          </p:nvPr>
        </p:nvSpPr>
        <p:spPr/>
        <p:txBody>
          <a:bodyPr/>
          <a:lstStyle/>
          <a:p>
            <a:r>
              <a:rPr lang="en-GB"/>
              <a:t>WHAT IS EXCEL?</a:t>
            </a:r>
          </a:p>
        </p:txBody>
      </p:sp>
      <p:sp>
        <p:nvSpPr>
          <p:cNvPr id="3" name="Content Placeholder 2">
            <a:extLst>
              <a:ext uri="{FF2B5EF4-FFF2-40B4-BE49-F238E27FC236}">
                <a16:creationId xmlns:a16="http://schemas.microsoft.com/office/drawing/2014/main" id="{567F16AF-5F14-0C0C-C184-1429CAC7429B}"/>
              </a:ext>
            </a:extLst>
          </p:cNvPr>
          <p:cNvSpPr>
            <a:spLocks noGrp="1"/>
          </p:cNvSpPr>
          <p:nvPr>
            <p:ph idx="1"/>
          </p:nvPr>
        </p:nvSpPr>
        <p:spPr/>
        <p:txBody>
          <a:bodyPr vert="horz" lIns="91440" tIns="45720" rIns="91440" bIns="45720" rtlCol="0" anchor="t">
            <a:normAutofit/>
          </a:bodyPr>
          <a:lstStyle/>
          <a:p>
            <a:pPr marL="0" indent="0">
              <a:buNone/>
            </a:pPr>
            <a:r>
              <a:rPr lang="en-GB" sz="2400">
                <a:latin typeface="Arial"/>
                <a:ea typeface="Calibri"/>
                <a:cs typeface="Arial"/>
              </a:rPr>
              <a:t>Excel is a Microsoft feature for use of spread </a:t>
            </a:r>
            <a:r>
              <a:rPr lang="en-GB" sz="2400" err="1">
                <a:latin typeface="Arial"/>
                <a:ea typeface="Calibri"/>
                <a:cs typeface="Arial"/>
              </a:rPr>
              <a:t>sheets.This</a:t>
            </a:r>
            <a:r>
              <a:rPr lang="en-GB" sz="2400">
                <a:latin typeface="Arial"/>
                <a:ea typeface="Calibri"/>
                <a:cs typeface="Arial"/>
              </a:rPr>
              <a:t> allows us to organise calculate and </a:t>
            </a:r>
            <a:r>
              <a:rPr lang="en-GB" sz="2400" err="1">
                <a:latin typeface="Arial"/>
                <a:ea typeface="Calibri"/>
                <a:cs typeface="Arial"/>
              </a:rPr>
              <a:t>analyze</a:t>
            </a:r>
            <a:r>
              <a:rPr lang="en-GB" sz="2400">
                <a:latin typeface="Arial"/>
                <a:ea typeface="Calibri"/>
                <a:cs typeface="Arial"/>
              </a:rPr>
              <a:t> data using tables formats.</a:t>
            </a:r>
          </a:p>
          <a:p>
            <a:pPr marL="0" indent="0">
              <a:buNone/>
            </a:pPr>
            <a:r>
              <a:rPr lang="en-GB" sz="2400">
                <a:latin typeface="Arial"/>
                <a:ea typeface="Calibri"/>
                <a:cs typeface="Arial"/>
              </a:rPr>
              <a:t>Excel is mainly used in businesses and was released in 1985 and was called Microsoft Multiplan. It can be used in all kinds of places from finance departments to health providers and marketing.</a:t>
            </a:r>
          </a:p>
        </p:txBody>
      </p:sp>
      <p:sp>
        <p:nvSpPr>
          <p:cNvPr id="4" name="Date Placeholder 3">
            <a:extLst>
              <a:ext uri="{FF2B5EF4-FFF2-40B4-BE49-F238E27FC236}">
                <a16:creationId xmlns:a16="http://schemas.microsoft.com/office/drawing/2014/main" id="{A29DADBD-10F2-26D0-2337-2F1A85BEF62C}"/>
              </a:ext>
            </a:extLst>
          </p:cNvPr>
          <p:cNvSpPr>
            <a:spLocks noGrp="1"/>
          </p:cNvSpPr>
          <p:nvPr>
            <p:ph type="dt" sz="half" idx="10"/>
          </p:nvPr>
        </p:nvSpPr>
        <p:spPr/>
        <p:txBody>
          <a:bodyPr/>
          <a:lstStyle/>
          <a:p>
            <a:fld id="{13ECB3B5-2E06-47DF-A25B-3FD27FE1D026}" type="datetime1">
              <a:t>10/12/2025</a:t>
            </a:fld>
            <a:endParaRPr lang="en-US"/>
          </a:p>
        </p:txBody>
      </p:sp>
      <p:sp>
        <p:nvSpPr>
          <p:cNvPr id="5" name="Footer Placeholder 4">
            <a:extLst>
              <a:ext uri="{FF2B5EF4-FFF2-40B4-BE49-F238E27FC236}">
                <a16:creationId xmlns:a16="http://schemas.microsoft.com/office/drawing/2014/main" id="{E4FDE53C-2793-F665-6AA1-57307F6FB703}"/>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36EBCC78-18B5-7FF5-6F03-29A408DD9A46}"/>
              </a:ext>
            </a:extLst>
          </p:cNvPr>
          <p:cNvSpPr>
            <a:spLocks noGrp="1"/>
          </p:cNvSpPr>
          <p:nvPr>
            <p:ph type="sldNum" sz="quarter" idx="12"/>
          </p:nvPr>
        </p:nvSpPr>
        <p:spPr/>
        <p:txBody>
          <a:bodyPr/>
          <a:lstStyle/>
          <a:p>
            <a:fld id="{CC057153-B650-4DEB-B370-79DDCFDCE934}" type="slidenum">
              <a:rPr lang="en-US" dirty="0"/>
              <a:t>4</a:t>
            </a:fld>
            <a:endParaRPr lang="en-US"/>
          </a:p>
        </p:txBody>
      </p:sp>
      <p:pic>
        <p:nvPicPr>
          <p:cNvPr id="7" name="Picture 6">
            <a:extLst>
              <a:ext uri="{FF2B5EF4-FFF2-40B4-BE49-F238E27FC236}">
                <a16:creationId xmlns:a16="http://schemas.microsoft.com/office/drawing/2014/main" id="{1396435E-943F-B4F9-583E-7B0AC83BD70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749555" y="4379643"/>
            <a:ext cx="2259363" cy="1275866"/>
          </a:xfrm>
          <a:prstGeom prst="rect">
            <a:avLst/>
          </a:prstGeom>
        </p:spPr>
      </p:pic>
    </p:spTree>
    <p:extLst>
      <p:ext uri="{BB962C8B-B14F-4D97-AF65-F5344CB8AC3E}">
        <p14:creationId xmlns:p14="http://schemas.microsoft.com/office/powerpoint/2010/main" val="7128813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A61EA6-1240-BBA8-9C7A-7E33E8E522DB}"/>
              </a:ext>
            </a:extLst>
          </p:cNvPr>
          <p:cNvSpPr>
            <a:spLocks noGrp="1"/>
          </p:cNvSpPr>
          <p:nvPr>
            <p:ph type="title"/>
          </p:nvPr>
        </p:nvSpPr>
        <p:spPr/>
        <p:txBody>
          <a:bodyPr/>
          <a:lstStyle/>
          <a:p>
            <a:r>
              <a:rPr lang="en-GB"/>
              <a:t>WHAT IS TEAMS?</a:t>
            </a:r>
          </a:p>
        </p:txBody>
      </p:sp>
      <p:sp>
        <p:nvSpPr>
          <p:cNvPr id="3" name="Content Placeholder 2">
            <a:extLst>
              <a:ext uri="{FF2B5EF4-FFF2-40B4-BE49-F238E27FC236}">
                <a16:creationId xmlns:a16="http://schemas.microsoft.com/office/drawing/2014/main" id="{28C35271-4CE5-9A07-44C2-836927BE3E64}"/>
              </a:ext>
            </a:extLst>
          </p:cNvPr>
          <p:cNvSpPr>
            <a:spLocks noGrp="1"/>
          </p:cNvSpPr>
          <p:nvPr>
            <p:ph idx="1"/>
          </p:nvPr>
        </p:nvSpPr>
        <p:spPr/>
        <p:txBody>
          <a:bodyPr vert="horz" lIns="91440" tIns="45720" rIns="91440" bIns="45720" rtlCol="0" anchor="t">
            <a:normAutofit/>
          </a:bodyPr>
          <a:lstStyle/>
          <a:p>
            <a:pPr marL="0" indent="0">
              <a:buNone/>
            </a:pPr>
            <a:r>
              <a:rPr lang="en-GB" sz="2400">
                <a:latin typeface="Arial"/>
                <a:ea typeface="Calibri"/>
                <a:cs typeface="Arial"/>
              </a:rPr>
              <a:t>Microsoft Teams is a soft wear for messaging, calling, video meetings and files sharing for businesses of all sizes. Teams has over 32 million users worldwide and over 8 million companies. </a:t>
            </a:r>
          </a:p>
          <a:p>
            <a:pPr marL="0" indent="0">
              <a:buNone/>
            </a:pPr>
            <a:r>
              <a:rPr lang="en-GB" sz="2400">
                <a:latin typeface="Arial"/>
                <a:ea typeface="Calibri"/>
                <a:cs typeface="Arial"/>
              </a:rPr>
              <a:t>Microsoft teams increased dramatically during the Covid 19 outbreak in 2019 when social </a:t>
            </a:r>
            <a:r>
              <a:rPr lang="en-GB" sz="2400" err="1">
                <a:latin typeface="Arial"/>
                <a:ea typeface="Calibri"/>
                <a:cs typeface="Arial"/>
              </a:rPr>
              <a:t>distensing</a:t>
            </a:r>
            <a:r>
              <a:rPr lang="en-GB" sz="2400">
                <a:latin typeface="Arial"/>
                <a:ea typeface="Calibri"/>
                <a:cs typeface="Arial"/>
              </a:rPr>
              <a:t> was put into place, it became a vital tool in maintaining communication.</a:t>
            </a:r>
          </a:p>
        </p:txBody>
      </p:sp>
      <p:sp>
        <p:nvSpPr>
          <p:cNvPr id="4" name="Date Placeholder 3">
            <a:extLst>
              <a:ext uri="{FF2B5EF4-FFF2-40B4-BE49-F238E27FC236}">
                <a16:creationId xmlns:a16="http://schemas.microsoft.com/office/drawing/2014/main" id="{204FC295-A7C0-A5D2-546B-6A14D8E51B59}"/>
              </a:ext>
            </a:extLst>
          </p:cNvPr>
          <p:cNvSpPr>
            <a:spLocks noGrp="1"/>
          </p:cNvSpPr>
          <p:nvPr>
            <p:ph type="dt" sz="half" idx="10"/>
          </p:nvPr>
        </p:nvSpPr>
        <p:spPr/>
        <p:txBody>
          <a:bodyPr/>
          <a:lstStyle/>
          <a:p>
            <a:fld id="{1B0D379A-6244-4E99-B6F6-01310D03D58E}" type="datetime1">
              <a:t>10/12/2025</a:t>
            </a:fld>
            <a:endParaRPr lang="en-US"/>
          </a:p>
        </p:txBody>
      </p:sp>
      <p:sp>
        <p:nvSpPr>
          <p:cNvPr id="5" name="Footer Placeholder 4">
            <a:extLst>
              <a:ext uri="{FF2B5EF4-FFF2-40B4-BE49-F238E27FC236}">
                <a16:creationId xmlns:a16="http://schemas.microsoft.com/office/drawing/2014/main" id="{B9F6276F-DF38-819F-6CB0-FC79A5CCAEF1}"/>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E7C8A675-D6E9-6ABB-0B79-61928AC52BB2}"/>
              </a:ext>
            </a:extLst>
          </p:cNvPr>
          <p:cNvSpPr>
            <a:spLocks noGrp="1"/>
          </p:cNvSpPr>
          <p:nvPr>
            <p:ph type="sldNum" sz="quarter" idx="12"/>
          </p:nvPr>
        </p:nvSpPr>
        <p:spPr/>
        <p:txBody>
          <a:bodyPr/>
          <a:lstStyle/>
          <a:p>
            <a:fld id="{CC057153-B650-4DEB-B370-79DDCFDCE934}" type="slidenum">
              <a:rPr lang="en-US" dirty="0"/>
              <a:t>5</a:t>
            </a:fld>
            <a:endParaRPr lang="en-US"/>
          </a:p>
        </p:txBody>
      </p:sp>
      <p:pic>
        <p:nvPicPr>
          <p:cNvPr id="10" name="Picture 9" descr="A logo of a company&#10;&#10;AI-generated content may be incorrect.">
            <a:extLst>
              <a:ext uri="{FF2B5EF4-FFF2-40B4-BE49-F238E27FC236}">
                <a16:creationId xmlns:a16="http://schemas.microsoft.com/office/drawing/2014/main" id="{B33996A8-1ED3-EE19-24B5-9065737951A7}"/>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419715" y="4088323"/>
            <a:ext cx="2555554" cy="2375116"/>
          </a:xfrm>
          <a:prstGeom prst="rect">
            <a:avLst/>
          </a:prstGeom>
        </p:spPr>
      </p:pic>
      <p:sp>
        <p:nvSpPr>
          <p:cNvPr id="11" name="TextBox 10">
            <a:extLst>
              <a:ext uri="{FF2B5EF4-FFF2-40B4-BE49-F238E27FC236}">
                <a16:creationId xmlns:a16="http://schemas.microsoft.com/office/drawing/2014/main" id="{0C03AEA4-C753-0407-5678-4AB2FEF07B4C}"/>
              </a:ext>
            </a:extLst>
          </p:cNvPr>
          <p:cNvSpPr txBox="1"/>
          <p:nvPr/>
        </p:nvSpPr>
        <p:spPr>
          <a:xfrm>
            <a:off x="6420227" y="6708828"/>
            <a:ext cx="2554530" cy="72111"/>
          </a:xfrm>
          <a:prstGeom prst="rect">
            <a:avLst/>
          </a:prstGeom>
        </p:spPr>
        <p:txBody>
          <a:bodyPr>
            <a:normAutofit fontScale="25000" lnSpcReduction="20000"/>
          </a:bodyPr>
          <a:lstStyle/>
          <a:p>
            <a:r>
              <a:rPr lang="en-US"/>
              <a:t>ThePhoto by PhotoAuthor is licensed under CCYYSA.</a:t>
            </a:r>
          </a:p>
        </p:txBody>
      </p:sp>
    </p:spTree>
    <p:extLst>
      <p:ext uri="{BB962C8B-B14F-4D97-AF65-F5344CB8AC3E}">
        <p14:creationId xmlns:p14="http://schemas.microsoft.com/office/powerpoint/2010/main" val="2575774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E6370-356C-C022-BDF1-71EFDF6844F0}"/>
              </a:ext>
            </a:extLst>
          </p:cNvPr>
          <p:cNvSpPr>
            <a:spLocks noGrp="1"/>
          </p:cNvSpPr>
          <p:nvPr>
            <p:ph type="title"/>
          </p:nvPr>
        </p:nvSpPr>
        <p:spPr/>
        <p:txBody>
          <a:bodyPr/>
          <a:lstStyle/>
          <a:p>
            <a:r>
              <a:rPr lang="en-GB"/>
              <a:t>THE BENEFITS OF EXCEL!</a:t>
            </a:r>
          </a:p>
        </p:txBody>
      </p:sp>
      <p:sp>
        <p:nvSpPr>
          <p:cNvPr id="3" name="Content Placeholder 2">
            <a:extLst>
              <a:ext uri="{FF2B5EF4-FFF2-40B4-BE49-F238E27FC236}">
                <a16:creationId xmlns:a16="http://schemas.microsoft.com/office/drawing/2014/main" id="{F597420A-EDD2-430A-4F11-269F6FC93F66}"/>
              </a:ext>
            </a:extLst>
          </p:cNvPr>
          <p:cNvSpPr>
            <a:spLocks noGrp="1"/>
          </p:cNvSpPr>
          <p:nvPr>
            <p:ph idx="1"/>
          </p:nvPr>
        </p:nvSpPr>
        <p:spPr>
          <a:xfrm>
            <a:off x="612647" y="1293501"/>
            <a:ext cx="10653579" cy="5015858"/>
          </a:xfrm>
        </p:spPr>
        <p:txBody>
          <a:bodyPr vert="horz" lIns="91440" tIns="45720" rIns="91440" bIns="45720" rtlCol="0" anchor="t">
            <a:noAutofit/>
          </a:bodyPr>
          <a:lstStyle/>
          <a:p>
            <a:r>
              <a:rPr lang="en-GB" sz="2400"/>
              <a:t>DATA MANAGEMENT.</a:t>
            </a:r>
          </a:p>
          <a:p>
            <a:pPr marL="0" indent="0">
              <a:buNone/>
            </a:pPr>
            <a:r>
              <a:rPr lang="en-GB" sz="2400"/>
              <a:t>This can help with managing and organising patient data, care plans etc.</a:t>
            </a:r>
          </a:p>
          <a:p>
            <a:pPr marL="342900" indent="-342900"/>
            <a:r>
              <a:rPr lang="en-GB" sz="2400"/>
              <a:t>STAFF ROTAS</a:t>
            </a:r>
          </a:p>
          <a:p>
            <a:pPr marL="0" indent="0">
              <a:buNone/>
            </a:pPr>
            <a:r>
              <a:rPr lang="en-GB" sz="2400"/>
              <a:t>So all staff no when they are on shift.</a:t>
            </a:r>
          </a:p>
          <a:p>
            <a:pPr marL="342900" indent="-342900"/>
            <a:r>
              <a:rPr lang="en-GB" sz="2400"/>
              <a:t>MEDICATION LOGS</a:t>
            </a:r>
          </a:p>
          <a:p>
            <a:pPr marL="0" indent="0">
              <a:buNone/>
            </a:pPr>
            <a:r>
              <a:rPr lang="en-GB" sz="2400"/>
              <a:t>Keep track of all medication given times and dates.</a:t>
            </a:r>
          </a:p>
          <a:p>
            <a:pPr marL="342900" indent="-342900"/>
            <a:r>
              <a:rPr lang="en-GB" sz="2400"/>
              <a:t>INCIDENT REPORTS</a:t>
            </a:r>
          </a:p>
          <a:p>
            <a:pPr marL="0" indent="0">
              <a:buNone/>
            </a:pPr>
            <a:r>
              <a:rPr lang="en-GB" sz="2400"/>
              <a:t>Keep track of all incidents and injuries.</a:t>
            </a:r>
          </a:p>
          <a:p>
            <a:pPr marL="342900" indent="-342900"/>
            <a:r>
              <a:rPr lang="en-GB" sz="2400"/>
              <a:t>BUDGETING                                                                                 </a:t>
            </a:r>
          </a:p>
          <a:p>
            <a:pPr marL="0" indent="0">
              <a:buNone/>
            </a:pPr>
            <a:r>
              <a:rPr lang="en-GB" sz="2400"/>
              <a:t> budgets and managing costs.</a:t>
            </a:r>
            <a:endParaRPr lang="en-GB"/>
          </a:p>
          <a:p>
            <a:pPr marL="342900" indent="-342900"/>
            <a:endParaRPr lang="en-GB" sz="2400"/>
          </a:p>
        </p:txBody>
      </p:sp>
      <p:sp>
        <p:nvSpPr>
          <p:cNvPr id="4" name="Date Placeholder 3">
            <a:extLst>
              <a:ext uri="{FF2B5EF4-FFF2-40B4-BE49-F238E27FC236}">
                <a16:creationId xmlns:a16="http://schemas.microsoft.com/office/drawing/2014/main" id="{5579FE1B-7034-4A8D-18C5-CACDBCA44EE0}"/>
              </a:ext>
            </a:extLst>
          </p:cNvPr>
          <p:cNvSpPr>
            <a:spLocks noGrp="1"/>
          </p:cNvSpPr>
          <p:nvPr>
            <p:ph type="dt" sz="half" idx="10"/>
          </p:nvPr>
        </p:nvSpPr>
        <p:spPr/>
        <p:txBody>
          <a:bodyPr/>
          <a:lstStyle/>
          <a:p>
            <a:fld id="{2004312B-B102-4AC0-9892-058D5DBA96DC}" type="datetime1">
              <a:t>10/12/2025</a:t>
            </a:fld>
            <a:endParaRPr lang="en-US"/>
          </a:p>
        </p:txBody>
      </p:sp>
      <p:sp>
        <p:nvSpPr>
          <p:cNvPr id="5" name="Footer Placeholder 4">
            <a:extLst>
              <a:ext uri="{FF2B5EF4-FFF2-40B4-BE49-F238E27FC236}">
                <a16:creationId xmlns:a16="http://schemas.microsoft.com/office/drawing/2014/main" id="{0D9F9CF0-ED54-B6AF-D136-BD0D6F9388D4}"/>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D50E0F70-E2C8-6AB4-13C8-1EC7A5E41A27}"/>
              </a:ext>
            </a:extLst>
          </p:cNvPr>
          <p:cNvSpPr>
            <a:spLocks noGrp="1"/>
          </p:cNvSpPr>
          <p:nvPr>
            <p:ph type="sldNum" sz="quarter" idx="12"/>
          </p:nvPr>
        </p:nvSpPr>
        <p:spPr/>
        <p:txBody>
          <a:bodyPr/>
          <a:lstStyle/>
          <a:p>
            <a:fld id="{CC057153-B650-4DEB-B370-79DDCFDCE934}" type="slidenum">
              <a:rPr lang="en-US" dirty="0"/>
              <a:t>6</a:t>
            </a:fld>
            <a:endParaRPr lang="en-US"/>
          </a:p>
        </p:txBody>
      </p:sp>
      <p:pic>
        <p:nvPicPr>
          <p:cNvPr id="7" name="Picture 6" descr="A green and white logo&#10;&#10;AI-generated content may be incorrect.">
            <a:extLst>
              <a:ext uri="{FF2B5EF4-FFF2-40B4-BE49-F238E27FC236}">
                <a16:creationId xmlns:a16="http://schemas.microsoft.com/office/drawing/2014/main" id="{E919C176-348B-813A-8FA6-4250661E26B8}"/>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530050" y="3800556"/>
            <a:ext cx="1482025" cy="1408569"/>
          </a:xfrm>
          <a:prstGeom prst="rect">
            <a:avLst/>
          </a:prstGeom>
        </p:spPr>
      </p:pic>
    </p:spTree>
    <p:extLst>
      <p:ext uri="{BB962C8B-B14F-4D97-AF65-F5344CB8AC3E}">
        <p14:creationId xmlns:p14="http://schemas.microsoft.com/office/powerpoint/2010/main" val="3271516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09B04-EDFA-5ABF-5BDD-5BDE9AD2BD4C}"/>
              </a:ext>
            </a:extLst>
          </p:cNvPr>
          <p:cNvSpPr>
            <a:spLocks noGrp="1"/>
          </p:cNvSpPr>
          <p:nvPr>
            <p:ph type="title"/>
          </p:nvPr>
        </p:nvSpPr>
        <p:spPr/>
        <p:txBody>
          <a:bodyPr/>
          <a:lstStyle/>
          <a:p>
            <a:r>
              <a:rPr lang="en-GB"/>
              <a:t>BENEFITS OF TEAMS!</a:t>
            </a:r>
          </a:p>
        </p:txBody>
      </p:sp>
      <p:sp>
        <p:nvSpPr>
          <p:cNvPr id="3" name="Content Placeholder 2">
            <a:extLst>
              <a:ext uri="{FF2B5EF4-FFF2-40B4-BE49-F238E27FC236}">
                <a16:creationId xmlns:a16="http://schemas.microsoft.com/office/drawing/2014/main" id="{A36BE097-4D54-67F3-39DA-6C95FA6D1C60}"/>
              </a:ext>
            </a:extLst>
          </p:cNvPr>
          <p:cNvSpPr>
            <a:spLocks noGrp="1"/>
          </p:cNvSpPr>
          <p:nvPr>
            <p:ph idx="1"/>
          </p:nvPr>
        </p:nvSpPr>
        <p:spPr>
          <a:xfrm>
            <a:off x="612647" y="1293502"/>
            <a:ext cx="10653579" cy="5015858"/>
          </a:xfrm>
        </p:spPr>
        <p:txBody>
          <a:bodyPr vert="horz" lIns="91440" tIns="45720" rIns="91440" bIns="45720" rtlCol="0" anchor="t">
            <a:normAutofit/>
          </a:bodyPr>
          <a:lstStyle/>
          <a:p>
            <a:r>
              <a:rPr lang="en-GB" sz="2400"/>
              <a:t>INSTANT COMMUNICATION.</a:t>
            </a:r>
          </a:p>
          <a:p>
            <a:pPr marL="0" indent="0">
              <a:buNone/>
            </a:pPr>
            <a:r>
              <a:rPr lang="en-GB" sz="2400"/>
              <a:t>All staff can communicate with each other.</a:t>
            </a:r>
          </a:p>
          <a:p>
            <a:r>
              <a:rPr lang="en-GB" sz="2400"/>
              <a:t>SECURE MESSAGING.</a:t>
            </a:r>
          </a:p>
          <a:p>
            <a:pPr marL="0" indent="0">
              <a:buNone/>
            </a:pPr>
            <a:r>
              <a:rPr lang="en-GB" sz="2400"/>
              <a:t>All messages and patient data are kept safe.</a:t>
            </a:r>
          </a:p>
          <a:p>
            <a:r>
              <a:rPr lang="en-GB" sz="2400"/>
              <a:t>VERTURAL DOCTORS APPOINTMENTS.</a:t>
            </a:r>
          </a:p>
          <a:p>
            <a:pPr marL="0" indent="0">
              <a:buNone/>
            </a:pPr>
            <a:r>
              <a:rPr lang="en-GB" sz="2400"/>
              <a:t>So patients that are not mobile can have their appointment.</a:t>
            </a:r>
          </a:p>
          <a:p>
            <a:r>
              <a:rPr lang="en-GB" sz="2400"/>
              <a:t>STAFF MEETINGS.</a:t>
            </a:r>
          </a:p>
          <a:p>
            <a:pPr marL="0" indent="0">
              <a:buNone/>
            </a:pPr>
            <a:r>
              <a:rPr lang="en-GB" sz="2400"/>
              <a:t>Staff that are not on shift can still take part in meetings.</a:t>
            </a:r>
          </a:p>
          <a:p>
            <a:pPr marL="0" indent="0">
              <a:buNone/>
            </a:pPr>
            <a:endParaRPr lang="en-GB" sz="2400"/>
          </a:p>
        </p:txBody>
      </p:sp>
      <p:sp>
        <p:nvSpPr>
          <p:cNvPr id="4" name="Date Placeholder 3">
            <a:extLst>
              <a:ext uri="{FF2B5EF4-FFF2-40B4-BE49-F238E27FC236}">
                <a16:creationId xmlns:a16="http://schemas.microsoft.com/office/drawing/2014/main" id="{EF298B0B-337F-9F32-7E52-1112CDE65D69}"/>
              </a:ext>
            </a:extLst>
          </p:cNvPr>
          <p:cNvSpPr>
            <a:spLocks noGrp="1"/>
          </p:cNvSpPr>
          <p:nvPr>
            <p:ph type="dt" sz="half" idx="10"/>
          </p:nvPr>
        </p:nvSpPr>
        <p:spPr/>
        <p:txBody>
          <a:bodyPr/>
          <a:lstStyle/>
          <a:p>
            <a:fld id="{6615687C-5998-42AF-8954-D3E504CA1A79}" type="datetime1">
              <a:t>10/12/2025</a:t>
            </a:fld>
            <a:endParaRPr lang="en-US"/>
          </a:p>
        </p:txBody>
      </p:sp>
      <p:sp>
        <p:nvSpPr>
          <p:cNvPr id="5" name="Footer Placeholder 4">
            <a:extLst>
              <a:ext uri="{FF2B5EF4-FFF2-40B4-BE49-F238E27FC236}">
                <a16:creationId xmlns:a16="http://schemas.microsoft.com/office/drawing/2014/main" id="{B5DC3D25-AD1B-19BA-533C-339E63556DC2}"/>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BC129EAC-A48F-A9E5-BD46-E65027A7BBE0}"/>
              </a:ext>
            </a:extLst>
          </p:cNvPr>
          <p:cNvSpPr>
            <a:spLocks noGrp="1"/>
          </p:cNvSpPr>
          <p:nvPr>
            <p:ph type="sldNum" sz="quarter" idx="12"/>
          </p:nvPr>
        </p:nvSpPr>
        <p:spPr/>
        <p:txBody>
          <a:bodyPr/>
          <a:lstStyle/>
          <a:p>
            <a:fld id="{CC057153-B650-4DEB-B370-79DDCFDCE934}" type="slidenum">
              <a:rPr lang="en-US" dirty="0"/>
              <a:t>7</a:t>
            </a:fld>
            <a:endParaRPr lang="en-US"/>
          </a:p>
        </p:txBody>
      </p:sp>
      <p:pic>
        <p:nvPicPr>
          <p:cNvPr id="7" name="Picture 6" descr="A logo of a company&#10;&#10;AI-generated content may be incorrect.">
            <a:extLst>
              <a:ext uri="{FF2B5EF4-FFF2-40B4-BE49-F238E27FC236}">
                <a16:creationId xmlns:a16="http://schemas.microsoft.com/office/drawing/2014/main" id="{CC31A338-22CF-E20B-235E-782A0C05B494}"/>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115255" y="806982"/>
            <a:ext cx="1752690" cy="1752690"/>
          </a:xfrm>
          <a:prstGeom prst="rect">
            <a:avLst/>
          </a:prstGeom>
        </p:spPr>
      </p:pic>
      <p:sp>
        <p:nvSpPr>
          <p:cNvPr id="8" name="TextBox 7">
            <a:extLst>
              <a:ext uri="{FF2B5EF4-FFF2-40B4-BE49-F238E27FC236}">
                <a16:creationId xmlns:a16="http://schemas.microsoft.com/office/drawing/2014/main" id="{F36E4981-292F-E6D4-7661-9130278936AF}"/>
              </a:ext>
            </a:extLst>
          </p:cNvPr>
          <p:cNvSpPr txBox="1"/>
          <p:nvPr/>
        </p:nvSpPr>
        <p:spPr>
          <a:xfrm>
            <a:off x="8115300" y="2559627"/>
            <a:ext cx="1752600" cy="317500"/>
          </a:xfrm>
          <a:prstGeom prst="rect">
            <a:avLst/>
          </a:prstGeom>
        </p:spPr>
        <p:txBody>
          <a:bodyPr lIns="91440" tIns="45720" rIns="91440" bIns="45720" anchor="t">
            <a:normAutofit fontScale="92500" lnSpcReduction="20000"/>
          </a:bodyPr>
          <a:lstStyle/>
          <a:p>
            <a:r>
              <a:rPr lang="en-US"/>
              <a:t>Bing (N.D)</a:t>
            </a:r>
          </a:p>
        </p:txBody>
      </p:sp>
    </p:spTree>
    <p:extLst>
      <p:ext uri="{BB962C8B-B14F-4D97-AF65-F5344CB8AC3E}">
        <p14:creationId xmlns:p14="http://schemas.microsoft.com/office/powerpoint/2010/main" val="14162145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2">
            <a:lumMod val="50000"/>
            <a:lumOff val="50000"/>
          </a:schemeClr>
        </a:solidFill>
        <a:effectLst/>
      </p:bgPr>
    </p:bg>
    <p:spTree>
      <p:nvGrpSpPr>
        <p:cNvPr id="1" name=""/>
        <p:cNvGrpSpPr/>
        <p:nvPr/>
      </p:nvGrpSpPr>
      <p:grpSpPr>
        <a:xfrm>
          <a:off x="0" y="0"/>
          <a:ext cx="0" cy="0"/>
          <a:chOff x="0" y="0"/>
          <a:chExt cx="0" cy="0"/>
        </a:xfrm>
      </p:grpSpPr>
      <p:sp useBgFill="1">
        <p:nvSpPr>
          <p:cNvPr id="273" name="Rectangle 272">
            <a:extLst>
              <a:ext uri="{FF2B5EF4-FFF2-40B4-BE49-F238E27FC236}">
                <a16:creationId xmlns:a16="http://schemas.microsoft.com/office/drawing/2014/main" id="{2B577FF9-3543-4875-815D-3D87BD8A20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EEAD1562-DB57-6F58-D7C0-AE99AA15961F}"/>
              </a:ext>
            </a:extLst>
          </p:cNvPr>
          <p:cNvSpPr>
            <a:spLocks noGrp="1"/>
          </p:cNvSpPr>
          <p:nvPr>
            <p:ph type="title"/>
          </p:nvPr>
        </p:nvSpPr>
        <p:spPr>
          <a:xfrm>
            <a:off x="306390" y="13896"/>
            <a:ext cx="5235563" cy="753666"/>
          </a:xfrm>
          <a:solidFill>
            <a:schemeClr val="tx2">
              <a:lumMod val="25000"/>
              <a:lumOff val="75000"/>
            </a:schemeClr>
          </a:solidFill>
          <a:ln>
            <a:solidFill>
              <a:schemeClr val="tx2">
                <a:lumMod val="25000"/>
                <a:lumOff val="75000"/>
              </a:schemeClr>
            </a:solidFill>
          </a:ln>
        </p:spPr>
        <p:txBody>
          <a:bodyPr vert="horz" lIns="91440" tIns="45720" rIns="91440" bIns="45720" rtlCol="0" anchor="b">
            <a:normAutofit/>
          </a:bodyPr>
          <a:lstStyle/>
          <a:p>
            <a:pPr algn="ctr"/>
            <a:r>
              <a:rPr lang="en-US" sz="3600" b="1" kern="1200">
                <a:latin typeface="+mj-lt"/>
                <a:ea typeface="+mj-ea"/>
                <a:cs typeface="+mj-cs"/>
              </a:rPr>
              <a:t>EXCEL LIMITATIONS</a:t>
            </a:r>
          </a:p>
        </p:txBody>
      </p:sp>
      <p:sp>
        <p:nvSpPr>
          <p:cNvPr id="6" name="Text Placeholder 5">
            <a:extLst>
              <a:ext uri="{FF2B5EF4-FFF2-40B4-BE49-F238E27FC236}">
                <a16:creationId xmlns:a16="http://schemas.microsoft.com/office/drawing/2014/main" id="{4CCF3974-7BC7-568B-6F6A-92D54717D10A}"/>
              </a:ext>
            </a:extLst>
          </p:cNvPr>
          <p:cNvSpPr>
            <a:spLocks noGrp="1"/>
          </p:cNvSpPr>
          <p:nvPr>
            <p:ph type="body" idx="1"/>
          </p:nvPr>
        </p:nvSpPr>
        <p:spPr>
          <a:xfrm>
            <a:off x="-6870" y="974918"/>
            <a:ext cx="7486283" cy="5913854"/>
          </a:xfrm>
          <a:solidFill>
            <a:schemeClr val="accent2">
              <a:lumMod val="20000"/>
              <a:lumOff val="80000"/>
            </a:schemeClr>
          </a:solidFill>
          <a:ln>
            <a:solidFill>
              <a:schemeClr val="accent2">
                <a:lumMod val="20000"/>
                <a:lumOff val="80000"/>
              </a:schemeClr>
            </a:solidFill>
          </a:ln>
        </p:spPr>
        <p:txBody>
          <a:bodyPr vert="horz" lIns="91440" tIns="45720" rIns="91440" bIns="45720" rtlCol="0" anchor="t">
            <a:normAutofit fontScale="25000" lnSpcReduction="20000"/>
          </a:bodyPr>
          <a:lstStyle/>
          <a:p>
            <a:pPr algn="ctr"/>
            <a:r>
              <a:rPr lang="en-US" sz="600" b="1" kern="1200" dirty="0">
                <a:solidFill>
                  <a:schemeClr val="tx1"/>
                </a:solidFill>
                <a:latin typeface="Arial"/>
                <a:cs typeface="Arial"/>
              </a:rPr>
              <a:t>       </a:t>
            </a:r>
            <a:r>
              <a:rPr lang="en-US" sz="600" kern="1200" dirty="0">
                <a:solidFill>
                  <a:schemeClr val="tx1"/>
                </a:solidFill>
                <a:latin typeface="Arial"/>
                <a:cs typeface="Arial"/>
              </a:rPr>
              <a:t>  </a:t>
            </a:r>
            <a:r>
              <a:rPr lang="en-US" sz="5600" kern="1200" dirty="0">
                <a:solidFill>
                  <a:schemeClr val="tx1"/>
                </a:solidFill>
                <a:latin typeface="Arial"/>
                <a:cs typeface="Arial"/>
              </a:rPr>
              <a:t> </a:t>
            </a:r>
            <a:r>
              <a:rPr lang="en-US" sz="7200" kern="1200" dirty="0">
                <a:solidFill>
                  <a:schemeClr val="tx1"/>
                </a:solidFill>
                <a:latin typeface="Arial"/>
                <a:cs typeface="Arial"/>
              </a:rPr>
              <a:t> We know excel provide us with many benefit ,but we should also be aware of its weakness by understanding them ,we can use more factitively in our work.</a:t>
            </a:r>
          </a:p>
          <a:p>
            <a:pPr algn="ctr"/>
            <a:endParaRPr lang="en-US" sz="5600" b="1" kern="1200" dirty="0">
              <a:solidFill>
                <a:schemeClr val="tx1"/>
              </a:solidFill>
              <a:latin typeface="Arial"/>
              <a:cs typeface="Arial"/>
            </a:endParaRPr>
          </a:p>
          <a:p>
            <a:pPr algn="ctr"/>
            <a:r>
              <a:rPr lang="en-US" sz="8000" b="1" kern="1200" dirty="0">
                <a:solidFill>
                  <a:schemeClr val="tx1"/>
                </a:solidFill>
                <a:latin typeface="Arial"/>
                <a:cs typeface="Arial"/>
              </a:rPr>
              <a:t>LIMITED NUMBER </a:t>
            </a:r>
            <a:r>
              <a:rPr lang="en-US" sz="8000" b="1" u="sng" kern="1200" dirty="0">
                <a:solidFill>
                  <a:schemeClr val="tx1"/>
                </a:solidFill>
                <a:latin typeface="Arial"/>
                <a:cs typeface="Arial"/>
              </a:rPr>
              <a:t>ACCURACY</a:t>
            </a:r>
          </a:p>
          <a:p>
            <a:pPr algn="ctr"/>
            <a:r>
              <a:rPr lang="en-US" sz="7200" kern="1200" dirty="0">
                <a:solidFill>
                  <a:schemeClr val="tx1"/>
                </a:solidFill>
                <a:latin typeface="Arial"/>
                <a:cs typeface="Arial"/>
              </a:rPr>
              <a:t>In a care  setting ,this could mean that when handling large sets of data ,such as patient Records or medication dosages, any inaccuracies could potentially lead to errors</a:t>
            </a:r>
          </a:p>
          <a:p>
            <a:pPr algn="ctr"/>
            <a:r>
              <a:rPr lang="en-US" sz="8000" b="1" kern="1200" dirty="0">
                <a:solidFill>
                  <a:schemeClr val="tx1"/>
                </a:solidFill>
                <a:latin typeface="Arial"/>
                <a:cs typeface="Arial"/>
              </a:rPr>
              <a:t>Rounding errors</a:t>
            </a:r>
          </a:p>
          <a:p>
            <a:pPr algn="ctr"/>
            <a:r>
              <a:rPr lang="en-US" sz="7200" kern="1200" dirty="0">
                <a:solidFill>
                  <a:schemeClr val="tx1"/>
                </a:solidFill>
                <a:latin typeface="Arial"/>
                <a:cs typeface="Arial"/>
              </a:rPr>
              <a:t>This can translate to small discrepancies in dosage calculations or financial records, potentially affecting patients care or budgeting</a:t>
            </a:r>
          </a:p>
          <a:p>
            <a:pPr algn="ctr"/>
            <a:r>
              <a:rPr lang="en-US" sz="8000" b="1" kern="1200" dirty="0">
                <a:solidFill>
                  <a:schemeClr val="tx1"/>
                </a:solidFill>
                <a:latin typeface="Arial"/>
                <a:cs typeface="Arial"/>
              </a:rPr>
              <a:t>Not fully secure</a:t>
            </a:r>
          </a:p>
          <a:p>
            <a:pPr algn="ctr"/>
            <a:r>
              <a:rPr lang="en-US" sz="7200" kern="1200" dirty="0">
                <a:solidFill>
                  <a:schemeClr val="tx1"/>
                </a:solidFill>
                <a:latin typeface="Arial"/>
                <a:cs typeface="Arial"/>
              </a:rPr>
              <a:t>In a residential care environment, data security is crucial, so excel 's vulnerability to editing means sensitive patient information could be at risk.</a:t>
            </a:r>
          </a:p>
          <a:p>
            <a:pPr algn="ctr"/>
            <a:r>
              <a:rPr lang="en-US" sz="8000" b="1" kern="1200" dirty="0">
                <a:solidFill>
                  <a:schemeClr val="tx1"/>
                </a:solidFill>
                <a:latin typeface="Arial"/>
                <a:cs typeface="Arial"/>
              </a:rPr>
              <a:t>Complexity for new users</a:t>
            </a:r>
          </a:p>
          <a:p>
            <a:pPr algn="ctr"/>
            <a:r>
              <a:rPr lang="en-US" sz="7200" kern="1200" dirty="0">
                <a:solidFill>
                  <a:schemeClr val="tx1"/>
                </a:solidFill>
                <a:latin typeface="Arial"/>
                <a:cs typeface="Arial"/>
              </a:rPr>
              <a:t>Staff who are not familiar with excel might find it inefficient or mistakes in managing care data</a:t>
            </a:r>
          </a:p>
          <a:p>
            <a:pPr algn="ctr"/>
            <a:r>
              <a:rPr lang="en-US" sz="8000" b="1" kern="1200" dirty="0">
                <a:solidFill>
                  <a:schemeClr val="tx1"/>
                </a:solidFill>
                <a:latin typeface="Arial"/>
                <a:cs typeface="Arial"/>
              </a:rPr>
              <a:t>Performance issues with large data</a:t>
            </a:r>
          </a:p>
          <a:p>
            <a:pPr algn="ctr"/>
            <a:r>
              <a:rPr lang="en-US" sz="7200" kern="1200" dirty="0">
                <a:solidFill>
                  <a:schemeClr val="tx1"/>
                </a:solidFill>
                <a:latin typeface="Arial"/>
                <a:cs typeface="Arial"/>
              </a:rPr>
              <a:t>When dealing with extensive records, like large number of residents or detailed medical histories ,excel might slow down even crash ,impacting workflow</a:t>
            </a:r>
          </a:p>
          <a:p>
            <a:pPr algn="ctr"/>
            <a:endParaRPr lang="en-US" sz="5600" b="1" kern="1200" dirty="0">
              <a:solidFill>
                <a:schemeClr val="tx1"/>
              </a:solidFill>
              <a:latin typeface="Arial"/>
              <a:cs typeface="Arial"/>
            </a:endParaRPr>
          </a:p>
          <a:p>
            <a:pPr algn="ctr"/>
            <a:endParaRPr lang="en-US" sz="600" b="1" kern="1200">
              <a:solidFill>
                <a:schemeClr val="tx1"/>
              </a:solidFill>
              <a:latin typeface="+mn-lt"/>
              <a:ea typeface="+mn-ea"/>
              <a:cs typeface="+mn-cs"/>
            </a:endParaRPr>
          </a:p>
          <a:p>
            <a:pPr algn="ctr"/>
            <a:endParaRPr lang="en-US" sz="600" b="1" kern="1200">
              <a:solidFill>
                <a:schemeClr val="tx1"/>
              </a:solidFill>
              <a:latin typeface="+mn-lt"/>
              <a:ea typeface="+mn-ea"/>
              <a:cs typeface="+mn-cs"/>
            </a:endParaRPr>
          </a:p>
          <a:p>
            <a:pPr algn="ctr"/>
            <a:endParaRPr lang="en-US" sz="600" b="1" kern="1200">
              <a:solidFill>
                <a:schemeClr val="tx1"/>
              </a:solidFill>
              <a:latin typeface="+mn-lt"/>
              <a:ea typeface="+mn-ea"/>
              <a:cs typeface="+mn-cs"/>
            </a:endParaRPr>
          </a:p>
          <a:p>
            <a:pPr algn="ctr"/>
            <a:endParaRPr lang="en-US" sz="600" b="1" kern="1200">
              <a:solidFill>
                <a:schemeClr val="tx1"/>
              </a:solidFill>
              <a:latin typeface="+mn-lt"/>
              <a:ea typeface="+mn-ea"/>
              <a:cs typeface="+mn-cs"/>
            </a:endParaRPr>
          </a:p>
          <a:p>
            <a:pPr algn="ctr"/>
            <a:endParaRPr lang="en-US" sz="600" b="1" kern="1200">
              <a:solidFill>
                <a:schemeClr val="tx1"/>
              </a:solidFill>
              <a:latin typeface="+mn-lt"/>
              <a:ea typeface="+mn-ea"/>
              <a:cs typeface="+mn-cs"/>
            </a:endParaRPr>
          </a:p>
          <a:p>
            <a:pPr algn="ctr"/>
            <a:endParaRPr lang="en-US" sz="600" b="1" kern="1200">
              <a:solidFill>
                <a:schemeClr val="tx1"/>
              </a:solidFill>
              <a:latin typeface="+mn-lt"/>
              <a:ea typeface="+mn-ea"/>
              <a:cs typeface="+mn-cs"/>
            </a:endParaRPr>
          </a:p>
          <a:p>
            <a:pPr algn="ctr"/>
            <a:endParaRPr lang="en-US" sz="600" b="1" kern="1200">
              <a:solidFill>
                <a:schemeClr val="tx1"/>
              </a:solidFill>
              <a:latin typeface="+mn-lt"/>
              <a:ea typeface="+mn-ea"/>
              <a:cs typeface="+mn-cs"/>
            </a:endParaRPr>
          </a:p>
          <a:p>
            <a:pPr algn="ctr"/>
            <a:endParaRPr lang="en-US" sz="600" b="1" kern="1200">
              <a:solidFill>
                <a:schemeClr val="tx1"/>
              </a:solidFill>
              <a:latin typeface="+mn-lt"/>
              <a:ea typeface="+mn-ea"/>
              <a:cs typeface="+mn-cs"/>
            </a:endParaRPr>
          </a:p>
          <a:p>
            <a:pPr algn="ctr"/>
            <a:endParaRPr lang="en-US" sz="600" b="1" kern="1200">
              <a:solidFill>
                <a:schemeClr val="tx1"/>
              </a:solidFill>
              <a:latin typeface="+mn-lt"/>
              <a:ea typeface="+mn-ea"/>
              <a:cs typeface="+mn-cs"/>
            </a:endParaRPr>
          </a:p>
          <a:p>
            <a:pPr algn="ctr"/>
            <a:endParaRPr lang="en-US" sz="600" b="1" kern="1200">
              <a:solidFill>
                <a:schemeClr val="tx1"/>
              </a:solidFill>
              <a:latin typeface="+mn-lt"/>
              <a:ea typeface="+mn-ea"/>
              <a:cs typeface="+mn-cs"/>
            </a:endParaRPr>
          </a:p>
          <a:p>
            <a:pPr algn="ctr"/>
            <a:endParaRPr lang="en-US" sz="600" b="1" kern="1200">
              <a:solidFill>
                <a:schemeClr val="tx1"/>
              </a:solidFill>
              <a:latin typeface="+mn-lt"/>
              <a:ea typeface="+mn-ea"/>
              <a:cs typeface="+mn-cs"/>
            </a:endParaRPr>
          </a:p>
          <a:p>
            <a:pPr algn="ctr"/>
            <a:endParaRPr lang="en-US" sz="600" b="1" kern="1200">
              <a:solidFill>
                <a:schemeClr val="tx1"/>
              </a:solidFill>
              <a:latin typeface="+mn-lt"/>
              <a:ea typeface="+mn-ea"/>
              <a:cs typeface="+mn-cs"/>
            </a:endParaRPr>
          </a:p>
          <a:p>
            <a:pPr algn="ctr"/>
            <a:endParaRPr lang="en-US" sz="600" b="1" kern="1200">
              <a:solidFill>
                <a:schemeClr val="tx1"/>
              </a:solidFill>
              <a:latin typeface="+mn-lt"/>
              <a:ea typeface="+mn-ea"/>
              <a:cs typeface="+mn-cs"/>
            </a:endParaRPr>
          </a:p>
          <a:p>
            <a:pPr algn="ctr"/>
            <a:endParaRPr lang="en-US" sz="600" b="1" kern="1200">
              <a:solidFill>
                <a:schemeClr val="tx1"/>
              </a:solidFill>
              <a:latin typeface="+mn-lt"/>
              <a:ea typeface="+mn-ea"/>
              <a:cs typeface="+mn-cs"/>
            </a:endParaRPr>
          </a:p>
          <a:p>
            <a:pPr algn="ctr"/>
            <a:r>
              <a:rPr lang="en-US" sz="600" b="1" kern="1200" dirty="0">
                <a:solidFill>
                  <a:schemeClr val="tx1"/>
                </a:solidFill>
                <a:latin typeface="+mn-lt"/>
                <a:ea typeface="+mn-ea"/>
                <a:cs typeface="+mn-cs"/>
              </a:rPr>
              <a:t>-</a:t>
            </a:r>
            <a:endParaRPr lang="en-US" sz="600" b="1" kern="1200" dirty="0">
              <a:solidFill>
                <a:schemeClr val="tx1"/>
              </a:solidFill>
              <a:latin typeface="+mn-lt"/>
            </a:endParaRPr>
          </a:p>
        </p:txBody>
      </p:sp>
      <p:sp>
        <p:nvSpPr>
          <p:cNvPr id="275" name="Freeform: Shape 263">
            <a:extLst>
              <a:ext uri="{FF2B5EF4-FFF2-40B4-BE49-F238E27FC236}">
                <a16:creationId xmlns:a16="http://schemas.microsoft.com/office/drawing/2014/main" id="{F5569EEC-E12F-4856-B407-02B2813A4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04059"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276" name="Freeform: Shape 265">
            <a:extLst>
              <a:ext uri="{FF2B5EF4-FFF2-40B4-BE49-F238E27FC236}">
                <a16:creationId xmlns:a16="http://schemas.microsoft.com/office/drawing/2014/main" id="{CF860788-3A6A-45A3-B3F1-06F159665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67336" y="1"/>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Stock numbers on a digital display">
            <a:extLst>
              <a:ext uri="{FF2B5EF4-FFF2-40B4-BE49-F238E27FC236}">
                <a16:creationId xmlns:a16="http://schemas.microsoft.com/office/drawing/2014/main" id="{88D7E3F4-8269-6CFA-76A6-401F08936091}"/>
              </a:ext>
            </a:extLst>
          </p:cNvPr>
          <p:cNvPicPr>
            <a:picLocks noChangeAspect="1"/>
          </p:cNvPicPr>
          <p:nvPr/>
        </p:nvPicPr>
        <p:blipFill>
          <a:blip r:embed="rId2"/>
          <a:srcRect l="20876" r="20874" b="-1"/>
          <a:stretch>
            <a:fillRect/>
          </a:stretch>
        </p:blipFill>
        <p:spPr>
          <a:xfrm>
            <a:off x="7668161" y="965163"/>
            <a:ext cx="4055856" cy="4055897"/>
          </a:xfrm>
          <a:custGeom>
            <a:avLst/>
            <a:gdLst/>
            <a:ahLst/>
            <a:cxnLst/>
            <a:rect l="l" t="t" r="r" b="b"/>
            <a:pathLst>
              <a:path w="4579832" h="5347063">
                <a:moveTo>
                  <a:pt x="106985" y="0"/>
                </a:moveTo>
                <a:lnTo>
                  <a:pt x="4472847" y="0"/>
                </a:lnTo>
                <a:cubicBezTo>
                  <a:pt x="4531933" y="0"/>
                  <a:pt x="4579832" y="47899"/>
                  <a:pt x="4579832" y="106985"/>
                </a:cubicBezTo>
                <a:lnTo>
                  <a:pt x="4579832" y="5240078"/>
                </a:lnTo>
                <a:cubicBezTo>
                  <a:pt x="4579832" y="5299164"/>
                  <a:pt x="4531933" y="5347063"/>
                  <a:pt x="4472847" y="5347063"/>
                </a:cubicBezTo>
                <a:lnTo>
                  <a:pt x="106985" y="5347063"/>
                </a:lnTo>
                <a:cubicBezTo>
                  <a:pt x="47899" y="5347063"/>
                  <a:pt x="0" y="5299164"/>
                  <a:pt x="0" y="5240078"/>
                </a:cubicBezTo>
                <a:lnTo>
                  <a:pt x="0" y="106985"/>
                </a:lnTo>
                <a:cubicBezTo>
                  <a:pt x="0" y="47899"/>
                  <a:pt x="47899" y="0"/>
                  <a:pt x="106985" y="0"/>
                </a:cubicBezTo>
                <a:close/>
              </a:path>
            </a:pathLst>
          </a:custGeom>
        </p:spPr>
      </p:pic>
      <p:sp>
        <p:nvSpPr>
          <p:cNvPr id="277" name="Freeform: Shape 267">
            <a:extLst>
              <a:ext uri="{FF2B5EF4-FFF2-40B4-BE49-F238E27FC236}">
                <a16:creationId xmlns:a16="http://schemas.microsoft.com/office/drawing/2014/main" id="{DF1E3393-B852-4883-B778-ED3525112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32259" y="2916245"/>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8" name="Freeform: Shape 269">
            <a:extLst>
              <a:ext uri="{FF2B5EF4-FFF2-40B4-BE49-F238E27FC236}">
                <a16:creationId xmlns:a16="http://schemas.microsoft.com/office/drawing/2014/main" id="{39853D09-4205-4CC7-83EB-288E886AC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440" y="5717906"/>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72" name="Freeform: Shape 271">
            <a:extLst>
              <a:ext uri="{FF2B5EF4-FFF2-40B4-BE49-F238E27FC236}">
                <a16:creationId xmlns:a16="http://schemas.microsoft.com/office/drawing/2014/main" id="{0D040B79-3E73-4A31-840D-D6B9C9FDF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47511" y="6258756"/>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74" name="Freeform: Shape 273">
            <a:extLst>
              <a:ext uri="{FF2B5EF4-FFF2-40B4-BE49-F238E27FC236}">
                <a16:creationId xmlns:a16="http://schemas.microsoft.com/office/drawing/2014/main" id="{156C6AE5-3F8B-42AC-9EA4-1B686A11E9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43820" y="5835650"/>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1242397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2">
            <a:lumMod val="75000"/>
            <a:lumOff val="25000"/>
          </a:schemeClr>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25000"/>
              <a:lumOff val="75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a:t>
            </a:r>
          </a:p>
        </p:txBody>
      </p:sp>
      <p:sp>
        <p:nvSpPr>
          <p:cNvPr id="30" name="Rectangle 2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Oval 3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1F2E36A-F94C-F336-AEF7-916F3A6C816E}"/>
              </a:ext>
            </a:extLst>
          </p:cNvPr>
          <p:cNvSpPr>
            <a:spLocks noGrp="1"/>
          </p:cNvSpPr>
          <p:nvPr>
            <p:ph type="title"/>
          </p:nvPr>
        </p:nvSpPr>
        <p:spPr>
          <a:xfrm>
            <a:off x="6887" y="891655"/>
            <a:ext cx="4867016" cy="2303804"/>
          </a:xfrm>
          <a:solidFill>
            <a:schemeClr val="tx2">
              <a:lumMod val="25000"/>
              <a:lumOff val="75000"/>
            </a:schemeClr>
          </a:solidFill>
        </p:spPr>
        <p:txBody>
          <a:bodyPr anchor="b">
            <a:normAutofit/>
          </a:bodyPr>
          <a:lstStyle/>
          <a:p>
            <a:pPr algn="r"/>
            <a:r>
              <a:rPr lang="en-GB" sz="4000" b="1"/>
              <a:t>Microsoft Teams limitations</a:t>
            </a:r>
            <a:br>
              <a:rPr lang="en-GB" sz="4000" b="1"/>
            </a:br>
            <a:endParaRPr lang="en-GB" sz="4000" b="1"/>
          </a:p>
        </p:txBody>
      </p:sp>
      <p:sp>
        <p:nvSpPr>
          <p:cNvPr id="3" name="Content Placeholder 2">
            <a:extLst>
              <a:ext uri="{FF2B5EF4-FFF2-40B4-BE49-F238E27FC236}">
                <a16:creationId xmlns:a16="http://schemas.microsoft.com/office/drawing/2014/main" id="{6A14F894-7B90-7ECA-D095-ECE02105DBCA}"/>
              </a:ext>
            </a:extLst>
          </p:cNvPr>
          <p:cNvSpPr>
            <a:spLocks noGrp="1"/>
          </p:cNvSpPr>
          <p:nvPr>
            <p:ph idx="1"/>
          </p:nvPr>
        </p:nvSpPr>
        <p:spPr>
          <a:xfrm>
            <a:off x="5575866" y="3255"/>
            <a:ext cx="6616465" cy="6857648"/>
          </a:xfrm>
          <a:solidFill>
            <a:schemeClr val="accent2">
              <a:lumMod val="20000"/>
              <a:lumOff val="80000"/>
            </a:schemeClr>
          </a:solidFill>
          <a:ln>
            <a:solidFill>
              <a:schemeClr val="accent2">
                <a:lumMod val="20000"/>
                <a:lumOff val="80000"/>
              </a:schemeClr>
            </a:solidFill>
          </a:ln>
        </p:spPr>
        <p:txBody>
          <a:bodyPr vert="horz" lIns="91440" tIns="45720" rIns="91440" bIns="45720" rtlCol="0" anchor="ctr">
            <a:noAutofit/>
          </a:bodyPr>
          <a:lstStyle/>
          <a:p>
            <a:pPr marL="0" indent="0">
              <a:buNone/>
            </a:pPr>
            <a:r>
              <a:rPr lang="en-GB" sz="1600" dirty="0">
                <a:latin typeface="Arial"/>
                <a:cs typeface="Arial"/>
              </a:rPr>
              <a:t>Microsoft teams is a useful tool that helps team work together in one place. It is fast simple and keep everything organized. But to get the best results , it is important to know some of its limits and challenges.</a:t>
            </a:r>
          </a:p>
          <a:p>
            <a:pPr>
              <a:buFont typeface="Wingdings" panose="020B0604020202020204" pitchFamily="34" charset="0"/>
              <a:buChar char="§"/>
            </a:pPr>
            <a:r>
              <a:rPr lang="en-GB" sz="1800" b="1" dirty="0">
                <a:latin typeface="Arial"/>
                <a:cs typeface="Arial"/>
              </a:rPr>
              <a:t>Internet connectivity</a:t>
            </a:r>
            <a:r>
              <a:rPr lang="en-GB" sz="1600" dirty="0">
                <a:latin typeface="Arial"/>
                <a:cs typeface="Arial"/>
              </a:rPr>
              <a:t>: poor internet can lead to slow loading times dropping calls, and difficulty accessing patient records or communication effectively.</a:t>
            </a:r>
          </a:p>
          <a:p>
            <a:pPr>
              <a:buFont typeface="Wingdings" panose="020B0604020202020204" pitchFamily="34" charset="0"/>
              <a:buChar char="§"/>
            </a:pPr>
            <a:r>
              <a:rPr lang="en-GB" sz="1800" b="1" dirty="0">
                <a:latin typeface="Arial"/>
                <a:cs typeface="Arial"/>
              </a:rPr>
              <a:t>Account limitations</a:t>
            </a:r>
            <a:r>
              <a:rPr lang="en-GB" sz="1600" b="1" dirty="0">
                <a:latin typeface="Arial"/>
                <a:cs typeface="Arial"/>
              </a:rPr>
              <a:t>:</a:t>
            </a:r>
            <a:r>
              <a:rPr lang="en-GB" sz="1600" dirty="0">
                <a:latin typeface="Arial"/>
                <a:cs typeface="Arial"/>
              </a:rPr>
              <a:t> family member or outside consultants using personal accounts cannot join shared channels, which reduces communication and collaboration</a:t>
            </a:r>
          </a:p>
          <a:p>
            <a:pPr>
              <a:buFont typeface="Wingdings" panose="020B0604020202020204" pitchFamily="34" charset="0"/>
              <a:buChar char="§"/>
            </a:pPr>
            <a:r>
              <a:rPr lang="en-GB" sz="1800" b="1" dirty="0">
                <a:latin typeface="Arial"/>
                <a:cs typeface="Arial"/>
              </a:rPr>
              <a:t>Recreating channels causes delays</a:t>
            </a:r>
            <a:r>
              <a:rPr lang="en-GB" sz="1600" dirty="0">
                <a:latin typeface="Arial"/>
                <a:cs typeface="Arial"/>
              </a:rPr>
              <a:t>: this means that when shared channel are not copied over automatically, staff will have to set them up again from scratch. This extra effort can slow down workflows and add more work for team.</a:t>
            </a:r>
          </a:p>
          <a:p>
            <a:pPr>
              <a:buFont typeface="Wingdings" panose="020B0604020202020204" pitchFamily="34" charset="0"/>
              <a:buChar char="§"/>
            </a:pPr>
            <a:r>
              <a:rPr lang="en-GB" sz="1800" b="1" dirty="0">
                <a:latin typeface="Arial"/>
                <a:cs typeface="Arial"/>
              </a:rPr>
              <a:t>No email notifications</a:t>
            </a:r>
            <a:r>
              <a:rPr lang="en-GB" sz="1600" b="1" dirty="0">
                <a:latin typeface="Arial"/>
                <a:cs typeface="Arial"/>
              </a:rPr>
              <a:t>: </a:t>
            </a:r>
            <a:r>
              <a:rPr lang="en-GB" sz="1600" dirty="0">
                <a:latin typeface="Arial"/>
                <a:cs typeface="Arial"/>
              </a:rPr>
              <a:t>staff</a:t>
            </a:r>
            <a:r>
              <a:rPr lang="en-GB" sz="1600" b="1" dirty="0">
                <a:latin typeface="Arial"/>
                <a:cs typeface="Arial"/>
              </a:rPr>
              <a:t> </a:t>
            </a:r>
            <a:r>
              <a:rPr lang="en-GB" sz="1600" dirty="0">
                <a:latin typeface="Arial"/>
                <a:cs typeface="Arial"/>
              </a:rPr>
              <a:t>need to regularly check teams to stay update ,which could lead to missed important information if they don't keep an eye on it consistently</a:t>
            </a:r>
          </a:p>
          <a:p>
            <a:pPr>
              <a:buFont typeface="Wingdings" panose="020B0604020202020204" pitchFamily="34" charset="0"/>
              <a:buChar char="§"/>
            </a:pPr>
            <a:r>
              <a:rPr lang="en-GB" sz="1800" b="1" dirty="0">
                <a:latin typeface="Arial"/>
                <a:cs typeface="Arial"/>
              </a:rPr>
              <a:t>Audio and video issues</a:t>
            </a:r>
            <a:r>
              <a:rPr lang="en-GB" sz="1600" dirty="0">
                <a:latin typeface="Arial"/>
                <a:cs typeface="Arial"/>
              </a:rPr>
              <a:t>: this can make online meeting ,staff discussions and talking to outside health professionals difficult.</a:t>
            </a:r>
            <a:endParaRPr lang="en-GB" sz="1600" dirty="0">
              <a:latin typeface="Arial"/>
              <a:ea typeface="Calibri"/>
              <a:cs typeface="Arial"/>
            </a:endParaRPr>
          </a:p>
          <a:p>
            <a:pPr marL="0" indent="0">
              <a:buNone/>
            </a:pPr>
            <a:endParaRPr lang="en-GB" sz="1600" dirty="0">
              <a:highlight>
                <a:srgbClr val="FFFF00"/>
              </a:highlight>
              <a:latin typeface="Arial"/>
              <a:cs typeface="Arial"/>
            </a:endParaRPr>
          </a:p>
          <a:p>
            <a:pPr marL="0" indent="0">
              <a:buNone/>
            </a:pPr>
            <a:endParaRPr lang="en-GB" sz="1900" dirty="0">
              <a:highlight>
                <a:srgbClr val="FFFF00"/>
              </a:highlight>
              <a:latin typeface="Arial"/>
              <a:cs typeface="Arial"/>
            </a:endParaRPr>
          </a:p>
          <a:p>
            <a:pPr>
              <a:buFont typeface="Wingdings" panose="020B0604020202020204" pitchFamily="34" charset="0"/>
              <a:buChar char="§"/>
            </a:pPr>
            <a:endParaRPr lang="en-GB" sz="2400" dirty="0">
              <a:latin typeface="Arial"/>
              <a:cs typeface="Arial"/>
            </a:endParaRPr>
          </a:p>
          <a:p>
            <a:pPr marL="0" indent="0">
              <a:buNone/>
            </a:pPr>
            <a:endParaRPr lang="en-GB" sz="2400"/>
          </a:p>
          <a:p>
            <a:pPr marL="0" indent="0">
              <a:buNone/>
            </a:pPr>
            <a:endParaRPr lang="en-GB" sz="2400"/>
          </a:p>
        </p:txBody>
      </p:sp>
    </p:spTree>
    <p:extLst>
      <p:ext uri="{BB962C8B-B14F-4D97-AF65-F5344CB8AC3E}">
        <p14:creationId xmlns:p14="http://schemas.microsoft.com/office/powerpoint/2010/main" val="24971080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0" name="Freeform: Shape 29">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32" name="Rectangle 31">
            <a:extLst>
              <a:ext uri="{FF2B5EF4-FFF2-40B4-BE49-F238E27FC236}">
                <a16:creationId xmlns:a16="http://schemas.microsoft.com/office/drawing/2014/main" id="{FAF3766F-DEF3-4802-BB0D-7A18EDD970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7995"/>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3123FFE-88F2-6F58-2776-A909B7DD285F}"/>
              </a:ext>
            </a:extLst>
          </p:cNvPr>
          <p:cNvSpPr>
            <a:spLocks noGrp="1"/>
          </p:cNvSpPr>
          <p:nvPr>
            <p:ph type="title"/>
          </p:nvPr>
        </p:nvSpPr>
        <p:spPr>
          <a:xfrm>
            <a:off x="295553" y="506880"/>
            <a:ext cx="6572385" cy="775197"/>
          </a:xfrm>
          <a:solidFill>
            <a:schemeClr val="accent4">
              <a:lumMod val="20000"/>
              <a:lumOff val="80000"/>
            </a:schemeClr>
          </a:solidFill>
        </p:spPr>
        <p:txBody>
          <a:bodyPr vert="horz" lIns="91440" tIns="45720" rIns="91440" bIns="45720" rtlCol="0" anchor="b">
            <a:normAutofit/>
          </a:bodyPr>
          <a:lstStyle/>
          <a:p>
            <a:pPr>
              <a:lnSpc>
                <a:spcPct val="90000"/>
              </a:lnSpc>
            </a:pPr>
            <a:r>
              <a:rPr lang="en-US" sz="2000" dirty="0">
                <a:latin typeface="Arial"/>
                <a:cs typeface="Arial"/>
              </a:rPr>
              <a:t>Impact of limited digital skills using Excel</a:t>
            </a:r>
          </a:p>
        </p:txBody>
      </p:sp>
      <p:sp>
        <p:nvSpPr>
          <p:cNvPr id="3" name="Text Placeholder 2">
            <a:extLst>
              <a:ext uri="{FF2B5EF4-FFF2-40B4-BE49-F238E27FC236}">
                <a16:creationId xmlns:a16="http://schemas.microsoft.com/office/drawing/2014/main" id="{16B2EC02-24CF-9C05-FDAB-9E6B9AC15F9E}"/>
              </a:ext>
            </a:extLst>
          </p:cNvPr>
          <p:cNvSpPr>
            <a:spLocks noGrp="1"/>
          </p:cNvSpPr>
          <p:nvPr>
            <p:ph type="body" idx="1"/>
          </p:nvPr>
        </p:nvSpPr>
        <p:spPr>
          <a:xfrm>
            <a:off x="-171179" y="1716745"/>
            <a:ext cx="7050030" cy="5140785"/>
          </a:xfrm>
          <a:solidFill>
            <a:schemeClr val="accent5">
              <a:lumMod val="20000"/>
              <a:lumOff val="80000"/>
            </a:schemeClr>
          </a:solidFill>
        </p:spPr>
        <p:txBody>
          <a:bodyPr vert="horz" lIns="91440" tIns="45720" rIns="91440" bIns="45720" rtlCol="0" anchor="t">
            <a:noAutofit/>
          </a:bodyPr>
          <a:lstStyle/>
          <a:p>
            <a:pPr marL="285750" indent="-285750">
              <a:lnSpc>
                <a:spcPct val="100000"/>
              </a:lnSpc>
              <a:buChar char="•"/>
            </a:pPr>
            <a:r>
              <a:rPr lang="en-US" sz="1800" i="0" kern="1200" dirty="0">
                <a:solidFill>
                  <a:schemeClr val="tx1"/>
                </a:solidFill>
                <a:latin typeface="Arial"/>
                <a:cs typeface="Arial"/>
              </a:rPr>
              <a:t>Limited digital skills using Excel can hinder career progression. This could result in errors accruing more frequently.</a:t>
            </a:r>
            <a:endParaRPr lang="en-US"/>
          </a:p>
          <a:p>
            <a:pPr marL="285750" indent="-285750">
              <a:lnSpc>
                <a:spcPct val="100000"/>
              </a:lnSpc>
              <a:buChar char="•"/>
            </a:pPr>
            <a:r>
              <a:rPr lang="en-US" sz="1800" i="0" kern="1200" dirty="0">
                <a:solidFill>
                  <a:schemeClr val="tx1"/>
                </a:solidFill>
                <a:latin typeface="Arial"/>
                <a:cs typeface="Arial"/>
              </a:rPr>
              <a:t>Lacking in digital skills can limit the care home from moving forward -reason why because technology is on the rise.</a:t>
            </a:r>
          </a:p>
          <a:p>
            <a:pPr marL="285750" indent="-285750">
              <a:lnSpc>
                <a:spcPct val="100000"/>
              </a:lnSpc>
              <a:buChar char="•"/>
            </a:pPr>
            <a:r>
              <a:rPr lang="en-US" sz="1800" i="0" kern="1200" dirty="0">
                <a:solidFill>
                  <a:schemeClr val="tx1"/>
                </a:solidFill>
                <a:latin typeface="Arial"/>
                <a:cs typeface="Arial"/>
              </a:rPr>
              <a:t>Staff may struggle with demands and tasks like data analysis which could lead to slowing down of the care for patients.</a:t>
            </a:r>
          </a:p>
          <a:p>
            <a:pPr marL="285750" indent="-285750">
              <a:lnSpc>
                <a:spcPct val="100000"/>
              </a:lnSpc>
              <a:buChar char="•"/>
            </a:pPr>
            <a:r>
              <a:rPr lang="en-US" sz="1800" i="0" kern="1200" dirty="0">
                <a:solidFill>
                  <a:schemeClr val="tx1"/>
                </a:solidFill>
                <a:latin typeface="Arial"/>
                <a:cs typeface="Arial"/>
              </a:rPr>
              <a:t>Staff may feel reluctant to take on new responsibilities which could lead to stress and lack in confidence.</a:t>
            </a:r>
          </a:p>
          <a:p>
            <a:pPr marL="285750" indent="-285750">
              <a:lnSpc>
                <a:spcPct val="100000"/>
              </a:lnSpc>
              <a:buChar char="•"/>
            </a:pPr>
            <a:r>
              <a:rPr lang="en-US" sz="1800" i="0" kern="1200" dirty="0">
                <a:solidFill>
                  <a:schemeClr val="tx1"/>
                </a:solidFill>
                <a:latin typeface="Arial"/>
                <a:cs typeface="Arial"/>
              </a:rPr>
              <a:t>It would be more likely tasked would be missed and incomplete staff feeling overwhelmed, overlooked and undermined.</a:t>
            </a:r>
          </a:p>
          <a:p>
            <a:pPr marL="285750" indent="-285750">
              <a:lnSpc>
                <a:spcPct val="100000"/>
              </a:lnSpc>
              <a:buChar char="•"/>
            </a:pPr>
            <a:r>
              <a:rPr lang="en-US" sz="1800" i="0" kern="1200" dirty="0">
                <a:solidFill>
                  <a:schemeClr val="tx1"/>
                </a:solidFill>
                <a:latin typeface="Arial"/>
                <a:cs typeface="Arial"/>
              </a:rPr>
              <a:t>Staff may potentially feel excluded and incompetent.</a:t>
            </a:r>
            <a:endParaRPr lang="en-US" sz="1600" i="0" kern="1200">
              <a:solidFill>
                <a:schemeClr val="tx1"/>
              </a:solidFill>
              <a:latin typeface="Arial"/>
              <a:cs typeface="Arial"/>
            </a:endParaRPr>
          </a:p>
        </p:txBody>
      </p:sp>
      <p:sp>
        <p:nvSpPr>
          <p:cNvPr id="34" name="Freeform: Shape 33">
            <a:extLst>
              <a:ext uri="{FF2B5EF4-FFF2-40B4-BE49-F238E27FC236}">
                <a16:creationId xmlns:a16="http://schemas.microsoft.com/office/drawing/2014/main" id="{BD0C058D-27D4-3139-E199-E2C11099B6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1" name="Picture 20" descr="3D Hologram from iPad">
            <a:extLst>
              <a:ext uri="{FF2B5EF4-FFF2-40B4-BE49-F238E27FC236}">
                <a16:creationId xmlns:a16="http://schemas.microsoft.com/office/drawing/2014/main" id="{4854FF3A-28D6-1592-1E2E-051A5C8ADCD1}"/>
              </a:ext>
            </a:extLst>
          </p:cNvPr>
          <p:cNvPicPr>
            <a:picLocks noChangeAspect="1"/>
          </p:cNvPicPr>
          <p:nvPr/>
        </p:nvPicPr>
        <p:blipFill>
          <a:blip r:embed="rId2"/>
          <a:srcRect t="4618" r="6" b="10970"/>
          <a:stretch>
            <a:fillRect/>
          </a:stretch>
        </p:blipFill>
        <p:spPr>
          <a:xfrm>
            <a:off x="7040271" y="593398"/>
            <a:ext cx="5162507" cy="4114997"/>
          </a:xfrm>
          <a:prstGeom prst="rect">
            <a:avLst/>
          </a:prstGeom>
        </p:spPr>
      </p:pic>
      <p:sp>
        <p:nvSpPr>
          <p:cNvPr id="36" name="Freeform: Shape 35">
            <a:extLst>
              <a:ext uri="{FF2B5EF4-FFF2-40B4-BE49-F238E27FC236}">
                <a16:creationId xmlns:a16="http://schemas.microsoft.com/office/drawing/2014/main" id="{E94E0531-D614-3CB6-996E-FF0184A33A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8" y="6300216"/>
            <a:ext cx="11165482" cy="45719"/>
          </a:xfrm>
          <a:custGeom>
            <a:avLst/>
            <a:gdLst>
              <a:gd name="connsiteX0" fmla="*/ 0 w 11165482"/>
              <a:gd name="connsiteY0" fmla="*/ 0 h 45719"/>
              <a:gd name="connsiteX1" fmla="*/ 3694525 w 11165482"/>
              <a:gd name="connsiteY1" fmla="*/ 0 h 45719"/>
              <a:gd name="connsiteX2" fmla="*/ 5021183 w 11165482"/>
              <a:gd name="connsiteY2" fmla="*/ 0 h 45719"/>
              <a:gd name="connsiteX3" fmla="*/ 6144299 w 11165482"/>
              <a:gd name="connsiteY3" fmla="*/ 0 h 45719"/>
              <a:gd name="connsiteX4" fmla="*/ 8715708 w 11165482"/>
              <a:gd name="connsiteY4" fmla="*/ 0 h 45719"/>
              <a:gd name="connsiteX5" fmla="*/ 11165482 w 11165482"/>
              <a:gd name="connsiteY5" fmla="*/ 0 h 45719"/>
              <a:gd name="connsiteX6" fmla="*/ 11165482 w 11165482"/>
              <a:gd name="connsiteY6" fmla="*/ 45719 h 45719"/>
              <a:gd name="connsiteX7" fmla="*/ 8715708 w 11165482"/>
              <a:gd name="connsiteY7" fmla="*/ 45719 h 45719"/>
              <a:gd name="connsiteX8" fmla="*/ 6144299 w 11165482"/>
              <a:gd name="connsiteY8" fmla="*/ 45719 h 45719"/>
              <a:gd name="connsiteX9" fmla="*/ 5021183 w 11165482"/>
              <a:gd name="connsiteY9" fmla="*/ 45719 h 45719"/>
              <a:gd name="connsiteX10" fmla="*/ 3694525 w 11165482"/>
              <a:gd name="connsiteY10" fmla="*/ 45719 h 45719"/>
              <a:gd name="connsiteX11" fmla="*/ 0 w 11165482"/>
              <a:gd name="connsiteY11" fmla="*/ 45719 h 45719"/>
              <a:gd name="connsiteX0" fmla="*/ 0 w 11165482"/>
              <a:gd name="connsiteY0" fmla="*/ 0 h 45719"/>
              <a:gd name="connsiteX1" fmla="*/ 3694525 w 11165482"/>
              <a:gd name="connsiteY1" fmla="*/ 0 h 45719"/>
              <a:gd name="connsiteX2" fmla="*/ 6144299 w 11165482"/>
              <a:gd name="connsiteY2" fmla="*/ 0 h 45719"/>
              <a:gd name="connsiteX3" fmla="*/ 8715708 w 11165482"/>
              <a:gd name="connsiteY3" fmla="*/ 0 h 45719"/>
              <a:gd name="connsiteX4" fmla="*/ 11165482 w 11165482"/>
              <a:gd name="connsiteY4" fmla="*/ 0 h 45719"/>
              <a:gd name="connsiteX5" fmla="*/ 11165482 w 11165482"/>
              <a:gd name="connsiteY5" fmla="*/ 45719 h 45719"/>
              <a:gd name="connsiteX6" fmla="*/ 8715708 w 11165482"/>
              <a:gd name="connsiteY6" fmla="*/ 45719 h 45719"/>
              <a:gd name="connsiteX7" fmla="*/ 6144299 w 11165482"/>
              <a:gd name="connsiteY7" fmla="*/ 45719 h 45719"/>
              <a:gd name="connsiteX8" fmla="*/ 5021183 w 11165482"/>
              <a:gd name="connsiteY8" fmla="*/ 45719 h 45719"/>
              <a:gd name="connsiteX9" fmla="*/ 3694525 w 11165482"/>
              <a:gd name="connsiteY9" fmla="*/ 45719 h 45719"/>
              <a:gd name="connsiteX10" fmla="*/ 0 w 11165482"/>
              <a:gd name="connsiteY10" fmla="*/ 45719 h 45719"/>
              <a:gd name="connsiteX11" fmla="*/ 0 w 11165482"/>
              <a:gd name="connsiteY11" fmla="*/ 0 h 45719"/>
              <a:gd name="connsiteX0" fmla="*/ 0 w 11165482"/>
              <a:gd name="connsiteY0" fmla="*/ 0 h 45719"/>
              <a:gd name="connsiteX1" fmla="*/ 3694525 w 11165482"/>
              <a:gd name="connsiteY1" fmla="*/ 0 h 45719"/>
              <a:gd name="connsiteX2" fmla="*/ 6144299 w 11165482"/>
              <a:gd name="connsiteY2" fmla="*/ 0 h 45719"/>
              <a:gd name="connsiteX3" fmla="*/ 8715708 w 11165482"/>
              <a:gd name="connsiteY3" fmla="*/ 0 h 45719"/>
              <a:gd name="connsiteX4" fmla="*/ 11165482 w 11165482"/>
              <a:gd name="connsiteY4" fmla="*/ 0 h 45719"/>
              <a:gd name="connsiteX5" fmla="*/ 11165482 w 11165482"/>
              <a:gd name="connsiteY5" fmla="*/ 45719 h 45719"/>
              <a:gd name="connsiteX6" fmla="*/ 8715708 w 11165482"/>
              <a:gd name="connsiteY6" fmla="*/ 45719 h 45719"/>
              <a:gd name="connsiteX7" fmla="*/ 6144299 w 11165482"/>
              <a:gd name="connsiteY7" fmla="*/ 45719 h 45719"/>
              <a:gd name="connsiteX8" fmla="*/ 5021183 w 11165482"/>
              <a:gd name="connsiteY8" fmla="*/ 45719 h 45719"/>
              <a:gd name="connsiteX9" fmla="*/ 0 w 11165482"/>
              <a:gd name="connsiteY9" fmla="*/ 45719 h 45719"/>
              <a:gd name="connsiteX10" fmla="*/ 0 w 11165482"/>
              <a:gd name="connsiteY10" fmla="*/ 0 h 45719"/>
              <a:gd name="connsiteX0" fmla="*/ 0 w 11165482"/>
              <a:gd name="connsiteY0" fmla="*/ 0 h 45719"/>
              <a:gd name="connsiteX1" fmla="*/ 6144299 w 11165482"/>
              <a:gd name="connsiteY1" fmla="*/ 0 h 45719"/>
              <a:gd name="connsiteX2" fmla="*/ 8715708 w 11165482"/>
              <a:gd name="connsiteY2" fmla="*/ 0 h 45719"/>
              <a:gd name="connsiteX3" fmla="*/ 11165482 w 11165482"/>
              <a:gd name="connsiteY3" fmla="*/ 0 h 45719"/>
              <a:gd name="connsiteX4" fmla="*/ 11165482 w 11165482"/>
              <a:gd name="connsiteY4" fmla="*/ 45719 h 45719"/>
              <a:gd name="connsiteX5" fmla="*/ 8715708 w 11165482"/>
              <a:gd name="connsiteY5" fmla="*/ 45719 h 45719"/>
              <a:gd name="connsiteX6" fmla="*/ 6144299 w 11165482"/>
              <a:gd name="connsiteY6" fmla="*/ 45719 h 45719"/>
              <a:gd name="connsiteX7" fmla="*/ 5021183 w 11165482"/>
              <a:gd name="connsiteY7" fmla="*/ 45719 h 45719"/>
              <a:gd name="connsiteX8" fmla="*/ 0 w 11165482"/>
              <a:gd name="connsiteY8" fmla="*/ 45719 h 45719"/>
              <a:gd name="connsiteX9" fmla="*/ 0 w 11165482"/>
              <a:gd name="connsiteY9" fmla="*/ 0 h 45719"/>
              <a:gd name="connsiteX0" fmla="*/ 0 w 11165482"/>
              <a:gd name="connsiteY0" fmla="*/ 0 h 45719"/>
              <a:gd name="connsiteX1" fmla="*/ 6144299 w 11165482"/>
              <a:gd name="connsiteY1" fmla="*/ 0 h 45719"/>
              <a:gd name="connsiteX2" fmla="*/ 8715708 w 11165482"/>
              <a:gd name="connsiteY2" fmla="*/ 0 h 45719"/>
              <a:gd name="connsiteX3" fmla="*/ 11165482 w 11165482"/>
              <a:gd name="connsiteY3" fmla="*/ 0 h 45719"/>
              <a:gd name="connsiteX4" fmla="*/ 11165482 w 11165482"/>
              <a:gd name="connsiteY4" fmla="*/ 45719 h 45719"/>
              <a:gd name="connsiteX5" fmla="*/ 8715708 w 11165482"/>
              <a:gd name="connsiteY5" fmla="*/ 45719 h 45719"/>
              <a:gd name="connsiteX6" fmla="*/ 5021183 w 11165482"/>
              <a:gd name="connsiteY6" fmla="*/ 45719 h 45719"/>
              <a:gd name="connsiteX7" fmla="*/ 0 w 11165482"/>
              <a:gd name="connsiteY7" fmla="*/ 45719 h 45719"/>
              <a:gd name="connsiteX8" fmla="*/ 0 w 11165482"/>
              <a:gd name="connsiteY8"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8715708 w 11165482"/>
              <a:gd name="connsiteY4" fmla="*/ 45719 h 45719"/>
              <a:gd name="connsiteX5" fmla="*/ 5021183 w 11165482"/>
              <a:gd name="connsiteY5" fmla="*/ 45719 h 45719"/>
              <a:gd name="connsiteX6" fmla="*/ 0 w 11165482"/>
              <a:gd name="connsiteY6" fmla="*/ 45719 h 45719"/>
              <a:gd name="connsiteX7" fmla="*/ 0 w 11165482"/>
              <a:gd name="connsiteY7"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8715708 w 11165482"/>
              <a:gd name="connsiteY4" fmla="*/ 45719 h 45719"/>
              <a:gd name="connsiteX5" fmla="*/ 0 w 11165482"/>
              <a:gd name="connsiteY5" fmla="*/ 45719 h 45719"/>
              <a:gd name="connsiteX6" fmla="*/ 0 w 11165482"/>
              <a:gd name="connsiteY6" fmla="*/ 0 h 45719"/>
              <a:gd name="connsiteX0" fmla="*/ 0 w 11165482"/>
              <a:gd name="connsiteY0" fmla="*/ 0 h 45719"/>
              <a:gd name="connsiteX1" fmla="*/ 8715708 w 11165482"/>
              <a:gd name="connsiteY1" fmla="*/ 0 h 45719"/>
              <a:gd name="connsiteX2" fmla="*/ 11165482 w 11165482"/>
              <a:gd name="connsiteY2" fmla="*/ 0 h 45719"/>
              <a:gd name="connsiteX3" fmla="*/ 11165482 w 11165482"/>
              <a:gd name="connsiteY3" fmla="*/ 45719 h 45719"/>
              <a:gd name="connsiteX4" fmla="*/ 0 w 11165482"/>
              <a:gd name="connsiteY4" fmla="*/ 45719 h 45719"/>
              <a:gd name="connsiteX5" fmla="*/ 0 w 11165482"/>
              <a:gd name="connsiteY5" fmla="*/ 0 h 45719"/>
              <a:gd name="connsiteX0" fmla="*/ 0 w 11165482"/>
              <a:gd name="connsiteY0" fmla="*/ 0 h 45719"/>
              <a:gd name="connsiteX1" fmla="*/ 11165482 w 11165482"/>
              <a:gd name="connsiteY1" fmla="*/ 0 h 45719"/>
              <a:gd name="connsiteX2" fmla="*/ 11165482 w 11165482"/>
              <a:gd name="connsiteY2" fmla="*/ 45719 h 45719"/>
              <a:gd name="connsiteX3" fmla="*/ 0 w 11165482"/>
              <a:gd name="connsiteY3" fmla="*/ 45719 h 45719"/>
              <a:gd name="connsiteX4" fmla="*/ 0 w 11165482"/>
              <a:gd name="connsiteY4" fmla="*/ 0 h 45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65482" h="45719">
                <a:moveTo>
                  <a:pt x="0" y="0"/>
                </a:moveTo>
                <a:lnTo>
                  <a:pt x="11165482" y="0"/>
                </a:lnTo>
                <a:lnTo>
                  <a:pt x="11165482" y="45719"/>
                </a:lnTo>
                <a:lnTo>
                  <a:pt x="0" y="45719"/>
                </a:lnTo>
                <a:lnTo>
                  <a:pt x="0" y="0"/>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27769596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774A975B-A886-5202-0489-6965514A0D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69" y="508090"/>
            <a:ext cx="11153214" cy="149279"/>
          </a:xfrm>
          <a:custGeom>
            <a:avLst/>
            <a:gdLst>
              <a:gd name="connsiteX0" fmla="*/ 0 w 8085002"/>
              <a:gd name="connsiteY0" fmla="*/ 0 h 149279"/>
              <a:gd name="connsiteX1" fmla="*/ 8085002 w 8085002"/>
              <a:gd name="connsiteY1" fmla="*/ 0 h 149279"/>
              <a:gd name="connsiteX2" fmla="*/ 8085002 w 8085002"/>
              <a:gd name="connsiteY2" fmla="*/ 149279 h 149279"/>
              <a:gd name="connsiteX3" fmla="*/ 0 w 8085002"/>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8085002" h="149279">
                <a:moveTo>
                  <a:pt x="0" y="0"/>
                </a:moveTo>
                <a:lnTo>
                  <a:pt x="8085002" y="0"/>
                </a:lnTo>
                <a:lnTo>
                  <a:pt x="8085002" y="149279"/>
                </a:lnTo>
                <a:lnTo>
                  <a:pt x="0" y="149279"/>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Freeform: Shape 10">
            <a:extLst>
              <a:ext uri="{FF2B5EF4-FFF2-40B4-BE49-F238E27FC236}">
                <a16:creationId xmlns:a16="http://schemas.microsoft.com/office/drawing/2014/main" id="{EA67E988-5919-57BB-C7DE-D3EAD38A30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70" y="6209925"/>
            <a:ext cx="11155680" cy="45719"/>
          </a:xfrm>
          <a:custGeom>
            <a:avLst/>
            <a:gdLst/>
            <a:ahLst/>
            <a:cxnLst/>
            <a:rect l="l" t="t" r="r" b="b"/>
            <a:pathLst>
              <a:path w="8715708" h="45719">
                <a:moveTo>
                  <a:pt x="0" y="0"/>
                </a:moveTo>
                <a:lnTo>
                  <a:pt x="3694525" y="0"/>
                </a:lnTo>
                <a:lnTo>
                  <a:pt x="5021183" y="0"/>
                </a:lnTo>
                <a:lnTo>
                  <a:pt x="8715708" y="0"/>
                </a:lnTo>
                <a:lnTo>
                  <a:pt x="8715708" y="45719"/>
                </a:lnTo>
                <a:lnTo>
                  <a:pt x="5021183" y="45719"/>
                </a:lnTo>
                <a:lnTo>
                  <a:pt x="3694525" y="45719"/>
                </a:lnTo>
                <a:lnTo>
                  <a:pt x="0" y="45719"/>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useBgFill="1">
        <p:nvSpPr>
          <p:cNvPr id="13" name="Rectangle 12">
            <a:extLst>
              <a:ext uri="{FF2B5EF4-FFF2-40B4-BE49-F238E27FC236}">
                <a16:creationId xmlns:a16="http://schemas.microsoft.com/office/drawing/2014/main" id="{E73AF435-44C8-C44B-9352-ACFA393E2F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1"/>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650F2D4-F05B-BBC9-2264-494D0624FE14}"/>
              </a:ext>
            </a:extLst>
          </p:cNvPr>
          <p:cNvSpPr>
            <a:spLocks noGrp="1"/>
          </p:cNvSpPr>
          <p:nvPr>
            <p:ph type="title"/>
          </p:nvPr>
        </p:nvSpPr>
        <p:spPr>
          <a:xfrm>
            <a:off x="-903" y="1006631"/>
            <a:ext cx="8366058" cy="4845385"/>
          </a:xfrm>
          <a:solidFill>
            <a:schemeClr val="accent5">
              <a:lumMod val="20000"/>
              <a:lumOff val="80000"/>
            </a:schemeClr>
          </a:solidFill>
        </p:spPr>
        <p:txBody>
          <a:bodyPr vert="horz" lIns="91440" tIns="45720" rIns="91440" bIns="45720" rtlCol="0" anchor="t">
            <a:normAutofit/>
          </a:bodyPr>
          <a:lstStyle/>
          <a:p>
            <a:pPr marL="285750" indent="-285750">
              <a:lnSpc>
                <a:spcPct val="150000"/>
              </a:lnSpc>
              <a:buFont typeface="Arial"/>
              <a:buChar char="•"/>
            </a:pPr>
            <a:r>
              <a:rPr lang="en-US" sz="1500" b="0" dirty="0">
                <a:latin typeface="Arial"/>
                <a:cs typeface="Arial"/>
              </a:rPr>
              <a:t>The impact of limited digital skills using  Teams can lead to poor coordination could potentially increase the risk to </a:t>
            </a:r>
            <a:r>
              <a:rPr lang="en-US" sz="1500" b="0">
                <a:latin typeface="Arial"/>
                <a:cs typeface="Arial"/>
              </a:rPr>
              <a:t>patient.</a:t>
            </a:r>
            <a:endParaRPr lang="en-US"/>
          </a:p>
          <a:p>
            <a:pPr marL="285750" indent="-285750">
              <a:lnSpc>
                <a:spcPct val="150000"/>
              </a:lnSpc>
              <a:buFont typeface="Arial"/>
              <a:buChar char="•"/>
            </a:pPr>
            <a:r>
              <a:rPr lang="en-US" sz="1500" b="0" dirty="0">
                <a:latin typeface="Arial"/>
                <a:cs typeface="Arial"/>
              </a:rPr>
              <a:t>Critical information may not be stored professionally which could lead to communication gaps and delay in care.</a:t>
            </a:r>
          </a:p>
          <a:p>
            <a:pPr marL="285750" indent="-285750">
              <a:lnSpc>
                <a:spcPct val="150000"/>
              </a:lnSpc>
              <a:buFont typeface="Arial"/>
              <a:buChar char="•"/>
            </a:pPr>
            <a:r>
              <a:rPr lang="en-US" sz="1500" b="0" dirty="0">
                <a:latin typeface="Arial"/>
                <a:cs typeface="Arial"/>
              </a:rPr>
              <a:t>Lack of digital confidence using teams can hinder confidence or competence to carry out effective teamwork  </a:t>
            </a:r>
            <a:br>
              <a:rPr lang="en-US" sz="1500" b="0" dirty="0">
                <a:latin typeface="Arial"/>
              </a:rPr>
            </a:br>
            <a:r>
              <a:rPr lang="en-US" sz="1500" b="0" dirty="0">
                <a:latin typeface="Arial"/>
                <a:cs typeface="Arial"/>
              </a:rPr>
              <a:t>Staff that have limited digital skills can decrease the ability for staff to focus and providing direct care which would be challenging.</a:t>
            </a:r>
          </a:p>
          <a:p>
            <a:pPr marL="285750" indent="-285750">
              <a:lnSpc>
                <a:spcPct val="150000"/>
              </a:lnSpc>
              <a:buFont typeface="Arial"/>
              <a:buChar char="•"/>
            </a:pPr>
            <a:r>
              <a:rPr lang="en-US" sz="1500" b="0" dirty="0">
                <a:latin typeface="Arial"/>
                <a:cs typeface="Arial"/>
              </a:rPr>
              <a:t>They may feel a loss of control over care for the patient because they cannot effectively use digital tools to access information or to communicate their needs.</a:t>
            </a:r>
          </a:p>
          <a:p>
            <a:pPr marL="285750" indent="-285750">
              <a:lnSpc>
                <a:spcPct val="150000"/>
              </a:lnSpc>
              <a:buFont typeface="Arial"/>
              <a:buChar char="•"/>
            </a:pPr>
            <a:r>
              <a:rPr lang="en-US" sz="1500" b="0" dirty="0">
                <a:latin typeface="Arial"/>
                <a:cs typeface="Arial"/>
              </a:rPr>
              <a:t>Staff may feel a sense of isolation, frustration, confusion and exclusion </a:t>
            </a:r>
            <a:br>
              <a:rPr lang="en-US" sz="1500" b="0" dirty="0">
                <a:latin typeface="Arial"/>
              </a:rPr>
            </a:br>
            <a:r>
              <a:rPr lang="en-US" sz="1500" b="0" dirty="0">
                <a:latin typeface="Arial"/>
                <a:cs typeface="Arial"/>
              </a:rPr>
              <a:t>Limited skills could lead to communication breakdown which can be a potential safety risk due to difficulties in sharing information regarding patient care. Microsoft teams meeting</a:t>
            </a:r>
          </a:p>
        </p:txBody>
      </p:sp>
      <p:sp>
        <p:nvSpPr>
          <p:cNvPr id="3" name="Text Placeholder 2">
            <a:extLst>
              <a:ext uri="{FF2B5EF4-FFF2-40B4-BE49-F238E27FC236}">
                <a16:creationId xmlns:a16="http://schemas.microsoft.com/office/drawing/2014/main" id="{851D83D8-888F-C669-1201-BCEEC21FFE05}"/>
              </a:ext>
            </a:extLst>
          </p:cNvPr>
          <p:cNvSpPr>
            <a:spLocks noGrp="1"/>
          </p:cNvSpPr>
          <p:nvPr>
            <p:ph type="body" idx="1"/>
          </p:nvPr>
        </p:nvSpPr>
        <p:spPr>
          <a:xfrm>
            <a:off x="365986" y="193975"/>
            <a:ext cx="5916072" cy="826645"/>
          </a:xfrm>
          <a:solidFill>
            <a:schemeClr val="accent4">
              <a:lumMod val="40000"/>
              <a:lumOff val="60000"/>
            </a:schemeClr>
          </a:solidFill>
        </p:spPr>
        <p:txBody>
          <a:bodyPr vert="horz" lIns="91440" tIns="45720" rIns="91440" bIns="45720" rtlCol="0" anchor="b">
            <a:normAutofit/>
          </a:bodyPr>
          <a:lstStyle/>
          <a:p>
            <a:r>
              <a:rPr lang="en-US" sz="2000" b="1" i="0" kern="1200" dirty="0">
                <a:solidFill>
                  <a:schemeClr val="tx1"/>
                </a:solidFill>
                <a:latin typeface="Arial"/>
                <a:cs typeface="Arial"/>
              </a:rPr>
              <a:t>Impact of limited digital skills using Teams</a:t>
            </a:r>
          </a:p>
          <a:p>
            <a:endParaRPr lang="en-US" b="1" i="1" kern="1200">
              <a:solidFill>
                <a:schemeClr val="tx1"/>
              </a:solidFill>
              <a:latin typeface="+mn-lt"/>
              <a:ea typeface="+mn-ea"/>
              <a:cs typeface="+mn-cs"/>
            </a:endParaRPr>
          </a:p>
        </p:txBody>
      </p:sp>
      <p:sp>
        <p:nvSpPr>
          <p:cNvPr id="15" name="Freeform: Shape 14">
            <a:extLst>
              <a:ext uri="{FF2B5EF4-FFF2-40B4-BE49-F238E27FC236}">
                <a16:creationId xmlns:a16="http://schemas.microsoft.com/office/drawing/2014/main" id="{288058DF-7580-C88F-23F0-429412309B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2495" y="508090"/>
            <a:ext cx="4288568" cy="149279"/>
          </a:xfrm>
          <a:custGeom>
            <a:avLst/>
            <a:gdLst>
              <a:gd name="connsiteX0" fmla="*/ 0 w 6117427"/>
              <a:gd name="connsiteY0" fmla="*/ 0 h 149279"/>
              <a:gd name="connsiteX1" fmla="*/ 6117427 w 6117427"/>
              <a:gd name="connsiteY1" fmla="*/ 0 h 149279"/>
              <a:gd name="connsiteX2" fmla="*/ 6117427 w 6117427"/>
              <a:gd name="connsiteY2" fmla="*/ 149279 h 149279"/>
              <a:gd name="connsiteX3" fmla="*/ 0 w 6117427"/>
              <a:gd name="connsiteY3" fmla="*/ 149279 h 149279"/>
            </a:gdLst>
            <a:ahLst/>
            <a:cxnLst>
              <a:cxn ang="0">
                <a:pos x="connsiteX0" y="connsiteY0"/>
              </a:cxn>
              <a:cxn ang="0">
                <a:pos x="connsiteX1" y="connsiteY1"/>
              </a:cxn>
              <a:cxn ang="0">
                <a:pos x="connsiteX2" y="connsiteY2"/>
              </a:cxn>
              <a:cxn ang="0">
                <a:pos x="connsiteX3" y="connsiteY3"/>
              </a:cxn>
            </a:cxnLst>
            <a:rect l="l" t="t" r="r" b="b"/>
            <a:pathLst>
              <a:path w="6117427" h="149279">
                <a:moveTo>
                  <a:pt x="0" y="0"/>
                </a:moveTo>
                <a:lnTo>
                  <a:pt x="6117427" y="0"/>
                </a:lnTo>
                <a:lnTo>
                  <a:pt x="6117427" y="149279"/>
                </a:lnTo>
                <a:lnTo>
                  <a:pt x="0" y="149279"/>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7" name="Freeform: Shape 16">
            <a:extLst>
              <a:ext uri="{FF2B5EF4-FFF2-40B4-BE49-F238E27FC236}">
                <a16:creationId xmlns:a16="http://schemas.microsoft.com/office/drawing/2014/main" id="{43F82943-4565-9E0E-E9DB-5B7B417E67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1208" y="6207749"/>
            <a:ext cx="4307405" cy="45720"/>
          </a:xfrm>
          <a:custGeom>
            <a:avLst/>
            <a:gdLst>
              <a:gd name="connsiteX0" fmla="*/ 0 w 6144298"/>
              <a:gd name="connsiteY0" fmla="*/ 0 h 45720"/>
              <a:gd name="connsiteX1" fmla="*/ 5021183 w 6144298"/>
              <a:gd name="connsiteY1" fmla="*/ 0 h 45720"/>
              <a:gd name="connsiteX2" fmla="*/ 5021183 w 6144298"/>
              <a:gd name="connsiteY2" fmla="*/ 1 h 45720"/>
              <a:gd name="connsiteX3" fmla="*/ 6144298 w 6144298"/>
              <a:gd name="connsiteY3" fmla="*/ 1 h 45720"/>
              <a:gd name="connsiteX4" fmla="*/ 6144298 w 6144298"/>
              <a:gd name="connsiteY4" fmla="*/ 45720 h 45720"/>
              <a:gd name="connsiteX5" fmla="*/ 1123115 w 6144298"/>
              <a:gd name="connsiteY5" fmla="*/ 45720 h 45720"/>
              <a:gd name="connsiteX6" fmla="*/ 1123115 w 6144298"/>
              <a:gd name="connsiteY6" fmla="*/ 45719 h 45720"/>
              <a:gd name="connsiteX7" fmla="*/ 0 w 6144298"/>
              <a:gd name="connsiteY7" fmla="*/ 45719 h 457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44298" h="45720">
                <a:moveTo>
                  <a:pt x="0" y="0"/>
                </a:moveTo>
                <a:lnTo>
                  <a:pt x="5021183" y="0"/>
                </a:lnTo>
                <a:lnTo>
                  <a:pt x="5021183" y="1"/>
                </a:lnTo>
                <a:lnTo>
                  <a:pt x="6144298" y="1"/>
                </a:lnTo>
                <a:lnTo>
                  <a:pt x="6144298" y="45720"/>
                </a:lnTo>
                <a:lnTo>
                  <a:pt x="1123115" y="45720"/>
                </a:lnTo>
                <a:lnTo>
                  <a:pt x="1123115" y="45719"/>
                </a:lnTo>
                <a:lnTo>
                  <a:pt x="0" y="45719"/>
                </a:lnTo>
                <a:close/>
              </a:path>
            </a:pathLst>
          </a:cu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TextBox 5">
            <a:extLst>
              <a:ext uri="{FF2B5EF4-FFF2-40B4-BE49-F238E27FC236}">
                <a16:creationId xmlns:a16="http://schemas.microsoft.com/office/drawing/2014/main" id="{C23E2D3E-4244-97C0-EF11-8E6790F90078}"/>
              </a:ext>
            </a:extLst>
          </p:cNvPr>
          <p:cNvSpPr txBox="1"/>
          <p:nvPr/>
        </p:nvSpPr>
        <p:spPr>
          <a:xfrm>
            <a:off x="8621889" y="3062111"/>
            <a:ext cx="3386665" cy="369332"/>
          </a:xfrm>
          <a:prstGeom prst="rect">
            <a:avLst/>
          </a:prstGeom>
          <a:solidFill>
            <a:schemeClr val="accent5">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Better IT (2025) Picture of Teams </a:t>
            </a:r>
          </a:p>
        </p:txBody>
      </p:sp>
      <p:pic>
        <p:nvPicPr>
          <p:cNvPr id="7" name="Picture 6" descr="What is Microsoft Teams? - Better IT">
            <a:extLst>
              <a:ext uri="{FF2B5EF4-FFF2-40B4-BE49-F238E27FC236}">
                <a16:creationId xmlns:a16="http://schemas.microsoft.com/office/drawing/2014/main" id="{FCBD6A2F-78B3-259A-368E-5956AAD1B777}"/>
              </a:ext>
            </a:extLst>
          </p:cNvPr>
          <p:cNvPicPr>
            <a:picLocks noChangeAspect="1"/>
          </p:cNvPicPr>
          <p:nvPr/>
        </p:nvPicPr>
        <p:blipFill>
          <a:blip r:embed="rId2"/>
          <a:stretch>
            <a:fillRect/>
          </a:stretch>
        </p:blipFill>
        <p:spPr>
          <a:xfrm>
            <a:off x="8365067" y="301146"/>
            <a:ext cx="3646309" cy="2558596"/>
          </a:xfrm>
          <a:prstGeom prst="rect">
            <a:avLst/>
          </a:prstGeom>
        </p:spPr>
      </p:pic>
    </p:spTree>
    <p:extLst>
      <p:ext uri="{BB962C8B-B14F-4D97-AF65-F5344CB8AC3E}">
        <p14:creationId xmlns:p14="http://schemas.microsoft.com/office/powerpoint/2010/main" val="21117928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0B02D-5478-0A74-7D2F-A742812BC832}"/>
              </a:ext>
            </a:extLst>
          </p:cNvPr>
          <p:cNvSpPr>
            <a:spLocks noGrp="1"/>
          </p:cNvSpPr>
          <p:nvPr>
            <p:ph type="title"/>
          </p:nvPr>
        </p:nvSpPr>
        <p:spPr>
          <a:xfrm>
            <a:off x="3624" y="2114219"/>
            <a:ext cx="11964319" cy="4748611"/>
          </a:xfrm>
        </p:spPr>
        <p:txBody>
          <a:bodyPr/>
          <a:lstStyle/>
          <a:p>
            <a:endParaRPr lang="en-GB"/>
          </a:p>
        </p:txBody>
      </p:sp>
      <p:sp>
        <p:nvSpPr>
          <p:cNvPr id="3" name="Text Placeholder 2">
            <a:extLst>
              <a:ext uri="{FF2B5EF4-FFF2-40B4-BE49-F238E27FC236}">
                <a16:creationId xmlns:a16="http://schemas.microsoft.com/office/drawing/2014/main" id="{5324BF9F-EAA2-BF4B-9BD4-BABE37496C99}"/>
              </a:ext>
            </a:extLst>
          </p:cNvPr>
          <p:cNvSpPr>
            <a:spLocks noGrp="1"/>
          </p:cNvSpPr>
          <p:nvPr>
            <p:ph type="body" idx="1"/>
          </p:nvPr>
        </p:nvSpPr>
        <p:spPr>
          <a:xfrm>
            <a:off x="127162" y="750855"/>
            <a:ext cx="9002583" cy="829345"/>
          </a:xfrm>
          <a:solidFill>
            <a:schemeClr val="accent4">
              <a:lumMod val="20000"/>
              <a:lumOff val="80000"/>
            </a:schemeClr>
          </a:solidFill>
        </p:spPr>
        <p:txBody>
          <a:bodyPr>
            <a:normAutofit/>
          </a:bodyPr>
          <a:lstStyle/>
          <a:p>
            <a:pPr>
              <a:lnSpc>
                <a:spcPct val="150000"/>
              </a:lnSpc>
            </a:pPr>
            <a:r>
              <a:rPr lang="en-GB" sz="1400" b="1" i="0" dirty="0">
                <a:solidFill>
                  <a:srgbClr val="000000"/>
                </a:solidFill>
                <a:latin typeface="Arial"/>
                <a:cs typeface="Arial"/>
              </a:rPr>
              <a:t>Digital safety practice</a:t>
            </a:r>
            <a:endParaRPr lang="en-US" sz="1400" b="1" i="0">
              <a:solidFill>
                <a:srgbClr val="000000"/>
              </a:solidFill>
              <a:latin typeface="Arial"/>
              <a:cs typeface="Arial"/>
            </a:endParaRPr>
          </a:p>
          <a:p>
            <a:pPr>
              <a:lnSpc>
                <a:spcPct val="150000"/>
              </a:lnSpc>
            </a:pPr>
            <a:r>
              <a:rPr lang="en-GB" sz="1400" b="1" i="0" dirty="0">
                <a:solidFill>
                  <a:srgbClr val="000000"/>
                </a:solidFill>
                <a:latin typeface="Arial"/>
                <a:cs typeface="Arial"/>
              </a:rPr>
              <a:t>Practice that Sunrise Residential Care Home could use to create safety practice are;</a:t>
            </a:r>
            <a:endParaRPr lang="en-US" sz="1400" b="1" i="0">
              <a:solidFill>
                <a:srgbClr val="000000"/>
              </a:solidFill>
              <a:latin typeface="Arial"/>
              <a:cs typeface="Arial"/>
            </a:endParaRPr>
          </a:p>
        </p:txBody>
      </p:sp>
      <p:graphicFrame>
        <p:nvGraphicFramePr>
          <p:cNvPr id="4" name="Table 3">
            <a:extLst>
              <a:ext uri="{FF2B5EF4-FFF2-40B4-BE49-F238E27FC236}">
                <a16:creationId xmlns:a16="http://schemas.microsoft.com/office/drawing/2014/main" id="{BD51A1A1-D221-6BD4-41A5-68BCD564748F}"/>
              </a:ext>
            </a:extLst>
          </p:cNvPr>
          <p:cNvGraphicFramePr>
            <a:graphicFrameLocks noGrp="1"/>
          </p:cNvGraphicFramePr>
          <p:nvPr/>
        </p:nvGraphicFramePr>
        <p:xfrm>
          <a:off x="56444" y="1580444"/>
          <a:ext cx="12260893" cy="5221908"/>
        </p:xfrm>
        <a:graphic>
          <a:graphicData uri="http://schemas.openxmlformats.org/drawingml/2006/table">
            <a:tbl>
              <a:tblPr firstRow="1" bandRow="1">
                <a:tableStyleId>{5C22544A-7EE6-4342-B048-85BDC9FD1C3A}</a:tableStyleId>
              </a:tblPr>
              <a:tblGrid>
                <a:gridCol w="6181731">
                  <a:extLst>
                    <a:ext uri="{9D8B030D-6E8A-4147-A177-3AD203B41FA5}">
                      <a16:colId xmlns:a16="http://schemas.microsoft.com/office/drawing/2014/main" val="1408604660"/>
                    </a:ext>
                  </a:extLst>
                </a:gridCol>
                <a:gridCol w="6079162">
                  <a:extLst>
                    <a:ext uri="{9D8B030D-6E8A-4147-A177-3AD203B41FA5}">
                      <a16:colId xmlns:a16="http://schemas.microsoft.com/office/drawing/2014/main" val="78839303"/>
                    </a:ext>
                  </a:extLst>
                </a:gridCol>
              </a:tblGrid>
              <a:tr h="524933">
                <a:tc>
                  <a:txBody>
                    <a:bodyPr/>
                    <a:lstStyle/>
                    <a:p>
                      <a:pPr lvl="0">
                        <a:buNone/>
                      </a:pPr>
                      <a:r>
                        <a:rPr lang="en-GB" sz="1400" b="1" i="0" u="none" strike="noStrike" noProof="0" dirty="0">
                          <a:solidFill>
                            <a:srgbClr val="0070C0"/>
                          </a:solidFill>
                          <a:latin typeface="Arial"/>
                        </a:rPr>
                        <a:t>                                 </a:t>
                      </a:r>
                      <a:r>
                        <a:rPr lang="en-GB" sz="1400" b="1" i="0" u="none" strike="noStrike" noProof="0" dirty="0">
                          <a:solidFill>
                            <a:schemeClr val="tx1"/>
                          </a:solidFill>
                          <a:latin typeface="Arial"/>
                        </a:rPr>
                        <a:t>       Strengths </a:t>
                      </a:r>
                      <a:endParaRPr lang="en-US" b="1" dirty="0">
                        <a:solidFill>
                          <a:schemeClr val="tx1"/>
                        </a:solidFill>
                      </a:endParaRPr>
                    </a:p>
                  </a:txBody>
                  <a:tcPr>
                    <a:solidFill>
                      <a:schemeClr val="accent4">
                        <a:lumMod val="60000"/>
                        <a:lumOff val="40000"/>
                      </a:schemeClr>
                    </a:solidFill>
                  </a:tcPr>
                </a:tc>
                <a:tc>
                  <a:txBody>
                    <a:bodyPr/>
                    <a:lstStyle/>
                    <a:p>
                      <a:pPr lvl="0">
                        <a:buNone/>
                      </a:pPr>
                      <a:r>
                        <a:rPr lang="en-GB" sz="1400" b="1" i="0" u="none" strike="noStrike" noProof="0" dirty="0">
                          <a:solidFill>
                            <a:srgbClr val="0070C0"/>
                          </a:solidFill>
                          <a:latin typeface="Arial"/>
                        </a:rPr>
                        <a:t>                            </a:t>
                      </a:r>
                      <a:r>
                        <a:rPr lang="en-GB" sz="1400" b="1" i="0" u="none" strike="noStrike" noProof="0" dirty="0">
                          <a:solidFill>
                            <a:schemeClr val="tx1"/>
                          </a:solidFill>
                          <a:latin typeface="Arial"/>
                        </a:rPr>
                        <a:t>Limitations</a:t>
                      </a:r>
                      <a:endParaRPr lang="en-US" dirty="0">
                        <a:solidFill>
                          <a:schemeClr val="tx1"/>
                        </a:solidFill>
                      </a:endParaRPr>
                    </a:p>
                  </a:txBody>
                  <a:tcPr>
                    <a:solidFill>
                      <a:schemeClr val="accent4">
                        <a:lumMod val="60000"/>
                        <a:lumOff val="40000"/>
                      </a:schemeClr>
                    </a:solidFill>
                  </a:tcPr>
                </a:tc>
                <a:extLst>
                  <a:ext uri="{0D108BD9-81ED-4DB2-BD59-A6C34878D82A}">
                    <a16:rowId xmlns:a16="http://schemas.microsoft.com/office/drawing/2014/main" val="2611934436"/>
                  </a:ext>
                </a:extLst>
              </a:tr>
              <a:tr h="1536446">
                <a:tc>
                  <a:txBody>
                    <a:bodyPr/>
                    <a:lstStyle/>
                    <a:p>
                      <a:pPr lvl="0">
                        <a:lnSpc>
                          <a:spcPct val="150000"/>
                        </a:lnSpc>
                        <a:buNone/>
                      </a:pPr>
                      <a:r>
                        <a:rPr lang="en-GB" sz="1400" b="0" i="0" u="none" strike="noStrike" noProof="0" dirty="0">
                          <a:solidFill>
                            <a:schemeClr val="tx1"/>
                          </a:solidFill>
                          <a:latin typeface="Arial"/>
                        </a:rPr>
                        <a:t>Creating strong passwords</a:t>
                      </a:r>
                      <a:endParaRPr lang="en-US" sz="1400" b="0" i="0" u="none" strike="noStrike" noProof="0">
                        <a:solidFill>
                          <a:srgbClr val="000000"/>
                        </a:solidFill>
                        <a:latin typeface="Arial"/>
                      </a:endParaRPr>
                    </a:p>
                    <a:p>
                      <a:pPr lvl="0">
                        <a:lnSpc>
                          <a:spcPct val="150000"/>
                        </a:lnSpc>
                        <a:buNone/>
                      </a:pPr>
                      <a:r>
                        <a:rPr lang="en-GB" sz="1400" b="0" i="0" u="none" strike="noStrike" noProof="0" dirty="0">
                          <a:solidFill>
                            <a:schemeClr val="tx1"/>
                          </a:solidFill>
                          <a:latin typeface="Arial"/>
                        </a:rPr>
                        <a:t>This should include unique passwords using mix up upper case and lower-case letters and also special symbols.</a:t>
                      </a:r>
                      <a:endParaRPr lang="en-US" sz="1400" b="0" i="0" u="none" strike="noStrike" noProof="0">
                        <a:solidFill>
                          <a:srgbClr val="000000"/>
                        </a:solidFill>
                        <a:latin typeface="Arial"/>
                      </a:endParaRPr>
                    </a:p>
                    <a:p>
                      <a:pPr lvl="0">
                        <a:lnSpc>
                          <a:spcPct val="150000"/>
                        </a:lnSpc>
                        <a:buNone/>
                      </a:pPr>
                      <a:r>
                        <a:rPr lang="en-GB" sz="1400" b="0" i="0" u="none" strike="noStrike" noProof="0" dirty="0">
                          <a:solidFill>
                            <a:schemeClr val="tx1"/>
                          </a:solidFill>
                          <a:latin typeface="Arial"/>
                        </a:rPr>
                        <a:t>Passwords should not be easy to remember and difficult to guess.</a:t>
                      </a:r>
                      <a:endParaRPr lang="en-GB" sz="1400">
                        <a:latin typeface="Arial"/>
                      </a:endParaRPr>
                    </a:p>
                  </a:txBody>
                  <a:tcPr/>
                </a:tc>
                <a:tc>
                  <a:txBody>
                    <a:bodyPr/>
                    <a:lstStyle/>
                    <a:p>
                      <a:pPr lvl="0">
                        <a:buNone/>
                      </a:pPr>
                      <a:r>
                        <a:rPr lang="en-GB" sz="1400" b="0" i="0" u="none" strike="noStrike" noProof="0" dirty="0">
                          <a:solidFill>
                            <a:srgbClr val="000000"/>
                          </a:solidFill>
                          <a:latin typeface="Arial"/>
                        </a:rPr>
                        <a:t>Passwords can be shared, guessed, or stolen, which means they aren't secure</a:t>
                      </a:r>
                      <a:endParaRPr lang="en-US" sz="1400">
                        <a:latin typeface="Arial"/>
                      </a:endParaRPr>
                    </a:p>
                  </a:txBody>
                  <a:tcPr/>
                </a:tc>
                <a:extLst>
                  <a:ext uri="{0D108BD9-81ED-4DB2-BD59-A6C34878D82A}">
                    <a16:rowId xmlns:a16="http://schemas.microsoft.com/office/drawing/2014/main" val="3068549049"/>
                  </a:ext>
                </a:extLst>
              </a:tr>
              <a:tr h="1244388">
                <a:tc>
                  <a:txBody>
                    <a:bodyPr/>
                    <a:lstStyle/>
                    <a:p>
                      <a:pPr lvl="0">
                        <a:lnSpc>
                          <a:spcPct val="150000"/>
                        </a:lnSpc>
                        <a:buNone/>
                      </a:pPr>
                      <a:r>
                        <a:rPr lang="en-GB" sz="1400" b="0" i="0" u="none" strike="noStrike" noProof="0" dirty="0">
                          <a:solidFill>
                            <a:srgbClr val="000000"/>
                          </a:solidFill>
                          <a:latin typeface="Arial"/>
                        </a:rPr>
                        <a:t>Using a password manager</a:t>
                      </a:r>
                      <a:endParaRPr lang="en-US" sz="1400" b="0" i="0" u="none" strike="noStrike" noProof="0">
                        <a:solidFill>
                          <a:srgbClr val="000000"/>
                        </a:solidFill>
                        <a:latin typeface="Arial"/>
                      </a:endParaRPr>
                    </a:p>
                    <a:p>
                      <a:pPr lvl="0">
                        <a:lnSpc>
                          <a:spcPct val="150000"/>
                        </a:lnSpc>
                        <a:buNone/>
                      </a:pPr>
                      <a:r>
                        <a:rPr lang="en-GB" sz="1400" b="0" i="0" u="none" strike="noStrike" noProof="0" dirty="0">
                          <a:solidFill>
                            <a:srgbClr val="000000"/>
                          </a:solidFill>
                          <a:latin typeface="Arial"/>
                        </a:rPr>
                        <a:t>Don’t use the same password across different accounts.</a:t>
                      </a:r>
                      <a:endParaRPr lang="en-US" sz="1400" b="0" i="0" u="none" strike="noStrike" noProof="0">
                        <a:solidFill>
                          <a:srgbClr val="000000"/>
                        </a:solidFill>
                        <a:latin typeface="Arial"/>
                      </a:endParaRPr>
                    </a:p>
                    <a:p>
                      <a:pPr lvl="0">
                        <a:lnSpc>
                          <a:spcPct val="150000"/>
                        </a:lnSpc>
                        <a:buNone/>
                      </a:pPr>
                      <a:r>
                        <a:rPr lang="en-GB" sz="1400" b="0" i="0" u="none" strike="noStrike" noProof="0" dirty="0">
                          <a:solidFill>
                            <a:srgbClr val="000000"/>
                          </a:solidFill>
                          <a:latin typeface="Arial"/>
                        </a:rPr>
                        <a:t>Store and generate strong passwords.</a:t>
                      </a:r>
                      <a:endParaRPr lang="en-US" sz="1400" b="0" i="0" u="none" strike="noStrike" noProof="0">
                        <a:solidFill>
                          <a:srgbClr val="000000"/>
                        </a:solidFill>
                        <a:latin typeface="Arial"/>
                      </a:endParaRPr>
                    </a:p>
                    <a:p>
                      <a:pPr lvl="0">
                        <a:lnSpc>
                          <a:spcPct val="150000"/>
                        </a:lnSpc>
                        <a:buNone/>
                      </a:pPr>
                      <a:r>
                        <a:rPr lang="en-GB" sz="1400" b="0" i="0" u="none" strike="noStrike" noProof="0" dirty="0">
                          <a:solidFill>
                            <a:srgbClr val="000000"/>
                          </a:solidFill>
                          <a:latin typeface="Arial"/>
                        </a:rPr>
                        <a:t>Report incidents</a:t>
                      </a:r>
                      <a:endParaRPr lang="en-GB" sz="1400">
                        <a:latin typeface="Arial"/>
                      </a:endParaRPr>
                    </a:p>
                  </a:txBody>
                  <a:tcPr/>
                </a:tc>
                <a:tc>
                  <a:txBody>
                    <a:bodyPr/>
                    <a:lstStyle/>
                    <a:p>
                      <a:pPr lvl="0">
                        <a:lnSpc>
                          <a:spcPct val="150000"/>
                        </a:lnSpc>
                        <a:buNone/>
                      </a:pPr>
                      <a:r>
                        <a:rPr lang="en-GB" sz="1400" b="0" i="0" u="none" strike="noStrike" noProof="0" dirty="0">
                          <a:solidFill>
                            <a:srgbClr val="333333"/>
                          </a:solidFill>
                          <a:latin typeface="Arial"/>
                        </a:rPr>
                        <a:t>They could lose access to all of their passwords all at once </a:t>
                      </a:r>
                      <a:endParaRPr lang="en-US" sz="1400" b="0" i="0" u="none" strike="noStrike" noProof="0" dirty="0">
                        <a:solidFill>
                          <a:srgbClr val="000000"/>
                        </a:solidFill>
                        <a:latin typeface="Arial"/>
                      </a:endParaRPr>
                    </a:p>
                    <a:p>
                      <a:pPr lvl="0">
                        <a:lnSpc>
                          <a:spcPct val="150000"/>
                        </a:lnSpc>
                        <a:buNone/>
                      </a:pPr>
                      <a:r>
                        <a:rPr lang="en-GB" sz="1400" b="0" i="0" u="none" strike="noStrike" noProof="0" dirty="0">
                          <a:solidFill>
                            <a:srgbClr val="333333"/>
                          </a:solidFill>
                          <a:latin typeface="Arial"/>
                        </a:rPr>
                        <a:t>Some password managers do not work correctly on all websites</a:t>
                      </a:r>
                      <a:endParaRPr lang="en-US" sz="1400" b="0" i="0" u="none" strike="noStrike" noProof="0">
                        <a:solidFill>
                          <a:srgbClr val="000000"/>
                        </a:solidFill>
                        <a:latin typeface="Arial"/>
                      </a:endParaRPr>
                    </a:p>
                    <a:p>
                      <a:pPr lvl="0">
                        <a:lnSpc>
                          <a:spcPct val="150000"/>
                        </a:lnSpc>
                        <a:buNone/>
                      </a:pPr>
                      <a:r>
                        <a:rPr lang="en-GB" sz="1400" b="0" i="0" u="none" strike="noStrike" noProof="0" dirty="0">
                          <a:solidFill>
                            <a:srgbClr val="333333"/>
                          </a:solidFill>
                          <a:latin typeface="Arial"/>
                        </a:rPr>
                        <a:t>It doesn’t eliminate the need for other cybersecurity measure.</a:t>
                      </a:r>
                      <a:endParaRPr lang="en-US" sz="1400" b="0" i="0" u="none" strike="noStrike" noProof="0">
                        <a:solidFill>
                          <a:srgbClr val="000000"/>
                        </a:solidFill>
                        <a:latin typeface="Arial"/>
                      </a:endParaRPr>
                    </a:p>
                    <a:p>
                      <a:pPr lvl="0">
                        <a:lnSpc>
                          <a:spcPct val="150000"/>
                        </a:lnSpc>
                        <a:buNone/>
                      </a:pPr>
                      <a:r>
                        <a:rPr lang="en-GB" sz="1400" b="0" i="0" u="none" strike="noStrike" noProof="0" dirty="0">
                          <a:solidFill>
                            <a:srgbClr val="000000"/>
                          </a:solidFill>
                          <a:latin typeface="Arial"/>
                        </a:rPr>
                        <a:t>Any suspicious emails </a:t>
                      </a:r>
                      <a:endParaRPr lang="en-GB" sz="1400">
                        <a:latin typeface="Arial"/>
                      </a:endParaRPr>
                    </a:p>
                  </a:txBody>
                  <a:tcPr/>
                </a:tc>
                <a:extLst>
                  <a:ext uri="{0D108BD9-81ED-4DB2-BD59-A6C34878D82A}">
                    <a16:rowId xmlns:a16="http://schemas.microsoft.com/office/drawing/2014/main" val="2873737084"/>
                  </a:ext>
                </a:extLst>
              </a:tr>
              <a:tr h="1828489">
                <a:tc>
                  <a:txBody>
                    <a:bodyPr/>
                    <a:lstStyle/>
                    <a:p>
                      <a:pPr lvl="0">
                        <a:lnSpc>
                          <a:spcPct val="150000"/>
                        </a:lnSpc>
                        <a:buNone/>
                      </a:pPr>
                      <a:r>
                        <a:rPr lang="en-GB" sz="1400" b="0" i="0" u="none" strike="noStrike" noProof="0" dirty="0">
                          <a:solidFill>
                            <a:srgbClr val="000000"/>
                          </a:solidFill>
                          <a:latin typeface="Arial"/>
                        </a:rPr>
                        <a:t>Updating software and devices</a:t>
                      </a:r>
                      <a:endParaRPr lang="en-US" sz="1400" b="0" i="0" u="none" strike="noStrike" noProof="0">
                        <a:solidFill>
                          <a:srgbClr val="000000"/>
                        </a:solidFill>
                        <a:latin typeface="Arial"/>
                      </a:endParaRPr>
                    </a:p>
                    <a:p>
                      <a:pPr lvl="0">
                        <a:lnSpc>
                          <a:spcPct val="150000"/>
                        </a:lnSpc>
                        <a:buNone/>
                      </a:pPr>
                      <a:r>
                        <a:rPr lang="en-GB" sz="1400" b="0" i="0" u="none" strike="noStrike" noProof="0" dirty="0">
                          <a:solidFill>
                            <a:srgbClr val="000000"/>
                          </a:solidFill>
                          <a:latin typeface="Arial"/>
                        </a:rPr>
                        <a:t>Update software regularly and remove unrecognized IP address</a:t>
                      </a:r>
                      <a:endParaRPr lang="en-US" sz="1400" b="0" i="0" u="none" strike="noStrike" noProof="0">
                        <a:solidFill>
                          <a:srgbClr val="000000"/>
                        </a:solidFill>
                        <a:latin typeface="Arial"/>
                      </a:endParaRPr>
                    </a:p>
                    <a:p>
                      <a:pPr lvl="0">
                        <a:lnSpc>
                          <a:spcPct val="150000"/>
                        </a:lnSpc>
                        <a:buNone/>
                      </a:pPr>
                      <a:r>
                        <a:rPr lang="en-GB" sz="1400" b="0" i="0" u="none" strike="noStrike" noProof="0" dirty="0">
                          <a:solidFill>
                            <a:srgbClr val="000000"/>
                          </a:solidFill>
                          <a:latin typeface="Arial"/>
                        </a:rPr>
                        <a:t>Using secure Wi-Fi networks</a:t>
                      </a:r>
                      <a:endParaRPr lang="en-US" sz="1400" b="0" i="0" u="none" strike="noStrike" noProof="0">
                        <a:solidFill>
                          <a:srgbClr val="000000"/>
                        </a:solidFill>
                        <a:latin typeface="Arial"/>
                      </a:endParaRPr>
                    </a:p>
                    <a:p>
                      <a:pPr lvl="0">
                        <a:lnSpc>
                          <a:spcPct val="150000"/>
                        </a:lnSpc>
                        <a:buNone/>
                      </a:pPr>
                      <a:r>
                        <a:rPr lang="en-GB" sz="1400" b="0" i="0" u="none" strike="noStrike" noProof="0" dirty="0">
                          <a:solidFill>
                            <a:srgbClr val="000000"/>
                          </a:solidFill>
                          <a:latin typeface="Arial"/>
                        </a:rPr>
                        <a:t>Updating staff regarding new software and give training to staff regularly. Develop new digital safety training across the care home</a:t>
                      </a:r>
                      <a:endParaRPr lang="en-GB" sz="1400">
                        <a:latin typeface="Arial"/>
                      </a:endParaRPr>
                    </a:p>
                  </a:txBody>
                  <a:tcPr/>
                </a:tc>
                <a:tc>
                  <a:txBody>
                    <a:bodyPr/>
                    <a:lstStyle/>
                    <a:p>
                      <a:pPr lvl="0">
                        <a:lnSpc>
                          <a:spcPct val="150000"/>
                        </a:lnSpc>
                        <a:buNone/>
                      </a:pPr>
                      <a:r>
                        <a:rPr lang="en-GB" sz="1400" b="0" i="0" u="none" strike="noStrike" noProof="0" dirty="0">
                          <a:solidFill>
                            <a:srgbClr val="4D5051"/>
                          </a:solidFill>
                          <a:latin typeface="Arial"/>
                        </a:rPr>
                        <a:t>Outdated software can become a gateway for these malicious actors, leading to data leaks, compromised personal information, and disrupted academic operations. </a:t>
                      </a:r>
                      <a:endParaRPr lang="en-US" sz="1400" b="0" i="0" u="none" strike="noStrike" noProof="0">
                        <a:solidFill>
                          <a:srgbClr val="000000"/>
                        </a:solidFill>
                        <a:latin typeface="Arial"/>
                      </a:endParaRPr>
                    </a:p>
                    <a:p>
                      <a:pPr lvl="0">
                        <a:lnSpc>
                          <a:spcPct val="150000"/>
                        </a:lnSpc>
                        <a:buNone/>
                      </a:pPr>
                      <a:r>
                        <a:rPr lang="en-GB" sz="1400" b="0" i="0" u="none" strike="noStrike" noProof="0" dirty="0">
                          <a:solidFill>
                            <a:srgbClr val="000000"/>
                          </a:solidFill>
                          <a:latin typeface="Arial"/>
                        </a:rPr>
                        <a:t>Be aware of using unsecure networks </a:t>
                      </a:r>
                      <a:endParaRPr lang="en-GB" sz="1400">
                        <a:latin typeface="Arial"/>
                      </a:endParaRPr>
                    </a:p>
                  </a:txBody>
                  <a:tcPr/>
                </a:tc>
                <a:extLst>
                  <a:ext uri="{0D108BD9-81ED-4DB2-BD59-A6C34878D82A}">
                    <a16:rowId xmlns:a16="http://schemas.microsoft.com/office/drawing/2014/main" val="451522763"/>
                  </a:ext>
                </a:extLst>
              </a:tr>
            </a:tbl>
          </a:graphicData>
        </a:graphic>
      </p:graphicFrame>
      <p:pic>
        <p:nvPicPr>
          <p:cNvPr id="5" name="Picture 4" descr="Digital Security – Global Investigative ...">
            <a:extLst>
              <a:ext uri="{FF2B5EF4-FFF2-40B4-BE49-F238E27FC236}">
                <a16:creationId xmlns:a16="http://schemas.microsoft.com/office/drawing/2014/main" id="{E673E486-8C13-8FA9-6AE7-4C19F1168D3B}"/>
              </a:ext>
            </a:extLst>
          </p:cNvPr>
          <p:cNvPicPr>
            <a:picLocks noChangeAspect="1"/>
          </p:cNvPicPr>
          <p:nvPr/>
        </p:nvPicPr>
        <p:blipFill>
          <a:blip r:embed="rId2"/>
          <a:stretch>
            <a:fillRect/>
          </a:stretch>
        </p:blipFill>
        <p:spPr>
          <a:xfrm>
            <a:off x="7151795" y="-737"/>
            <a:ext cx="2701939" cy="1576256"/>
          </a:xfrm>
          <a:prstGeom prst="rect">
            <a:avLst/>
          </a:prstGeom>
        </p:spPr>
      </p:pic>
      <p:sp>
        <p:nvSpPr>
          <p:cNvPr id="7" name="TextBox 6">
            <a:extLst>
              <a:ext uri="{FF2B5EF4-FFF2-40B4-BE49-F238E27FC236}">
                <a16:creationId xmlns:a16="http://schemas.microsoft.com/office/drawing/2014/main" id="{7C2F3F09-B853-2910-6F3D-2C41CB7406BD}"/>
              </a:ext>
            </a:extLst>
          </p:cNvPr>
          <p:cNvSpPr txBox="1"/>
          <p:nvPr/>
        </p:nvSpPr>
        <p:spPr>
          <a:xfrm>
            <a:off x="9849556" y="846666"/>
            <a:ext cx="234244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err="1">
                <a:latin typeface="Arial"/>
                <a:cs typeface="Arial"/>
              </a:rPr>
              <a:t>Gijn</a:t>
            </a:r>
            <a:r>
              <a:rPr lang="en-GB" sz="1400" dirty="0">
                <a:latin typeface="Arial"/>
                <a:cs typeface="Arial"/>
              </a:rPr>
              <a:t> (2013) Picture of digital safety</a:t>
            </a:r>
          </a:p>
        </p:txBody>
      </p:sp>
    </p:spTree>
    <p:extLst>
      <p:ext uri="{BB962C8B-B14F-4D97-AF65-F5344CB8AC3E}">
        <p14:creationId xmlns:p14="http://schemas.microsoft.com/office/powerpoint/2010/main" val="27831471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3">
            <a:lumMod val="40000"/>
            <a:lumOff val="6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478E53-7A57-61D1-488D-DBE785833E1E}"/>
              </a:ext>
            </a:extLst>
          </p:cNvPr>
          <p:cNvSpPr>
            <a:spLocks noGrp="1"/>
          </p:cNvSpPr>
          <p:nvPr>
            <p:ph idx="1"/>
          </p:nvPr>
        </p:nvSpPr>
        <p:spPr/>
        <p:txBody>
          <a:bodyPr vert="horz" lIns="91440" tIns="45720" rIns="91440" bIns="45720" rtlCol="0" anchor="t">
            <a:normAutofit/>
          </a:bodyPr>
          <a:lstStyle/>
          <a:p>
            <a:pPr>
              <a:buNone/>
            </a:pPr>
            <a:endParaRPr lang="en-US" sz="2400">
              <a:solidFill>
                <a:srgbClr val="666666"/>
              </a:solidFill>
            </a:endParaRPr>
          </a:p>
          <a:p>
            <a:pPr marL="0" indent="0">
              <a:buNone/>
            </a:pPr>
            <a:endParaRPr lang="en-US">
              <a:ea typeface="+mn-lt"/>
              <a:cs typeface="+mn-lt"/>
            </a:endParaRPr>
          </a:p>
        </p:txBody>
      </p:sp>
      <p:sp>
        <p:nvSpPr>
          <p:cNvPr id="4" name="Date Placeholder 3">
            <a:extLst>
              <a:ext uri="{FF2B5EF4-FFF2-40B4-BE49-F238E27FC236}">
                <a16:creationId xmlns:a16="http://schemas.microsoft.com/office/drawing/2014/main" id="{A0E72D27-EA4C-08D8-C6D8-01D71C56EA7A}"/>
              </a:ext>
            </a:extLst>
          </p:cNvPr>
          <p:cNvSpPr>
            <a:spLocks noGrp="1"/>
          </p:cNvSpPr>
          <p:nvPr>
            <p:ph type="dt" sz="half" idx="10"/>
          </p:nvPr>
        </p:nvSpPr>
        <p:spPr/>
        <p:txBody>
          <a:bodyPr/>
          <a:lstStyle/>
          <a:p>
            <a:fld id="{9B4A28C1-54C1-44EB-B7B2-94316146053A}" type="datetime1">
              <a:t>10/12/2025</a:t>
            </a:fld>
            <a:endParaRPr lang="en-US"/>
          </a:p>
        </p:txBody>
      </p:sp>
      <p:sp>
        <p:nvSpPr>
          <p:cNvPr id="5" name="Footer Placeholder 4">
            <a:extLst>
              <a:ext uri="{FF2B5EF4-FFF2-40B4-BE49-F238E27FC236}">
                <a16:creationId xmlns:a16="http://schemas.microsoft.com/office/drawing/2014/main" id="{BD671065-6DB2-347B-338A-81A3FC6C5EB2}"/>
              </a:ext>
            </a:extLst>
          </p:cNvPr>
          <p:cNvSpPr>
            <a:spLocks noGrp="1"/>
          </p:cNvSpPr>
          <p:nvPr>
            <p:ph type="ftr" sz="quarter" idx="11"/>
          </p:nvPr>
        </p:nvSpPr>
        <p:spPr/>
        <p:txBody>
          <a:bodyPr/>
          <a:lstStyle/>
          <a:p>
            <a:r>
              <a:rPr lang="en-US"/>
              <a:t>
              </a:t>
            </a:r>
          </a:p>
        </p:txBody>
      </p:sp>
      <p:sp>
        <p:nvSpPr>
          <p:cNvPr id="6" name="Slide Number Placeholder 5">
            <a:extLst>
              <a:ext uri="{FF2B5EF4-FFF2-40B4-BE49-F238E27FC236}">
                <a16:creationId xmlns:a16="http://schemas.microsoft.com/office/drawing/2014/main" id="{95F49050-8BC0-F75B-A345-D04C01C0FCD8}"/>
              </a:ext>
            </a:extLst>
          </p:cNvPr>
          <p:cNvSpPr>
            <a:spLocks noGrp="1"/>
          </p:cNvSpPr>
          <p:nvPr>
            <p:ph type="sldNum" sz="quarter" idx="12"/>
          </p:nvPr>
        </p:nvSpPr>
        <p:spPr/>
        <p:txBody>
          <a:bodyPr/>
          <a:lstStyle/>
          <a:p>
            <a:fld id="{CC057153-B650-4DEB-B370-79DDCFDCE934}" type="slidenum">
              <a:rPr lang="en-US" dirty="0"/>
              <a:t>13</a:t>
            </a:fld>
            <a:endParaRPr lang="en-US"/>
          </a:p>
        </p:txBody>
      </p:sp>
      <p:sp>
        <p:nvSpPr>
          <p:cNvPr id="10" name="Title 9">
            <a:extLst>
              <a:ext uri="{FF2B5EF4-FFF2-40B4-BE49-F238E27FC236}">
                <a16:creationId xmlns:a16="http://schemas.microsoft.com/office/drawing/2014/main" id="{3DD1DF01-612B-1BA4-E8B0-0EC0D2EB0A59}"/>
              </a:ext>
            </a:extLst>
          </p:cNvPr>
          <p:cNvSpPr>
            <a:spLocks noGrp="1"/>
          </p:cNvSpPr>
          <p:nvPr>
            <p:ph type="title"/>
          </p:nvPr>
        </p:nvSpPr>
        <p:spPr/>
        <p:txBody>
          <a:bodyPr>
            <a:normAutofit fontScale="90000"/>
          </a:bodyPr>
          <a:lstStyle/>
          <a:p>
            <a:r>
              <a:rPr lang="en-GB"/>
              <a:t>References.</a:t>
            </a:r>
            <a:br>
              <a:rPr lang="en-GB"/>
            </a:br>
            <a:br>
              <a:rPr lang="en-GB"/>
            </a:br>
            <a:r>
              <a:rPr lang="en-GB" sz="2400" b="0"/>
              <a:t>The health information service </a:t>
            </a:r>
            <a:br>
              <a:rPr lang="en-GB" sz="2400" b="0"/>
            </a:br>
            <a:r>
              <a:rPr lang="en-GB" sz="2400" b="0"/>
              <a:t>21st March 2022</a:t>
            </a:r>
            <a:br>
              <a:rPr lang="en-GB" sz="2400" b="0"/>
            </a:br>
            <a:r>
              <a:rPr lang="en-GB" sz="2400" b="0">
                <a:ea typeface="+mj-lt"/>
                <a:cs typeface="+mj-lt"/>
                <a:hlinkClick r:id="rId2"/>
              </a:rPr>
              <a:t>Using Microsoft in Healthcare - The Health Informatics Service Website</a:t>
            </a:r>
            <a:br>
              <a:rPr lang="en-GB" sz="2400" b="0"/>
            </a:br>
            <a:br>
              <a:rPr lang="en-GB" sz="2400" b="0"/>
            </a:br>
            <a:r>
              <a:rPr lang="en-GB" sz="2400" b="0"/>
              <a:t>How health professionals can use excel</a:t>
            </a:r>
            <a:br>
              <a:rPr lang="en-GB" sz="2400" b="0"/>
            </a:br>
            <a:r>
              <a:rPr lang="en-GB" sz="2400" b="0"/>
              <a:t>11 Jan 2025</a:t>
            </a:r>
            <a:br>
              <a:rPr lang="en-GB" sz="2400" b="0"/>
            </a:br>
            <a:r>
              <a:rPr lang="en-GB" sz="2400" b="0">
                <a:ea typeface="+mj-lt"/>
                <a:cs typeface="+mj-lt"/>
                <a:hlinkClick r:id="rId3"/>
              </a:rPr>
              <a:t>healthcarecourses.org.uk/articles.aspx?CourseTitle=Developing+Effective+Teamwork+in+Health+and+Social+Care+Settings&amp;id=6779</a:t>
            </a:r>
            <a:br>
              <a:rPr lang="en-GB" sz="2400" b="0"/>
            </a:br>
            <a:br>
              <a:rPr lang="en-GB" sz="2400" b="0"/>
            </a:br>
            <a:r>
              <a:rPr lang="en-GB" sz="2400" b="0"/>
              <a:t>What is Microsoft teams</a:t>
            </a:r>
            <a:br>
              <a:rPr lang="en-GB" sz="2400" b="0"/>
            </a:br>
            <a:r>
              <a:rPr lang="en-GB" sz="2400" b="0" u="sng">
                <a:solidFill>
                  <a:srgbClr val="2F6E91"/>
                </a:solidFill>
                <a:latin typeface="Open Sans"/>
                <a:ea typeface="Open Sans"/>
                <a:cs typeface="Open Sans"/>
                <a:hlinkClick r:id="rId4"/>
              </a:rPr>
              <a:t>Joel Khalili</a:t>
            </a:r>
            <a:r>
              <a:rPr lang="en-GB" sz="2400" b="0">
                <a:solidFill>
                  <a:srgbClr val="333333"/>
                </a:solidFill>
                <a:latin typeface="Open Sans"/>
                <a:ea typeface="Open Sans"/>
                <a:cs typeface="Open Sans"/>
              </a:rPr>
              <a:t> published 5 January 2022</a:t>
            </a:r>
            <a:br>
              <a:rPr lang="en-GB" sz="2400" b="0"/>
            </a:br>
            <a:r>
              <a:rPr lang="en-GB" sz="2400" b="0">
                <a:ea typeface="+mj-lt"/>
                <a:cs typeface="+mj-lt"/>
                <a:hlinkClick r:id="rId5"/>
              </a:rPr>
              <a:t>What is Microsoft Teams? How it works, tips and tricks, and more | TechRadar</a:t>
            </a:r>
            <a:br>
              <a:rPr lang="en-GB" sz="2400" b="0"/>
            </a:br>
            <a:br>
              <a:rPr lang="en-GB" sz="2400" b="0"/>
            </a:br>
            <a:br>
              <a:rPr lang="en-GB"/>
            </a:br>
            <a:endParaRPr lang="en-GB"/>
          </a:p>
        </p:txBody>
      </p:sp>
    </p:spTree>
    <p:extLst>
      <p:ext uri="{BB962C8B-B14F-4D97-AF65-F5344CB8AC3E}">
        <p14:creationId xmlns:p14="http://schemas.microsoft.com/office/powerpoint/2010/main" val="35764368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75000"/>
            <a:lumOff val="2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2">
              <a:lumMod val="25000"/>
              <a:lumOff val="75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2">
              <a:lumMod val="25000"/>
              <a:lumOff val="75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0613E3-C878-5C96-CE39-ABD0E8F764B8}"/>
              </a:ext>
            </a:extLst>
          </p:cNvPr>
          <p:cNvSpPr>
            <a:spLocks noGrp="1"/>
          </p:cNvSpPr>
          <p:nvPr>
            <p:ph type="title"/>
          </p:nvPr>
        </p:nvSpPr>
        <p:spPr>
          <a:xfrm>
            <a:off x="772882" y="-950476"/>
            <a:ext cx="2669268" cy="693504"/>
          </a:xfrm>
          <a:solidFill>
            <a:schemeClr val="tx2">
              <a:lumMod val="25000"/>
              <a:lumOff val="75000"/>
            </a:schemeClr>
          </a:solidFill>
        </p:spPr>
        <p:txBody>
          <a:bodyPr anchor="b">
            <a:noAutofit/>
          </a:bodyPr>
          <a:lstStyle/>
          <a:p>
            <a:pPr algn="r"/>
            <a:r>
              <a:rPr lang="en-GB" sz="3600" b="1">
                <a:latin typeface="Arial"/>
                <a:cs typeface="Arial"/>
              </a:rPr>
              <a:t>Reference</a:t>
            </a:r>
          </a:p>
        </p:txBody>
      </p:sp>
      <p:sp>
        <p:nvSpPr>
          <p:cNvPr id="3" name="Content Placeholder 2">
            <a:extLst>
              <a:ext uri="{FF2B5EF4-FFF2-40B4-BE49-F238E27FC236}">
                <a16:creationId xmlns:a16="http://schemas.microsoft.com/office/drawing/2014/main" id="{BA4F0977-FBC7-2BA5-F82F-29EA0ADA3214}"/>
              </a:ext>
            </a:extLst>
          </p:cNvPr>
          <p:cNvSpPr>
            <a:spLocks noGrp="1"/>
          </p:cNvSpPr>
          <p:nvPr>
            <p:ph idx="1"/>
          </p:nvPr>
        </p:nvSpPr>
        <p:spPr>
          <a:xfrm>
            <a:off x="9819" y="510233"/>
            <a:ext cx="12189406" cy="3214252"/>
          </a:xfrm>
          <a:solidFill>
            <a:schemeClr val="accent2">
              <a:lumMod val="20000"/>
              <a:lumOff val="80000"/>
            </a:schemeClr>
          </a:solidFill>
        </p:spPr>
        <p:txBody>
          <a:bodyPr vert="horz" lIns="91440" tIns="45720" rIns="91440" bIns="45720" rtlCol="0" anchor="ctr">
            <a:normAutofit/>
          </a:bodyPr>
          <a:lstStyle/>
          <a:p>
            <a:pPr marL="0" indent="0">
              <a:buNone/>
            </a:pPr>
            <a:r>
              <a:rPr lang="en-GB" sz="2000" dirty="0">
                <a:latin typeface="Arial"/>
                <a:cs typeface="Arial"/>
              </a:rPr>
              <a:t>Microsoft team.(2025</a:t>
            </a:r>
            <a:r>
              <a:rPr lang="en-GB" sz="2000" i="1" dirty="0">
                <a:latin typeface="Arial"/>
                <a:cs typeface="Arial"/>
              </a:rPr>
              <a:t>)limits and specification for Microsoft teams</a:t>
            </a:r>
            <a:r>
              <a:rPr lang="en-GB" sz="2000" dirty="0">
                <a:latin typeface="Arial"/>
                <a:cs typeface="Arial"/>
              </a:rPr>
              <a:t>.[online]Available at :https//learn.microsoft.com/an-us/Microsoft teams/limits-specification-teams</a:t>
            </a:r>
            <a:endParaRPr lang="en-US" sz="2000" dirty="0">
              <a:latin typeface="Arial"/>
              <a:cs typeface="Arial"/>
            </a:endParaRPr>
          </a:p>
          <a:p>
            <a:pPr marL="0" indent="0">
              <a:buNone/>
            </a:pPr>
            <a:r>
              <a:rPr lang="en-GB" sz="2000" dirty="0">
                <a:latin typeface="Arial"/>
                <a:cs typeface="Arial"/>
              </a:rPr>
              <a:t>(accessed:4october2025)</a:t>
            </a:r>
          </a:p>
          <a:p>
            <a:pPr marL="0" indent="0">
              <a:buNone/>
            </a:pPr>
            <a:r>
              <a:rPr lang="en-GB" sz="2000">
                <a:latin typeface="Arial"/>
                <a:cs typeface="Arial"/>
              </a:rPr>
              <a:t>Whiteheart</a:t>
            </a:r>
            <a:r>
              <a:rPr lang="en-GB" sz="2000" dirty="0">
                <a:latin typeface="Arial"/>
                <a:cs typeface="Arial"/>
              </a:rPr>
              <a:t>.(2023)data training insights. </a:t>
            </a:r>
            <a:r>
              <a:rPr lang="en-GB" sz="2000" i="1" dirty="0">
                <a:latin typeface="Arial"/>
                <a:cs typeface="Arial"/>
              </a:rPr>
              <a:t>Institute of analytics-</a:t>
            </a:r>
            <a:r>
              <a:rPr lang="en-GB" sz="2000" dirty="0">
                <a:latin typeface="Arial"/>
                <a:cs typeface="Arial"/>
              </a:rPr>
              <a:t> the global body for analytics </a:t>
            </a:r>
            <a:r>
              <a:rPr lang="en-GB" sz="2000">
                <a:latin typeface="Arial"/>
                <a:cs typeface="Arial"/>
              </a:rPr>
              <a:t>Available at :http</a:t>
            </a:r>
            <a:r>
              <a:rPr lang="en-GB" sz="2000" dirty="0">
                <a:latin typeface="Arial"/>
                <a:cs typeface="Arial"/>
              </a:rPr>
              <a:t>://ioaglobal.org/blog/(accessed:3october2025</a:t>
            </a:r>
            <a:endParaRPr lang="en-GB" dirty="0">
              <a:latin typeface="Arial"/>
              <a:cs typeface="Arial"/>
            </a:endParaRPr>
          </a:p>
          <a:p>
            <a:pPr marL="0" indent="0">
              <a:buNone/>
            </a:pPr>
            <a:r>
              <a:rPr lang="en-GB" sz="2000" dirty="0">
                <a:latin typeface="Arial"/>
                <a:cs typeface="Arial"/>
              </a:rPr>
              <a:t>Bing(2025)</a:t>
            </a:r>
            <a:r>
              <a:rPr lang="en-GB" sz="2000" i="1" dirty="0">
                <a:latin typeface="Arial"/>
                <a:cs typeface="Arial"/>
              </a:rPr>
              <a:t>.online picture</a:t>
            </a:r>
            <a:r>
              <a:rPr lang="en-GB" sz="2000" dirty="0">
                <a:latin typeface="Arial"/>
                <a:cs typeface="Arial"/>
              </a:rPr>
              <a:t>[image].available at:[search on web](accessed:12oct 2025</a:t>
            </a:r>
            <a:r>
              <a:rPr lang="en-GB" sz="2000" dirty="0"/>
              <a:t>)</a:t>
            </a:r>
          </a:p>
        </p:txBody>
      </p:sp>
    </p:spTree>
    <p:extLst>
      <p:ext uri="{BB962C8B-B14F-4D97-AF65-F5344CB8AC3E}">
        <p14:creationId xmlns:p14="http://schemas.microsoft.com/office/powerpoint/2010/main" val="33846724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8667AD-4C93-ED95-FCFB-87C5084E5EFD}"/>
              </a:ext>
            </a:extLst>
          </p:cNvPr>
          <p:cNvSpPr>
            <a:spLocks noGrp="1"/>
          </p:cNvSpPr>
          <p:nvPr>
            <p:ph type="title"/>
          </p:nvPr>
        </p:nvSpPr>
        <p:spPr>
          <a:xfrm>
            <a:off x="3623" y="-317"/>
            <a:ext cx="12192493" cy="564801"/>
          </a:xfrm>
          <a:solidFill>
            <a:schemeClr val="accent4">
              <a:lumMod val="40000"/>
              <a:lumOff val="60000"/>
            </a:schemeClr>
          </a:solidFill>
        </p:spPr>
        <p:txBody>
          <a:bodyPr>
            <a:normAutofit fontScale="90000"/>
          </a:bodyPr>
          <a:lstStyle/>
          <a:p>
            <a:r>
              <a:rPr lang="en-GB" sz="1400" dirty="0">
                <a:latin typeface="Arial"/>
                <a:cs typeface="Arial"/>
              </a:rPr>
              <a:t>References </a:t>
            </a:r>
            <a:br>
              <a:rPr lang="en-GB" sz="1300" dirty="0">
                <a:latin typeface="Arial"/>
                <a:cs typeface="Arial"/>
              </a:rPr>
            </a:br>
            <a:br>
              <a:rPr lang="en-GB" sz="1300" dirty="0">
                <a:latin typeface="Arial"/>
                <a:cs typeface="Arial"/>
              </a:rPr>
            </a:br>
            <a:endParaRPr lang="en-GB" sz="1300" dirty="0">
              <a:latin typeface="Arial"/>
              <a:cs typeface="Arial"/>
            </a:endParaRPr>
          </a:p>
        </p:txBody>
      </p:sp>
      <p:sp>
        <p:nvSpPr>
          <p:cNvPr id="3" name="Text Placeholder 2">
            <a:extLst>
              <a:ext uri="{FF2B5EF4-FFF2-40B4-BE49-F238E27FC236}">
                <a16:creationId xmlns:a16="http://schemas.microsoft.com/office/drawing/2014/main" id="{0E17B6FB-F8ED-555F-2497-04041DD219BD}"/>
              </a:ext>
            </a:extLst>
          </p:cNvPr>
          <p:cNvSpPr>
            <a:spLocks noGrp="1"/>
          </p:cNvSpPr>
          <p:nvPr>
            <p:ph type="body" idx="1"/>
          </p:nvPr>
        </p:nvSpPr>
        <p:spPr>
          <a:xfrm>
            <a:off x="3625" y="381574"/>
            <a:ext cx="12191427" cy="7321517"/>
          </a:xfrm>
          <a:solidFill>
            <a:schemeClr val="accent3">
              <a:lumMod val="20000"/>
              <a:lumOff val="80000"/>
            </a:schemeClr>
          </a:solidFill>
        </p:spPr>
        <p:txBody>
          <a:bodyPr vert="horz" lIns="91440" tIns="45720" rIns="91440" bIns="45720" rtlCol="0" anchor="b">
            <a:noAutofit/>
          </a:bodyPr>
          <a:lstStyle/>
          <a:p>
            <a:pPr>
              <a:lnSpc>
                <a:spcPct val="150000"/>
              </a:lnSpc>
            </a:pPr>
            <a:endParaRPr lang="en-GB" sz="1200" i="0" dirty="0">
              <a:solidFill>
                <a:srgbClr val="000000"/>
              </a:solidFill>
              <a:latin typeface="Arial"/>
              <a:cs typeface="Arial"/>
            </a:endParaRPr>
          </a:p>
          <a:p>
            <a:pPr>
              <a:lnSpc>
                <a:spcPct val="150000"/>
              </a:lnSpc>
            </a:pPr>
            <a:r>
              <a:rPr lang="en-GB" sz="1200" i="0" err="1">
                <a:solidFill>
                  <a:srgbClr val="000000"/>
                </a:solidFill>
                <a:latin typeface="Arial"/>
                <a:cs typeface="Arial"/>
              </a:rPr>
              <a:t>Aivedo</a:t>
            </a:r>
            <a:r>
              <a:rPr lang="en-GB" sz="1200" i="0" dirty="0">
                <a:solidFill>
                  <a:srgbClr val="000000"/>
                </a:solidFill>
                <a:latin typeface="Arial"/>
                <a:cs typeface="Arial"/>
              </a:rPr>
              <a:t> (2023) Picture of elderly in a care home. </a:t>
            </a:r>
            <a:r>
              <a:rPr lang="en-GB" sz="1200" i="0" err="1">
                <a:solidFill>
                  <a:srgbClr val="000000"/>
                </a:solidFill>
                <a:latin typeface="Arial"/>
                <a:cs typeface="Arial"/>
              </a:rPr>
              <a:t>Availble</a:t>
            </a:r>
            <a:r>
              <a:rPr lang="en-GB" sz="1200" i="0" dirty="0">
                <a:solidFill>
                  <a:srgbClr val="000000"/>
                </a:solidFill>
                <a:latin typeface="Arial"/>
                <a:cs typeface="Arial"/>
              </a:rPr>
              <a:t> at </a:t>
            </a:r>
            <a:r>
              <a:rPr lang="en-GB" sz="1200" i="0" dirty="0">
                <a:solidFill>
                  <a:srgbClr val="000000"/>
                </a:solidFill>
                <a:latin typeface="Arial"/>
                <a:cs typeface="Arial"/>
                <a:hlinkClick r:id="rId2"/>
              </a:rPr>
              <a:t>https://www.aiveda.co.uk/service/residential-care/</a:t>
            </a:r>
            <a:r>
              <a:rPr lang="en-GB" sz="1200" i="0" dirty="0">
                <a:solidFill>
                  <a:srgbClr val="000000"/>
                </a:solidFill>
                <a:latin typeface="Arial"/>
                <a:cs typeface="Arial"/>
              </a:rPr>
              <a:t> (Accessed 2nd October 2025.)</a:t>
            </a:r>
          </a:p>
          <a:p>
            <a:pPr>
              <a:lnSpc>
                <a:spcPct val="150000"/>
              </a:lnSpc>
            </a:pPr>
            <a:r>
              <a:rPr lang="en-GB" sz="1200" i="0" dirty="0">
                <a:solidFill>
                  <a:srgbClr val="000000"/>
                </a:solidFill>
                <a:latin typeface="Arial"/>
                <a:ea typeface="+mn-lt"/>
                <a:cs typeface="+mn-lt"/>
              </a:rPr>
              <a:t>Better IT (2025) </a:t>
            </a:r>
            <a:r>
              <a:rPr lang="en-GB" sz="1200" i="0" dirty="0">
                <a:solidFill>
                  <a:srgbClr val="000000"/>
                </a:solidFill>
                <a:latin typeface="Arial"/>
                <a:ea typeface="+mn-lt"/>
                <a:cs typeface="+mn-lt"/>
                <a:hlinkClick r:id="rId3"/>
              </a:rPr>
              <a:t>https://better-it.uk/what-is-microsoft-teams/</a:t>
            </a:r>
            <a:endParaRPr lang="en-GB" sz="1200">
              <a:latin typeface="Arial"/>
              <a:cs typeface="Arial"/>
            </a:endParaRPr>
          </a:p>
          <a:p>
            <a:pPr>
              <a:lnSpc>
                <a:spcPct val="150000"/>
              </a:lnSpc>
            </a:pPr>
            <a:r>
              <a:rPr lang="en-GB" sz="1200" i="0" dirty="0">
                <a:solidFill>
                  <a:srgbClr val="000000"/>
                </a:solidFill>
                <a:latin typeface="Arial"/>
                <a:cs typeface="Arial"/>
              </a:rPr>
              <a:t>Confidential information (2024)  </a:t>
            </a:r>
            <a:r>
              <a:rPr lang="en-GB" sz="1200" i="0" dirty="0">
                <a:solidFill>
                  <a:srgbClr val="000000"/>
                </a:solidFill>
                <a:latin typeface="Arial"/>
                <a:cs typeface="Arial"/>
                <a:hlinkClick r:id="rId4"/>
              </a:rPr>
              <a:t>https://digital.nhs.uk/data-and-information/looking-after-information/data-security-and-information-governance/codes-of-practice-for-handling-information-in-health-and-care/a-guide-to-confidentiality-in-health-and-social-care/a-guide-to-confidentiality/rule-2</a:t>
            </a:r>
            <a:r>
              <a:rPr lang="en-GB" sz="1200" i="0" dirty="0">
                <a:solidFill>
                  <a:srgbClr val="000000"/>
                </a:solidFill>
                <a:latin typeface="Arial"/>
                <a:cs typeface="Arial"/>
              </a:rPr>
              <a:t> (Accessed 2nd October 2025)</a:t>
            </a:r>
            <a:endParaRPr lang="en-GB" sz="1200">
              <a:latin typeface="Arial"/>
              <a:cs typeface="Arial"/>
            </a:endParaRPr>
          </a:p>
          <a:p>
            <a:pPr>
              <a:lnSpc>
                <a:spcPct val="150000"/>
              </a:lnSpc>
            </a:pPr>
            <a:r>
              <a:rPr lang="en-GB" sz="1200" i="0" dirty="0">
                <a:solidFill>
                  <a:srgbClr val="000000"/>
                </a:solidFill>
                <a:latin typeface="Arial"/>
                <a:cs typeface="Arial"/>
              </a:rPr>
              <a:t>Cons of using password manager (2025) </a:t>
            </a:r>
            <a:r>
              <a:rPr lang="en-GB" sz="1200" i="0" dirty="0">
                <a:solidFill>
                  <a:srgbClr val="000000"/>
                </a:solidFill>
                <a:latin typeface="Arial"/>
                <a:cs typeface="Arial"/>
                <a:hlinkClick r:id="rId5"/>
              </a:rPr>
              <a:t>https://www.passwordboss.com/pros-and-cons-of-using-a-password-manager/</a:t>
            </a:r>
            <a:r>
              <a:rPr lang="en-GB" sz="1200" i="0" dirty="0">
                <a:solidFill>
                  <a:srgbClr val="000000"/>
                </a:solidFill>
                <a:latin typeface="Arial"/>
                <a:cs typeface="Arial"/>
              </a:rPr>
              <a:t> (Accessed 2nd October 2025)</a:t>
            </a:r>
            <a:endParaRPr lang="en-GB" sz="1200">
              <a:latin typeface="Arial"/>
              <a:cs typeface="Arial"/>
            </a:endParaRPr>
          </a:p>
          <a:p>
            <a:pPr>
              <a:lnSpc>
                <a:spcPct val="150000"/>
              </a:lnSpc>
            </a:pPr>
            <a:r>
              <a:rPr lang="en-GB" sz="1200" i="0" dirty="0">
                <a:solidFill>
                  <a:srgbClr val="000000"/>
                </a:solidFill>
                <a:latin typeface="Arial"/>
                <a:cs typeface="Arial"/>
              </a:rPr>
              <a:t>Digital technology in social care (2025) Avaible at: </a:t>
            </a:r>
            <a:r>
              <a:rPr lang="en-GB" sz="1200" i="0" dirty="0">
                <a:solidFill>
                  <a:srgbClr val="000000"/>
                </a:solidFill>
                <a:latin typeface="Arial"/>
                <a:cs typeface="Arial"/>
                <a:hlinkClick r:id="rId6"/>
              </a:rPr>
              <a:t>https://www.skillsforcare.org.uk/Support-for-leaders-and-managers/Managing-a-service/Digital-technology-and-social-care/Digital-technology-in-social-care.aspx</a:t>
            </a:r>
            <a:r>
              <a:rPr lang="en-GB" sz="1200" i="0" dirty="0">
                <a:solidFill>
                  <a:srgbClr val="000000"/>
                </a:solidFill>
                <a:latin typeface="Arial"/>
                <a:cs typeface="Arial"/>
              </a:rPr>
              <a:t> (Accessed on 2nd October 2025)</a:t>
            </a:r>
            <a:endParaRPr lang="en-GB" sz="1200">
              <a:latin typeface="Arial"/>
              <a:cs typeface="Arial"/>
            </a:endParaRPr>
          </a:p>
          <a:p>
            <a:pPr>
              <a:lnSpc>
                <a:spcPct val="150000"/>
              </a:lnSpc>
            </a:pPr>
            <a:r>
              <a:rPr lang="en-GB" sz="1200" i="0" err="1">
                <a:solidFill>
                  <a:srgbClr val="000000"/>
                </a:solidFill>
                <a:latin typeface="Arial"/>
                <a:cs typeface="Arial"/>
              </a:rPr>
              <a:t>Gijn</a:t>
            </a:r>
            <a:r>
              <a:rPr lang="en-GB" sz="1200" i="0" dirty="0">
                <a:solidFill>
                  <a:srgbClr val="000000"/>
                </a:solidFill>
                <a:latin typeface="Arial"/>
                <a:cs typeface="Arial"/>
              </a:rPr>
              <a:t> (2013) Picture of digital safety. Available at </a:t>
            </a:r>
            <a:r>
              <a:rPr lang="en-GB" sz="1200" i="0" dirty="0">
                <a:solidFill>
                  <a:srgbClr val="000000"/>
                </a:solidFill>
                <a:latin typeface="Arial"/>
                <a:cs typeface="Arial"/>
                <a:hlinkClick r:id="rId7"/>
              </a:rPr>
              <a:t>https://gijn.org/resource/digital-security/</a:t>
            </a:r>
            <a:endParaRPr lang="en-GB" sz="1200">
              <a:latin typeface="Arial"/>
              <a:cs typeface="Arial"/>
            </a:endParaRPr>
          </a:p>
          <a:p>
            <a:pPr>
              <a:lnSpc>
                <a:spcPct val="150000"/>
              </a:lnSpc>
            </a:pPr>
            <a:r>
              <a:rPr lang="en-GB" sz="1200" i="0" dirty="0">
                <a:solidFill>
                  <a:srgbClr val="000000"/>
                </a:solidFill>
                <a:latin typeface="Arial"/>
                <a:cs typeface="Arial"/>
              </a:rPr>
              <a:t>Information Security Office (2025) </a:t>
            </a:r>
            <a:r>
              <a:rPr lang="en-GB" sz="1200" i="0" dirty="0">
                <a:solidFill>
                  <a:srgbClr val="000000"/>
                </a:solidFill>
                <a:latin typeface="Arial"/>
                <a:cs typeface="Arial"/>
                <a:hlinkClick r:id="rId8"/>
              </a:rPr>
              <a:t>https://www.cmu.edu/iso/news/2025/the-dangers-of-not-updating-software.html</a:t>
            </a:r>
            <a:r>
              <a:rPr lang="en-GB" sz="1200" i="0" dirty="0">
                <a:solidFill>
                  <a:srgbClr val="000000"/>
                </a:solidFill>
                <a:latin typeface="Arial"/>
                <a:cs typeface="Arial"/>
              </a:rPr>
              <a:t> (Accessed on the 2nd October 2025)</a:t>
            </a:r>
            <a:endParaRPr lang="en-GB" sz="1200">
              <a:latin typeface="Arial"/>
              <a:cs typeface="Arial"/>
            </a:endParaRPr>
          </a:p>
          <a:p>
            <a:pPr>
              <a:lnSpc>
                <a:spcPct val="150000"/>
              </a:lnSpc>
            </a:pPr>
            <a:r>
              <a:rPr lang="en-GB" sz="1200" i="0" dirty="0">
                <a:solidFill>
                  <a:srgbClr val="000000"/>
                </a:solidFill>
                <a:latin typeface="Arial"/>
                <a:cs typeface="Arial"/>
              </a:rPr>
              <a:t>Impact of limited skills (2024). Available at: </a:t>
            </a:r>
            <a:r>
              <a:rPr lang="en-GB" sz="1200" i="0" dirty="0">
                <a:solidFill>
                  <a:srgbClr val="000000"/>
                </a:solidFill>
                <a:latin typeface="Arial"/>
                <a:cs typeface="Arial"/>
                <a:hlinkClick r:id="rId9"/>
              </a:rPr>
              <a:t>https://pmc.ncbi.nlm.nih.gov/articles/PMC12058752/</a:t>
            </a:r>
            <a:r>
              <a:rPr lang="en-GB" sz="1200" i="0" dirty="0">
                <a:solidFill>
                  <a:srgbClr val="000000"/>
                </a:solidFill>
                <a:latin typeface="Arial"/>
                <a:cs typeface="Arial"/>
              </a:rPr>
              <a:t> (Accessed on 2nd October (2025)</a:t>
            </a:r>
            <a:endParaRPr lang="en-US" sz="1200" i="0">
              <a:solidFill>
                <a:srgbClr val="000000"/>
              </a:solidFill>
              <a:latin typeface="Arial"/>
              <a:cs typeface="Arial"/>
            </a:endParaRPr>
          </a:p>
          <a:p>
            <a:pPr>
              <a:lnSpc>
                <a:spcPct val="150000"/>
              </a:lnSpc>
            </a:pPr>
            <a:r>
              <a:rPr lang="en-GB" sz="1200" i="0" dirty="0">
                <a:solidFill>
                  <a:srgbClr val="000000"/>
                </a:solidFill>
                <a:latin typeface="Arial"/>
                <a:cs typeface="Arial"/>
              </a:rPr>
              <a:t>Limitation of using passwords (2025). Available at </a:t>
            </a:r>
            <a:r>
              <a:rPr lang="en-GB" sz="1200" i="0" dirty="0">
                <a:solidFill>
                  <a:srgbClr val="000000"/>
                </a:solidFill>
                <a:latin typeface="Arial"/>
                <a:cs typeface="Arial"/>
                <a:hlinkClick r:id="rId10"/>
              </a:rPr>
              <a:t>https://www.iproov.com/blog/forgotten-passwords-increasing-websites-abandonment-rate</a:t>
            </a:r>
            <a:r>
              <a:rPr lang="en-GB" sz="1200" i="0" dirty="0">
                <a:solidFill>
                  <a:srgbClr val="000000"/>
                </a:solidFill>
                <a:latin typeface="Arial"/>
                <a:cs typeface="Arial"/>
              </a:rPr>
              <a:t> (</a:t>
            </a:r>
            <a:endParaRPr lang="en-US" sz="1200" i="0">
              <a:solidFill>
                <a:srgbClr val="000000"/>
              </a:solidFill>
              <a:latin typeface="Arial"/>
              <a:cs typeface="Arial"/>
            </a:endParaRPr>
          </a:p>
          <a:p>
            <a:pPr>
              <a:lnSpc>
                <a:spcPct val="150000"/>
              </a:lnSpc>
            </a:pPr>
            <a:r>
              <a:rPr lang="en-GB" sz="1200" i="0" dirty="0">
                <a:solidFill>
                  <a:srgbClr val="000000"/>
                </a:solidFill>
                <a:latin typeface="Arial"/>
                <a:cs typeface="Arial"/>
              </a:rPr>
              <a:t>Accessed 2nd October 2025)</a:t>
            </a:r>
          </a:p>
          <a:p>
            <a:pPr>
              <a:lnSpc>
                <a:spcPct val="150000"/>
              </a:lnSpc>
            </a:pPr>
            <a:r>
              <a:rPr lang="en-GB" sz="1200" i="0" dirty="0">
                <a:solidFill>
                  <a:srgbClr val="000000"/>
                </a:solidFill>
                <a:latin typeface="Arial"/>
                <a:cs typeface="Arial"/>
              </a:rPr>
              <a:t>'In the current digital era, healthcare professionals and their leaders are expected to develop proficiency in digital literacy, data management, cybersecurity and ethnical consideration to harness the full potential of digital innovation (Jarva et al.,2023;Kontilla et.,2019)</a:t>
            </a:r>
            <a:endParaRPr lang="en-US" sz="1200" i="0">
              <a:solidFill>
                <a:srgbClr val="000000"/>
              </a:solidFill>
              <a:latin typeface="Arial"/>
              <a:cs typeface="Arial"/>
            </a:endParaRPr>
          </a:p>
          <a:p>
            <a:pPr>
              <a:lnSpc>
                <a:spcPct val="150000"/>
              </a:lnSpc>
            </a:pPr>
            <a:r>
              <a:rPr lang="en-GB" sz="1200" i="0" dirty="0">
                <a:solidFill>
                  <a:srgbClr val="000000"/>
                </a:solidFill>
                <a:latin typeface="Arial"/>
                <a:cs typeface="Arial"/>
              </a:rPr>
              <a:t>'Digital skills needs to be situated within a clear pay and progression framework! And are undermined by limited career progression for care workers' As noted by (</a:t>
            </a:r>
            <a:r>
              <a:rPr lang="en-GB" sz="1200" i="0" err="1">
                <a:solidFill>
                  <a:srgbClr val="000000"/>
                </a:solidFill>
                <a:latin typeface="Arial"/>
                <a:cs typeface="Arial"/>
              </a:rPr>
              <a:t>Ounget</a:t>
            </a:r>
            <a:r>
              <a:rPr lang="en-GB" sz="1200" i="0" dirty="0">
                <a:solidFill>
                  <a:srgbClr val="000000"/>
                </a:solidFill>
                <a:latin typeface="Arial"/>
                <a:cs typeface="Arial"/>
              </a:rPr>
              <a:t> Al, 2021)</a:t>
            </a:r>
          </a:p>
          <a:p>
            <a:pPr>
              <a:lnSpc>
                <a:spcPct val="150000"/>
              </a:lnSpc>
            </a:pPr>
            <a:r>
              <a:rPr lang="en-GB" sz="1200" i="0" dirty="0">
                <a:solidFill>
                  <a:srgbClr val="000000"/>
                </a:solidFill>
                <a:latin typeface="Arial"/>
                <a:cs typeface="Arial"/>
              </a:rPr>
              <a:t>The concept of digital skills is also argued to be 'fuzzy' as it is used in ways that overlap with related concepts, such as digital competencies, capabilities and literacies'. (Kispeter, E 2018)</a:t>
            </a:r>
            <a:endParaRPr lang="en-US" sz="1200" i="0">
              <a:solidFill>
                <a:srgbClr val="000000"/>
              </a:solidFill>
              <a:latin typeface="Arial"/>
              <a:cs typeface="Arial"/>
            </a:endParaRPr>
          </a:p>
          <a:p>
            <a:pPr>
              <a:lnSpc>
                <a:spcPct val="150000"/>
              </a:lnSpc>
            </a:pPr>
            <a:r>
              <a:rPr lang="en-GB" sz="1200" i="0" dirty="0">
                <a:solidFill>
                  <a:srgbClr val="000000"/>
                </a:solidFill>
                <a:latin typeface="Arial"/>
                <a:cs typeface="Arial"/>
              </a:rPr>
              <a:t>'Employers can enable workers to better use their existing skills to improve performance, through creating an environment that provides opportunities to learn and use digital skills and motivates workers (Warhurst and </a:t>
            </a:r>
            <a:r>
              <a:rPr lang="en-GB" sz="1200" i="0" err="1">
                <a:solidFill>
                  <a:srgbClr val="000000"/>
                </a:solidFill>
                <a:latin typeface="Arial"/>
                <a:cs typeface="Arial"/>
              </a:rPr>
              <a:t>Luchinskaya</a:t>
            </a:r>
            <a:r>
              <a:rPr lang="en-GB" sz="1200" i="0" dirty="0">
                <a:solidFill>
                  <a:srgbClr val="000000"/>
                </a:solidFill>
                <a:latin typeface="Arial"/>
                <a:cs typeface="Arial"/>
              </a:rPr>
              <a:t>, 2018)</a:t>
            </a:r>
          </a:p>
        </p:txBody>
      </p:sp>
    </p:spTree>
    <p:extLst>
      <p:ext uri="{BB962C8B-B14F-4D97-AF65-F5344CB8AC3E}">
        <p14:creationId xmlns:p14="http://schemas.microsoft.com/office/powerpoint/2010/main" val="5779234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GestaltVTI">
  <a:themeElements>
    <a:clrScheme name="Gestalt">
      <a:dk1>
        <a:srgbClr val="000000"/>
      </a:dk1>
      <a:lt1>
        <a:sysClr val="window" lastClr="FFFFFF"/>
      </a:lt1>
      <a:dk2>
        <a:srgbClr val="262626"/>
      </a:dk2>
      <a:lt2>
        <a:srgbClr val="F7F7F7"/>
      </a:lt2>
      <a:accent1>
        <a:srgbClr val="EBA000"/>
      </a:accent1>
      <a:accent2>
        <a:srgbClr val="00BAC8"/>
      </a:accent2>
      <a:accent3>
        <a:srgbClr val="E64823"/>
      </a:accent3>
      <a:accent4>
        <a:srgbClr val="4D5AFF"/>
      </a:accent4>
      <a:accent5>
        <a:srgbClr val="FE5D21"/>
      </a:accent5>
      <a:accent6>
        <a:srgbClr val="00C777"/>
      </a:accent6>
      <a:hlink>
        <a:srgbClr val="2998E3"/>
      </a:hlink>
      <a:folHlink>
        <a:srgbClr val="939393"/>
      </a:folHlink>
    </a:clrScheme>
    <a:fontScheme name="Gestalt">
      <a:majorFont>
        <a:latin typeface="Bierstadt"/>
        <a:ea typeface=""/>
        <a:cs typeface=""/>
      </a:majorFont>
      <a:minorFont>
        <a:latin typeface="Bierstad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GestaltVTI" id="{4F87C71D-53D1-4B71-BF97-FD0EA4B25665}" vid="{A110AFC4-8D8A-4C02-8885-7BA370B379B5}"/>
    </a:ext>
  </a:extLst>
</a:theme>
</file>

<file path=ppt/theme/theme3.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VanillaVTI">
  <a:themeElements>
    <a:clrScheme name="VanillaVTI">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VanillaVTI">
      <a:majorFont>
        <a:latin typeface="Neue Haas Grotesk Text Pro"/>
        <a:ea typeface=""/>
        <a:cs typeface=""/>
      </a:majorFont>
      <a:minorFont>
        <a:latin typeface="Neue Haas Grotesk Text Pro"/>
        <a:ea typeface=""/>
        <a:cs typeface=""/>
      </a:minorFont>
    </a:fontScheme>
    <a:fmtScheme name="VanillaVTI">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AACC6CF0-9F86-48CC-9C4E-CA578EE0A0A0}" vid="{3BDE51FE-56D6-4100-AFB5-5B4AEDCE2EF6}"/>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15</Slides>
  <Notes>0</Notes>
  <HiddenSlides>0</HiddenSlides>
  <MMClips>0</MMClips>
  <ScaleCrop>false</ScaleCrop>
  <HeadingPairs>
    <vt:vector size="4" baseType="variant">
      <vt:variant>
        <vt:lpstr>Theme</vt:lpstr>
      </vt:variant>
      <vt:variant>
        <vt:i4>4</vt:i4>
      </vt:variant>
      <vt:variant>
        <vt:lpstr>Slide Titles</vt:lpstr>
      </vt:variant>
      <vt:variant>
        <vt:i4>15</vt:i4>
      </vt:variant>
    </vt:vector>
  </HeadingPairs>
  <TitlesOfParts>
    <vt:vector size="19" baseType="lpstr">
      <vt:lpstr>office theme</vt:lpstr>
      <vt:lpstr>GestaltVTI</vt:lpstr>
      <vt:lpstr>Office Theme</vt:lpstr>
      <vt:lpstr>VanillaVTI</vt:lpstr>
      <vt:lpstr>LCHS4007 Digital Skills &amp; Research Methods Assessment 1</vt:lpstr>
      <vt:lpstr>            CONTENT PAGE</vt:lpstr>
      <vt:lpstr>INTRODUCTION</vt:lpstr>
      <vt:lpstr>WHAT IS EXCEL?</vt:lpstr>
      <vt:lpstr>WHAT IS TEAMS?</vt:lpstr>
      <vt:lpstr>THE BENEFITS OF EXCEL!</vt:lpstr>
      <vt:lpstr>BENEFITS OF TEAMS!</vt:lpstr>
      <vt:lpstr>EXCEL LIMITATIONS</vt:lpstr>
      <vt:lpstr>Microsoft Teams limitations </vt:lpstr>
      <vt:lpstr>Impact of limited digital skills using Excel</vt:lpstr>
      <vt:lpstr>The impact of limited digital skills using  Teams can lead to poor coordination could potentially increase the risk to patient. Critical information may not be stored professionally which could lead to communication gaps and delay in care. Lack of digital confidence using teams can hinder confidence or competence to carry out effective teamwork   Staff that have limited digital skills can decrease the ability for staff to focus and providing direct care which would be challenging. They may feel a loss of control over care for the patient because they cannot effectively use digital tools to access information or to communicate their needs. Staff may feel a sense of isolation, frustration, confusion and exclusion  Limited skills could lead to communication breakdown which can be a potential safety risk due to difficulties in sharing information regarding patient care. Microsoft teams meeting</vt:lpstr>
      <vt:lpstr>PowerPoint Presentation</vt:lpstr>
      <vt:lpstr>References.  The health information service  21st March 2022 Using Microsoft in Healthcare - The Health Informatics Service Website  How health professionals can use excel 11 Jan 2025 healthcarecourses.org.uk/articles.aspx?CourseTitle=Developing+Effective+Teamwork+in+Health+and+Social+Care+Settings&amp;id=6779  What is Microsoft teams Joel Khalili published 5 January 2022 What is Microsoft Teams? How it works, tips and tricks, and more | TechRadar   </vt:lpstr>
      <vt:lpstr>Reference</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50</cp:revision>
  <dcterms:created xsi:type="dcterms:W3CDTF">2025-10-12T12:41:44Z</dcterms:created>
  <dcterms:modified xsi:type="dcterms:W3CDTF">2025-10-12T16:43:15Z</dcterms:modified>
</cp:coreProperties>
</file>