
<file path=[Content_Types].xml><?xml version="1.0" encoding="utf-8"?>
<Types xmlns="http://schemas.openxmlformats.org/package/2006/content-types">
  <Default Extension="emf" ContentType="image/x-emf"/>
  <Default Extension="gif" ContentType="image/gi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3"/>
  </p:sldMasterIdLst>
  <p:notesMasterIdLst>
    <p:notesMasterId r:id="rId48"/>
  </p:notesMasterIdLst>
  <p:sldIdLst>
    <p:sldId id="293" r:id="rId4"/>
    <p:sldId id="462" r:id="rId5"/>
    <p:sldId id="278" r:id="rId6"/>
    <p:sldId id="259" r:id="rId7"/>
    <p:sldId id="272" r:id="rId8"/>
    <p:sldId id="273" r:id="rId9"/>
    <p:sldId id="280" r:id="rId10"/>
    <p:sldId id="282" r:id="rId11"/>
    <p:sldId id="283" r:id="rId12"/>
    <p:sldId id="295" r:id="rId13"/>
    <p:sldId id="287" r:id="rId14"/>
    <p:sldId id="442" r:id="rId15"/>
    <p:sldId id="468" r:id="rId16"/>
    <p:sldId id="279" r:id="rId17"/>
    <p:sldId id="470" r:id="rId18"/>
    <p:sldId id="452" r:id="rId19"/>
    <p:sldId id="464" r:id="rId20"/>
    <p:sldId id="465" r:id="rId21"/>
    <p:sldId id="260" r:id="rId22"/>
    <p:sldId id="463" r:id="rId23"/>
    <p:sldId id="264" r:id="rId24"/>
    <p:sldId id="453" r:id="rId25"/>
    <p:sldId id="454" r:id="rId26"/>
    <p:sldId id="455" r:id="rId27"/>
    <p:sldId id="456" r:id="rId28"/>
    <p:sldId id="457" r:id="rId29"/>
    <p:sldId id="459" r:id="rId30"/>
    <p:sldId id="466" r:id="rId31"/>
    <p:sldId id="472" r:id="rId32"/>
    <p:sldId id="461" r:id="rId33"/>
    <p:sldId id="288" r:id="rId34"/>
    <p:sldId id="289" r:id="rId35"/>
    <p:sldId id="487" r:id="rId36"/>
    <p:sldId id="477" r:id="rId37"/>
    <p:sldId id="488" r:id="rId38"/>
    <p:sldId id="429" r:id="rId39"/>
    <p:sldId id="486" r:id="rId40"/>
    <p:sldId id="478" r:id="rId41"/>
    <p:sldId id="479" r:id="rId42"/>
    <p:sldId id="296" r:id="rId43"/>
    <p:sldId id="306" r:id="rId44"/>
    <p:sldId id="297" r:id="rId45"/>
    <p:sldId id="302" r:id="rId46"/>
    <p:sldId id="301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99"/>
    <a:srgbClr val="FF9900"/>
    <a:srgbClr val="FFFF99"/>
    <a:srgbClr val="66FFFF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9"/>
    <p:restoredTop sz="66910" autoAdjust="0"/>
  </p:normalViewPr>
  <p:slideViewPr>
    <p:cSldViewPr snapToGrid="0" snapToObjects="1">
      <p:cViewPr varScale="1">
        <p:scale>
          <a:sx n="62" d="100"/>
          <a:sy n="62" d="100"/>
        </p:scale>
        <p:origin x="1617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microsoft.com/office/2016/11/relationships/changesInfo" Target="changesInfos/changesInfo1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51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Regan" userId="ed3e5808-4809-4962-a447-56185cf7f7e1" providerId="ADAL" clId="{52E04A29-DE04-4EC4-981D-3CB9DAE18F7E}"/>
    <pc:docChg chg="delSld modSld">
      <pc:chgData name="Lisa Regan" userId="ed3e5808-4809-4962-a447-56185cf7f7e1" providerId="ADAL" clId="{52E04A29-DE04-4EC4-981D-3CB9DAE18F7E}" dt="2023-11-20T06:29:12.284" v="21" actId="20577"/>
      <pc:docMkLst>
        <pc:docMk/>
      </pc:docMkLst>
      <pc:sldChg chg="modNotesTx">
        <pc:chgData name="Lisa Regan" userId="ed3e5808-4809-4962-a447-56185cf7f7e1" providerId="ADAL" clId="{52E04A29-DE04-4EC4-981D-3CB9DAE18F7E}" dt="2023-11-20T06:26:33.596" v="1" actId="20577"/>
        <pc:sldMkLst>
          <pc:docMk/>
          <pc:sldMk cId="293578588" sldId="264"/>
        </pc:sldMkLst>
      </pc:sldChg>
      <pc:sldChg chg="modNotesTx">
        <pc:chgData name="Lisa Regan" userId="ed3e5808-4809-4962-a447-56185cf7f7e1" providerId="ADAL" clId="{52E04A29-DE04-4EC4-981D-3CB9DAE18F7E}" dt="2023-11-20T06:27:46.932" v="12" actId="20577"/>
        <pc:sldMkLst>
          <pc:docMk/>
          <pc:sldMk cId="0" sldId="288"/>
        </pc:sldMkLst>
      </pc:sldChg>
      <pc:sldChg chg="modNotesTx">
        <pc:chgData name="Lisa Regan" userId="ed3e5808-4809-4962-a447-56185cf7f7e1" providerId="ADAL" clId="{52E04A29-DE04-4EC4-981D-3CB9DAE18F7E}" dt="2023-11-20T06:27:55.131" v="13" actId="20577"/>
        <pc:sldMkLst>
          <pc:docMk/>
          <pc:sldMk cId="0" sldId="289"/>
        </pc:sldMkLst>
      </pc:sldChg>
      <pc:sldChg chg="modNotesTx">
        <pc:chgData name="Lisa Regan" userId="ed3e5808-4809-4962-a447-56185cf7f7e1" providerId="ADAL" clId="{52E04A29-DE04-4EC4-981D-3CB9DAE18F7E}" dt="2023-11-20T06:29:12.284" v="21" actId="20577"/>
        <pc:sldMkLst>
          <pc:docMk/>
          <pc:sldMk cId="0" sldId="297"/>
        </pc:sldMkLst>
      </pc:sldChg>
      <pc:sldChg chg="modNotesTx">
        <pc:chgData name="Lisa Regan" userId="ed3e5808-4809-4962-a447-56185cf7f7e1" providerId="ADAL" clId="{52E04A29-DE04-4EC4-981D-3CB9DAE18F7E}" dt="2023-11-20T06:29:04.541" v="20" actId="20577"/>
        <pc:sldMkLst>
          <pc:docMk/>
          <pc:sldMk cId="2353808036" sldId="306"/>
        </pc:sldMkLst>
      </pc:sldChg>
      <pc:sldChg chg="modNotesTx">
        <pc:chgData name="Lisa Regan" userId="ed3e5808-4809-4962-a447-56185cf7f7e1" providerId="ADAL" clId="{52E04A29-DE04-4EC4-981D-3CB9DAE18F7E}" dt="2023-11-20T06:28:26.004" v="17" actId="20577"/>
        <pc:sldMkLst>
          <pc:docMk/>
          <pc:sldMk cId="331745753" sldId="429"/>
        </pc:sldMkLst>
      </pc:sldChg>
      <pc:sldChg chg="del">
        <pc:chgData name="Lisa Regan" userId="ed3e5808-4809-4962-a447-56185cf7f7e1" providerId="ADAL" clId="{52E04A29-DE04-4EC4-981D-3CB9DAE18F7E}" dt="2023-11-20T06:27:26.733" v="10" actId="47"/>
        <pc:sldMkLst>
          <pc:docMk/>
          <pc:sldMk cId="1415424080" sldId="450"/>
        </pc:sldMkLst>
      </pc:sldChg>
      <pc:sldChg chg="modNotesTx">
        <pc:chgData name="Lisa Regan" userId="ed3e5808-4809-4962-a447-56185cf7f7e1" providerId="ADAL" clId="{52E04A29-DE04-4EC4-981D-3CB9DAE18F7E}" dt="2023-11-20T06:26:45.281" v="2" actId="20577"/>
        <pc:sldMkLst>
          <pc:docMk/>
          <pc:sldMk cId="2482687319" sldId="453"/>
        </pc:sldMkLst>
      </pc:sldChg>
      <pc:sldChg chg="modNotesTx">
        <pc:chgData name="Lisa Regan" userId="ed3e5808-4809-4962-a447-56185cf7f7e1" providerId="ADAL" clId="{52E04A29-DE04-4EC4-981D-3CB9DAE18F7E}" dt="2023-11-20T06:26:50.490" v="3" actId="20577"/>
        <pc:sldMkLst>
          <pc:docMk/>
          <pc:sldMk cId="4203065123" sldId="454"/>
        </pc:sldMkLst>
      </pc:sldChg>
      <pc:sldChg chg="modNotesTx">
        <pc:chgData name="Lisa Regan" userId="ed3e5808-4809-4962-a447-56185cf7f7e1" providerId="ADAL" clId="{52E04A29-DE04-4EC4-981D-3CB9DAE18F7E}" dt="2023-11-20T06:26:54.520" v="4" actId="20577"/>
        <pc:sldMkLst>
          <pc:docMk/>
          <pc:sldMk cId="236335590" sldId="455"/>
        </pc:sldMkLst>
      </pc:sldChg>
      <pc:sldChg chg="modNotesTx">
        <pc:chgData name="Lisa Regan" userId="ed3e5808-4809-4962-a447-56185cf7f7e1" providerId="ADAL" clId="{52E04A29-DE04-4EC4-981D-3CB9DAE18F7E}" dt="2023-11-20T06:26:59.769" v="5" actId="20577"/>
        <pc:sldMkLst>
          <pc:docMk/>
          <pc:sldMk cId="3232547721" sldId="456"/>
        </pc:sldMkLst>
      </pc:sldChg>
      <pc:sldChg chg="modNotesTx">
        <pc:chgData name="Lisa Regan" userId="ed3e5808-4809-4962-a447-56185cf7f7e1" providerId="ADAL" clId="{52E04A29-DE04-4EC4-981D-3CB9DAE18F7E}" dt="2023-11-20T06:27:04.579" v="6" actId="20577"/>
        <pc:sldMkLst>
          <pc:docMk/>
          <pc:sldMk cId="2716265122" sldId="457"/>
        </pc:sldMkLst>
      </pc:sldChg>
      <pc:sldChg chg="modNotesTx">
        <pc:chgData name="Lisa Regan" userId="ed3e5808-4809-4962-a447-56185cf7f7e1" providerId="ADAL" clId="{52E04A29-DE04-4EC4-981D-3CB9DAE18F7E}" dt="2023-11-20T06:27:11.862" v="7" actId="20577"/>
        <pc:sldMkLst>
          <pc:docMk/>
          <pc:sldMk cId="3984429194" sldId="459"/>
        </pc:sldMkLst>
      </pc:sldChg>
      <pc:sldChg chg="modNotesTx">
        <pc:chgData name="Lisa Regan" userId="ed3e5808-4809-4962-a447-56185cf7f7e1" providerId="ADAL" clId="{52E04A29-DE04-4EC4-981D-3CB9DAE18F7E}" dt="2023-11-20T06:27:38.470" v="11" actId="20577"/>
        <pc:sldMkLst>
          <pc:docMk/>
          <pc:sldMk cId="2318898343" sldId="461"/>
        </pc:sldMkLst>
      </pc:sldChg>
      <pc:sldChg chg="modNotesTx">
        <pc:chgData name="Lisa Regan" userId="ed3e5808-4809-4962-a447-56185cf7f7e1" providerId="ADAL" clId="{52E04A29-DE04-4EC4-981D-3CB9DAE18F7E}" dt="2023-11-20T06:26:26.899" v="0" actId="20577"/>
        <pc:sldMkLst>
          <pc:docMk/>
          <pc:sldMk cId="1718411449" sldId="465"/>
        </pc:sldMkLst>
      </pc:sldChg>
      <pc:sldChg chg="modNotesTx">
        <pc:chgData name="Lisa Regan" userId="ed3e5808-4809-4962-a447-56185cf7f7e1" providerId="ADAL" clId="{52E04A29-DE04-4EC4-981D-3CB9DAE18F7E}" dt="2023-11-20T06:27:17.522" v="8" actId="20577"/>
        <pc:sldMkLst>
          <pc:docMk/>
          <pc:sldMk cId="373979394" sldId="466"/>
        </pc:sldMkLst>
      </pc:sldChg>
      <pc:sldChg chg="modNotesTx">
        <pc:chgData name="Lisa Regan" userId="ed3e5808-4809-4962-a447-56185cf7f7e1" providerId="ADAL" clId="{52E04A29-DE04-4EC4-981D-3CB9DAE18F7E}" dt="2023-11-20T06:27:21.849" v="9" actId="20577"/>
        <pc:sldMkLst>
          <pc:docMk/>
          <pc:sldMk cId="2667103611" sldId="472"/>
        </pc:sldMkLst>
      </pc:sldChg>
      <pc:sldChg chg="modNotesTx">
        <pc:chgData name="Lisa Regan" userId="ed3e5808-4809-4962-a447-56185cf7f7e1" providerId="ADAL" clId="{52E04A29-DE04-4EC4-981D-3CB9DAE18F7E}" dt="2023-11-20T06:28:07.600" v="15" actId="20577"/>
        <pc:sldMkLst>
          <pc:docMk/>
          <pc:sldMk cId="2222794738" sldId="477"/>
        </pc:sldMkLst>
      </pc:sldChg>
      <pc:sldChg chg="modNotesTx">
        <pc:chgData name="Lisa Regan" userId="ed3e5808-4809-4962-a447-56185cf7f7e1" providerId="ADAL" clId="{52E04A29-DE04-4EC4-981D-3CB9DAE18F7E}" dt="2023-11-20T06:28:37.974" v="18" actId="20577"/>
        <pc:sldMkLst>
          <pc:docMk/>
          <pc:sldMk cId="3358776456" sldId="478"/>
        </pc:sldMkLst>
      </pc:sldChg>
      <pc:sldChg chg="modNotesTx">
        <pc:chgData name="Lisa Regan" userId="ed3e5808-4809-4962-a447-56185cf7f7e1" providerId="ADAL" clId="{52E04A29-DE04-4EC4-981D-3CB9DAE18F7E}" dt="2023-11-20T06:28:56.913" v="19" actId="20577"/>
        <pc:sldMkLst>
          <pc:docMk/>
          <pc:sldMk cId="228187117" sldId="479"/>
        </pc:sldMkLst>
      </pc:sldChg>
      <pc:sldChg chg="modNotesTx">
        <pc:chgData name="Lisa Regan" userId="ed3e5808-4809-4962-a447-56185cf7f7e1" providerId="ADAL" clId="{52E04A29-DE04-4EC4-981D-3CB9DAE18F7E}" dt="2023-11-20T06:28:02.522" v="14" actId="20577"/>
        <pc:sldMkLst>
          <pc:docMk/>
          <pc:sldMk cId="2024555701" sldId="487"/>
        </pc:sldMkLst>
      </pc:sldChg>
      <pc:sldChg chg="modNotesTx">
        <pc:chgData name="Lisa Regan" userId="ed3e5808-4809-4962-a447-56185cf7f7e1" providerId="ADAL" clId="{52E04A29-DE04-4EC4-981D-3CB9DAE18F7E}" dt="2023-11-20T06:28:21.039" v="16" actId="20577"/>
        <pc:sldMkLst>
          <pc:docMk/>
          <pc:sldMk cId="513403163" sldId="4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7559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0901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7799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0921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98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7155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1010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5086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6210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452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9660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3086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55997-F820-43A5-BE38-E3AE50B864C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4161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7094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0300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8615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3981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4118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4078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0955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08810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61741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97647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9752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55997-F820-43A5-BE38-E3AE50B864C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8996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91332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Shape 40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07" name="Shape 40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Shape 412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13" name="Shape 41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	</a:t>
            </a:r>
          </a:p>
          <a:p>
            <a:pPr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dirty="0"/>
              <a:t>	</a:t>
            </a: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5178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44912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15491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450065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3680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464778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  <a:p>
            <a:endParaRPr lang="en-GB" b="0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88886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Shape 38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89" name="Shape 38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8752170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Shape 47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79" name="Shape 47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Shape 50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06" name="Shape 50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D3 Welsh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20/11/2023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24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Text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1418289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le Text"/>
          <p:cNvSpPr txBox="1">
            <a:spLocks noGrp="1"/>
          </p:cNvSpPr>
          <p:nvPr>
            <p:ph type="title"/>
          </p:nvPr>
        </p:nvSpPr>
        <p:spPr>
          <a:xfrm>
            <a:off x="629841" y="365125"/>
            <a:ext cx="7886701" cy="1325564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29841" y="1681163"/>
            <a:ext cx="3868341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457200">
              <a:buSzTx/>
              <a:buFontTx/>
              <a:buNone/>
              <a:defRPr sz="2400" b="1"/>
            </a:lvl2pPr>
            <a:lvl3pPr marL="0" indent="914400">
              <a:buSzTx/>
              <a:buFontTx/>
              <a:buNone/>
              <a:defRPr sz="2400" b="1"/>
            </a:lvl3pPr>
            <a:lvl4pPr marL="0" indent="1371600">
              <a:buSzTx/>
              <a:buFontTx/>
              <a:buNone/>
              <a:defRPr sz="2400" b="1"/>
            </a:lvl4pPr>
            <a:lvl5pPr marL="0" indent="1828800"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4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29150" y="1681163"/>
            <a:ext cx="3887392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/>
            </a:pPr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130504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populationandmigration/populationestimates/bulletins/populationandhouseholdestimateswales/census2021#main-points" TargetMode="External"/><Relationship Id="rId7" Type="http://schemas.openxmlformats.org/officeDocument/2006/relationships/hyperlink" Target="https://pixabay.com/vectors/check-list-paper-checklist-list-4609829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hyperlink" Target="https://www.walesonline.co.uk/news/education/pisa-wales-international-schools-2019-17346247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png"/><Relationship Id="rId4" Type="http://schemas.openxmlformats.org/officeDocument/2006/relationships/image" Target="../media/image22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homestartcymru.org.uk/" TargetMode="External"/><Relationship Id="rId13" Type="http://schemas.openxmlformats.org/officeDocument/2006/relationships/image" Target="../media/image30.jpeg"/><Relationship Id="rId3" Type="http://schemas.openxmlformats.org/officeDocument/2006/relationships/image" Target="../media/image24.jpg"/><Relationship Id="rId7" Type="http://schemas.openxmlformats.org/officeDocument/2006/relationships/image" Target="../media/image26.png"/><Relationship Id="rId12" Type="http://schemas.openxmlformats.org/officeDocument/2006/relationships/image" Target="../media/image2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meithrin.cymru/?lang=en" TargetMode="External"/><Relationship Id="rId11" Type="http://schemas.openxmlformats.org/officeDocument/2006/relationships/image" Target="../media/image28.jpeg"/><Relationship Id="rId5" Type="http://schemas.openxmlformats.org/officeDocument/2006/relationships/hyperlink" Target="https://www.swansea.gov.uk/article/2977/Flying-Start" TargetMode="External"/><Relationship Id="rId10" Type="http://schemas.openxmlformats.org/officeDocument/2006/relationships/image" Target="../media/image27.png"/><Relationship Id="rId4" Type="http://schemas.openxmlformats.org/officeDocument/2006/relationships/image" Target="../media/image25.png"/><Relationship Id="rId9" Type="http://schemas.openxmlformats.org/officeDocument/2006/relationships/hyperlink" Target="https://www.childreninwales.org.uk/professionals/our-work/family-support-and-parenting/" TargetMode="External"/><Relationship Id="rId1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hyperlink" Target="https://gov.wales/sites/default/files/publications/2018-03/respect-and-resilience-developing-community-cohesion.pdf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assets.publishing.service.gov.uk/government/uploads/system/uploads/attachment_data/file/473976/DFE-RS411_Supporting_the_attainment_of_disadvantaged_pupils_-_briefing_for_school_leaders.pdf" TargetMode="External"/><Relationship Id="rId5" Type="http://schemas.openxmlformats.org/officeDocument/2006/relationships/hyperlink" Target="https://www.jrf.org.uk/sites/default/files/jrf/migrated/files/poorer-children-education-full.pdf" TargetMode="External"/><Relationship Id="rId4" Type="http://schemas.openxmlformats.org/officeDocument/2006/relationships/hyperlink" Target="http://learning.gov.wales/docs/learningwales/publications/140211-effective-practice-in-tackling-poverty-and-disadvantage-in-schools-en.pdf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Caernarfon_castle_interior.jpg" TargetMode="External"/><Relationship Id="rId3" Type="http://schemas.openxmlformats.org/officeDocument/2006/relationships/image" Target="../media/image32.pn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flickr.com/photos/lesliesciencenaturecenter/6183021002" TargetMode="External"/><Relationship Id="rId5" Type="http://schemas.openxmlformats.org/officeDocument/2006/relationships/image" Target="../media/image34.jpeg"/><Relationship Id="rId10" Type="http://schemas.openxmlformats.org/officeDocument/2006/relationships/hyperlink" Target="http://www.geograph.org.uk/photo/1676076" TargetMode="External"/><Relationship Id="rId4" Type="http://schemas.openxmlformats.org/officeDocument/2006/relationships/image" Target="../media/image33.png"/><Relationship Id="rId9" Type="http://schemas.openxmlformats.org/officeDocument/2006/relationships/image" Target="../media/image36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en.wikipedia.org/wiki/File:Caernarfon_castle_interior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.org.uk/photo/1676076" TargetMode="External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://www.geograph.org.uk/photo/1676076" TargetMode="External"/><Relationship Id="rId4" Type="http://schemas.openxmlformats.org/officeDocument/2006/relationships/image" Target="../media/image3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8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6" Type="http://schemas.openxmlformats.org/officeDocument/2006/relationships/hyperlink" Target="Four%20purposes.docx" TargetMode="External"/><Relationship Id="rId5" Type="http://schemas.openxmlformats.org/officeDocument/2006/relationships/hyperlink" Target="Pedwar%20Diben.docx" TargetMode="External"/><Relationship Id="rId4" Type="http://schemas.openxmlformats.org/officeDocument/2006/relationships/image" Target="../media/image40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changekidslives.org/actions-4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hyperlink" Target="https://www.youtube.com/watch?v=tjzFfU43wuQ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6.jp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youtube.com/watch?v=WJXmLuXQ7os&amp;feature=youtu.be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g"/><Relationship Id="rId3" Type="http://schemas.openxmlformats.org/officeDocument/2006/relationships/image" Target="../media/image48.png"/><Relationship Id="rId7" Type="http://schemas.openxmlformats.org/officeDocument/2006/relationships/image" Target="../media/image52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1.jpg"/><Relationship Id="rId5" Type="http://schemas.openxmlformats.org/officeDocument/2006/relationships/image" Target="../media/image50.jpg"/><Relationship Id="rId4" Type="http://schemas.openxmlformats.org/officeDocument/2006/relationships/image" Target="../media/image49.jpg"/><Relationship Id="rId9" Type="http://schemas.openxmlformats.org/officeDocument/2006/relationships/image" Target="../media/image54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forestschoolassociation.org/what-is-forest-school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6.jp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5.png"/><Relationship Id="rId7" Type="http://schemas.openxmlformats.org/officeDocument/2006/relationships/hyperlink" Target="https://twitter.com/i/status/1590720758145159169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8.png"/><Relationship Id="rId5" Type="http://schemas.openxmlformats.org/officeDocument/2006/relationships/hyperlink" Target="https://nation.cymru/culture/watch-london-primary-school-pupils-melt-hearts-with-rendition-of-yma-o-hyd/" TargetMode="External"/><Relationship Id="rId4" Type="http://schemas.openxmlformats.org/officeDocument/2006/relationships/image" Target="../media/image5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Relationship Id="rId6" Type="http://schemas.openxmlformats.org/officeDocument/2006/relationships/hyperlink" Target="school-categories-according-to-welsh-medium-provision-information-for-parents-and-carers.pdf" TargetMode="External"/><Relationship Id="rId5" Type="http://schemas.openxmlformats.org/officeDocument/2006/relationships/image" Target="../media/image44.png"/><Relationship Id="rId4" Type="http://schemas.openxmlformats.org/officeDocument/2006/relationships/hyperlink" Target="https://www.youtube.com/watch?v=qdxmydFewcI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andbook-Cymraeg-Campus.pdf" TargetMode="External"/><Relationship Id="rId3" Type="http://schemas.openxmlformats.org/officeDocument/2006/relationships/image" Target="../media/image60.png"/><Relationship Id="rId7" Type="http://schemas.openxmlformats.org/officeDocument/2006/relationships/image" Target="../media/image62.jfi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gov.wales/cymraeg-education/schools/welsh-language-charter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61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fif"/><Relationship Id="rId3" Type="http://schemas.openxmlformats.org/officeDocument/2006/relationships/image" Target="../media/image63.png"/><Relationship Id="rId7" Type="http://schemas.openxmlformats.org/officeDocument/2006/relationships/hyperlink" Target="LLC%20Pages%20Curriculum%202020.docx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hyperlink" Target="http://learn.e-limu.org/topic/view/?c=26" TargetMode="External"/><Relationship Id="rId4" Type="http://schemas.openxmlformats.org/officeDocument/2006/relationships/image" Target="../media/image64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2.jfi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2.jfi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2.png"/><Relationship Id="rId5" Type="http://schemas.openxmlformats.org/officeDocument/2006/relationships/hyperlink" Target="https://www.youtube.com/watch?v=bYh1f9rE6ao" TargetMode="External"/><Relationship Id="rId4" Type="http://schemas.openxmlformats.org/officeDocument/2006/relationships/image" Target="../media/image4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2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omic Sans MS" panose="030F0702030302020204" pitchFamily="66" charset="0"/>
              </a:rPr>
              <a:t>ECAD4013</a:t>
            </a:r>
          </a:p>
        </p:txBody>
      </p:sp>
      <p:sp>
        <p:nvSpPr>
          <p:cNvPr id="3" name="Rectangle 2"/>
          <p:cNvSpPr/>
          <p:nvPr/>
        </p:nvSpPr>
        <p:spPr>
          <a:xfrm>
            <a:off x="-3670" y="3676920"/>
            <a:ext cx="914224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Learners, Schools and Communities: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where am I teaching?</a:t>
            </a:r>
          </a:p>
        </p:txBody>
      </p:sp>
      <p:sp>
        <p:nvSpPr>
          <p:cNvPr id="4" name="Rectangle 3"/>
          <p:cNvSpPr/>
          <p:nvPr/>
        </p:nvSpPr>
        <p:spPr>
          <a:xfrm>
            <a:off x="294226" y="1770222"/>
            <a:ext cx="855554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Dysgwyr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, </a:t>
            </a: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Ysgolion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 a </a:t>
            </a: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Chymunedau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ble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ydw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i’n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addysgu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7170" name="Picture 2" descr="Wales Map Flag | Wales map, Welsh flag, Wales flag">
            <a:extLst>
              <a:ext uri="{FF2B5EF4-FFF2-40B4-BE49-F238E27FC236}">
                <a16:creationId xmlns:a16="http://schemas.microsoft.com/office/drawing/2014/main" id="{DEB6A32B-B86E-4BF3-B2D3-653157B9FA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616" y="208799"/>
            <a:ext cx="2850158" cy="1644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702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5716" y="488193"/>
            <a:ext cx="2781612" cy="50398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Comic Sans MS" panose="030F0702030302020204" pitchFamily="66" charset="0"/>
              </a:rPr>
              <a:t>Diwrnod 4
</a:t>
            </a:r>
            <a:r>
              <a:rPr lang="cy-GB" sz="28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Arial" panose="020B0604020202020204" pitchFamily="34" charset="0"/>
              </a:rPr>
              <a:t>Cymru: Cyfleoedd a Heriau C21</a:t>
            </a:r>
          </a:p>
          <a:p>
            <a:r>
              <a:rPr lang="cy-GB" sz="2800" dirty="0">
                <a:latin typeface="Comic Sans MS" panose="030F0702030302020204" pitchFamily="66" charset="0"/>
              </a:rPr>
              <a:t>
Day 4</a:t>
            </a:r>
          </a:p>
          <a:p>
            <a:r>
              <a:rPr lang="en-GB" sz="2800" dirty="0">
                <a:latin typeface="Comic Sans MS" panose="030F0702030302020204" pitchFamily="66" charset="0"/>
              </a:rPr>
              <a:t>Twenty-first Century Opportunities and </a:t>
            </a:r>
          </a:p>
          <a:p>
            <a:r>
              <a:rPr lang="en-GB" sz="2800" dirty="0">
                <a:latin typeface="Comic Sans MS" panose="030F0702030302020204" pitchFamily="66" charset="0"/>
              </a:rPr>
              <a:t>Challenges</a:t>
            </a:r>
          </a:p>
          <a:p>
            <a:endParaRPr lang="en-GB" sz="1350" dirty="0"/>
          </a:p>
        </p:txBody>
      </p:sp>
      <p:pic>
        <p:nvPicPr>
          <p:cNvPr id="6" name="Content Placeholder 1">
            <a:extLst>
              <a:ext uri="{FF2B5EF4-FFF2-40B4-BE49-F238E27FC236}">
                <a16:creationId xmlns:a16="http://schemas.microsoft.com/office/drawing/2014/main" id="{787D788F-7856-73A3-6D9C-F84A3EC9A0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7328" y="366971"/>
            <a:ext cx="2778057" cy="4000253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  <p:pic>
        <p:nvPicPr>
          <p:cNvPr id="5" name="Content Placeholder 1">
            <a:extLst>
              <a:ext uri="{FF2B5EF4-FFF2-40B4-BE49-F238E27FC236}">
                <a16:creationId xmlns:a16="http://schemas.microsoft.com/office/drawing/2014/main" id="{D9BE1B4F-BA80-9638-64A1-06D28CF44E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9231" y="366970"/>
            <a:ext cx="2781611" cy="4000253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  <p:pic>
        <p:nvPicPr>
          <p:cNvPr id="7" name="Content Placeholder 1">
            <a:extLst>
              <a:ext uri="{FF2B5EF4-FFF2-40B4-BE49-F238E27FC236}">
                <a16:creationId xmlns:a16="http://schemas.microsoft.com/office/drawing/2014/main" id="{E57BB446-6859-A871-87FC-0BCD95FEDA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1342" y="3521738"/>
            <a:ext cx="3674181" cy="2006296"/>
          </a:xfr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22403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cy-GB" b="0" dirty="0">
                <a:latin typeface="Comic Sans MS" panose="030F0702030302020204" pitchFamily="66" charset="0"/>
              </a:rPr>
              <a:t>Meddyliwch am y gwahanol fathau o gymunedau a geir yng Nghymru.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742539"/>
            <a:ext cx="3887391" cy="823912"/>
          </a:xfrm>
        </p:spPr>
        <p:txBody>
          <a:bodyPr>
            <a:normAutofit fontScale="70000" lnSpcReduction="20000"/>
          </a:bodyPr>
          <a:lstStyle/>
          <a:p>
            <a:pPr algn="ctr">
              <a:lnSpc>
                <a:spcPct val="120000"/>
              </a:lnSpc>
            </a:pPr>
            <a:r>
              <a:rPr lang="en-GB" b="0" dirty="0">
                <a:latin typeface="Comic Sans MS" panose="030F0702030302020204" pitchFamily="66" charset="0"/>
              </a:rPr>
              <a:t>Think about the different types of communities there are in Wales.</a:t>
            </a:r>
          </a:p>
          <a:p>
            <a:endParaRPr lang="en-GB" dirty="0"/>
          </a:p>
        </p:txBody>
      </p:sp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4814150" y="1412657"/>
            <a:ext cx="3867150" cy="339302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Urban</a:t>
            </a:r>
          </a:p>
          <a:p>
            <a:r>
              <a:rPr lang="en-GB" dirty="0">
                <a:latin typeface="Comic Sans MS" panose="030F0702030302020204" pitchFamily="66" charset="0"/>
              </a:rPr>
              <a:t>Rural</a:t>
            </a:r>
          </a:p>
          <a:p>
            <a:r>
              <a:rPr lang="en-GB" dirty="0">
                <a:latin typeface="Comic Sans MS" panose="030F0702030302020204" pitchFamily="66" charset="0"/>
              </a:rPr>
              <a:t>Areas with several different languages</a:t>
            </a:r>
          </a:p>
          <a:p>
            <a:r>
              <a:rPr lang="en-GB" dirty="0">
                <a:latin typeface="Comic Sans MS" panose="030F0702030302020204" pitchFamily="66" charset="0"/>
              </a:rPr>
              <a:t>?</a:t>
            </a:r>
          </a:p>
          <a:p>
            <a:r>
              <a:rPr lang="en-GB" dirty="0"/>
              <a:t>?</a:t>
            </a:r>
          </a:p>
        </p:txBody>
      </p:sp>
      <p:sp>
        <p:nvSpPr>
          <p:cNvPr id="4" name="7-Point Star 3"/>
          <p:cNvSpPr/>
          <p:nvPr/>
        </p:nvSpPr>
        <p:spPr>
          <a:xfrm>
            <a:off x="6747725" y="3685247"/>
            <a:ext cx="2044843" cy="13760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017587" y="4034717"/>
            <a:ext cx="150511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Some </a:t>
            </a:r>
            <a:r>
              <a:rPr lang="en-GB" sz="2000" dirty="0">
                <a:latin typeface="Comic Sans MS" panose="030F0702030302020204" pitchFamily="66" charset="0"/>
              </a:rPr>
              <a:t>definitions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955769" y="3876120"/>
            <a:ext cx="2343243" cy="1324293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marL="0" indent="0" algn="ctr">
              <a:buNone/>
            </a:pPr>
            <a:r>
              <a:rPr lang="cy-GB" sz="1800" dirty="0">
                <a:solidFill>
                  <a:schemeClr val="tx1"/>
                </a:solidFill>
                <a:latin typeface="Comic Sans MS" panose="030F0702030302020204" pitchFamily="66" charset="0"/>
              </a:rPr>
              <a:t>Rhai diffiniadau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AE23E5-3474-4F8A-BB05-765822B3BCC6}"/>
              </a:ext>
            </a:extLst>
          </p:cNvPr>
          <p:cNvSpPr txBox="1"/>
          <p:nvPr/>
        </p:nvSpPr>
        <p:spPr>
          <a:xfrm>
            <a:off x="641833" y="1412657"/>
            <a:ext cx="3634152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omic Sans MS" panose="030F0702030302020204" pitchFamily="66" charset="0"/>
              </a:rPr>
              <a:t>Trefol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omic Sans MS" panose="030F0702030302020204" pitchFamily="66" charset="0"/>
              </a:rPr>
              <a:t>Gwledig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omic Sans MS" panose="030F0702030302020204" pitchFamily="66" charset="0"/>
              </a:rPr>
              <a:t>Ardaloedd sydd â nifer o ieithoedd gwahanol?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omic Sans MS" panose="030F0702030302020204" pitchFamily="66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2" name="Picture 1" descr="Public Domain Clip Art Image | briefcase | ID ...">
            <a:extLst>
              <a:ext uri="{FF2B5EF4-FFF2-40B4-BE49-F238E27FC236}">
                <a16:creationId xmlns:a16="http://schemas.microsoft.com/office/drawing/2014/main" id="{0E531661-8BE2-023D-E899-CE3AE1E6C8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0460" y="4084222"/>
            <a:ext cx="2044843" cy="1442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9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rmAutofit fontScale="70000" lnSpcReduction="20000"/>
          </a:bodyPr>
          <a:lstStyle/>
          <a:p>
            <a:r>
              <a:rPr lang="en-GB" b="0" dirty="0">
                <a:latin typeface="Comic Sans MS" panose="030F0702030302020204" pitchFamily="66" charset="0"/>
              </a:rPr>
              <a:t>Rhai ffeithiau cyflym am Gymru</a:t>
            </a:r>
          </a:p>
          <a:p>
            <a:r>
              <a:rPr lang="en-GB" b="0" dirty="0">
                <a:latin typeface="Comic Sans MS" panose="030F0702030302020204" pitchFamily="66" charset="0"/>
              </a:rPr>
              <a:t>Sut y maent yn effeithio ar blant yn </a:t>
            </a:r>
            <a:r>
              <a:rPr lang="en-GB" b="0" dirty="0" err="1">
                <a:latin typeface="Comic Sans MS" panose="030F0702030302020204" pitchFamily="66" charset="0"/>
              </a:rPr>
              <a:t>ein</a:t>
            </a:r>
            <a:r>
              <a:rPr lang="en-GB" b="0" dirty="0">
                <a:latin typeface="Comic Sans MS" panose="030F0702030302020204" pitchFamily="66" charset="0"/>
              </a:rPr>
              <a:t> </a:t>
            </a:r>
            <a:r>
              <a:rPr lang="en-GB" b="0" dirty="0" err="1">
                <a:latin typeface="Comic Sans MS" panose="030F0702030302020204" pitchFamily="66" charset="0"/>
              </a:rPr>
              <a:t>hysgolion</a:t>
            </a:r>
            <a:r>
              <a:rPr lang="en-GB" b="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887391" cy="823912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Some quick facts about Wales</a:t>
            </a:r>
          </a:p>
          <a:p>
            <a:pPr algn="ctr"/>
            <a:r>
              <a:rPr lang="en-GB" b="0" dirty="0">
                <a:latin typeface="Comic Sans MS" panose="030F0702030302020204" pitchFamily="66" charset="0"/>
              </a:rPr>
              <a:t>How do they impact on children in our schools?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72E6B1-926B-D0FE-FCFA-A58D53165860}"/>
              </a:ext>
            </a:extLst>
          </p:cNvPr>
          <p:cNvSpPr txBox="1"/>
          <p:nvPr/>
        </p:nvSpPr>
        <p:spPr>
          <a:xfrm>
            <a:off x="529125" y="4959439"/>
            <a:ext cx="81937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Comic Sans MS" panose="030F0702030302020204" pitchFamily="66" charset="0"/>
                <a:hlinkClick r:id="rId3"/>
              </a:rPr>
              <a:t>https://www.ons.gov.uk/peoplepopulationandcommunity/populationandmigration/populationestimates/bulletins/populationandhouseholdestimateswales/census2021#main-points</a:t>
            </a:r>
            <a:endParaRPr lang="en-GB" sz="12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pic>
        <p:nvPicPr>
          <p:cNvPr id="15" name="Picture 14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A6C76AF4-AD98-373A-66A9-84B71B2468E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" b="21542"/>
          <a:stretch/>
        </p:blipFill>
        <p:spPr>
          <a:xfrm>
            <a:off x="4911504" y="1493789"/>
            <a:ext cx="3593822" cy="1554283"/>
          </a:xfrm>
          <a:prstGeom prst="rect">
            <a:avLst/>
          </a:prstGeom>
        </p:spPr>
      </p:pic>
      <p:pic>
        <p:nvPicPr>
          <p:cNvPr id="19" name="Picture 1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CD85FF1-BFA6-D409-C4FB-A835A7411D8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6857"/>
          <a:stretch/>
        </p:blipFill>
        <p:spPr>
          <a:xfrm>
            <a:off x="524739" y="1493788"/>
            <a:ext cx="3593822" cy="1554283"/>
          </a:xfrm>
          <a:prstGeom prst="rect">
            <a:avLst/>
          </a:prstGeom>
        </p:spPr>
      </p:pic>
      <p:pic>
        <p:nvPicPr>
          <p:cNvPr id="21" name="Picture 20" descr="Text&#10;&#10;Description automatically generated with medium confidence">
            <a:extLst>
              <a:ext uri="{FF2B5EF4-FFF2-40B4-BE49-F238E27FC236}">
                <a16:creationId xmlns:a16="http://schemas.microsoft.com/office/drawing/2014/main" id="{66BDE574-5654-4E39-4D77-0C5AF377372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rot="20906898">
            <a:off x="3571268" y="3240686"/>
            <a:ext cx="1887528" cy="1545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566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rmAutofit fontScale="70000" lnSpcReduction="20000"/>
          </a:bodyPr>
          <a:lstStyle/>
          <a:p>
            <a:pPr algn="ctr">
              <a:lnSpc>
                <a:spcPct val="120000"/>
              </a:lnSpc>
            </a:pPr>
            <a:r>
              <a:rPr lang="en-GB" b="0" dirty="0">
                <a:latin typeface="Comic Sans MS" panose="030F0702030302020204" pitchFamily="66" charset="0"/>
              </a:rPr>
              <a:t>Un ffaith bwysig na roddodd gwybodaeth y cyfrifiad i ni oedd…?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887391" cy="823912"/>
          </a:xfrm>
        </p:spPr>
        <p:txBody>
          <a:bodyPr>
            <a:normAutofit fontScale="70000" lnSpcReduction="20000"/>
          </a:bodyPr>
          <a:lstStyle/>
          <a:p>
            <a:pPr algn="ctr">
              <a:lnSpc>
                <a:spcPct val="120000"/>
              </a:lnSpc>
            </a:pPr>
            <a:r>
              <a:rPr lang="en-GB" b="0" dirty="0">
                <a:latin typeface="Comic Sans MS" panose="030F0702030302020204" pitchFamily="66" charset="0"/>
              </a:rPr>
              <a:t>One important fact the census information did not give us was …….?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8909" y="1309102"/>
            <a:ext cx="6495281" cy="4041567"/>
          </a:xfrm>
          <a:prstGeom prst="rect">
            <a:avLst/>
          </a:prstGeom>
        </p:spPr>
      </p:pic>
      <p:pic>
        <p:nvPicPr>
          <p:cNvPr id="7" name="Picture 6" descr="A person holding a teddy bear&#10;&#10;Description automatically generated with low confidence">
            <a:extLst>
              <a:ext uri="{FF2B5EF4-FFF2-40B4-BE49-F238E27FC236}">
                <a16:creationId xmlns:a16="http://schemas.microsoft.com/office/drawing/2014/main" id="{50DBED0A-F9BE-B6AB-4480-2182D3FE49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542" y="2463594"/>
            <a:ext cx="2014300" cy="274021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267501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Ffactor arall y mae’n rhaid i ni fod yn ymwybodol ohono yw......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887391" cy="82391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Another factor we need to be aware of  is…….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15" y="1299022"/>
            <a:ext cx="2057998" cy="1382013"/>
          </a:xfrm>
          <a:ln>
            <a:solidFill>
              <a:schemeClr val="accent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4957" y="1202199"/>
            <a:ext cx="4463602" cy="390558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15" y="3650445"/>
            <a:ext cx="2172775" cy="193135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5946" y="2481641"/>
            <a:ext cx="2220453" cy="155763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2672889" y="5107781"/>
            <a:ext cx="355368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Comic Sans MS" panose="030F0702030302020204" pitchFamily="66" charset="0"/>
                <a:hlinkClick r:id="rId7"/>
              </a:rPr>
              <a:t>https://www.walesonline.co.uk/news/education/pisa-wales-international-schools-2019-17346247</a:t>
            </a:r>
            <a:endParaRPr lang="en-GB" sz="10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432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497874" y="330583"/>
            <a:ext cx="4316823" cy="823912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Comic Sans MS" panose="030F0702030302020204" pitchFamily="66" charset="0"/>
              </a:rPr>
              <a:t>The attainment  gap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027" y="1514314"/>
            <a:ext cx="5216515" cy="3829371"/>
          </a:xfr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2006" y="246513"/>
            <a:ext cx="1795740" cy="2601932"/>
          </a:xfrm>
          <a:prstGeom prst="rect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115963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927306" y="330583"/>
            <a:ext cx="3887391" cy="823912"/>
          </a:xfrm>
        </p:spPr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Y Bwlch Cyrhaeddiad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504" y="1547479"/>
            <a:ext cx="5216515" cy="3829371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C38E900-E0AC-FB35-002A-458224ACD8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2006" y="246513"/>
            <a:ext cx="1795740" cy="2601932"/>
          </a:xfrm>
          <a:prstGeom prst="rect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29081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y-GB" sz="1800" b="0" dirty="0">
                <a:latin typeface="Comic Sans MS" panose="030F0702030302020204" pitchFamily="66" charset="0"/>
              </a:rPr>
              <a:t>A ydych chi eisoes wedi gweld arwyddion o’r bwlch cyrhaeddiad neu ei achosion?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49766" y="97500"/>
            <a:ext cx="3887391" cy="823912"/>
          </a:xfrm>
        </p:spPr>
        <p:txBody>
          <a:bodyPr>
            <a:normAutofit/>
          </a:bodyPr>
          <a:lstStyle/>
          <a:p>
            <a:pPr algn="ctr"/>
            <a:r>
              <a:rPr lang="en-GB" sz="1800" b="0" dirty="0">
                <a:latin typeface="Comic Sans MS" panose="030F0702030302020204" pitchFamily="66" charset="0"/>
              </a:rPr>
              <a:t>Have you already seen signs of the attainment gap or its causes?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8239">
            <a:off x="2378950" y="1548657"/>
            <a:ext cx="4386098" cy="2441251"/>
          </a:xfrm>
        </p:spPr>
      </p:pic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F9987E37-4220-38C2-C010-2735986CA27C}"/>
              </a:ext>
            </a:extLst>
          </p:cNvPr>
          <p:cNvSpPr txBox="1">
            <a:spLocks/>
          </p:cNvSpPr>
          <p:nvPr/>
        </p:nvSpPr>
        <p:spPr>
          <a:xfrm>
            <a:off x="148095" y="3874699"/>
            <a:ext cx="2900363" cy="15398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1500" dirty="0"/>
              <a:t>Cau’r Bwlch mewn Addysg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sz="1500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B33CE4B5-ABE9-057F-F79C-76CFDA6E290B}"/>
              </a:ext>
            </a:extLst>
          </p:cNvPr>
          <p:cNvSpPr txBox="1">
            <a:spLocks/>
          </p:cNvSpPr>
          <p:nvPr/>
        </p:nvSpPr>
        <p:spPr>
          <a:xfrm>
            <a:off x="6338594" y="4617153"/>
            <a:ext cx="2900363" cy="8239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500" dirty="0"/>
              <a:t>Closing the Gap in Education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5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1500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627113-C4A3-6CFB-882E-7E6522269A96}"/>
              </a:ext>
            </a:extLst>
          </p:cNvPr>
          <p:cNvSpPr txBox="1"/>
          <p:nvPr/>
        </p:nvSpPr>
        <p:spPr>
          <a:xfrm>
            <a:off x="3982485" y="4720734"/>
            <a:ext cx="1534562" cy="607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omic Sans MS" panose="030F0702030302020204" pitchFamily="66" charset="0"/>
              </a:rPr>
              <a:t>Moodle</a:t>
            </a:r>
          </a:p>
          <a:p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4044201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" name="Flowchart: Connector 5"/>
          <p:cNvGrpSpPr/>
          <p:nvPr/>
        </p:nvGrpSpPr>
        <p:grpSpPr>
          <a:xfrm>
            <a:off x="1065048" y="1645726"/>
            <a:ext cx="1923152" cy="1981203"/>
            <a:chOff x="106689" y="-132081"/>
            <a:chExt cx="1923150" cy="1981202"/>
          </a:xfrm>
        </p:grpSpPr>
        <p:sp>
          <p:nvSpPr>
            <p:cNvPr id="233" name="Oval"/>
            <p:cNvSpPr/>
            <p:nvPr/>
          </p:nvSpPr>
          <p:spPr>
            <a:xfrm>
              <a:off x="106689" y="-132081"/>
              <a:ext cx="1923150" cy="1981202"/>
            </a:xfrm>
            <a:prstGeom prst="ellipse">
              <a:avLst/>
            </a:prstGeom>
            <a:solidFill>
              <a:srgbClr val="FFFFFF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 dirty="0"/>
            </a:p>
          </p:txBody>
        </p:sp>
        <p:sp>
          <p:nvSpPr>
            <p:cNvPr id="234" name="Emotional Challenges"/>
            <p:cNvSpPr txBox="1"/>
            <p:nvPr/>
          </p:nvSpPr>
          <p:spPr>
            <a:xfrm>
              <a:off x="419710" y="176075"/>
              <a:ext cx="1255729" cy="120032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8" tIns="45718" rIns="45718" bIns="45718" numCol="1" anchor="ctr">
              <a:spAutoFit/>
            </a:bodyPr>
            <a:lstStyle>
              <a:lvl1pPr algn="ctr">
                <a:defRPr>
                  <a:latin typeface="Comic Sans MS"/>
                  <a:ea typeface="Comic Sans MS"/>
                  <a:cs typeface="Comic Sans MS"/>
                  <a:sym typeface="Comic Sans MS"/>
                </a:defRPr>
              </a:lvl1pPr>
            </a:lstStyle>
            <a:p>
              <a:r>
                <a:rPr b="1" dirty="0"/>
                <a:t>Emotional </a:t>
              </a:r>
              <a:r>
                <a:rPr lang="en-GB" b="1" dirty="0"/>
                <a:t>c</a:t>
              </a:r>
              <a:r>
                <a:rPr b="1" dirty="0" err="1"/>
                <a:t>hallenges</a:t>
              </a:r>
              <a:endParaRPr lang="en-GB" b="1" dirty="0"/>
            </a:p>
            <a:p>
              <a:r>
                <a:rPr lang="en-GB" dirty="0" err="1"/>
                <a:t>Sialensau</a:t>
              </a:r>
              <a:r>
                <a:rPr lang="en-GB" dirty="0"/>
                <a:t> </a:t>
              </a:r>
              <a:r>
                <a:rPr lang="en-GB" dirty="0" err="1"/>
                <a:t>Emosiynol</a:t>
              </a:r>
              <a:endParaRPr dirty="0"/>
            </a:p>
          </p:txBody>
        </p:sp>
      </p:grpSp>
      <p:grpSp>
        <p:nvGrpSpPr>
          <p:cNvPr id="238" name="Flowchart: Connector 6"/>
          <p:cNvGrpSpPr/>
          <p:nvPr/>
        </p:nvGrpSpPr>
        <p:grpSpPr>
          <a:xfrm>
            <a:off x="2399037" y="27744"/>
            <a:ext cx="1923151" cy="1981203"/>
            <a:chOff x="-2" y="-1"/>
            <a:chExt cx="1923149" cy="1981202"/>
          </a:xfrm>
        </p:grpSpPr>
        <p:sp>
          <p:nvSpPr>
            <p:cNvPr id="236" name="Oval"/>
            <p:cNvSpPr/>
            <p:nvPr/>
          </p:nvSpPr>
          <p:spPr>
            <a:xfrm>
              <a:off x="-2" y="-1"/>
              <a:ext cx="1923149" cy="1981202"/>
            </a:xfrm>
            <a:prstGeom prst="ellipse">
              <a:avLst/>
            </a:prstGeom>
            <a:solidFill>
              <a:srgbClr val="FFFFFF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37" name="Continuous  intense strain."/>
            <p:cNvSpPr txBox="1"/>
            <p:nvPr/>
          </p:nvSpPr>
          <p:spPr>
            <a:xfrm>
              <a:off x="333708" y="251938"/>
              <a:ext cx="1432089" cy="147732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8" tIns="45718" rIns="45718" bIns="45718" numCol="1" anchor="ctr">
              <a:spAutoFit/>
            </a:bodyPr>
            <a:lstStyle>
              <a:lvl1pPr algn="ctr">
                <a:defRPr>
                  <a:latin typeface="Comic Sans MS"/>
                  <a:ea typeface="Comic Sans MS"/>
                  <a:cs typeface="Comic Sans MS"/>
                  <a:sym typeface="Comic Sans MS"/>
                </a:defRPr>
              </a:lvl1pPr>
            </a:lstStyle>
            <a:p>
              <a:r>
                <a:rPr b="1" dirty="0" err="1">
                  <a:latin typeface="Comic Sans MS" panose="030F0702030302020204" pitchFamily="66" charset="0"/>
                </a:rPr>
                <a:t>Continuou</a:t>
              </a:r>
              <a:r>
                <a:rPr lang="en-GB" b="1" dirty="0">
                  <a:latin typeface="Comic Sans MS" panose="030F0702030302020204" pitchFamily="66" charset="0"/>
                </a:rPr>
                <a:t>s,</a:t>
              </a:r>
              <a:r>
                <a:rPr b="1" dirty="0">
                  <a:latin typeface="Comic Sans MS" panose="030F0702030302020204" pitchFamily="66" charset="0"/>
                </a:rPr>
                <a:t> intense strain.</a:t>
              </a:r>
              <a:endParaRPr lang="en-GB" b="1" dirty="0">
                <a:latin typeface="Comic Sans MS" panose="030F0702030302020204" pitchFamily="66" charset="0"/>
              </a:endParaRPr>
            </a:p>
            <a:p>
              <a:r>
                <a:rPr lang="en-GB" dirty="0" err="1">
                  <a:latin typeface="Comic Sans MS" panose="030F0702030302020204" pitchFamily="66" charset="0"/>
                </a:rPr>
                <a:t>Straen</a:t>
              </a:r>
              <a:r>
                <a:rPr lang="en-GB" dirty="0">
                  <a:latin typeface="Comic Sans MS" panose="030F0702030302020204" pitchFamily="66" charset="0"/>
                </a:rPr>
                <a:t> </a:t>
              </a:r>
              <a:r>
                <a:rPr lang="en-GB" dirty="0" err="1">
                  <a:latin typeface="Comic Sans MS" panose="030F0702030302020204" pitchFamily="66" charset="0"/>
                </a:rPr>
                <a:t>parhaol</a:t>
              </a:r>
              <a:r>
                <a:rPr lang="en-GB" dirty="0">
                  <a:latin typeface="Comic Sans MS" panose="030F0702030302020204" pitchFamily="66" charset="0"/>
                </a:rPr>
                <a:t>.</a:t>
              </a:r>
              <a:endParaRPr dirty="0">
                <a:latin typeface="Comic Sans MS" panose="030F0702030302020204" pitchFamily="66" charset="0"/>
              </a:endParaRPr>
            </a:p>
          </p:txBody>
        </p:sp>
      </p:grpSp>
      <p:grpSp>
        <p:nvGrpSpPr>
          <p:cNvPr id="241" name="Flowchart: Connector 7"/>
          <p:cNvGrpSpPr/>
          <p:nvPr/>
        </p:nvGrpSpPr>
        <p:grpSpPr>
          <a:xfrm>
            <a:off x="5543253" y="3279300"/>
            <a:ext cx="1923150" cy="1981204"/>
            <a:chOff x="-2" y="0"/>
            <a:chExt cx="1923149" cy="1981202"/>
          </a:xfrm>
        </p:grpSpPr>
        <p:sp>
          <p:nvSpPr>
            <p:cNvPr id="239" name="Oval"/>
            <p:cNvSpPr/>
            <p:nvPr/>
          </p:nvSpPr>
          <p:spPr>
            <a:xfrm>
              <a:off x="-2" y="0"/>
              <a:ext cx="1923149" cy="1981202"/>
            </a:xfrm>
            <a:prstGeom prst="ellipse">
              <a:avLst/>
            </a:prstGeom>
            <a:solidFill>
              <a:srgbClr val="FFFFFF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40" name="Cognitive delay"/>
            <p:cNvSpPr txBox="1"/>
            <p:nvPr/>
          </p:nvSpPr>
          <p:spPr>
            <a:xfrm>
              <a:off x="333708" y="390439"/>
              <a:ext cx="1255728" cy="120032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8" tIns="45718" rIns="45718" bIns="45718" numCol="1" anchor="ctr">
              <a:spAutoFit/>
            </a:bodyPr>
            <a:lstStyle>
              <a:lvl1pPr algn="ctr">
                <a:defRPr>
                  <a:latin typeface="Comic Sans MS"/>
                  <a:ea typeface="Comic Sans MS"/>
                  <a:cs typeface="Comic Sans MS"/>
                  <a:sym typeface="Comic Sans MS"/>
                </a:defRPr>
              </a:lvl1pPr>
            </a:lstStyle>
            <a:p>
              <a:r>
                <a:rPr b="1" dirty="0"/>
                <a:t>Cognitive delay</a:t>
              </a:r>
              <a:endParaRPr lang="en-GB" b="1" dirty="0"/>
            </a:p>
            <a:p>
              <a:r>
                <a:rPr lang="en-GB" dirty="0" err="1"/>
                <a:t>Oedi</a:t>
              </a:r>
              <a:r>
                <a:rPr lang="en-GB" dirty="0"/>
                <a:t> </a:t>
              </a:r>
              <a:r>
                <a:rPr lang="en-GB" dirty="0" err="1"/>
                <a:t>gwybyddol</a:t>
              </a:r>
              <a:endParaRPr dirty="0"/>
            </a:p>
          </p:txBody>
        </p:sp>
      </p:grpSp>
      <p:grpSp>
        <p:nvGrpSpPr>
          <p:cNvPr id="244" name="Flowchart: Connector 8"/>
          <p:cNvGrpSpPr/>
          <p:nvPr/>
        </p:nvGrpSpPr>
        <p:grpSpPr>
          <a:xfrm>
            <a:off x="1437461" y="3623004"/>
            <a:ext cx="1923152" cy="1981204"/>
            <a:chOff x="-2" y="0"/>
            <a:chExt cx="1923150" cy="1981202"/>
          </a:xfrm>
        </p:grpSpPr>
        <p:sp>
          <p:nvSpPr>
            <p:cNvPr id="242" name="Oval"/>
            <p:cNvSpPr/>
            <p:nvPr/>
          </p:nvSpPr>
          <p:spPr>
            <a:xfrm>
              <a:off x="-2" y="0"/>
              <a:ext cx="1923150" cy="1981202"/>
            </a:xfrm>
            <a:prstGeom prst="ellipse">
              <a:avLst/>
            </a:prstGeom>
            <a:solidFill>
              <a:srgbClr val="FFFFFF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43" name="Social challenges"/>
            <p:cNvSpPr txBox="1"/>
            <p:nvPr/>
          </p:nvSpPr>
          <p:spPr>
            <a:xfrm>
              <a:off x="100256" y="330547"/>
              <a:ext cx="1632176" cy="120032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8" tIns="45718" rIns="45718" bIns="45718" numCol="1" anchor="ctr">
              <a:spAutoFit/>
            </a:bodyPr>
            <a:lstStyle>
              <a:lvl1pPr algn="ctr">
                <a:defRPr>
                  <a:latin typeface="Comic Sans MS"/>
                  <a:ea typeface="Comic Sans MS"/>
                  <a:cs typeface="Comic Sans MS"/>
                  <a:sym typeface="Comic Sans MS"/>
                </a:defRPr>
              </a:lvl1pPr>
            </a:lstStyle>
            <a:p>
              <a:r>
                <a:rPr b="1" dirty="0"/>
                <a:t>Social challenges</a:t>
              </a:r>
              <a:endParaRPr lang="en-GB" b="1" dirty="0"/>
            </a:p>
            <a:p>
              <a:r>
                <a:rPr lang="en-GB" dirty="0" err="1"/>
                <a:t>Sialensau</a:t>
              </a:r>
              <a:r>
                <a:rPr lang="en-GB" dirty="0"/>
                <a:t> </a:t>
              </a:r>
              <a:r>
                <a:rPr lang="en-GB" dirty="0" err="1"/>
                <a:t>cymdeithasol</a:t>
              </a:r>
              <a:endParaRPr dirty="0"/>
            </a:p>
          </p:txBody>
        </p:sp>
      </p:grpSp>
      <p:grpSp>
        <p:nvGrpSpPr>
          <p:cNvPr id="247" name="Flowchart: Connector 9"/>
          <p:cNvGrpSpPr/>
          <p:nvPr/>
        </p:nvGrpSpPr>
        <p:grpSpPr>
          <a:xfrm>
            <a:off x="4621607" y="-109537"/>
            <a:ext cx="1991907" cy="1933399"/>
            <a:chOff x="-1" y="-1"/>
            <a:chExt cx="1991905" cy="1933397"/>
          </a:xfrm>
        </p:grpSpPr>
        <p:sp>
          <p:nvSpPr>
            <p:cNvPr id="245" name="Oval"/>
            <p:cNvSpPr/>
            <p:nvPr/>
          </p:nvSpPr>
          <p:spPr>
            <a:xfrm>
              <a:off x="-1" y="-1"/>
              <a:ext cx="1991905" cy="1933397"/>
            </a:xfrm>
            <a:prstGeom prst="ellipse">
              <a:avLst/>
            </a:prstGeom>
            <a:solidFill>
              <a:srgbClr val="FFFFFF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46" name="Devleopmental delay"/>
            <p:cNvSpPr txBox="1"/>
            <p:nvPr/>
          </p:nvSpPr>
          <p:spPr>
            <a:xfrm>
              <a:off x="343776" y="489644"/>
              <a:ext cx="1411509" cy="9541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8" tIns="45718" rIns="45718" bIns="45718" numCol="1" anchor="ctr">
              <a:spAutoFit/>
            </a:bodyPr>
            <a:lstStyle>
              <a:lvl1pPr algn="ctr">
                <a:defRPr sz="1400">
                  <a:latin typeface="Comic Sans MS"/>
                  <a:ea typeface="Comic Sans MS"/>
                  <a:cs typeface="Comic Sans MS"/>
                  <a:sym typeface="Comic Sans MS"/>
                </a:defRPr>
              </a:lvl1pPr>
            </a:lstStyle>
            <a:p>
              <a:r>
                <a:rPr b="1" dirty="0"/>
                <a:t>Developmental delay</a:t>
              </a:r>
              <a:endParaRPr lang="en-GB" b="1" dirty="0"/>
            </a:p>
            <a:p>
              <a:r>
                <a:rPr lang="en-GB" dirty="0" err="1"/>
                <a:t>Oedi</a:t>
              </a:r>
              <a:endParaRPr lang="en-GB" dirty="0"/>
            </a:p>
            <a:p>
              <a:r>
                <a:rPr lang="en-GB" dirty="0" err="1"/>
                <a:t>datblygiadol</a:t>
              </a:r>
              <a:endParaRPr dirty="0"/>
            </a:p>
          </p:txBody>
        </p:sp>
      </p:grpSp>
      <p:grpSp>
        <p:nvGrpSpPr>
          <p:cNvPr id="250" name="Flowchart: Connector 10"/>
          <p:cNvGrpSpPr/>
          <p:nvPr/>
        </p:nvGrpSpPr>
        <p:grpSpPr>
          <a:xfrm>
            <a:off x="3480476" y="3711205"/>
            <a:ext cx="2024752" cy="1981204"/>
            <a:chOff x="-2" y="0"/>
            <a:chExt cx="2024750" cy="1981202"/>
          </a:xfrm>
        </p:grpSpPr>
        <p:sp>
          <p:nvSpPr>
            <p:cNvPr id="248" name="Oval"/>
            <p:cNvSpPr/>
            <p:nvPr/>
          </p:nvSpPr>
          <p:spPr>
            <a:xfrm>
              <a:off x="-2" y="0"/>
              <a:ext cx="2024750" cy="1981202"/>
            </a:xfrm>
            <a:prstGeom prst="ellipse">
              <a:avLst/>
            </a:prstGeom>
            <a:solidFill>
              <a:srgbClr val="FFFFFF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49" name="A lack of opportunities: Language and Literacy"/>
            <p:cNvSpPr txBox="1"/>
            <p:nvPr/>
          </p:nvSpPr>
          <p:spPr>
            <a:xfrm>
              <a:off x="348586" y="82661"/>
              <a:ext cx="1327572" cy="181587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8" tIns="45718" rIns="45718" bIns="45718" numCol="1" anchor="ctr">
              <a:spAutoFit/>
            </a:bodyPr>
            <a:lstStyle>
              <a:lvl1pPr algn="ctr">
                <a:defRPr sz="1400">
                  <a:latin typeface="Comic Sans MS"/>
                  <a:ea typeface="Comic Sans MS"/>
                  <a:cs typeface="Comic Sans MS"/>
                  <a:sym typeface="Comic Sans MS"/>
                </a:defRPr>
              </a:lvl1pPr>
            </a:lstStyle>
            <a:p>
              <a:r>
                <a:rPr b="1" dirty="0"/>
                <a:t>A lack of opportunities: Language and Literacy</a:t>
              </a:r>
              <a:endParaRPr lang="en-GB" b="1" dirty="0"/>
            </a:p>
            <a:p>
              <a:r>
                <a:rPr lang="en-GB" dirty="0" err="1"/>
                <a:t>Diffyg</a:t>
              </a:r>
              <a:r>
                <a:rPr lang="en-GB" dirty="0"/>
                <a:t> </a:t>
              </a:r>
              <a:r>
                <a:rPr lang="en-GB" dirty="0" err="1"/>
                <a:t>cyfleoedd</a:t>
              </a:r>
              <a:r>
                <a:rPr lang="en-GB" dirty="0"/>
                <a:t> Iaith a </a:t>
              </a:r>
              <a:r>
                <a:rPr lang="en-GB" dirty="0" err="1"/>
                <a:t>Llythrennedd</a:t>
              </a:r>
              <a:endParaRPr dirty="0"/>
            </a:p>
          </p:txBody>
        </p:sp>
      </p:grpSp>
      <p:grpSp>
        <p:nvGrpSpPr>
          <p:cNvPr id="253" name="Flowchart: Connector 11"/>
          <p:cNvGrpSpPr/>
          <p:nvPr/>
        </p:nvGrpSpPr>
        <p:grpSpPr>
          <a:xfrm>
            <a:off x="6171116" y="1345901"/>
            <a:ext cx="1923151" cy="1981204"/>
            <a:chOff x="-2" y="-1"/>
            <a:chExt cx="1923149" cy="1981202"/>
          </a:xfrm>
        </p:grpSpPr>
        <p:sp>
          <p:nvSpPr>
            <p:cNvPr id="251" name="Oval"/>
            <p:cNvSpPr/>
            <p:nvPr/>
          </p:nvSpPr>
          <p:spPr>
            <a:xfrm>
              <a:off x="-2" y="-1"/>
              <a:ext cx="1923149" cy="1981202"/>
            </a:xfrm>
            <a:prstGeom prst="ellipse">
              <a:avLst/>
            </a:prstGeom>
            <a:solidFill>
              <a:srgbClr val="FFFFFF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52" name="Health and Safety issues"/>
            <p:cNvSpPr txBox="1"/>
            <p:nvPr/>
          </p:nvSpPr>
          <p:spPr>
            <a:xfrm>
              <a:off x="333708" y="159606"/>
              <a:ext cx="1255728" cy="166198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8" tIns="45718" rIns="45718" bIns="45718" numCol="1" anchor="ctr">
              <a:spAutoFit/>
            </a:bodyPr>
            <a:lstStyle>
              <a:lvl1pPr algn="ctr">
                <a:defRPr>
                  <a:latin typeface="Comic Sans MS"/>
                  <a:ea typeface="Comic Sans MS"/>
                  <a:cs typeface="Comic Sans MS"/>
                  <a:sym typeface="Comic Sans MS"/>
                </a:defRPr>
              </a:lvl1pPr>
            </a:lstStyle>
            <a:p>
              <a:r>
                <a:rPr sz="1700" b="1" dirty="0"/>
                <a:t>Health and </a:t>
              </a:r>
              <a:r>
                <a:rPr lang="en-GB" sz="1700" b="1" dirty="0"/>
                <a:t>s</a:t>
              </a:r>
              <a:r>
                <a:rPr sz="1700" b="1" dirty="0" err="1"/>
                <a:t>afety</a:t>
              </a:r>
              <a:r>
                <a:rPr sz="1700" b="1" dirty="0"/>
                <a:t> issues</a:t>
              </a:r>
              <a:endParaRPr lang="en-GB" sz="1700" b="1" dirty="0"/>
            </a:p>
            <a:p>
              <a:r>
                <a:rPr lang="en-GB" sz="1700" dirty="0" err="1"/>
                <a:t>Materion</a:t>
              </a:r>
              <a:r>
                <a:rPr lang="en-GB" sz="1700" dirty="0"/>
                <a:t> iechyd a </a:t>
              </a:r>
              <a:r>
                <a:rPr lang="en-GB" sz="1700" dirty="0" err="1"/>
                <a:t>diogelwch</a:t>
              </a:r>
              <a:endParaRPr sz="1700" dirty="0"/>
            </a:p>
          </p:txBody>
        </p:sp>
      </p:grpSp>
      <p:grpSp>
        <p:nvGrpSpPr>
          <p:cNvPr id="256" name="Flowchart: Connector 12"/>
          <p:cNvGrpSpPr/>
          <p:nvPr/>
        </p:nvGrpSpPr>
        <p:grpSpPr>
          <a:xfrm>
            <a:off x="3581580" y="1777807"/>
            <a:ext cx="2391232" cy="1872211"/>
            <a:chOff x="0" y="0"/>
            <a:chExt cx="2391231" cy="1872209"/>
          </a:xfrm>
        </p:grpSpPr>
        <p:sp>
          <p:nvSpPr>
            <p:cNvPr id="254" name="Oval"/>
            <p:cNvSpPr/>
            <p:nvPr/>
          </p:nvSpPr>
          <p:spPr>
            <a:xfrm>
              <a:off x="-1" y="-1"/>
              <a:ext cx="2391232" cy="1872211"/>
            </a:xfrm>
            <a:prstGeom prst="ellipse">
              <a:avLst/>
            </a:prstGeom>
            <a:solidFill>
              <a:srgbClr val="0070C0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255" name="Effects of Poverty"/>
            <p:cNvSpPr txBox="1"/>
            <p:nvPr/>
          </p:nvSpPr>
          <p:spPr>
            <a:xfrm>
              <a:off x="402257" y="261733"/>
              <a:ext cx="1586715" cy="13487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45718" tIns="45718" rIns="45718" bIns="45718" numCol="1" anchor="ctr">
              <a:spAutoFit/>
            </a:bodyPr>
            <a:lstStyle>
              <a:lvl1pPr algn="ctr">
                <a:defRPr sz="2400" b="1">
                  <a:latin typeface="Comic Sans MS"/>
                  <a:ea typeface="Comic Sans MS"/>
                  <a:cs typeface="Comic Sans MS"/>
                  <a:sym typeface="Comic Sans MS"/>
                </a:defRPr>
              </a:lvl1pPr>
            </a:lstStyle>
            <a:p>
              <a:r>
                <a:rPr dirty="0"/>
                <a:t>Effects of Poverty</a:t>
              </a:r>
            </a:p>
          </p:txBody>
        </p:sp>
      </p:grpSp>
      <p:pic>
        <p:nvPicPr>
          <p:cNvPr id="27" name="Content Placeholder 6" descr="Converse Shoes Free Vector by superawesomevectors on ...">
            <a:extLst>
              <a:ext uri="{FF2B5EF4-FFF2-40B4-BE49-F238E27FC236}">
                <a16:creationId xmlns:a16="http://schemas.microsoft.com/office/drawing/2014/main" id="{497F7B38-097D-609F-F116-193D470A21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9479" y="4396922"/>
            <a:ext cx="1671473" cy="1182567"/>
          </a:xfrm>
          <a:prstGeom prst="rect">
            <a:avLst/>
          </a:prstGeom>
        </p:spPr>
      </p:pic>
      <p:pic>
        <p:nvPicPr>
          <p:cNvPr id="28" name="Content Placeholder 6" descr="Converse Shoes Free Vector by superawesomevectors on ...">
            <a:extLst>
              <a:ext uri="{FF2B5EF4-FFF2-40B4-BE49-F238E27FC236}">
                <a16:creationId xmlns:a16="http://schemas.microsoft.com/office/drawing/2014/main" id="{4E56DC01-9084-A5A4-5FC6-F7EABAB20F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29" y="337177"/>
            <a:ext cx="1784689" cy="126266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9005" y="304340"/>
            <a:ext cx="4052995" cy="823912"/>
          </a:xfrm>
        </p:spPr>
        <p:txBody>
          <a:bodyPr>
            <a:normAutofit fontScale="70000" lnSpcReduction="20000"/>
          </a:bodyPr>
          <a:lstStyle/>
          <a:p>
            <a:pPr algn="ctr">
              <a:lnSpc>
                <a:spcPct val="120000"/>
              </a:lnSpc>
            </a:pPr>
            <a:r>
              <a:rPr lang="cy-GB" b="0" dirty="0">
                <a:latin typeface="Comic Sans MS" panose="030F0702030302020204" pitchFamily="66" charset="0"/>
              </a:rPr>
              <a:t>Dechrau wrth fy nhraed a cherdded yn fy esgidiau: adfyfyrio</a:t>
            </a:r>
          </a:p>
        </p:txBody>
      </p:sp>
      <p:pic>
        <p:nvPicPr>
          <p:cNvPr id="7" name="Content Placeholder 6" descr="Converse Shoes Free Vector by superawesomevectors on ...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8907" y="2084356"/>
            <a:ext cx="2860963" cy="2024131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51035" y="304340"/>
            <a:ext cx="3456709" cy="823912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Start at my feet and walk in my shoes: reflection</a:t>
            </a:r>
          </a:p>
        </p:txBody>
      </p:sp>
      <p:pic>
        <p:nvPicPr>
          <p:cNvPr id="1026" name="Picture 2" descr="Bronfenbrenner&amp;#39;s Bioecological Model - Home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544" y="1642250"/>
            <a:ext cx="3887781" cy="387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Public Domain Clip Art Image | briefcase | ID ...">
            <a:extLst>
              <a:ext uri="{FF2B5EF4-FFF2-40B4-BE49-F238E27FC236}">
                <a16:creationId xmlns:a16="http://schemas.microsoft.com/office/drawing/2014/main" id="{F63833C1-E45D-BF7A-AC48-F4ED79C4CCA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3325" y="4288162"/>
            <a:ext cx="1748229" cy="1233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230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8" y="330583"/>
            <a:ext cx="4421731" cy="823912"/>
          </a:xfrm>
        </p:spPr>
        <p:txBody>
          <a:bodyPr>
            <a:noAutofit/>
          </a:bodyPr>
          <a:lstStyle/>
          <a:p>
            <a:r>
              <a:rPr lang="cy-GB" sz="3600" b="0" dirty="0">
                <a:latin typeface="Comic Sans MS" panose="030F0702030302020204" pitchFamily="66" charset="0"/>
              </a:rPr>
              <a:t>Cwestiwn allweddol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887391" cy="823912"/>
          </a:xfrm>
        </p:spPr>
        <p:txBody>
          <a:bodyPr>
            <a:normAutofit/>
          </a:bodyPr>
          <a:lstStyle/>
          <a:p>
            <a:pPr algn="ctr"/>
            <a:r>
              <a:rPr lang="en-GB" sz="3600" b="0" dirty="0">
                <a:latin typeface="Comic Sans MS" panose="030F0702030302020204" pitchFamily="66" charset="0"/>
              </a:rPr>
              <a:t>Key question </a:t>
            </a:r>
          </a:p>
        </p:txBody>
      </p:sp>
      <p:sp>
        <p:nvSpPr>
          <p:cNvPr id="8" name="Content Placeholder 3"/>
          <p:cNvSpPr>
            <a:spLocks noGrp="1"/>
          </p:cNvSpPr>
          <p:nvPr>
            <p:ph sz="half" idx="2"/>
          </p:nvPr>
        </p:nvSpPr>
        <p:spPr>
          <a:xfrm>
            <a:off x="525929" y="1509203"/>
            <a:ext cx="2354597" cy="3949717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y-GB" dirty="0">
                <a:latin typeface="Comic Sans MS" panose="030F0702030302020204" pitchFamily="66" charset="0"/>
              </a:rPr>
              <a:t>Sut gallwn ni,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dirty="0">
                <a:latin typeface="Comic Sans MS" panose="030F0702030302020204" pitchFamily="66" charset="0"/>
              </a:rPr>
              <a:t>fel cymuned,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dirty="0">
                <a:latin typeface="Comic Sans MS" panose="030F0702030302020204" pitchFamily="66" charset="0"/>
              </a:rPr>
              <a:t>sicrhau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dirty="0">
                <a:latin typeface="Comic Sans MS" panose="030F0702030302020204" pitchFamily="66" charset="0"/>
              </a:rPr>
              <a:t>cydraddoldeb i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dirty="0">
                <a:latin typeface="Comic Sans MS" panose="030F0702030302020204" pitchFamily="66" charset="0"/>
              </a:rPr>
              <a:t>blant cyn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dirty="0">
                <a:latin typeface="Comic Sans MS" panose="030F0702030302020204" pitchFamily="66" charset="0"/>
              </a:rPr>
              <a:t>iddynt hyd yn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dirty="0">
                <a:latin typeface="Comic Sans MS" panose="030F0702030302020204" pitchFamily="66" charset="0"/>
              </a:rPr>
              <a:t>oed gyrraedd yr ysgol?</a:t>
            </a:r>
          </a:p>
          <a:p>
            <a:endParaRPr lang="en-GB" dirty="0"/>
          </a:p>
        </p:txBody>
      </p:sp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5939247" y="1509204"/>
            <a:ext cx="2938054" cy="3949716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3000" dirty="0">
                <a:latin typeface="Comic Sans MS" panose="030F0702030302020204" pitchFamily="66" charset="0"/>
              </a:rPr>
              <a:t>How can we, as a society, ensure that there is equity for children before they even reach school?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3215" y="1509203"/>
            <a:ext cx="3044759" cy="370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457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rmAutofit fontScale="62500" lnSpcReduction="20000"/>
          </a:bodyPr>
          <a:lstStyle/>
          <a:p>
            <a:pPr algn="ctr">
              <a:lnSpc>
                <a:spcPct val="120000"/>
              </a:lnSpc>
            </a:pPr>
            <a:r>
              <a:rPr lang="cy-GB" b="0" dirty="0">
                <a:latin typeface="Comic Sans MS" panose="030F0702030302020204" pitchFamily="66" charset="0"/>
              </a:rPr>
              <a:t>Edrych ar rai cyfundrefnau cefnogi ar gyfer plant cyn iddynt ddechrau yn yr ysgol.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6697" y="720537"/>
            <a:ext cx="3887391" cy="483121"/>
          </a:xfrm>
        </p:spPr>
        <p:txBody>
          <a:bodyPr>
            <a:noAutofit/>
          </a:bodyPr>
          <a:lstStyle/>
          <a:p>
            <a:pPr algn="ctr"/>
            <a:r>
              <a:rPr lang="en-GB" sz="1800" b="0" dirty="0">
                <a:latin typeface="Comic Sans MS" panose="030F0702030302020204" pitchFamily="66" charset="0"/>
              </a:rPr>
              <a:t>Looking at some support systems for children before they enter school.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06" y="1417131"/>
            <a:ext cx="1432823" cy="14782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9600" y="3463191"/>
            <a:ext cx="1992040" cy="21108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706458-6A2D-2017-7FD9-3BB44D4427FE}"/>
              </a:ext>
            </a:extLst>
          </p:cNvPr>
          <p:cNvSpPr txBox="1"/>
          <p:nvPr/>
        </p:nvSpPr>
        <p:spPr>
          <a:xfrm>
            <a:off x="1917447" y="1694569"/>
            <a:ext cx="28325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  <a:hlinkClick r:id="rId5"/>
              </a:rPr>
              <a:t>https://www.swansea.gov.uk/article/2977/Flying-Start</a:t>
            </a:r>
            <a:endParaRPr lang="en-GB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28EC3A-9689-F89A-9815-3EDDC40DA1D2}"/>
              </a:ext>
            </a:extLst>
          </p:cNvPr>
          <p:cNvSpPr txBox="1"/>
          <p:nvPr/>
        </p:nvSpPr>
        <p:spPr>
          <a:xfrm>
            <a:off x="4621974" y="4874008"/>
            <a:ext cx="2417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  <a:hlinkClick r:id="rId6"/>
              </a:rPr>
              <a:t>https://meithrin.cymru/?lang=en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 descr="Home-Start Cymru logo">
            <a:extLst>
              <a:ext uri="{FF2B5EF4-FFF2-40B4-BE49-F238E27FC236}">
                <a16:creationId xmlns:a16="http://schemas.microsoft.com/office/drawing/2014/main" id="{588AA945-64B5-21D2-E1F1-FEAD37EEC6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21" y="3549145"/>
            <a:ext cx="1711455" cy="1588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43BAEDB-3A3D-E446-FBE2-0C9C29D049B7}"/>
              </a:ext>
            </a:extLst>
          </p:cNvPr>
          <p:cNvSpPr txBox="1"/>
          <p:nvPr/>
        </p:nvSpPr>
        <p:spPr>
          <a:xfrm>
            <a:off x="2458909" y="4412343"/>
            <a:ext cx="17114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  <a:hlinkClick r:id="rId8"/>
              </a:rPr>
              <a:t>https://homestartcymru.org.uk/</a:t>
            </a:r>
            <a:endParaRPr lang="en-GB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FE1677-CE1A-33E7-9A82-7C5E9EB45726}"/>
              </a:ext>
            </a:extLst>
          </p:cNvPr>
          <p:cNvSpPr txBox="1"/>
          <p:nvPr/>
        </p:nvSpPr>
        <p:spPr>
          <a:xfrm>
            <a:off x="5441774" y="2597475"/>
            <a:ext cx="31956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  <a:hlinkClick r:id="rId9"/>
              </a:rPr>
              <a:t>https://www.childreninwales.org.uk/professionals/our-work/family-support-and-parenting/</a:t>
            </a:r>
            <a:endParaRPr lang="en-GB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pic>
        <p:nvPicPr>
          <p:cNvPr id="1032" name="Picture 8" descr="Children in Wales | Home">
            <a:extLst>
              <a:ext uri="{FF2B5EF4-FFF2-40B4-BE49-F238E27FC236}">
                <a16:creationId xmlns:a16="http://schemas.microsoft.com/office/drawing/2014/main" id="{9407F09F-8F9D-9570-64B1-0BF3866C2F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793" y="1448304"/>
            <a:ext cx="3990975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630AEB7C-CEBC-D5D4-3F06-39B915CB4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718" y="1117298"/>
            <a:ext cx="596197" cy="59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5062996C-80FF-AC6E-EF29-D2476AF482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447" y="2369949"/>
            <a:ext cx="763448" cy="76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FEDAD4EE-57EA-349A-A22B-D37A0AB145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363" y="3944451"/>
            <a:ext cx="798359" cy="79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Public Domain Clip Art Image | briefcase | ID ...">
            <a:extLst>
              <a:ext uri="{FF2B5EF4-FFF2-40B4-BE49-F238E27FC236}">
                <a16:creationId xmlns:a16="http://schemas.microsoft.com/office/drawing/2014/main" id="{86B9C440-2238-86DF-32BE-5D2AE2BC4B9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3401" y="2934247"/>
            <a:ext cx="1346593" cy="950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2122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rmAutofit/>
          </a:bodyPr>
          <a:lstStyle/>
          <a:p>
            <a:pPr algn="ctr"/>
            <a:r>
              <a:rPr lang="cy-GB" sz="3600" b="0" dirty="0">
                <a:latin typeface="Comic Sans MS" panose="030F0702030302020204" pitchFamily="66" charset="0"/>
              </a:rPr>
              <a:t>Stereoteipiau</a:t>
            </a:r>
            <a:endParaRPr lang="en-GB" sz="3600" b="0" dirty="0">
              <a:latin typeface="Comic Sans MS" panose="030F0702030302020204" pitchFamily="66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887391" cy="823912"/>
          </a:xfrm>
        </p:spPr>
        <p:txBody>
          <a:bodyPr>
            <a:normAutofit/>
          </a:bodyPr>
          <a:lstStyle/>
          <a:p>
            <a:pPr algn="ctr"/>
            <a:r>
              <a:rPr lang="en-GB" sz="4000" b="0" dirty="0">
                <a:latin typeface="Comic Sans MS" panose="030F0702030302020204" pitchFamily="66" charset="0"/>
              </a:rPr>
              <a:t>Stereotypes</a:t>
            </a:r>
          </a:p>
        </p:txBody>
      </p:sp>
      <p:sp>
        <p:nvSpPr>
          <p:cNvPr id="8" name="Content Placeholder 3"/>
          <p:cNvSpPr>
            <a:spLocks noGrp="1"/>
          </p:cNvSpPr>
          <p:nvPr>
            <p:ph sz="half" idx="2"/>
          </p:nvPr>
        </p:nvSpPr>
        <p:spPr>
          <a:xfrm>
            <a:off x="345100" y="1344827"/>
            <a:ext cx="3867150" cy="408305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Byddwch yn ofalus o stereoteipiau! </a:t>
            </a:r>
          </a:p>
          <a:p>
            <a:endParaRPr lang="en-GB" dirty="0"/>
          </a:p>
        </p:txBody>
      </p:sp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4814150" y="1412657"/>
            <a:ext cx="3867150" cy="4083050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Beware of stereo types!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10374" y="3078285"/>
            <a:ext cx="1823605" cy="1788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75" dirty="0">
                <a:latin typeface="Comic Sans MS" panose="030F0702030302020204" pitchFamily="66" charset="0"/>
              </a:rPr>
              <a:t>a </a:t>
            </a:r>
            <a:r>
              <a:rPr lang="en-GB" sz="1575" b="1" dirty="0">
                <a:latin typeface="Comic Sans MS" panose="030F0702030302020204" pitchFamily="66" charset="0"/>
              </a:rPr>
              <a:t>stereotype</a:t>
            </a:r>
            <a:r>
              <a:rPr lang="en-GB" sz="1575" dirty="0">
                <a:latin typeface="Comic Sans MS" panose="030F0702030302020204" pitchFamily="66" charset="0"/>
              </a:rPr>
              <a:t> is an over-generalized belief about a particular category of people.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524739" y="3183416"/>
            <a:ext cx="2084939" cy="1578687"/>
          </a:xfrm>
          <a:prstGeom prst="rect">
            <a:avLst/>
          </a:prstGeom>
        </p:spPr>
        <p:txBody>
          <a:bodyPr vert="horz" lIns="51435" tIns="25718" rIns="51435" bIns="25718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1575" dirty="0">
                <a:latin typeface="Comic Sans MS" panose="030F0702030302020204" pitchFamily="66" charset="0"/>
              </a:rPr>
              <a:t>mae stereoteip yn gred sydd wedi’i chyffredinoli’n ormodol </a:t>
            </a:r>
            <a:r>
              <a:rPr kumimoji="0" lang="cy-GB" sz="157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</a:rPr>
              <a:t>am gategori penodol o bobl</a:t>
            </a:r>
            <a:r>
              <a:rPr lang="cy-GB" sz="1575" b="1" dirty="0">
                <a:latin typeface="Comic Sans MS" panose="030F0702030302020204" pitchFamily="66" charset="0"/>
              </a:rPr>
              <a:t>.</a:t>
            </a:r>
            <a:r>
              <a:rPr lang="cy-GB" sz="1575" dirty="0">
                <a:latin typeface="Comic Sans MS" panose="030F0702030302020204" pitchFamily="66" charset="0"/>
              </a:rPr>
              <a:t> </a:t>
            </a:r>
          </a:p>
          <a:p>
            <a:endParaRPr lang="cy-GB" sz="1575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100" y="2319040"/>
            <a:ext cx="3088100" cy="3032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191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0408" y="1489721"/>
            <a:ext cx="2901255" cy="617934"/>
          </a:xfrm>
        </p:spPr>
        <p:txBody>
          <a:bodyPr>
            <a:normAutofit/>
          </a:bodyPr>
          <a:lstStyle/>
          <a:p>
            <a:pPr algn="ctr"/>
            <a:r>
              <a:rPr lang="en-GB" sz="2700" b="0" dirty="0">
                <a:latin typeface="Comic Sans MS" panose="030F0702030302020204" pitchFamily="66" charset="0"/>
              </a:rPr>
              <a:t>Cyfeirnodau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31757" y="1489721"/>
            <a:ext cx="2915543" cy="617934"/>
          </a:xfrm>
        </p:spPr>
        <p:txBody>
          <a:bodyPr>
            <a:normAutofit/>
          </a:bodyPr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References</a:t>
            </a:r>
          </a:p>
        </p:txBody>
      </p:sp>
      <p:pic>
        <p:nvPicPr>
          <p:cNvPr id="6" name="Content Placeholder 1">
            <a:extLst>
              <a:ext uri="{FF2B5EF4-FFF2-40B4-BE49-F238E27FC236}">
                <a16:creationId xmlns:a16="http://schemas.microsoft.com/office/drawing/2014/main" id="{849B5D15-8CEA-8B73-3891-22AD871BEE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73516">
            <a:off x="3961223" y="996662"/>
            <a:ext cx="991888" cy="1426440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C4A368-E612-727C-01B9-B1D033D8F6AC}"/>
              </a:ext>
            </a:extLst>
          </p:cNvPr>
          <p:cNvSpPr txBox="1"/>
          <p:nvPr/>
        </p:nvSpPr>
        <p:spPr>
          <a:xfrm>
            <a:off x="922085" y="2535736"/>
            <a:ext cx="7538036" cy="34241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Children in Wales (2022) Report on the 6</a:t>
            </a:r>
            <a:r>
              <a:rPr lang="en-GB" sz="900" baseline="30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Annual Child and family Poverty Surveys 2022. </a:t>
            </a:r>
            <a:r>
              <a:rPr lang="en-GB" sz="900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Caridff</a:t>
            </a:r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: </a:t>
            </a:r>
            <a:r>
              <a:rPr lang="en-GB" sz="900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CiW</a:t>
            </a:r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9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NEW!</a:t>
            </a:r>
          </a:p>
          <a:p>
            <a:pPr algn="just">
              <a:lnSpc>
                <a:spcPct val="150000"/>
              </a:lnSpc>
            </a:pPr>
            <a:r>
              <a:rPr lang="en-US" sz="900" dirty="0">
                <a:solidFill>
                  <a:srgbClr val="0000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ESTYN (2012) </a:t>
            </a:r>
            <a:r>
              <a:rPr lang="en-US" sz="900" i="1" dirty="0">
                <a:solidFill>
                  <a:srgbClr val="0000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Effective Practice in Tackling Poverty and Disadvantage in Schools</a:t>
            </a:r>
            <a:r>
              <a:rPr lang="en-US" sz="900" dirty="0">
                <a:solidFill>
                  <a:srgbClr val="000000"/>
                </a:solidFill>
                <a:latin typeface="Comic Sans MS" panose="030F0702030302020204" pitchFamily="66" charset="0"/>
                <a:ea typeface="Calibri" panose="020F0502020204030204" pitchFamily="34" charset="0"/>
              </a:rPr>
              <a:t> available at: </a:t>
            </a:r>
            <a:r>
              <a:rPr lang="en-US" sz="900" u="sng" dirty="0">
                <a:solidFill>
                  <a:srgbClr val="0563C1"/>
                </a:solidFill>
                <a:latin typeface="Comic Sans MS" panose="030F0702030302020204" pitchFamily="66" charset="0"/>
                <a:ea typeface="Calibri" panose="020F0502020204030204" pitchFamily="34" charset="0"/>
                <a:hlinkClick r:id="rId4"/>
              </a:rPr>
              <a:t>http://learning.gov.wales/docs/learningwales/publications/140211-effective-practice-in-tackling-poverty-and-disadvantage-in-schools-en.pdf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Goodman, A. Gregg, P (2010) </a:t>
            </a:r>
            <a:r>
              <a:rPr lang="en-US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Poorer children’s educational attainment: how important are attitudes and behaviour?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 Joseph Rowntree Foundation: York. Available at: </a:t>
            </a:r>
            <a:r>
              <a:rPr lang="en-US" sz="900" u="sng" dirty="0">
                <a:solidFill>
                  <a:srgbClr val="0000FF"/>
                </a:solidFill>
                <a:latin typeface="Comic Sans MS" panose="030F0702030302020204" pitchFamily="66" charset="0"/>
                <a:ea typeface="Times New Roman" panose="02020603050405020304" pitchFamily="18" charset="0"/>
                <a:hlinkClick r:id="rId5"/>
              </a:rPr>
              <a:t>https://www.jrf.org.uk/sites/default/files/jrf/migrated/files/poorer-children-education-full.pdf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 [Accessed: 4.10.22 ]. 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Jones, A. (2017) </a:t>
            </a:r>
            <a:r>
              <a:rPr lang="en-GB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Closing the Gap in Education</a:t>
            </a:r>
            <a:r>
              <a:rPr lang="en-GB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EAS: Newport </a:t>
            </a: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Sharp, C. Macleod, S. </a:t>
            </a:r>
            <a:r>
              <a:rPr lang="en-US" sz="9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Bernardinelli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, D (2015) </a:t>
            </a:r>
            <a:r>
              <a:rPr lang="en-US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Supporting the attainment of disadvantaged pupils Briefing for school leaders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National Foundation for Educational Research, Ask Research &amp; Durham University. Department for Education. Available at: </a:t>
            </a:r>
            <a:r>
              <a:rPr lang="en-US" sz="900" u="sng" dirty="0">
                <a:solidFill>
                  <a:srgbClr val="0000FF"/>
                </a:solidFill>
                <a:latin typeface="Comic Sans MS" panose="030F0702030302020204" pitchFamily="66" charset="0"/>
                <a:ea typeface="Times New Roman" panose="02020603050405020304" pitchFamily="18" charset="0"/>
                <a:hlinkClick r:id="rId6"/>
              </a:rPr>
              <a:t>https://assets.publishing.service.gov.uk/government/uploads/system/uploads/attachment_data/file/473976/DFE-RS411_Supporting_the_attainment_of_disadvantaged_pupils_-_briefing_for_school_leaders.pdf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 [ Accessed: 4.10.22 ].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Welsh Government (2016)  Respect and resilience Developing community cohesion available at </a:t>
            </a:r>
            <a:r>
              <a:rPr lang="en-US" sz="900" u="sng" dirty="0">
                <a:solidFill>
                  <a:srgbClr val="0000FF"/>
                </a:solidFill>
                <a:latin typeface="Comic Sans MS" panose="030F0702030302020204" pitchFamily="66" charset="0"/>
                <a:ea typeface="Times New Roman" panose="02020603050405020304" pitchFamily="18" charset="0"/>
                <a:hlinkClick r:id="rId7"/>
              </a:rPr>
              <a:t>https://gov.wales/sites/default/files/publications/2018-03/respect-and-resilience-developing-community-cohesion.pdf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[Accessed: 4.10.22]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05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5559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08AA1-8DD5-B54C-185E-E21712D4E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6501" y="2245810"/>
            <a:ext cx="5628849" cy="13557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dirty="0" err="1">
                <a:latin typeface="Comic Sans MS" panose="030F0702030302020204" pitchFamily="66" charset="0"/>
              </a:rPr>
              <a:t>Ble</a:t>
            </a:r>
            <a:r>
              <a:rPr lang="en-US" sz="4000" dirty="0"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atin typeface="Comic Sans MS" panose="030F0702030302020204" pitchFamily="66" charset="0"/>
              </a:rPr>
              <a:t>mae</a:t>
            </a:r>
            <a:r>
              <a:rPr lang="en-US" sz="4000" dirty="0">
                <a:latin typeface="Comic Sans MS" panose="030F0702030302020204" pitchFamily="66" charset="0"/>
              </a:rPr>
              <a:t> plant </a:t>
            </a:r>
            <a:r>
              <a:rPr lang="en-US" sz="4000" dirty="0" err="1">
                <a:latin typeface="Comic Sans MS" panose="030F0702030302020204" pitchFamily="66" charset="0"/>
              </a:rPr>
              <a:t>yn</a:t>
            </a:r>
            <a:r>
              <a:rPr lang="en-US" sz="4000" dirty="0"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atin typeface="Comic Sans MS" panose="030F0702030302020204" pitchFamily="66" charset="0"/>
              </a:rPr>
              <a:t>dysgu</a:t>
            </a:r>
            <a:r>
              <a:rPr lang="en-US" sz="4000" dirty="0">
                <a:latin typeface="Comic Sans MS" panose="030F0702030302020204" pitchFamily="66" charset="0"/>
              </a:rPr>
              <a:t>?</a:t>
            </a:r>
            <a:br>
              <a:rPr lang="en-US" sz="4000" kern="1200" dirty="0">
                <a:solidFill>
                  <a:schemeClr val="tx1"/>
                </a:solidFill>
                <a:latin typeface="Comic Sans MS" panose="030F0702030302020204" pitchFamily="66" charset="0"/>
              </a:rPr>
            </a:br>
            <a:r>
              <a:rPr lang="en-US" sz="4000" kern="1200" dirty="0">
                <a:solidFill>
                  <a:schemeClr val="tx1"/>
                </a:solidFill>
                <a:latin typeface="Comic Sans MS" panose="030F0702030302020204" pitchFamily="66" charset="0"/>
              </a:rPr>
              <a:t>Where do children learn?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2F86D0-9FB7-1278-DCC0-1CD55DF260B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76" r="3" b="30171"/>
          <a:stretch/>
        </p:blipFill>
        <p:spPr>
          <a:xfrm>
            <a:off x="2736988" y="1"/>
            <a:ext cx="6407012" cy="2130473"/>
          </a:xfrm>
          <a:custGeom>
            <a:avLst/>
            <a:gdLst/>
            <a:ahLst/>
            <a:cxnLst/>
            <a:rect l="l" t="t" r="r" b="b"/>
            <a:pathLst>
              <a:path w="8542682" h="2130473">
                <a:moveTo>
                  <a:pt x="986689" y="0"/>
                </a:moveTo>
                <a:lnTo>
                  <a:pt x="8542682" y="0"/>
                </a:lnTo>
                <a:lnTo>
                  <a:pt x="8542682" y="2130473"/>
                </a:lnTo>
                <a:lnTo>
                  <a:pt x="0" y="2130473"/>
                </a:lnTo>
                <a:close/>
              </a:path>
            </a:pathLst>
          </a:custGeom>
        </p:spPr>
      </p:pic>
      <p:pic>
        <p:nvPicPr>
          <p:cNvPr id="7" name="Content Placeholder 1">
            <a:extLst>
              <a:ext uri="{FF2B5EF4-FFF2-40B4-BE49-F238E27FC236}">
                <a16:creationId xmlns:a16="http://schemas.microsoft.com/office/drawing/2014/main" id="{90A36C02-3DC3-2500-84E4-A38289FAAD2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9" r="8680" b="-2"/>
          <a:stretch/>
        </p:blipFill>
        <p:spPr>
          <a:xfrm>
            <a:off x="20" y="-6955"/>
            <a:ext cx="3356335" cy="2130473"/>
          </a:xfrm>
          <a:custGeom>
            <a:avLst/>
            <a:gdLst/>
            <a:ahLst/>
            <a:cxnLst/>
            <a:rect l="l" t="t" r="r" b="b"/>
            <a:pathLst>
              <a:path w="4475140" h="2130473">
                <a:moveTo>
                  <a:pt x="0" y="0"/>
                </a:moveTo>
                <a:lnTo>
                  <a:pt x="1074821" y="0"/>
                </a:lnTo>
                <a:lnTo>
                  <a:pt x="1074821" y="239"/>
                </a:lnTo>
                <a:lnTo>
                  <a:pt x="4475140" y="239"/>
                </a:lnTo>
                <a:lnTo>
                  <a:pt x="3488563" y="2130473"/>
                </a:lnTo>
                <a:lnTo>
                  <a:pt x="0" y="2130473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4340C7-D04C-953A-81DF-05FAECD06E2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12672" b="-5"/>
          <a:stretch/>
        </p:blipFill>
        <p:spPr>
          <a:xfrm>
            <a:off x="20" y="2279768"/>
            <a:ext cx="2613191" cy="22444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2A37301-8865-1DA8-373A-EF6559962871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12145" r="1" b="1"/>
          <a:stretch/>
        </p:blipFill>
        <p:spPr>
          <a:xfrm>
            <a:off x="5787645" y="4683320"/>
            <a:ext cx="3356355" cy="2174680"/>
          </a:xfrm>
          <a:custGeom>
            <a:avLst/>
            <a:gdLst/>
            <a:ahLst/>
            <a:cxnLst/>
            <a:rect l="l" t="t" r="r" b="b"/>
            <a:pathLst>
              <a:path w="4475140" h="2174680">
                <a:moveTo>
                  <a:pt x="1006941" y="0"/>
                </a:moveTo>
                <a:lnTo>
                  <a:pt x="4475140" y="0"/>
                </a:lnTo>
                <a:lnTo>
                  <a:pt x="4475140" y="2174680"/>
                </a:lnTo>
                <a:lnTo>
                  <a:pt x="3400319" y="2174680"/>
                </a:lnTo>
                <a:lnTo>
                  <a:pt x="3400319" y="2174202"/>
                </a:lnTo>
                <a:lnTo>
                  <a:pt x="0" y="2174202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2D23788-F121-4260-6BB9-E91C54B107B0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t="18888" r="-2" b="35955"/>
          <a:stretch/>
        </p:blipFill>
        <p:spPr>
          <a:xfrm>
            <a:off x="20" y="4682839"/>
            <a:ext cx="6422512" cy="2175160"/>
          </a:xfrm>
          <a:custGeom>
            <a:avLst/>
            <a:gdLst/>
            <a:ahLst/>
            <a:cxnLst/>
            <a:rect l="l" t="t" r="r" b="b"/>
            <a:pathLst>
              <a:path w="8563376" h="2175160">
                <a:moveTo>
                  <a:pt x="0" y="0"/>
                </a:moveTo>
                <a:lnTo>
                  <a:pt x="8563376" y="0"/>
                </a:lnTo>
                <a:lnTo>
                  <a:pt x="7555992" y="2175160"/>
                </a:lnTo>
                <a:lnTo>
                  <a:pt x="0" y="217516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4203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0924D-DEF6-4B57-8F0A-2B18443BB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570" y="320583"/>
            <a:ext cx="4045021" cy="994172"/>
          </a:xfrm>
        </p:spPr>
        <p:txBody>
          <a:bodyPr>
            <a:normAutofit/>
          </a:bodyPr>
          <a:lstStyle/>
          <a:p>
            <a:r>
              <a:rPr lang="en-GB" dirty="0"/>
              <a:t> </a:t>
            </a:r>
            <a:r>
              <a:rPr lang="en-GB" dirty="0" err="1">
                <a:latin typeface="Comic Sans MS" panose="030F0702030302020204" pitchFamily="66" charset="0"/>
              </a:rPr>
              <a:t>Tasg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endParaRPr lang="en-GB" dirty="0">
              <a:latin typeface="Comic Sans MS" panose="030F0702030302020204" pitchFamily="66" charset="0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E0844-47C6-4FFF-B51F-BA91E55ED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570" y="1651703"/>
            <a:ext cx="7371454" cy="4885714"/>
          </a:xfrm>
        </p:spPr>
        <p:txBody>
          <a:bodyPr vert="horz" lIns="68580" tIns="34290" rIns="68580" bIns="34290" rtlCol="0">
            <a:normAutofit/>
          </a:bodyPr>
          <a:lstStyle/>
          <a:p>
            <a:endParaRPr lang="en-GB" sz="1350" dirty="0">
              <a:ea typeface="+mn-lt"/>
              <a:cs typeface="+mn-lt"/>
            </a:endParaRPr>
          </a:p>
          <a:p>
            <a:pPr marL="0" indent="0">
              <a:buClr>
                <a:srgbClr val="8D87A6"/>
              </a:buClr>
              <a:buNone/>
            </a:pP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Yn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eich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grwpiau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meddyliwch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 am y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ddau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beth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yma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.</a:t>
            </a:r>
          </a:p>
          <a:p>
            <a:pPr>
              <a:buClr>
                <a:srgbClr val="8D87A6"/>
              </a:buClr>
            </a:pPr>
            <a:endParaRPr lang="en-GB" sz="2400" dirty="0">
              <a:latin typeface="Comic Sans MS" panose="030F0702030302020204" pitchFamily="66" charset="0"/>
              <a:ea typeface="+mn-lt"/>
              <a:cs typeface="+mn-lt"/>
            </a:endParaRPr>
          </a:p>
          <a:p>
            <a:pPr marL="0" indent="0">
              <a:buClr>
                <a:srgbClr val="8D87A6"/>
              </a:buClr>
              <a:buNone/>
            </a:pP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Ymwelwyr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sydd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 yn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gallu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dod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 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mewn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 i'r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ysgol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 </a:t>
            </a:r>
          </a:p>
          <a:p>
            <a:pPr>
              <a:buClr>
                <a:srgbClr val="8D87A6"/>
              </a:buClr>
            </a:pPr>
            <a:endParaRPr lang="en-GB" sz="2400" dirty="0">
              <a:latin typeface="Comic Sans MS" panose="030F0702030302020204" pitchFamily="66" charset="0"/>
              <a:ea typeface="+mn-lt"/>
              <a:cs typeface="+mn-lt"/>
            </a:endParaRPr>
          </a:p>
          <a:p>
            <a:pPr marL="0" indent="0">
              <a:buClr>
                <a:srgbClr val="8D87A6"/>
              </a:buClr>
              <a:buNone/>
            </a:pP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Ymweliadau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 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allanol</a:t>
            </a:r>
            <a:endParaRPr lang="en-GB" sz="2400" dirty="0">
              <a:latin typeface="Comic Sans MS" panose="030F0702030302020204" pitchFamily="66" charset="0"/>
              <a:ea typeface="+mn-lt"/>
              <a:cs typeface="+mn-lt"/>
            </a:endParaRPr>
          </a:p>
          <a:p>
            <a:pPr>
              <a:buClr>
                <a:srgbClr val="8D87A6"/>
              </a:buClr>
            </a:pPr>
            <a:endParaRPr lang="en-GB" sz="2400" dirty="0">
              <a:latin typeface="Comic Sans MS" panose="030F0702030302020204" pitchFamily="66" charset="0"/>
            </a:endParaRPr>
          </a:p>
          <a:p>
            <a:pPr marL="0" indent="0">
              <a:buClr>
                <a:srgbClr val="8D87A6"/>
              </a:buClr>
              <a:buNone/>
            </a:pP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Cofnodwch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ar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ea typeface="+mn-lt"/>
                <a:cs typeface="+mn-lt"/>
              </a:rPr>
              <a:t>badlet</a:t>
            </a:r>
            <a:r>
              <a:rPr lang="en-GB" sz="2400" dirty="0">
                <a:latin typeface="Comic Sans MS" panose="030F0702030302020204" pitchFamily="66" charset="0"/>
                <a:ea typeface="+mn-lt"/>
                <a:cs typeface="+mn-lt"/>
              </a:rPr>
              <a:t>. </a:t>
            </a:r>
            <a:endParaRPr lang="en-GB" sz="2400" dirty="0">
              <a:latin typeface="Comic Sans MS" panose="030F0702030302020204" pitchFamily="66" charset="0"/>
            </a:endParaRPr>
          </a:p>
          <a:p>
            <a:pPr>
              <a:buClr>
                <a:srgbClr val="8D87A6"/>
              </a:buClr>
            </a:pPr>
            <a:endParaRPr lang="en-GB" sz="1350" dirty="0"/>
          </a:p>
          <a:p>
            <a:pPr marL="0" indent="0">
              <a:buClr>
                <a:srgbClr val="8D87A6"/>
              </a:buClr>
              <a:buNone/>
            </a:pPr>
            <a:endParaRPr lang="en-GB" sz="1350" dirty="0"/>
          </a:p>
          <a:p>
            <a:pPr>
              <a:buClr>
                <a:srgbClr val="8D87A6"/>
              </a:buClr>
            </a:pPr>
            <a:endParaRPr lang="en-GB" sz="1350" dirty="0"/>
          </a:p>
          <a:p>
            <a:pPr>
              <a:buClr>
                <a:srgbClr val="8D87A6"/>
              </a:buClr>
            </a:pPr>
            <a:endParaRPr lang="en-GB" sz="1350" dirty="0"/>
          </a:p>
          <a:p>
            <a:pPr>
              <a:buClr>
                <a:srgbClr val="8D87A6"/>
              </a:buClr>
            </a:pPr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20355133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0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60924D-DEF6-4B57-8F0A-2B18443BB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170" y="856180"/>
            <a:ext cx="3959556" cy="1128068"/>
          </a:xfrm>
        </p:spPr>
        <p:txBody>
          <a:bodyPr anchor="ctr">
            <a:normAutofit/>
          </a:bodyPr>
          <a:lstStyle/>
          <a:p>
            <a:r>
              <a:rPr lang="en-GB" sz="3500" dirty="0">
                <a:latin typeface="Comic Sans MS" panose="030F0702030302020204" pitchFamily="66" charset="0"/>
                <a:cs typeface="Calibri Light"/>
              </a:rPr>
              <a:t>Task</a:t>
            </a:r>
            <a:endParaRPr lang="en-US" sz="3500" dirty="0">
              <a:latin typeface="Comic Sans MS" panose="030F0702030302020204" pitchFamily="66" charset="0"/>
            </a:endParaRPr>
          </a:p>
        </p:txBody>
      </p:sp>
      <p:grpSp>
        <p:nvGrpSpPr>
          <p:cNvPr id="25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123821"/>
            <a:ext cx="373130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E0844-47C6-4FFF-B51F-BA91E55ED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170" y="3237651"/>
            <a:ext cx="3958549" cy="3979585"/>
          </a:xfrm>
        </p:spPr>
        <p:txBody>
          <a:bodyPr vert="horz" lIns="68580" tIns="34290" rIns="68580" bIns="34290" rtlCol="0" anchor="ctr">
            <a:normAutofit/>
          </a:bodyPr>
          <a:lstStyle/>
          <a:p>
            <a:endParaRPr lang="en-GB" sz="1700" dirty="0">
              <a:ea typeface="+mn-lt"/>
              <a:cs typeface="+mn-lt"/>
            </a:endParaRPr>
          </a:p>
          <a:p>
            <a:pPr>
              <a:buClr>
                <a:srgbClr val="8D87A6"/>
              </a:buClr>
            </a:pPr>
            <a:r>
              <a:rPr lang="en-GB" sz="1700" dirty="0">
                <a:latin typeface="Comic Sans MS" panose="030F0702030302020204" pitchFamily="66" charset="0"/>
                <a:ea typeface="+mn-lt"/>
                <a:cs typeface="+mn-lt"/>
              </a:rPr>
              <a:t>In  groups, think of the following:</a:t>
            </a:r>
          </a:p>
          <a:p>
            <a:pPr>
              <a:buClr>
                <a:srgbClr val="8D87A6"/>
              </a:buClr>
            </a:pPr>
            <a:endParaRPr lang="en-GB" sz="1700" dirty="0">
              <a:latin typeface="Comic Sans MS" panose="030F0702030302020204" pitchFamily="66" charset="0"/>
              <a:ea typeface="+mn-lt"/>
              <a:cs typeface="+mn-lt"/>
            </a:endParaRPr>
          </a:p>
          <a:p>
            <a:pPr>
              <a:buClr>
                <a:srgbClr val="8D87A6"/>
              </a:buClr>
            </a:pPr>
            <a:r>
              <a:rPr lang="en-GB" sz="1700" dirty="0">
                <a:latin typeface="Comic Sans MS" panose="030F0702030302020204" pitchFamily="66" charset="0"/>
                <a:ea typeface="+mn-lt"/>
                <a:cs typeface="+mn-lt"/>
              </a:rPr>
              <a:t>Visitors that can come into the school</a:t>
            </a:r>
          </a:p>
          <a:p>
            <a:pPr>
              <a:buClr>
                <a:srgbClr val="8D87A6"/>
              </a:buClr>
            </a:pPr>
            <a:r>
              <a:rPr lang="en-GB" sz="1700" dirty="0">
                <a:latin typeface="Comic Sans MS" panose="030F0702030302020204" pitchFamily="66" charset="0"/>
                <a:ea typeface="+mn-lt"/>
                <a:cs typeface="+mn-lt"/>
              </a:rPr>
              <a:t>Visits you can go on as a school</a:t>
            </a:r>
          </a:p>
          <a:p>
            <a:pPr>
              <a:buClr>
                <a:srgbClr val="8D87A6"/>
              </a:buClr>
            </a:pPr>
            <a:endParaRPr lang="en-GB" sz="1700" dirty="0">
              <a:latin typeface="Comic Sans MS" panose="030F0702030302020204" pitchFamily="66" charset="0"/>
            </a:endParaRPr>
          </a:p>
          <a:p>
            <a:pPr>
              <a:buClr>
                <a:srgbClr val="8D87A6"/>
              </a:buClr>
            </a:pPr>
            <a:r>
              <a:rPr lang="en-GB" sz="1700" dirty="0">
                <a:latin typeface="Comic Sans MS" panose="030F0702030302020204" pitchFamily="66" charset="0"/>
                <a:ea typeface="+mn-lt"/>
                <a:cs typeface="+mn-lt"/>
              </a:rPr>
              <a:t>Use </a:t>
            </a:r>
            <a:r>
              <a:rPr lang="en-GB" sz="1700" dirty="0" err="1">
                <a:latin typeface="Comic Sans MS" panose="030F0702030302020204" pitchFamily="66" charset="0"/>
                <a:ea typeface="+mn-lt"/>
                <a:cs typeface="+mn-lt"/>
              </a:rPr>
              <a:t>padlet</a:t>
            </a:r>
            <a:r>
              <a:rPr lang="en-GB" sz="1700" dirty="0">
                <a:latin typeface="Comic Sans MS" panose="030F0702030302020204" pitchFamily="66" charset="0"/>
                <a:ea typeface="+mn-lt"/>
                <a:cs typeface="+mn-lt"/>
              </a:rPr>
              <a:t> to note your ideas.</a:t>
            </a:r>
          </a:p>
          <a:p>
            <a:pPr marL="0" indent="0">
              <a:buClr>
                <a:srgbClr val="8D87A6"/>
              </a:buClr>
              <a:buNone/>
            </a:pPr>
            <a:endParaRPr lang="en-GB" sz="1700" dirty="0"/>
          </a:p>
          <a:p>
            <a:pPr>
              <a:buClr>
                <a:srgbClr val="8D87A6"/>
              </a:buClr>
            </a:pPr>
            <a:endParaRPr lang="en-GB" sz="1700" dirty="0"/>
          </a:p>
          <a:p>
            <a:pPr>
              <a:buClr>
                <a:srgbClr val="8D87A6"/>
              </a:buClr>
            </a:pPr>
            <a:endParaRPr lang="en-GB" sz="1700" dirty="0"/>
          </a:p>
          <a:p>
            <a:pPr>
              <a:buClr>
                <a:srgbClr val="8D87A6"/>
              </a:buClr>
            </a:pPr>
            <a:endParaRPr lang="en-GB" sz="1700" dirty="0"/>
          </a:p>
          <a:p>
            <a:pPr marL="0" indent="0">
              <a:buClr>
                <a:srgbClr val="8D87A6"/>
              </a:buClr>
              <a:buNone/>
            </a:pPr>
            <a:endParaRPr lang="en-GB" sz="1700" dirty="0"/>
          </a:p>
          <a:p>
            <a:pPr>
              <a:buClr>
                <a:srgbClr val="8D87A6"/>
              </a:buClr>
            </a:pPr>
            <a:endParaRPr lang="en-GB" sz="1700" dirty="0"/>
          </a:p>
          <a:p>
            <a:pPr>
              <a:buClr>
                <a:srgbClr val="8D87A6"/>
              </a:buClr>
            </a:pPr>
            <a:endParaRPr lang="en-GB" sz="1700" dirty="0"/>
          </a:p>
          <a:p>
            <a:pPr>
              <a:buClr>
                <a:srgbClr val="8D87A6"/>
              </a:buClr>
            </a:pPr>
            <a:endParaRPr lang="en-GB" sz="1700" dirty="0"/>
          </a:p>
        </p:txBody>
      </p:sp>
      <p:sp>
        <p:nvSpPr>
          <p:cNvPr id="28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7265" y="357447"/>
            <a:ext cx="3634116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7265" y="3505479"/>
            <a:ext cx="3634116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59C191-ACEF-0002-62D2-D4D3B85CB3C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3470" b="-2"/>
          <a:stretch/>
        </p:blipFill>
        <p:spPr>
          <a:xfrm>
            <a:off x="5312567" y="3707894"/>
            <a:ext cx="3296677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4114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33121-6F86-4C93-946A-1442B4E2D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849" y="2368508"/>
            <a:ext cx="7743750" cy="3298167"/>
          </a:xfrm>
        </p:spPr>
        <p:txBody>
          <a:bodyPr vert="horz" lIns="68580" tIns="34290" rIns="68580" bIns="34290" rtlCol="0" anchor="t">
            <a:noAutofit/>
          </a:bodyPr>
          <a:lstStyle/>
          <a:p>
            <a:r>
              <a:rPr lang="en-GB" sz="1650" b="1" err="1">
                <a:latin typeface="Comic Sans MS"/>
                <a:ea typeface="+mn-lt"/>
                <a:cs typeface="+mn-lt"/>
              </a:rPr>
              <a:t>Bydd</a:t>
            </a:r>
            <a:r>
              <a:rPr lang="en-GB" sz="1650" b="1">
                <a:latin typeface="Comic Sans MS"/>
                <a:ea typeface="+mn-lt"/>
                <a:cs typeface="+mn-lt"/>
              </a:rPr>
              <a:t> y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dibenion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cwricwlwm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a’r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Camau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Cynnydd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ategu’r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angen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i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sicrhau</a:t>
            </a:r>
            <a:r>
              <a:rPr lang="en-GB" sz="1650" b="1">
                <a:latin typeface="Comic Sans MS"/>
                <a:ea typeface="+mn-lt"/>
                <a:cs typeface="+mn-lt"/>
              </a:rPr>
              <a:t> bod y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dysgu’n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ystyrlon</a:t>
            </a:r>
            <a:r>
              <a:rPr lang="en-GB" sz="1650" b="1">
                <a:latin typeface="Comic Sans MS"/>
                <a:ea typeface="+mn-lt"/>
                <a:cs typeface="+mn-lt"/>
              </a:rPr>
              <a:t> ac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ddilys</a:t>
            </a:r>
            <a:r>
              <a:rPr lang="en-GB" sz="1650" b="1">
                <a:latin typeface="Comic Sans MS"/>
                <a:ea typeface="+mn-lt"/>
                <a:cs typeface="+mn-lt"/>
              </a:rPr>
              <a:t>.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Disgrifiad</a:t>
            </a:r>
            <a:r>
              <a:rPr lang="en-GB" sz="1650" b="1">
                <a:latin typeface="Comic Sans MS"/>
                <a:ea typeface="+mn-lt"/>
                <a:cs typeface="+mn-lt"/>
              </a:rPr>
              <a:t> Mick Waters o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addysgu</a:t>
            </a:r>
            <a:r>
              <a:rPr lang="en-GB" sz="1650" b="1">
                <a:latin typeface="Comic Sans MS"/>
                <a:ea typeface="+mn-lt"/>
                <a:cs typeface="+mn-lt"/>
              </a:rPr>
              <a:t> da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yw</a:t>
            </a:r>
            <a:r>
              <a:rPr lang="en-GB" sz="1650" b="1">
                <a:latin typeface="Comic Sans MS"/>
                <a:ea typeface="+mn-lt"/>
                <a:cs typeface="+mn-lt"/>
              </a:rPr>
              <a:t> ‘bringing the world into range’.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Mae’n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bwysig</a:t>
            </a:r>
            <a:r>
              <a:rPr lang="en-GB" sz="1650" b="1">
                <a:latin typeface="Comic Sans MS"/>
                <a:ea typeface="+mn-lt"/>
                <a:cs typeface="+mn-lt"/>
              </a:rPr>
              <a:t> bod plant a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phobl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ifanc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gweld</a:t>
            </a:r>
            <a:r>
              <a:rPr lang="en-GB" sz="1650" b="1">
                <a:latin typeface="Comic Sans MS"/>
                <a:ea typeface="+mn-lt"/>
                <a:cs typeface="+mn-lt"/>
              </a:rPr>
              <a:t> bod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eu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dysgu’n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berthnasol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i’r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byd</a:t>
            </a:r>
            <a:r>
              <a:rPr lang="en-GB" sz="1650" b="1">
                <a:latin typeface="Comic Sans MS"/>
                <a:ea typeface="+mn-lt"/>
                <a:cs typeface="+mn-lt"/>
              </a:rPr>
              <a:t> y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tu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allan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i’r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ysgol</a:t>
            </a:r>
            <a:r>
              <a:rPr lang="en-GB" sz="1650" b="1">
                <a:latin typeface="Comic Sans MS"/>
                <a:ea typeface="+mn-lt"/>
                <a:cs typeface="+mn-lt"/>
              </a:rPr>
              <a:t> a bod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cyfleoedd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i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ffurfio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cysylltiadau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â’r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byd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hwnnw’n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cael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eu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gwireddu</a:t>
            </a:r>
            <a:r>
              <a:rPr lang="en-GB" sz="1650" b="1">
                <a:latin typeface="Comic Sans MS"/>
                <a:ea typeface="+mn-lt"/>
                <a:cs typeface="+mn-lt"/>
              </a:rPr>
              <a:t>.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Bydd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ymwelwyr</a:t>
            </a:r>
            <a:r>
              <a:rPr lang="en-GB" sz="1650" b="1">
                <a:latin typeface="Comic Sans MS"/>
                <a:ea typeface="+mn-lt"/>
                <a:cs typeface="+mn-lt"/>
              </a:rPr>
              <a:t> ac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ymweliadau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gallu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helpu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i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ddod</a:t>
            </a:r>
            <a:r>
              <a:rPr lang="en-GB" sz="1650" b="1">
                <a:latin typeface="Comic Sans MS"/>
                <a:ea typeface="+mn-lt"/>
                <a:cs typeface="+mn-lt"/>
              </a:rPr>
              <a:t> â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syniadau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haniaethol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fyw</a:t>
            </a:r>
            <a:r>
              <a:rPr lang="en-GB" sz="1650" b="1">
                <a:latin typeface="Comic Sans MS"/>
                <a:ea typeface="+mn-lt"/>
                <a:cs typeface="+mn-lt"/>
              </a:rPr>
              <a:t>. Yn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yr</a:t>
            </a:r>
            <a:r>
              <a:rPr lang="en-GB" sz="1650" b="1">
                <a:latin typeface="Comic Sans MS"/>
                <a:ea typeface="+mn-lt"/>
                <a:cs typeface="+mn-lt"/>
              </a:rPr>
              <a:t> un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modd</a:t>
            </a:r>
            <a:r>
              <a:rPr lang="en-GB" sz="1650" b="1">
                <a:latin typeface="Comic Sans MS"/>
                <a:ea typeface="+mn-lt"/>
                <a:cs typeface="+mn-lt"/>
              </a:rPr>
              <a:t>,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mae’r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rhyngrwyd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cynnig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llu</a:t>
            </a:r>
            <a:r>
              <a:rPr lang="en-GB" sz="1650" b="1">
                <a:latin typeface="Comic Sans MS"/>
                <a:ea typeface="+mn-lt"/>
                <a:cs typeface="+mn-lt"/>
              </a:rPr>
              <a:t> o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gyfleoedd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i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gael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gafael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ar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adnoddau</a:t>
            </a:r>
            <a:r>
              <a:rPr lang="en-GB" sz="1650" b="1">
                <a:latin typeface="Comic Sans MS"/>
                <a:ea typeface="+mn-lt"/>
                <a:cs typeface="+mn-lt"/>
              </a:rPr>
              <a:t>,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ymchwilio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i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ffynonellau</a:t>
            </a:r>
            <a:r>
              <a:rPr lang="en-GB" sz="1650" b="1">
                <a:latin typeface="Comic Sans MS"/>
                <a:ea typeface="+mn-lt"/>
                <a:cs typeface="+mn-lt"/>
              </a:rPr>
              <a:t> ac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ymdrin</a:t>
            </a:r>
            <a:r>
              <a:rPr lang="en-GB" sz="1650" b="1">
                <a:latin typeface="Comic Sans MS"/>
                <a:ea typeface="+mn-lt"/>
                <a:cs typeface="+mn-lt"/>
              </a:rPr>
              <a:t> â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materion</a:t>
            </a:r>
            <a:r>
              <a:rPr lang="en-GB" sz="1650" b="1">
                <a:latin typeface="Comic Sans MS"/>
                <a:ea typeface="+mn-lt"/>
                <a:cs typeface="+mn-lt"/>
              </a:rPr>
              <a:t>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yn</a:t>
            </a:r>
            <a:r>
              <a:rPr lang="en-GB" sz="1650" b="1">
                <a:latin typeface="Comic Sans MS"/>
                <a:ea typeface="+mn-lt"/>
                <a:cs typeface="+mn-lt"/>
              </a:rPr>
              <a:t> y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byd</a:t>
            </a:r>
            <a:r>
              <a:rPr lang="en-GB" sz="1650" b="1">
                <a:latin typeface="Comic Sans MS"/>
                <a:ea typeface="+mn-lt"/>
                <a:cs typeface="+mn-lt"/>
              </a:rPr>
              <a:t> go </a:t>
            </a:r>
            <a:r>
              <a:rPr lang="en-GB" sz="1650" b="1" err="1">
                <a:latin typeface="Comic Sans MS"/>
                <a:ea typeface="+mn-lt"/>
                <a:cs typeface="+mn-lt"/>
              </a:rPr>
              <a:t>iawn</a:t>
            </a:r>
            <a:r>
              <a:rPr lang="en-GB" sz="1650" b="1">
                <a:latin typeface="Comic Sans MS"/>
                <a:ea typeface="+mn-lt"/>
                <a:cs typeface="+mn-lt"/>
              </a:rPr>
              <a:t>.</a:t>
            </a:r>
            <a:endParaRPr lang="en-GB" sz="1650" b="1">
              <a:latin typeface="Comic Sans MS"/>
              <a:cs typeface="Arial"/>
            </a:endParaRPr>
          </a:p>
          <a:p>
            <a:pPr marL="0" indent="0" algn="r">
              <a:buNone/>
            </a:pPr>
            <a:r>
              <a:rPr lang="en-GB" sz="1650" b="1">
                <a:latin typeface="Comic Sans MS"/>
              </a:rPr>
              <a:t>Donaldson (2015)</a:t>
            </a:r>
          </a:p>
          <a:p>
            <a:pPr>
              <a:buClr>
                <a:srgbClr val="8D87A6"/>
              </a:buClr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92C902-D3D3-4E10-A36C-B0723121F0FB}"/>
              </a:ext>
            </a:extLst>
          </p:cNvPr>
          <p:cNvSpPr txBox="1"/>
          <p:nvPr/>
        </p:nvSpPr>
        <p:spPr>
          <a:xfrm>
            <a:off x="250325" y="728894"/>
            <a:ext cx="4251960" cy="4847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700" dirty="0">
                <a:latin typeface="Comic Sans MS" panose="030F0702030302020204" pitchFamily="66" charset="0"/>
              </a:rPr>
              <a:t>Creu </a:t>
            </a:r>
            <a:r>
              <a:rPr lang="en-GB" sz="2700" dirty="0" err="1">
                <a:latin typeface="Comic Sans MS" panose="030F0702030302020204" pitchFamily="66" charset="0"/>
              </a:rPr>
              <a:t>cyd-destunau</a:t>
            </a:r>
            <a:r>
              <a:rPr lang="en-GB" sz="2700" dirty="0">
                <a:latin typeface="Comic Sans MS" panose="030F0702030302020204" pitchFamily="66" charset="0"/>
              </a:rPr>
              <a:t> </a:t>
            </a:r>
            <a:r>
              <a:rPr lang="en-GB" sz="2700" dirty="0" err="1">
                <a:latin typeface="Comic Sans MS" panose="030F0702030302020204" pitchFamily="66" charset="0"/>
              </a:rPr>
              <a:t>dilys</a:t>
            </a:r>
            <a:r>
              <a:rPr lang="en-GB" sz="2700" dirty="0">
                <a:latin typeface="Comic Sans MS" panose="030F0702030302020204" pitchFamily="66" charset="0"/>
              </a:rPr>
              <a:t>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3D6845-C926-BE76-3D07-E914A6B208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888" r="-2" b="35955"/>
          <a:stretch/>
        </p:blipFill>
        <p:spPr>
          <a:xfrm>
            <a:off x="4572000" y="373855"/>
            <a:ext cx="4321675" cy="1463654"/>
          </a:xfrm>
          <a:custGeom>
            <a:avLst/>
            <a:gdLst/>
            <a:ahLst/>
            <a:cxnLst/>
            <a:rect l="l" t="t" r="r" b="b"/>
            <a:pathLst>
              <a:path w="8563376" h="2175160">
                <a:moveTo>
                  <a:pt x="0" y="0"/>
                </a:moveTo>
                <a:lnTo>
                  <a:pt x="8563376" y="0"/>
                </a:lnTo>
                <a:lnTo>
                  <a:pt x="7555992" y="2175160"/>
                </a:lnTo>
                <a:lnTo>
                  <a:pt x="0" y="217516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69849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270786E5-AAF2-4116-8E22-31D2CE5C14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0764" r="7902"/>
          <a:stretch/>
        </p:blipFill>
        <p:spPr>
          <a:xfrm>
            <a:off x="562165" y="1959427"/>
            <a:ext cx="7745812" cy="3506949"/>
          </a:xfr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BB1655E2-E672-AC91-1993-4B0ADEE56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514" y="757032"/>
            <a:ext cx="4045021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  <a:cs typeface="Calibri Light"/>
              </a:rPr>
              <a:t>Authentic</a:t>
            </a:r>
            <a:br>
              <a:rPr lang="en-GB" dirty="0">
                <a:latin typeface="Comic Sans MS" panose="030F0702030302020204" pitchFamily="66" charset="0"/>
                <a:cs typeface="Calibri Light"/>
              </a:rPr>
            </a:br>
            <a:r>
              <a:rPr lang="en-GB" dirty="0">
                <a:latin typeface="Comic Sans MS" panose="030F0702030302020204" pitchFamily="66" charset="0"/>
                <a:cs typeface="Calibri Light"/>
              </a:rPr>
              <a:t> contexts</a:t>
            </a:r>
            <a:endParaRPr lang="en-US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8DAADA-7B2E-7AE9-CF37-CF407B2813C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8888" r="-2" b="35955"/>
          <a:stretch/>
        </p:blipFill>
        <p:spPr>
          <a:xfrm>
            <a:off x="4572000" y="373855"/>
            <a:ext cx="4321675" cy="1463654"/>
          </a:xfrm>
          <a:custGeom>
            <a:avLst/>
            <a:gdLst/>
            <a:ahLst/>
            <a:cxnLst/>
            <a:rect l="l" t="t" r="r" b="b"/>
            <a:pathLst>
              <a:path w="8563376" h="2175160">
                <a:moveTo>
                  <a:pt x="0" y="0"/>
                </a:moveTo>
                <a:lnTo>
                  <a:pt x="8563376" y="0"/>
                </a:lnTo>
                <a:lnTo>
                  <a:pt x="7555992" y="2175160"/>
                </a:lnTo>
                <a:lnTo>
                  <a:pt x="0" y="217516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416878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189" y="502345"/>
            <a:ext cx="3674181" cy="2006296"/>
          </a:xfrm>
          <a:ln w="76200">
            <a:solidFill>
              <a:schemeClr val="accent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541189" y="3634631"/>
            <a:ext cx="42075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Promoting wellbeing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Forest Schools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Hyrwyddo ysgolion coedwig er llesiant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6495" y="2702424"/>
            <a:ext cx="3649238" cy="204357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35785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61012" y="1690712"/>
            <a:ext cx="3867150" cy="3870697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rmAutofit fontScale="92500"/>
          </a:bodyPr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Pedwar diben y cwricwlwm - beth ydyn nhw?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887391" cy="823912"/>
          </a:xfrm>
        </p:spPr>
        <p:txBody>
          <a:bodyPr>
            <a:normAutofit fontScale="92500"/>
          </a:bodyPr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The four purposes of the curriculum – what are they?</a:t>
            </a:r>
          </a:p>
        </p:txBody>
      </p:sp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4808124" y="1559611"/>
            <a:ext cx="3867150" cy="408305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44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47BEF55-5118-4CAB-91DC-AA523C6BF9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137" y="1690712"/>
            <a:ext cx="3976146" cy="3734016"/>
          </a:xfrm>
          <a:prstGeom prst="rect">
            <a:avLst/>
          </a:prstGeom>
        </p:spPr>
      </p:pic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797635" y="1623155"/>
            <a:ext cx="3867150" cy="408305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44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8726" y="4771785"/>
            <a:ext cx="1458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omic Sans MS" panose="030F0702030302020204" pitchFamily="66" charset="0"/>
                <a:hlinkClick r:id="rId5" action="ppaction://hlinkfile"/>
              </a:rPr>
              <a:t>Pedwar</a:t>
            </a:r>
            <a:r>
              <a:rPr lang="en-GB" dirty="0">
                <a:latin typeface="Comic Sans MS" panose="030F0702030302020204" pitchFamily="66" charset="0"/>
                <a:hlinkClick r:id="rId5" action="ppaction://hlinkfile"/>
              </a:rPr>
              <a:t> Diben.docx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57C771-F3DE-B686-FBA9-2773EA759C69}"/>
              </a:ext>
            </a:extLst>
          </p:cNvPr>
          <p:cNvSpPr txBox="1"/>
          <p:nvPr/>
        </p:nvSpPr>
        <p:spPr>
          <a:xfrm>
            <a:off x="7362590" y="4844122"/>
            <a:ext cx="17750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 action="ppaction://hlinkfile"/>
              </a:rPr>
              <a:t>Four purposes.docx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68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5798" y="614395"/>
            <a:ext cx="1926468" cy="823912"/>
          </a:xfrm>
        </p:spPr>
        <p:txBody>
          <a:bodyPr>
            <a:normAutofit/>
          </a:bodyPr>
          <a:lstStyle/>
          <a:p>
            <a:pPr algn="ctr"/>
            <a:r>
              <a:rPr lang="cy-GB" sz="3200" b="0" dirty="0">
                <a:latin typeface="Comic Sans MS" panose="030F0702030302020204" pitchFamily="66" charset="0"/>
              </a:rPr>
              <a:t>Llesiant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161519" y="330583"/>
            <a:ext cx="1637255" cy="823912"/>
          </a:xfrm>
        </p:spPr>
        <p:txBody>
          <a:bodyPr/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Well-being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5060" y="187623"/>
            <a:ext cx="4942606" cy="5271318"/>
          </a:xfrm>
        </p:spPr>
      </p:pic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6985892" y="1950543"/>
            <a:ext cx="1988507" cy="1745478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/>
              <a:t>Well-being the state of being comfortable, healthy, or happy.</a:t>
            </a:r>
          </a:p>
          <a:p>
            <a:endParaRPr lang="en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346553" y="1880106"/>
            <a:ext cx="1988507" cy="174547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y-GB"/>
              <a:t>Llesiant, y </a:t>
            </a:r>
            <a:r>
              <a:rPr lang="cy-GB" dirty="0"/>
              <a:t>cyflwr o fod yn gyffyrddus, yn iach, neu’n hapus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46474" y="4243507"/>
            <a:ext cx="19523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  <a:hlinkClick r:id="rId4"/>
              </a:rPr>
              <a:t>http://www.changekidslives.org/actions-4</a:t>
            </a:r>
            <a:endParaRPr lang="en-GB" dirty="0">
              <a:latin typeface="Comic Sans MS" panose="030F0702030302020204" pitchFamily="66" charset="0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0651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Hanes y Mudiad Ysgolion Coedwig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887391" cy="823912"/>
          </a:xfrm>
        </p:spPr>
        <p:txBody>
          <a:bodyPr/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History of the Forest School Movement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5646" y="1215968"/>
            <a:ext cx="5748746" cy="4458580"/>
          </a:xfrm>
        </p:spPr>
      </p:pic>
    </p:spTree>
    <p:extLst>
      <p:ext uri="{BB962C8B-B14F-4D97-AF65-F5344CB8AC3E}">
        <p14:creationId xmlns:p14="http://schemas.microsoft.com/office/powerpoint/2010/main" val="2363355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Dewch i ni ddarganfod mwy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887391" cy="823912"/>
          </a:xfrm>
        </p:spPr>
        <p:txBody>
          <a:bodyPr>
            <a:normAutofit/>
          </a:bodyPr>
          <a:lstStyle/>
          <a:p>
            <a:pPr algn="ctr"/>
            <a:r>
              <a:rPr lang="en-GB" sz="3200" b="0" dirty="0">
                <a:latin typeface="Comic Sans MS" panose="030F0702030302020204" pitchFamily="66" charset="0"/>
              </a:rPr>
              <a:t>Let’s find out more 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4553" y="1407084"/>
            <a:ext cx="3867150" cy="2163284"/>
          </a:xfrm>
        </p:spPr>
      </p:pic>
      <p:pic>
        <p:nvPicPr>
          <p:cNvPr id="4" name="Picture 3" descr="Negative Strip Black · Free vector graphic on Pixaba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650" y="4005480"/>
            <a:ext cx="1487161" cy="107199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3714" y="3465499"/>
            <a:ext cx="2331846" cy="1954342"/>
          </a:xfrm>
          <a:prstGeom prst="rect">
            <a:avLst/>
          </a:prstGeom>
        </p:spPr>
      </p:pic>
      <p:pic>
        <p:nvPicPr>
          <p:cNvPr id="8" name="Content Placeholder 1" descr="Notice Board Free Stock Photo - Public Domain Pictures"/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8" t="21055" r="12992" b="10541"/>
          <a:stretch/>
        </p:blipFill>
        <p:spPr>
          <a:xfrm rot="904144">
            <a:off x="2960574" y="4487493"/>
            <a:ext cx="1524715" cy="876179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461042" y="2074689"/>
            <a:ext cx="16751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  <a:hlinkClick r:id="rId7"/>
              </a:rPr>
              <a:t>https://www.youtube.com/watch?v=tjzFfU43wuQ</a:t>
            </a:r>
            <a:endParaRPr lang="en-GB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25477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Yr ymchwil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887391" cy="823912"/>
          </a:xfrm>
        </p:spPr>
        <p:txBody>
          <a:bodyPr/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The research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8978" y="1500119"/>
            <a:ext cx="5820561" cy="3159185"/>
          </a:xfrm>
          <a:ln w="38100">
            <a:solidFill>
              <a:schemeClr val="accent1"/>
            </a:solidFill>
          </a:ln>
        </p:spPr>
      </p:pic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1996324" y="4805301"/>
            <a:ext cx="5303508" cy="916023"/>
          </a:xfrm>
        </p:spPr>
        <p:txBody>
          <a:bodyPr/>
          <a:lstStyle/>
          <a:p>
            <a:pPr marL="0" indent="0" algn="ctr">
              <a:buNone/>
            </a:pPr>
            <a:r>
              <a:rPr lang="en-GB" sz="2000" u="sng" dirty="0">
                <a:hlinkClick r:id="rId4"/>
              </a:rPr>
              <a:t>https://www.youtube.com/watch?v=WJXmLuXQ7os&amp;feature=youtu.be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2651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684" y="259617"/>
            <a:ext cx="3868340" cy="823912"/>
          </a:xfrm>
        </p:spPr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Y gegin </a:t>
            </a:r>
            <a:r>
              <a:rPr lang="cy-GB" b="0" dirty="0" err="1">
                <a:latin typeface="Comic Sans MS" panose="030F0702030302020204" pitchFamily="66" charset="0"/>
              </a:rPr>
              <a:t>fwd</a:t>
            </a:r>
            <a:endParaRPr lang="cy-GB" b="0" dirty="0">
              <a:latin typeface="Comic Sans MS" panose="030F0702030302020204" pitchFamily="66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9003" y="1352469"/>
            <a:ext cx="2840293" cy="4005071"/>
          </a:xfrm>
          <a:ln w="19050">
            <a:solidFill>
              <a:schemeClr val="accent1"/>
            </a:solidFill>
          </a:ln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79360" y="206796"/>
            <a:ext cx="3887391" cy="823912"/>
          </a:xfrm>
        </p:spPr>
        <p:txBody>
          <a:bodyPr/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The mud kitchen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24153" y="849252"/>
            <a:ext cx="18364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Do you think these are a good idea?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9020" y="513041"/>
            <a:ext cx="18364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Ydych chi’n meddwl bod y rhain yn syniad da? </a:t>
            </a: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724" y="2042820"/>
            <a:ext cx="1538680" cy="115252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248" y="3306379"/>
            <a:ext cx="1509606" cy="101375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613" y="4417960"/>
            <a:ext cx="1513257" cy="112912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153" y="1994178"/>
            <a:ext cx="1670354" cy="110751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2130" y="3195345"/>
            <a:ext cx="1706811" cy="113580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0842" y="4386952"/>
            <a:ext cx="1711977" cy="116013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844291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rmAutofit fontScale="85000" lnSpcReduction="10000"/>
          </a:bodyPr>
          <a:lstStyle/>
          <a:p>
            <a:pPr algn="ctr">
              <a:lnSpc>
                <a:spcPct val="120000"/>
              </a:lnSpc>
            </a:pPr>
            <a:r>
              <a:rPr lang="cy-GB" b="0" dirty="0">
                <a:latin typeface="Comic Sans MS" panose="030F0702030302020204" pitchFamily="66" charset="0"/>
              </a:rPr>
              <a:t>Sut mae ysgolion yn cydweithio gyda rhieni – Tasg Bontio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923" y="234788"/>
            <a:ext cx="3887391" cy="823912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How schools work with parents – Bridging Task</a:t>
            </a:r>
          </a:p>
        </p:txBody>
      </p:sp>
      <p:pic>
        <p:nvPicPr>
          <p:cNvPr id="6" name="Picture 5" descr="File:New severn bridge best 750pix.jpg - Wikipedia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7397" y="1651942"/>
            <a:ext cx="4882735" cy="3489527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739793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6FEB-3C24-7F68-2465-12752399F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336" y="2127225"/>
            <a:ext cx="7868318" cy="353476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Estyn (2011). </a:t>
            </a:r>
            <a:r>
              <a:rPr lang="en-US" sz="42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Outdoor Learning an Evaluation of Learning in The Outdoors for Children Under Five in The Foundation Phase</a:t>
            </a: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Cardiff: Crown Copyright </a:t>
            </a:r>
            <a:endParaRPr lang="en-GB" sz="42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42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Forest school association, </a:t>
            </a:r>
            <a:r>
              <a:rPr lang="en-US" sz="4200" i="1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What is Forest School? </a:t>
            </a:r>
            <a:r>
              <a:rPr lang="en-US" sz="4200" dirty="0" err="1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Ar</a:t>
            </a:r>
            <a:r>
              <a:rPr lang="en-US" sz="42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 </a:t>
            </a:r>
            <a:r>
              <a:rPr lang="en-US" sz="4200" dirty="0" err="1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gael</a:t>
            </a:r>
            <a:r>
              <a:rPr lang="en-US" sz="42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 </a:t>
            </a:r>
            <a:r>
              <a:rPr lang="en-US" sz="4200" dirty="0" err="1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yn</a:t>
            </a:r>
            <a:r>
              <a:rPr lang="en-US" sz="42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: </a:t>
            </a:r>
            <a:r>
              <a:rPr lang="en-US" sz="4200" u="sng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  <a:hlinkClick r:id="rId3"/>
              </a:rPr>
              <a:t>https://forestschoolassociation.org/what-is-forest-school/</a:t>
            </a:r>
            <a:endParaRPr lang="en-GB" sz="42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4200" dirty="0">
                <a:solidFill>
                  <a:srgbClr val="000000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[Accessed: 4.10.22]</a:t>
            </a:r>
            <a:endParaRPr lang="en-GB" sz="42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42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Louv</a:t>
            </a: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, R. (2005). </a:t>
            </a:r>
            <a:r>
              <a:rPr lang="en-US" sz="42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Last Child in The Woods: Saving Our Children from Nature-Deficit Disorder</a:t>
            </a: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Chapel Hill, NC: Algonquin Books</a:t>
            </a:r>
            <a:endParaRPr lang="en-GB" sz="42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Tiplady, L. (2018). </a:t>
            </a:r>
            <a:r>
              <a:rPr lang="en-US" sz="42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Impacting on Young People’s Emotional Wellbeing Through Forest School: The Breeze Project, Pilot Year</a:t>
            </a: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Newcastle upon Tyne: Newcastle University.</a:t>
            </a:r>
            <a:endParaRPr lang="en-GB" sz="42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Welsh Assembly Government (2009). </a:t>
            </a:r>
            <a:r>
              <a:rPr lang="en-US" sz="42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Foundation Phase Outdoor Learning Handbook</a:t>
            </a: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Cardiff: Crown Copyright.</a:t>
            </a:r>
            <a:endParaRPr lang="en-GB" sz="42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Welsh Council for Outdoor Learning (2018). </a:t>
            </a:r>
            <a:r>
              <a:rPr lang="en-US" sz="42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High Quality Outdoor Learning for Wales</a:t>
            </a: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FSC Publications.</a:t>
            </a:r>
            <a:endParaRPr lang="en-GB" sz="42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White, J. (n.d.). </a:t>
            </a:r>
            <a:r>
              <a:rPr lang="en-US" sz="42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Making a mud kitchen</a:t>
            </a: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Muddy Faces: </a:t>
            </a:r>
            <a:r>
              <a:rPr lang="en-US" sz="42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n.k.</a:t>
            </a:r>
            <a:r>
              <a:rPr lang="en-US" sz="4200" dirty="0">
                <a:latin typeface="Comic Sans MS" panose="030F0702030302020204" pitchFamily="66" charset="0"/>
                <a:ea typeface="Times New Roman" panose="02020603050405020304" pitchFamily="18" charset="0"/>
              </a:rPr>
              <a:t> </a:t>
            </a:r>
            <a:endParaRPr lang="en-GB" sz="42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325" dirty="0">
                <a:latin typeface="Comic Sans MS" panose="030F0702030302020204" pitchFamily="66" charset="0"/>
                <a:ea typeface="Times New Roman" panose="02020603050405020304" pitchFamily="18" charset="0"/>
              </a:rPr>
              <a:t> </a:t>
            </a:r>
            <a:endParaRPr lang="en-GB" sz="2325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Content Placeholder 1">
            <a:extLst>
              <a:ext uri="{FF2B5EF4-FFF2-40B4-BE49-F238E27FC236}">
                <a16:creationId xmlns:a16="http://schemas.microsoft.com/office/drawing/2014/main" id="{F2CADF9D-577D-E80C-B639-DF321E189F6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4309" y="1218972"/>
            <a:ext cx="2053496" cy="1007497"/>
          </a:xfrm>
          <a:ln>
            <a:solidFill>
              <a:schemeClr val="accent1"/>
            </a:solidFill>
          </a:ln>
        </p:spPr>
      </p:pic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014AB1A1-3204-742E-6F78-49795C273BFE}"/>
              </a:ext>
            </a:extLst>
          </p:cNvPr>
          <p:cNvSpPr txBox="1">
            <a:spLocks/>
          </p:cNvSpPr>
          <p:nvPr/>
        </p:nvSpPr>
        <p:spPr>
          <a:xfrm>
            <a:off x="885332" y="1289604"/>
            <a:ext cx="2901255" cy="61793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2700" dirty="0">
                <a:latin typeface="Comic Sans MS" panose="030F0702030302020204" pitchFamily="66" charset="0"/>
              </a:rPr>
              <a:t>Cyfeirnodau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4BD9DFB2-14AC-5951-8AA7-D64091F4C274}"/>
              </a:ext>
            </a:extLst>
          </p:cNvPr>
          <p:cNvSpPr txBox="1">
            <a:spLocks/>
          </p:cNvSpPr>
          <p:nvPr/>
        </p:nvSpPr>
        <p:spPr>
          <a:xfrm>
            <a:off x="5602461" y="1413753"/>
            <a:ext cx="2915543" cy="61793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700" dirty="0">
                <a:latin typeface="Comic Sans MS" panose="030F0702030302020204" pitchFamily="66" charset="0"/>
              </a:rPr>
              <a:t>References</a:t>
            </a:r>
          </a:p>
        </p:txBody>
      </p:sp>
      <p:pic>
        <p:nvPicPr>
          <p:cNvPr id="8" name="Content Placeholder 1">
            <a:extLst>
              <a:ext uri="{FF2B5EF4-FFF2-40B4-BE49-F238E27FC236}">
                <a16:creationId xmlns:a16="http://schemas.microsoft.com/office/drawing/2014/main" id="{6716079D-2B7A-A019-13E5-B991236257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7748" y="1069917"/>
            <a:ext cx="2053496" cy="100749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6671036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A4731-63E2-C2A0-BD24-025341B1E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49633"/>
            <a:ext cx="7886700" cy="1325563"/>
          </a:xfrm>
        </p:spPr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Heddiw -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DC03E-3281-BAED-2715-1ECBA08EE3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799" y="1253331"/>
            <a:ext cx="3886200" cy="4351338"/>
          </a:xfrm>
        </p:spPr>
        <p:txBody>
          <a:bodyPr>
            <a:normAutofit fontScale="62500" lnSpcReduction="20000"/>
          </a:bodyPr>
          <a:lstStyle/>
          <a:p>
            <a:pPr algn="just" fontAlgn="base">
              <a:lnSpc>
                <a:spcPct val="107000"/>
              </a:lnSpc>
              <a:spcAft>
                <a:spcPts val="600"/>
              </a:spcAft>
            </a:pPr>
            <a:r>
              <a:rPr lang="cy-GB" sz="1600" u="sng" dirty="0">
                <a:latin typeface="Comic Sans MS" panose="030F0702030302020204" pitchFamily="66" charset="0"/>
                <a:ea typeface="Times New Roman" panose="02020603050405020304" pitchFamily="18" charset="0"/>
                <a:cs typeface="Calibri" panose="020F0502020204030204" pitchFamily="34" charset="0"/>
              </a:rPr>
              <a:t>Rhan 1: Ffeithiau a ffigurau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r>
              <a:rPr lang="cy-GB" sz="1600" dirty="0">
                <a:latin typeface="Comic Sans MS" panose="030F0702030302020204" pitchFamily="66" charset="0"/>
                <a:ea typeface="DengXian" panose="02010600030101010101" pitchFamily="2" charset="-122"/>
              </a:rPr>
              <a:t>Dealltwriaeth ddatblygol o natur amrywiol poblogaeth Cymru, ei dysgwyr a’u cymunedau, gan gynnwys agweddau megis dwyieithrwydd a ffactorau diwylliannol, daearyddol, crefyddol a </a:t>
            </a:r>
            <a:r>
              <a:rPr lang="cy-GB" sz="1600" dirty="0" err="1">
                <a:latin typeface="Comic Sans MS" panose="030F0702030302020204" pitchFamily="66" charset="0"/>
                <a:ea typeface="DengXian" panose="02010600030101010101" pitchFamily="2" charset="-122"/>
              </a:rPr>
              <a:t>sosio</a:t>
            </a:r>
            <a:r>
              <a:rPr lang="cy-GB" sz="1600" dirty="0">
                <a:latin typeface="Comic Sans MS" panose="030F0702030302020204" pitchFamily="66" charset="0"/>
                <a:ea typeface="DengXian" panose="02010600030101010101" pitchFamily="2" charset="-122"/>
              </a:rPr>
              <a:t>-economaidd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cy-GB" sz="1600" dirty="0">
                <a:latin typeface="Comic Sans MS" panose="030F0702030302020204" pitchFamily="66" charset="0"/>
                <a:ea typeface="DengXian" panose="02010600030101010101" pitchFamily="2" charset="-122"/>
              </a:rPr>
              <a:t>Tlodi yng Nghymru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cy-GB" sz="1600" dirty="0">
                <a:latin typeface="Comic Sans MS" panose="030F0702030302020204" pitchFamily="66" charset="0"/>
                <a:ea typeface="DengXian" panose="02010600030101010101" pitchFamily="2" charset="-122"/>
              </a:rPr>
              <a:t>Y bwlch cyrhaeddiad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r>
              <a:rPr lang="cy-GB" sz="1600" dirty="0">
                <a:latin typeface="Comic Sans MS" panose="030F0702030302020204" pitchFamily="66" charset="0"/>
                <a:ea typeface="DengXian" panose="02010600030101010101" pitchFamily="2" charset="-122"/>
              </a:rPr>
              <a:t>Beth sydd wedi’i wneud, sy’n cael ei wneud ac y gellir ei wneud</a:t>
            </a: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endParaRPr lang="cy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cy-GB" sz="1600" u="sng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Rhan 2: Dysgu y tu allan i’r dosbarth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cy-GB" sz="1600" dirty="0">
                <a:latin typeface="Comic Sans MS" panose="030F0702030302020204" pitchFamily="66" charset="0"/>
                <a:ea typeface="DengXian" panose="02010600030101010101" pitchFamily="2" charset="-122"/>
              </a:rPr>
              <a:t>Syniadau o’r gynhadledd </a:t>
            </a:r>
            <a:r>
              <a:rPr lang="cy-GB" sz="1600" dirty="0" err="1">
                <a:latin typeface="Comic Sans MS" panose="030F0702030302020204" pitchFamily="66" charset="0"/>
                <a:ea typeface="DengXian" panose="02010600030101010101" pitchFamily="2" charset="-122"/>
              </a:rPr>
              <a:t>AaRh</a:t>
            </a:r>
            <a:r>
              <a:rPr lang="cy-GB" sz="1600" dirty="0">
                <a:latin typeface="Comic Sans MS" panose="030F0702030302020204" pitchFamily="66" charset="0"/>
                <a:ea typeface="DengXian" panose="02010600030101010101" pitchFamily="2" charset="-122"/>
              </a:rPr>
              <a:t>: cyd-destunau dilys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r>
              <a:rPr lang="cy-GB" sz="1600" dirty="0">
                <a:latin typeface="Comic Sans MS" panose="030F0702030302020204" pitchFamily="66" charset="0"/>
                <a:ea typeface="DengXian" panose="02010600030101010101" pitchFamily="2" charset="-122"/>
              </a:rPr>
              <a:t>Ysgolion Coedwig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r>
              <a:rPr lang="cy-GB" sz="1600" dirty="0">
                <a:latin typeface="Comic Sans MS" panose="030F0702030302020204" pitchFamily="66" charset="0"/>
                <a:ea typeface="DengXian" panose="02010600030101010101" pitchFamily="2" charset="-122"/>
              </a:rPr>
              <a:t>Paratoi Pont 2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0" indent="0" algn="just" fontAlgn="base">
              <a:buNone/>
            </a:pP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 fontAlgn="base">
              <a:lnSpc>
                <a:spcPct val="107000"/>
              </a:lnSpc>
              <a:spcAft>
                <a:spcPts val="600"/>
              </a:spcAft>
            </a:pPr>
            <a:r>
              <a:rPr lang="cy-GB" sz="1600" b="1" u="sng" dirty="0">
                <a:latin typeface="Comic Sans MS" panose="030F0702030302020204" pitchFamily="66" charset="0"/>
                <a:ea typeface="Times New Roman" panose="02020603050405020304" pitchFamily="18" charset="0"/>
                <a:cs typeface="Calibri" panose="020F0502020204030204" pitchFamily="34" charset="0"/>
              </a:rPr>
              <a:t>Rhan 3: Y Gymraeg yn y cwricwlwm</a:t>
            </a:r>
            <a:endParaRPr lang="en-GB" sz="1600" b="1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r>
              <a:rPr lang="cy-GB" sz="1600" b="1" dirty="0">
                <a:latin typeface="Comic Sans MS" panose="030F0702030302020204" pitchFamily="66" charset="0"/>
                <a:ea typeface="DengXian" panose="02010600030101010101" pitchFamily="2" charset="-122"/>
              </a:rPr>
              <a:t>Dangos cyfrifoldeb proffesiynol mewn perthynas â gweithio mewn system addysg ddwyieithog: er enghraifft, datblygu’r Gymraeg yn y cwricwlwm, lle’r Cwricwlwm Cymreig a gofynion deddfwriaethol cysylltiedig. </a:t>
            </a:r>
            <a:endParaRPr lang="en-GB" sz="1600" b="1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0" indent="0" algn="just" fontAlgn="base">
              <a:lnSpc>
                <a:spcPct val="107000"/>
              </a:lnSpc>
              <a:spcAft>
                <a:spcPts val="600"/>
              </a:spcAft>
              <a:buNone/>
            </a:pP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F0A250-710E-96B6-5201-D409FB64A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53643" y="1249023"/>
            <a:ext cx="3886200" cy="4351338"/>
          </a:xfrm>
        </p:spPr>
        <p:txBody>
          <a:bodyPr>
            <a:normAutofit fontScale="62500" lnSpcReduction="20000"/>
          </a:bodyPr>
          <a:lstStyle/>
          <a:p>
            <a:pPr algn="just" fontAlgn="base">
              <a:lnSpc>
                <a:spcPct val="107000"/>
              </a:lnSpc>
              <a:spcAft>
                <a:spcPts val="600"/>
              </a:spcAft>
            </a:pPr>
            <a:r>
              <a:rPr lang="en-GB" sz="1600" u="sng" dirty="0">
                <a:latin typeface="Comic Sans MS" panose="030F0702030302020204" pitchFamily="66" charset="0"/>
                <a:ea typeface="Times New Roman" panose="02020603050405020304" pitchFamily="18" charset="0"/>
                <a:cs typeface="Calibri" panose="020F0502020204030204" pitchFamily="34" charset="0"/>
              </a:rPr>
              <a:t>Part 1: </a:t>
            </a:r>
            <a:r>
              <a:rPr lang="en-GB" sz="1600" u="sng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Facts and figures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57175" indent="-257175" algn="just" fontAlgn="base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latin typeface="Comic Sans MS" panose="030F0702030302020204" pitchFamily="66" charset="0"/>
                <a:ea typeface="Times New Roman" panose="02020603050405020304" pitchFamily="18" charset="0"/>
                <a:cs typeface="Calibri" panose="020F0502020204030204" pitchFamily="34" charset="0"/>
              </a:rPr>
              <a:t>A developing understanding of the diverse nature of the population of Wales, its learners, and their communities, including aspects such as bilingualism, cultural, geographical, religious and socio-economic factors.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en-GB" sz="160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Poverty in Wales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en-GB" sz="160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The attainment gap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r>
              <a:rPr lang="en-GB" sz="160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What has been done, is being done and can be done</a:t>
            </a: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1600" u="sng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Part 2: Learning outside the classroom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en-GB" sz="160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Ideas from </a:t>
            </a:r>
            <a:r>
              <a:rPr lang="en-GB" sz="1600" dirty="0" err="1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AfE</a:t>
            </a:r>
            <a:r>
              <a:rPr lang="en-GB" sz="160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conference: authentic contexts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en-GB" sz="160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Forest Schools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r>
              <a:rPr lang="en-GB" sz="160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Prepare Bridge 2</a:t>
            </a: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 fontAlgn="base">
              <a:lnSpc>
                <a:spcPct val="107000"/>
              </a:lnSpc>
              <a:spcAft>
                <a:spcPts val="600"/>
              </a:spcAft>
            </a:pPr>
            <a:r>
              <a:rPr lang="en-GB" sz="1600" b="1" u="sng" dirty="0">
                <a:latin typeface="Comic Sans MS" panose="030F0702030302020204" pitchFamily="66" charset="0"/>
                <a:ea typeface="Times New Roman" panose="02020603050405020304" pitchFamily="18" charset="0"/>
                <a:cs typeface="Calibri" panose="020F0502020204030204" pitchFamily="34" charset="0"/>
              </a:rPr>
              <a:t>Part 3: </a:t>
            </a:r>
            <a:r>
              <a:rPr lang="en-GB" sz="1600" b="1" u="sng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Welsh in the curriculum</a:t>
            </a:r>
            <a:endParaRPr lang="en-GB" sz="1600" b="1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57175" indent="-257175" algn="just" fontAlgn="base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GB" sz="1600" b="1" dirty="0">
                <a:latin typeface="Comic Sans MS" panose="030F0702030302020204" pitchFamily="66" charset="0"/>
                <a:ea typeface="Times New Roman" panose="02020603050405020304" pitchFamily="18" charset="0"/>
                <a:cs typeface="Calibri" panose="020F0502020204030204" pitchFamily="34" charset="0"/>
              </a:rPr>
              <a:t>Show a professional responsibility in relation to working in a bilingual education system: for example, the development of Welsh Language in the curriculum, the place of </a:t>
            </a:r>
            <a:r>
              <a:rPr lang="en-GB" sz="1600" b="1" dirty="0" err="1">
                <a:latin typeface="Comic Sans MS" panose="030F0702030302020204" pitchFamily="66" charset="0"/>
                <a:ea typeface="Times New Roman" panose="02020603050405020304" pitchFamily="18" charset="0"/>
                <a:cs typeface="Calibri" panose="020F0502020204030204" pitchFamily="34" charset="0"/>
              </a:rPr>
              <a:t>Siarter</a:t>
            </a:r>
            <a:r>
              <a:rPr lang="en-GB" sz="1600" b="1" dirty="0">
                <a:latin typeface="Comic Sans MS" panose="030F0702030302020204" pitchFamily="66" charset="0"/>
                <a:ea typeface="Times New Roman" panose="02020603050405020304" pitchFamily="18" charset="0"/>
                <a:cs typeface="Calibri" panose="020F0502020204030204" pitchFamily="34" charset="0"/>
              </a:rPr>
              <a:t> Iaith and associated legislative requirements. </a:t>
            </a:r>
          </a:p>
          <a:p>
            <a:pPr marL="0" indent="0" algn="just" fontAlgn="base">
              <a:buNone/>
            </a:pPr>
            <a:endParaRPr lang="en-GB" sz="160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8983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Title 1"/>
          <p:cNvSpPr txBox="1">
            <a:spLocks noGrp="1"/>
          </p:cNvSpPr>
          <p:nvPr>
            <p:ph type="title"/>
          </p:nvPr>
        </p:nvSpPr>
        <p:spPr>
          <a:xfrm>
            <a:off x="5136529" y="130914"/>
            <a:ext cx="3298917" cy="1325564"/>
          </a:xfrm>
          <a:prstGeom prst="rect">
            <a:avLst/>
          </a:prstGeom>
        </p:spPr>
        <p:txBody>
          <a:bodyPr/>
          <a:lstStyle>
            <a:lvl1pPr algn="ctr" defTabSz="758951">
              <a:defRPr sz="3652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A bilingual nation</a:t>
            </a:r>
          </a:p>
        </p:txBody>
      </p:sp>
      <p:pic>
        <p:nvPicPr>
          <p:cNvPr id="395" name="Content Placeholder 1" descr="Content Placeholder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1265" y="1982608"/>
            <a:ext cx="1397967" cy="2012996"/>
          </a:xfrm>
          <a:prstGeom prst="rect">
            <a:avLst/>
          </a:prstGeom>
          <a:ln>
            <a:solidFill>
              <a:srgbClr val="2E75B6"/>
            </a:solidFill>
          </a:ln>
        </p:spPr>
      </p:pic>
      <p:pic>
        <p:nvPicPr>
          <p:cNvPr id="396" name="Content Placeholder 3" descr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7071" y="1808654"/>
            <a:ext cx="1397835" cy="1967324"/>
          </a:xfrm>
          <a:prstGeom prst="rect">
            <a:avLst/>
          </a:prstGeom>
          <a:ln>
            <a:solidFill>
              <a:srgbClr val="2E75B6"/>
            </a:solidFill>
          </a:ln>
        </p:spPr>
      </p:pic>
      <p:sp>
        <p:nvSpPr>
          <p:cNvPr id="397" name="TextBox 4"/>
          <p:cNvSpPr txBox="1"/>
          <p:nvPr/>
        </p:nvSpPr>
        <p:spPr>
          <a:xfrm>
            <a:off x="7052135" y="4566873"/>
            <a:ext cx="1463215" cy="8617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1200"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5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sz="1000" u="sng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5"/>
              </a:rPr>
              <a:t>https://nation.cymru/culture/watch-london-primary-school-pupils-melt-hearts-with-rendition-of-yma-o-hyd/</a:t>
            </a:r>
          </a:p>
        </p:txBody>
      </p:sp>
      <p:sp>
        <p:nvSpPr>
          <p:cNvPr id="399" name="Title 1"/>
          <p:cNvSpPr txBox="1"/>
          <p:nvPr/>
        </p:nvSpPr>
        <p:spPr>
          <a:xfrm>
            <a:off x="1209020" y="288059"/>
            <a:ext cx="3298917" cy="13255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pPr defTabSz="457200">
              <a:defRPr sz="2807" baseline="2296"/>
            </a:pPr>
            <a:endParaRPr sz="1200" baseline="5372">
              <a:solidFill>
                <a:srgbClr val="000000">
                  <a:alpha val="84705"/>
                </a:srgbClr>
              </a:solidFill>
              <a:latin typeface="Arial"/>
              <a:ea typeface="Arial"/>
              <a:cs typeface="Arial"/>
              <a:sym typeface="Arial"/>
            </a:endParaRPr>
          </a:p>
          <a:p>
            <a:pPr defTabSz="457200">
              <a:defRPr sz="2807" baseline="2296"/>
            </a:pPr>
            <a:endParaRPr sz="1200" baseline="5372">
              <a:solidFill>
                <a:srgbClr val="000000">
                  <a:alpha val="84705"/>
                </a:srgbClr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0" name="Title 1"/>
          <p:cNvSpPr txBox="1"/>
          <p:nvPr/>
        </p:nvSpPr>
        <p:spPr>
          <a:xfrm>
            <a:off x="756844" y="288059"/>
            <a:ext cx="3298917" cy="13255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>
            <a:lvl1pPr algn="ctr" defTabSz="758951">
              <a:lnSpc>
                <a:spcPct val="90000"/>
              </a:lnSpc>
              <a:defRPr sz="3652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Cenedl Ddwyieithog</a:t>
            </a:r>
          </a:p>
        </p:txBody>
      </p:sp>
      <p:pic>
        <p:nvPicPr>
          <p:cNvPr id="401" name="Screenshot 2022-11-15 at 17.12.35.png" descr="Screenshot 2022-11-15 at 17.12.35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2421" y="1838379"/>
            <a:ext cx="1600701" cy="2301410"/>
          </a:xfrm>
          <a:prstGeom prst="rect">
            <a:avLst/>
          </a:prstGeom>
          <a:ln w="12700">
            <a:miter lim="400000"/>
          </a:ln>
        </p:spPr>
      </p:pic>
      <p:sp>
        <p:nvSpPr>
          <p:cNvPr id="402" name="Text"/>
          <p:cNvSpPr txBox="1"/>
          <p:nvPr/>
        </p:nvSpPr>
        <p:spPr>
          <a:xfrm>
            <a:off x="4500879" y="3294379"/>
            <a:ext cx="142241" cy="269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r>
              <a:t> </a:t>
            </a:r>
          </a:p>
        </p:txBody>
      </p:sp>
      <p:sp>
        <p:nvSpPr>
          <p:cNvPr id="403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8256726" y="6414761"/>
            <a:ext cx="258624" cy="24830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31</a:t>
            </a:fld>
            <a:endParaRPr/>
          </a:p>
        </p:txBody>
      </p:sp>
      <p:sp>
        <p:nvSpPr>
          <p:cNvPr id="404" name="Text"/>
          <p:cNvSpPr txBox="1"/>
          <p:nvPr/>
        </p:nvSpPr>
        <p:spPr>
          <a:xfrm>
            <a:off x="494048" y="4339025"/>
            <a:ext cx="127001" cy="6251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/>
          <a:p>
            <a:endParaRPr/>
          </a:p>
        </p:txBody>
      </p:sp>
      <p:sp>
        <p:nvSpPr>
          <p:cNvPr id="405" name="https://twitter.com/i/status/1590720758145159169"/>
          <p:cNvSpPr txBox="1"/>
          <p:nvPr/>
        </p:nvSpPr>
        <p:spPr>
          <a:xfrm>
            <a:off x="885409" y="4655548"/>
            <a:ext cx="4952627" cy="6251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7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7"/>
              </a:rPr>
              <a:t>https://twitter.com/i/status/1590720758145159169</a:t>
            </a:r>
          </a:p>
        </p:txBody>
      </p:sp>
      <p:pic>
        <p:nvPicPr>
          <p:cNvPr id="2" name="Content Placeholder 3" descr="Content Placeholder 3">
            <a:extLst>
              <a:ext uri="{FF2B5EF4-FFF2-40B4-BE49-F238E27FC236}">
                <a16:creationId xmlns:a16="http://schemas.microsoft.com/office/drawing/2014/main" id="{3BDDE3BD-30A3-CB13-2E52-74756D66B34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1431" y="4194987"/>
            <a:ext cx="1031823" cy="7437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Text Placeholder 4"/>
          <p:cNvSpPr>
            <a:spLocks noGrp="1"/>
          </p:cNvSpPr>
          <p:nvPr>
            <p:ph type="body" idx="21"/>
          </p:nvPr>
        </p:nvSpPr>
        <p:spPr>
          <a:xfrm>
            <a:off x="2469156" y="179799"/>
            <a:ext cx="3887392" cy="548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rmAutofit fontScale="92500"/>
          </a:bodyPr>
          <a:lstStyle>
            <a:lvl1pPr marL="0" indent="0" algn="ctr" defTabSz="896111">
              <a:spcBef>
                <a:spcPts val="900"/>
              </a:spcBef>
              <a:buSzTx/>
              <a:buFontTx/>
              <a:buNone/>
              <a:defRPr sz="3136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Categories of school</a:t>
            </a: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FCD107ED-0AAC-BB4E-F1C6-A9FF0D6B8FE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520" y="935182"/>
            <a:ext cx="6541708" cy="456383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1A4D08D2-CD53-7660-3D72-0DBB09A24C5E}"/>
              </a:ext>
            </a:extLst>
          </p:cNvPr>
          <p:cNvSpPr txBox="1"/>
          <p:nvPr/>
        </p:nvSpPr>
        <p:spPr>
          <a:xfrm>
            <a:off x="7065818" y="4668872"/>
            <a:ext cx="1434802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1200"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4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4"/>
              </a:rPr>
              <a:t>https://www.youtube.com/watch?v=qdxmydFewcI</a:t>
            </a:r>
          </a:p>
        </p:txBody>
      </p:sp>
      <p:pic>
        <p:nvPicPr>
          <p:cNvPr id="8" name="Content Placeholder 3" descr="Content Placeholder 3">
            <a:extLst>
              <a:ext uri="{FF2B5EF4-FFF2-40B4-BE49-F238E27FC236}">
                <a16:creationId xmlns:a16="http://schemas.microsoft.com/office/drawing/2014/main" id="{D79C4BFD-997D-B0B1-366D-BEBCAAFFBC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2177" y="4894641"/>
            <a:ext cx="1031823" cy="743773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78F013CD-F2F5-EE09-F561-8668D809A9B2}"/>
              </a:ext>
            </a:extLst>
          </p:cNvPr>
          <p:cNvSpPr txBox="1">
            <a:spLocks/>
          </p:cNvSpPr>
          <p:nvPr/>
        </p:nvSpPr>
        <p:spPr>
          <a:xfrm>
            <a:off x="7065818" y="1751423"/>
            <a:ext cx="1822901" cy="17704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b">
            <a:normAutofit fontScale="92500" lnSpcReduction="20000"/>
          </a:bodyPr>
          <a:lstStyle>
            <a:lvl1pPr marL="0" marR="0" indent="0" algn="ctr" defTabSz="896111" rtl="0" latinLnBrk="0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3136" b="0" i="0" u="none" strike="noStrike" cap="none" spc="0" baseline="0">
                <a:solidFill>
                  <a:srgbClr val="000000"/>
                </a:solidFill>
                <a:uFillTx/>
                <a:latin typeface="Comic Sans MS"/>
                <a:ea typeface="Comic Sans MS"/>
                <a:cs typeface="Comic Sans MS"/>
                <a:sym typeface="Comic Sans MS"/>
              </a:defRPr>
            </a:lvl1pPr>
            <a:lvl2pPr marL="723900" marR="0" indent="-266700" algn="l" defTabSz="914400" rtl="0" latinLnBrk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1234439" marR="0" indent="-320039" algn="l" defTabSz="914400" rtl="0" latinLnBrk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1727200" marR="0" indent="-355600" algn="l" defTabSz="914400" rtl="0" latinLnBrk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2184400" marR="0" indent="-355600" algn="l" defTabSz="914400" rtl="0" latinLnBrk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2641600" marR="0" indent="-355600" algn="l" defTabSz="914400" rtl="0" latinLnBrk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3098800" marR="0" indent="-355600" algn="l" defTabSz="914400" rtl="0" latinLnBrk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3556000" marR="0" indent="-355600" algn="l" defTabSz="914400" rtl="0" latinLnBrk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4013200" marR="0" indent="-355600" algn="l" defTabSz="914400" rtl="0" latinLnBrk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800" b="0" i="0" u="none" strike="noStrike" cap="none" spc="0" baseline="0">
                <a:solidFill>
                  <a:srgbClr val="000000"/>
                </a:solidFill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hangingPunct="1"/>
            <a:r>
              <a:rPr lang="en-GB" dirty="0"/>
              <a:t>What might this look like in a school?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471532-B51A-0800-2DC1-6305A9F6C353}"/>
              </a:ext>
            </a:extLst>
          </p:cNvPr>
          <p:cNvSpPr txBox="1"/>
          <p:nvPr/>
        </p:nvSpPr>
        <p:spPr>
          <a:xfrm>
            <a:off x="320520" y="73408"/>
            <a:ext cx="139909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6" action="ppaction://hlinkfile"/>
              </a:rPr>
              <a:t>school-categories-according-to-welsh-medium-provision-information-for-parents-and-carers.pdf</a:t>
            </a:r>
            <a:endParaRPr lang="en-GB" sz="1000" dirty="0"/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089204" y="256381"/>
            <a:ext cx="4341962" cy="823912"/>
          </a:xfrm>
        </p:spPr>
        <p:txBody>
          <a:bodyPr>
            <a:noAutofit/>
          </a:bodyPr>
          <a:lstStyle/>
          <a:p>
            <a:pPr algn="ctr"/>
            <a:r>
              <a:rPr lang="en-GB" sz="3200" b="0" dirty="0" err="1">
                <a:latin typeface="Comic Sans MS" panose="030F0702030302020204" pitchFamily="66" charset="0"/>
              </a:rPr>
              <a:t>Siarter</a:t>
            </a:r>
            <a:r>
              <a:rPr lang="en-GB" sz="3200" b="0" dirty="0">
                <a:latin typeface="Comic Sans MS" panose="030F0702030302020204" pitchFamily="66" charset="0"/>
              </a:rPr>
              <a:t> Iaith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94198" y="3276855"/>
            <a:ext cx="2168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8" name="Picture 17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FF2CD0CD-56DA-C5DE-A3E4-259E055515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704" y="1623709"/>
            <a:ext cx="3463310" cy="2286538"/>
          </a:xfrm>
          <a:prstGeom prst="rect">
            <a:avLst/>
          </a:prstGeom>
        </p:spPr>
      </p:pic>
      <p:pic>
        <p:nvPicPr>
          <p:cNvPr id="20" name="Picture 19" descr="Shape&#10;&#10;Description automatically generated with medium confidence">
            <a:extLst>
              <a:ext uri="{FF2B5EF4-FFF2-40B4-BE49-F238E27FC236}">
                <a16:creationId xmlns:a16="http://schemas.microsoft.com/office/drawing/2014/main" id="{65C20C17-990E-B6F8-7345-ACABD9D6B1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044" y="1363249"/>
            <a:ext cx="1598637" cy="2282938"/>
          </a:xfrm>
          <a:prstGeom prst="rect">
            <a:avLst/>
          </a:prstGeom>
        </p:spPr>
      </p:pic>
      <p:pic>
        <p:nvPicPr>
          <p:cNvPr id="2" name="Picture 1" descr="Public Domain Clip Art Image | briefcase | ID ...">
            <a:extLst>
              <a:ext uri="{FF2B5EF4-FFF2-40B4-BE49-F238E27FC236}">
                <a16:creationId xmlns:a16="http://schemas.microsoft.com/office/drawing/2014/main" id="{57273CD7-CE98-D7DF-9AEB-16BC8885BA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8390" y="4359058"/>
            <a:ext cx="1332520" cy="9402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28B164-8C3D-AFC0-BEAB-530FD412CA3B}"/>
              </a:ext>
            </a:extLst>
          </p:cNvPr>
          <p:cNvSpPr txBox="1"/>
          <p:nvPr/>
        </p:nvSpPr>
        <p:spPr>
          <a:xfrm>
            <a:off x="626599" y="4461142"/>
            <a:ext cx="248191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Additional useful link</a:t>
            </a:r>
          </a:p>
          <a:p>
            <a:endParaRPr lang="en-GB" sz="1200" dirty="0">
              <a:solidFill>
                <a:srgbClr val="0563C1"/>
              </a:solidFill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200" dirty="0">
                <a:solidFill>
                  <a:srgbClr val="0563C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https://gov.wales/cymraeg-education/schools/welsh-language-charter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4BDEE6-FC50-9CFF-33F0-68742FE6F6D4}"/>
              </a:ext>
            </a:extLst>
          </p:cNvPr>
          <p:cNvSpPr txBox="1"/>
          <p:nvPr/>
        </p:nvSpPr>
        <p:spPr>
          <a:xfrm>
            <a:off x="6781126" y="898431"/>
            <a:ext cx="20245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Read the first section p.1-14 and make notes.</a:t>
            </a:r>
          </a:p>
          <a:p>
            <a:pPr algn="ctr"/>
            <a:r>
              <a:rPr lang="en-GB" dirty="0">
                <a:latin typeface="Comic Sans MS" panose="030F0702030302020204" pitchFamily="66" charset="0"/>
              </a:rPr>
              <a:t>Work as a group and report back 8 things you learnt  as a group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50F8CF6A-92BF-E864-F0CC-4BBB70FF2F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0784" y="3454569"/>
            <a:ext cx="2084153" cy="1275778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83B2AAD-BFFB-9792-3FA3-72A91F435F3B}"/>
              </a:ext>
            </a:extLst>
          </p:cNvPr>
          <p:cNvSpPr txBox="1"/>
          <p:nvPr/>
        </p:nvSpPr>
        <p:spPr>
          <a:xfrm>
            <a:off x="6431166" y="4969993"/>
            <a:ext cx="2712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8" action="ppaction://hlinkfile"/>
              </a:rPr>
              <a:t>Handbook-Cymraeg-Campus.pdf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5557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88766" y="596861"/>
            <a:ext cx="4229497" cy="4027680"/>
          </a:xfrm>
        </p:spPr>
        <p:txBody>
          <a:bodyPr>
            <a:normAutofit/>
          </a:bodyPr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What does the Curriculum for Wales framework say about Welsh in English medium schools?</a:t>
            </a:r>
          </a:p>
          <a:p>
            <a:pPr algn="ctr"/>
            <a:endParaRPr lang="en-GB" b="0" dirty="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>
                <a:latin typeface="Comic Sans MS" panose="030F0702030302020204" pitchFamily="66" charset="0"/>
              </a:rPr>
              <a:t>Organisation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>
                <a:latin typeface="Comic Sans MS" panose="030F0702030302020204" pitchFamily="66" charset="0"/>
              </a:rPr>
              <a:t>Layout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>
                <a:latin typeface="Comic Sans MS" panose="030F0702030302020204" pitchFamily="66" charset="0"/>
              </a:rPr>
              <a:t>Languages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83747">
            <a:off x="660800" y="587763"/>
            <a:ext cx="1517189" cy="1740407"/>
          </a:xfrm>
          <a:ln w="38100">
            <a:solidFill>
              <a:schemeClr val="accent1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FA9CF94-1533-8F85-91DE-FCBA82B48A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9036" y="3338981"/>
            <a:ext cx="1641451" cy="1229596"/>
          </a:xfrm>
          <a:prstGeom prst="rect">
            <a:avLst/>
          </a:prstGeom>
        </p:spPr>
      </p:pic>
      <p:pic>
        <p:nvPicPr>
          <p:cNvPr id="19" name="Picture 18" descr="Public Domain Clip Art Image | briefcase | ID ...">
            <a:extLst>
              <a:ext uri="{FF2B5EF4-FFF2-40B4-BE49-F238E27FC236}">
                <a16:creationId xmlns:a16="http://schemas.microsoft.com/office/drawing/2014/main" id="{FE5CE337-32A7-3540-7A0F-05448EC4EA3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4716" y="4774217"/>
            <a:ext cx="1159284" cy="8180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DC738C-B439-E508-DB54-B1841DCEBA10}"/>
              </a:ext>
            </a:extLst>
          </p:cNvPr>
          <p:cNvSpPr txBox="1"/>
          <p:nvPr/>
        </p:nvSpPr>
        <p:spPr>
          <a:xfrm>
            <a:off x="3288766" y="5076868"/>
            <a:ext cx="3219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hlinkClick r:id="rId7" action="ppaction://hlinkfile"/>
              </a:rPr>
              <a:t>LLC Pages Curriculum 2020.docx</a:t>
            </a:r>
            <a:endParaRPr lang="fr-FR" dirty="0"/>
          </a:p>
          <a:p>
            <a:endParaRPr lang="en-GB" dirty="0"/>
          </a:p>
        </p:txBody>
      </p:sp>
      <p:pic>
        <p:nvPicPr>
          <p:cNvPr id="8" name="Picture 7" descr="A picture containing clipart&#10;&#10;Description automatically generated">
            <a:extLst>
              <a:ext uri="{FF2B5EF4-FFF2-40B4-BE49-F238E27FC236}">
                <a16:creationId xmlns:a16="http://schemas.microsoft.com/office/drawing/2014/main" id="{90FD0282-4187-2B75-5DBE-D816452DE51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180" y="4292423"/>
            <a:ext cx="1760493" cy="1077655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227947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108585" cy="823912"/>
          </a:xfrm>
        </p:spPr>
        <p:txBody>
          <a:bodyPr>
            <a:normAutofit/>
          </a:bodyPr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Eich cyfrifoldebau proffesiynol.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188" y="264363"/>
            <a:ext cx="1026578" cy="1177614"/>
          </a:xfrm>
          <a:ln w="38100">
            <a:solidFill>
              <a:schemeClr val="accent1"/>
            </a:solidFill>
          </a:ln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9130BC9-730B-94D2-1EDA-45C8476DF3C6}"/>
              </a:ext>
            </a:extLst>
          </p:cNvPr>
          <p:cNvSpPr txBox="1">
            <a:spLocks/>
          </p:cNvSpPr>
          <p:nvPr/>
        </p:nvSpPr>
        <p:spPr>
          <a:xfrm>
            <a:off x="779386" y="1679822"/>
            <a:ext cx="7718998" cy="513095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600" b="0" dirty="0">
                <a:latin typeface="Comic Sans MS" panose="030F0702030302020204" pitchFamily="66" charset="0"/>
              </a:rPr>
              <a:t>The Languages, Literacy and Communication part of Curriculum 2022 is split into 4 What Matter Statements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9957F8-28EE-0507-BE00-36811F0F8CA6}"/>
              </a:ext>
            </a:extLst>
          </p:cNvPr>
          <p:cNvSpPr txBox="1"/>
          <p:nvPr/>
        </p:nvSpPr>
        <p:spPr>
          <a:xfrm>
            <a:off x="182046" y="2192917"/>
            <a:ext cx="1854079" cy="1200329"/>
          </a:xfrm>
          <a:prstGeom prst="rect">
            <a:avLst/>
          </a:prstGeom>
          <a:noFill/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WMS1: Languages connect us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CC2AB9-67E3-FFC9-4F68-6AFCF04A60A8}"/>
              </a:ext>
            </a:extLst>
          </p:cNvPr>
          <p:cNvSpPr txBox="1"/>
          <p:nvPr/>
        </p:nvSpPr>
        <p:spPr>
          <a:xfrm>
            <a:off x="2088282" y="2192917"/>
            <a:ext cx="2331909" cy="2677656"/>
          </a:xfrm>
          <a:prstGeom prst="rect">
            <a:avLst/>
          </a:prstGeom>
          <a:noFill/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WMS2: Understanding language is the key to understanding the world around us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631310-0C76-7179-F96F-AAB6D4707A0D}"/>
              </a:ext>
            </a:extLst>
          </p:cNvPr>
          <p:cNvSpPr txBox="1"/>
          <p:nvPr/>
        </p:nvSpPr>
        <p:spPr>
          <a:xfrm>
            <a:off x="4574149" y="2192917"/>
            <a:ext cx="2331909" cy="2677656"/>
          </a:xfrm>
          <a:prstGeom prst="rect">
            <a:avLst/>
          </a:prstGeom>
          <a:noFill/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WMS3: Expressing ourselves through language is key to communication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00095AD-E2BF-B4A2-34A7-3733337D01B0}"/>
              </a:ext>
            </a:extLst>
          </p:cNvPr>
          <p:cNvSpPr txBox="1"/>
          <p:nvPr/>
        </p:nvSpPr>
        <p:spPr>
          <a:xfrm>
            <a:off x="7060016" y="2146195"/>
            <a:ext cx="1907766" cy="2308324"/>
          </a:xfrm>
          <a:prstGeom prst="rect">
            <a:avLst/>
          </a:prstGeom>
          <a:noFill/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WMS4: Literature fires imagination and inspires creativity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38CAA5-0C9E-DE78-2223-D9574C972C70}"/>
              </a:ext>
            </a:extLst>
          </p:cNvPr>
          <p:cNvSpPr txBox="1"/>
          <p:nvPr/>
        </p:nvSpPr>
        <p:spPr>
          <a:xfrm>
            <a:off x="165045" y="5123609"/>
            <a:ext cx="8826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Key terms: what matters statement (WMS) /  descriptor / progression step (PS</a:t>
            </a:r>
            <a:r>
              <a:rPr lang="en-GB" dirty="0"/>
              <a:t>) 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DB8602E5-8432-6B07-91E2-90E3D8F9CCE8}"/>
              </a:ext>
            </a:extLst>
          </p:cNvPr>
          <p:cNvSpPr txBox="1">
            <a:spLocks/>
          </p:cNvSpPr>
          <p:nvPr/>
        </p:nvSpPr>
        <p:spPr>
          <a:xfrm>
            <a:off x="5587236" y="479493"/>
            <a:ext cx="3108585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b="0" dirty="0" err="1">
                <a:latin typeface="Comic Sans MS" panose="030F0702030302020204" pitchFamily="66" charset="0"/>
              </a:rPr>
              <a:t>Your</a:t>
            </a:r>
            <a:r>
              <a:rPr lang="cy-GB" b="0" dirty="0">
                <a:latin typeface="Comic Sans MS" panose="030F0702030302020204" pitchFamily="66" charset="0"/>
              </a:rPr>
              <a:t> </a:t>
            </a:r>
            <a:r>
              <a:rPr lang="cy-GB" b="0" dirty="0" err="1">
                <a:latin typeface="Comic Sans MS" panose="030F0702030302020204" pitchFamily="66" charset="0"/>
              </a:rPr>
              <a:t>professional</a:t>
            </a:r>
            <a:r>
              <a:rPr lang="cy-GB" b="0" dirty="0">
                <a:latin typeface="Comic Sans MS" panose="030F0702030302020204" pitchFamily="66" charset="0"/>
              </a:rPr>
              <a:t> </a:t>
            </a:r>
            <a:r>
              <a:rPr lang="cy-GB" b="0" dirty="0" err="1">
                <a:latin typeface="Comic Sans MS" panose="030F0702030302020204" pitchFamily="66" charset="0"/>
              </a:rPr>
              <a:t>responsibilities</a:t>
            </a:r>
            <a:r>
              <a:rPr lang="cy-GB" b="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134031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able, timeline&#10;&#10;Description automatically generated">
            <a:extLst>
              <a:ext uri="{FF2B5EF4-FFF2-40B4-BE49-F238E27FC236}">
                <a16:creationId xmlns:a16="http://schemas.microsoft.com/office/drawing/2014/main" id="{B795EEE9-4BB7-2A1C-0237-B12EA8F3B5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55866"/>
            <a:ext cx="9144000" cy="4146267"/>
          </a:xfrm>
          <a:prstGeom prst="rect">
            <a:avLst/>
          </a:prstGeom>
        </p:spPr>
      </p:pic>
      <p:pic>
        <p:nvPicPr>
          <p:cNvPr id="8" name="Picture 7" descr="A picture containing clipart&#10;&#10;Description automatically generated">
            <a:extLst>
              <a:ext uri="{FF2B5EF4-FFF2-40B4-BE49-F238E27FC236}">
                <a16:creationId xmlns:a16="http://schemas.microsoft.com/office/drawing/2014/main" id="{A69A59AD-EAAD-DB04-2519-2E03689243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4061" y="4766461"/>
            <a:ext cx="1382664" cy="846374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72AEAD7D-AC52-C40C-D8CA-3578313497FC}"/>
              </a:ext>
            </a:extLst>
          </p:cNvPr>
          <p:cNvSpPr txBox="1">
            <a:spLocks/>
          </p:cNvSpPr>
          <p:nvPr/>
        </p:nvSpPr>
        <p:spPr>
          <a:xfrm>
            <a:off x="5740103" y="330583"/>
            <a:ext cx="3091158" cy="82391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dirty="0">
                <a:latin typeface="Comic Sans MS" panose="030F0702030302020204" pitchFamily="66" charset="0"/>
              </a:rPr>
              <a:t>Welsh in English medium schools?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9570B6C-B4B5-E62B-EECE-1778B6012C00}"/>
              </a:ext>
            </a:extLst>
          </p:cNvPr>
          <p:cNvSpPr/>
          <p:nvPr/>
        </p:nvSpPr>
        <p:spPr>
          <a:xfrm>
            <a:off x="4132501" y="415823"/>
            <a:ext cx="1051749" cy="82391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irclePour">
              <a:avLst/>
            </a:prstTxWarp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Lingo Bingo</a:t>
            </a:r>
          </a:p>
        </p:txBody>
      </p:sp>
    </p:spTree>
    <p:extLst>
      <p:ext uri="{BB962C8B-B14F-4D97-AF65-F5344CB8AC3E}">
        <p14:creationId xmlns:p14="http://schemas.microsoft.com/office/powerpoint/2010/main" val="3317457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able, timeline&#10;&#10;Description automatically generated">
            <a:extLst>
              <a:ext uri="{FF2B5EF4-FFF2-40B4-BE49-F238E27FC236}">
                <a16:creationId xmlns:a16="http://schemas.microsoft.com/office/drawing/2014/main" id="{0C81556C-DF7A-4E40-AF82-1AD45E780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430" y="1742666"/>
            <a:ext cx="7873550" cy="3577721"/>
          </a:xfrm>
          <a:prstGeom prst="rect">
            <a:avLst/>
          </a:prstGeom>
        </p:spPr>
      </p:pic>
      <p:pic>
        <p:nvPicPr>
          <p:cNvPr id="8" name="Picture 7" descr="A picture containing clipart&#10;&#10;Description automatically generated">
            <a:extLst>
              <a:ext uri="{FF2B5EF4-FFF2-40B4-BE49-F238E27FC236}">
                <a16:creationId xmlns:a16="http://schemas.microsoft.com/office/drawing/2014/main" id="{A69A59AD-EAAD-DB04-2519-2E03689243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4060" y="4699324"/>
            <a:ext cx="1382664" cy="846374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B152510-6531-1AFA-45A6-9D17D95108A1}"/>
              </a:ext>
            </a:extLst>
          </p:cNvPr>
          <p:cNvSpPr/>
          <p:nvPr/>
        </p:nvSpPr>
        <p:spPr>
          <a:xfrm>
            <a:off x="399360" y="1542168"/>
            <a:ext cx="8431901" cy="4013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16479EFC-047E-55FB-9B5C-A585572E3993}"/>
              </a:ext>
            </a:extLst>
          </p:cNvPr>
          <p:cNvSpPr txBox="1">
            <a:spLocks/>
          </p:cNvSpPr>
          <p:nvPr/>
        </p:nvSpPr>
        <p:spPr>
          <a:xfrm>
            <a:off x="5740103" y="330583"/>
            <a:ext cx="3091158" cy="82391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dirty="0">
                <a:latin typeface="Comic Sans MS" panose="030F0702030302020204" pitchFamily="66" charset="0"/>
              </a:rPr>
              <a:t>Welsh in English medium schools?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1805D-6A9D-BFA0-68F9-F16239A54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0194" y="119399"/>
            <a:ext cx="1820849" cy="132556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irclePour">
              <a:avLst/>
            </a:prstTxWarp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Lingo Bingo</a:t>
            </a:r>
          </a:p>
        </p:txBody>
      </p:sp>
    </p:spTree>
    <p:extLst>
      <p:ext uri="{BB962C8B-B14F-4D97-AF65-F5344CB8AC3E}">
        <p14:creationId xmlns:p14="http://schemas.microsoft.com/office/powerpoint/2010/main" val="156790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rmAutofit fontScale="92500"/>
          </a:bodyPr>
          <a:lstStyle/>
          <a:p>
            <a:pPr algn="ctr"/>
            <a:r>
              <a:rPr lang="cy-GB" sz="3200" b="0" dirty="0">
                <a:latin typeface="Comic Sans MS" panose="030F0702030302020204" pitchFamily="66" charset="0"/>
              </a:rPr>
              <a:t>Edrych ar arfer dda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923" y="501124"/>
            <a:ext cx="4341962" cy="823912"/>
          </a:xfrm>
        </p:spPr>
        <p:txBody>
          <a:bodyPr>
            <a:noAutofit/>
          </a:bodyPr>
          <a:lstStyle/>
          <a:p>
            <a:pPr algn="ctr"/>
            <a:r>
              <a:rPr lang="en-GB" sz="3200" b="0" dirty="0">
                <a:latin typeface="Comic Sans MS" panose="030F0702030302020204" pitchFamily="66" charset="0"/>
              </a:rPr>
              <a:t>Looking at good practice</a:t>
            </a:r>
          </a:p>
        </p:txBody>
      </p:sp>
      <p:pic>
        <p:nvPicPr>
          <p:cNvPr id="2" name="Content Placeholder 1" descr="Magpie - Wikipedia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8656" y="4306699"/>
            <a:ext cx="995872" cy="1282186"/>
          </a:xfrm>
        </p:spPr>
      </p:pic>
      <p:pic>
        <p:nvPicPr>
          <p:cNvPr id="4" name="Content Placeholder 3" descr="Negative Strip Black · Free vector graphic on Pixabay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0705" y="1395316"/>
            <a:ext cx="1982158" cy="1428805"/>
          </a:xfrm>
        </p:spPr>
      </p:pic>
      <p:sp>
        <p:nvSpPr>
          <p:cNvPr id="6" name="TextBox 5"/>
          <p:cNvSpPr txBox="1"/>
          <p:nvPr/>
        </p:nvSpPr>
        <p:spPr>
          <a:xfrm>
            <a:off x="5494198" y="3276855"/>
            <a:ext cx="2168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38940" y="2821454"/>
            <a:ext cx="21681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  <a:hlinkClick r:id="rId5"/>
              </a:rPr>
              <a:t>https://www.youtube.com/watch?v=bYh1f9rE6ao</a:t>
            </a:r>
            <a:endParaRPr lang="en-GB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26" y="2109718"/>
            <a:ext cx="4341962" cy="2251109"/>
          </a:xfrm>
          <a:prstGeom prst="rect">
            <a:avLst/>
          </a:prstGeom>
        </p:spPr>
      </p:pic>
      <p:pic>
        <p:nvPicPr>
          <p:cNvPr id="10" name="Picture 9" descr="Public Domain Clip Art Image | briefcase | ID ...">
            <a:extLst>
              <a:ext uri="{FF2B5EF4-FFF2-40B4-BE49-F238E27FC236}">
                <a16:creationId xmlns:a16="http://schemas.microsoft.com/office/drawing/2014/main" id="{BA45EFBF-96CC-7F9B-DB0A-6240725A327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811" y="4529221"/>
            <a:ext cx="1295383" cy="9140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DEC1ECB-357D-2651-6935-E62CDE8EDEBB}"/>
              </a:ext>
            </a:extLst>
          </p:cNvPr>
          <p:cNvSpPr txBox="1"/>
          <p:nvPr/>
        </p:nvSpPr>
        <p:spPr>
          <a:xfrm>
            <a:off x="1928692" y="4801590"/>
            <a:ext cx="4533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Make a list of the strategies you see.</a:t>
            </a:r>
          </a:p>
        </p:txBody>
      </p:sp>
    </p:spTree>
    <p:extLst>
      <p:ext uri="{BB962C8B-B14F-4D97-AF65-F5344CB8AC3E}">
        <p14:creationId xmlns:p14="http://schemas.microsoft.com/office/powerpoint/2010/main" val="33587764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-128442" y="92577"/>
            <a:ext cx="5345899" cy="823912"/>
          </a:xfrm>
        </p:spPr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Yn eich dosbarth – dewch ynghyd.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8505" y="772739"/>
            <a:ext cx="4411910" cy="823912"/>
          </a:xfrm>
        </p:spPr>
        <p:txBody>
          <a:bodyPr/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In your classroom – bringing it together.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7213">
            <a:off x="1589437" y="1775802"/>
            <a:ext cx="3100225" cy="172063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46569">
            <a:off x="4545916" y="1858060"/>
            <a:ext cx="3854553" cy="19984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461131-C036-3767-CB24-47C41B7FE8A9}"/>
              </a:ext>
            </a:extLst>
          </p:cNvPr>
          <p:cNvSpPr txBox="1"/>
          <p:nvPr/>
        </p:nvSpPr>
        <p:spPr>
          <a:xfrm>
            <a:off x="4572000" y="5362247"/>
            <a:ext cx="45335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Work as a group to link the strategies you saw to descriptors and progression steps.</a:t>
            </a:r>
          </a:p>
          <a:p>
            <a:pPr algn="ctr"/>
            <a:r>
              <a:rPr lang="en-GB" dirty="0">
                <a:latin typeface="Comic Sans MS" panose="030F0702030302020204" pitchFamily="66" charset="0"/>
              </a:rPr>
              <a:t>Would these strategies work in FL?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AD7E02-DA23-EC90-381E-F185F53E122F}"/>
              </a:ext>
            </a:extLst>
          </p:cNvPr>
          <p:cNvSpPr txBox="1"/>
          <p:nvPr/>
        </p:nvSpPr>
        <p:spPr>
          <a:xfrm>
            <a:off x="38420" y="3996670"/>
            <a:ext cx="45335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Cydweithiwch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fel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grŵp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gysylltu’r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strategaethau</a:t>
            </a:r>
            <a:r>
              <a:rPr lang="en-GB" dirty="0">
                <a:latin typeface="Comic Sans MS" panose="030F0702030302020204" pitchFamily="66" charset="0"/>
              </a:rPr>
              <a:t> a </a:t>
            </a:r>
            <a:r>
              <a:rPr lang="en-GB" dirty="0" err="1">
                <a:latin typeface="Comic Sans MS" panose="030F0702030302020204" pitchFamily="66" charset="0"/>
              </a:rPr>
              <a:t>weloch</a:t>
            </a:r>
            <a:r>
              <a:rPr lang="en-GB" dirty="0">
                <a:latin typeface="Comic Sans MS" panose="030F0702030302020204" pitchFamily="66" charset="0"/>
              </a:rPr>
              <a:t> o </a:t>
            </a:r>
            <a:r>
              <a:rPr lang="en-GB" dirty="0" err="1">
                <a:latin typeface="Comic Sans MS" panose="030F0702030302020204" pitchFamily="66" charset="0"/>
              </a:rPr>
              <a:t>fewn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disgrifiadau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camau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cynnydd</a:t>
            </a:r>
            <a:r>
              <a:rPr lang="en-GB" dirty="0">
                <a:latin typeface="Comic Sans MS" panose="030F0702030302020204" pitchFamily="66" charset="0"/>
              </a:rPr>
              <a:t>. A </a:t>
            </a:r>
            <a:r>
              <a:rPr lang="en-GB" dirty="0" err="1">
                <a:latin typeface="Comic Sans MS" panose="030F0702030302020204" pitchFamily="66" charset="0"/>
              </a:rPr>
              <a:t>fyddai’r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strategaethau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yma</a:t>
            </a:r>
            <a:r>
              <a:rPr lang="en-GB" dirty="0">
                <a:latin typeface="Comic Sans MS" panose="030F0702030302020204" pitchFamily="66" charset="0"/>
              </a:rPr>
              <a:t> yn </a:t>
            </a:r>
            <a:r>
              <a:rPr lang="en-GB" dirty="0" err="1">
                <a:latin typeface="Comic Sans MS" panose="030F0702030302020204" pitchFamily="66" charset="0"/>
              </a:rPr>
              <a:t>gweithio</a:t>
            </a:r>
            <a:r>
              <a:rPr lang="en-GB" dirty="0">
                <a:latin typeface="Comic Sans MS" panose="030F0702030302020204" pitchFamily="66" charset="0"/>
              </a:rPr>
              <a:t> o </a:t>
            </a:r>
            <a:r>
              <a:rPr lang="en-GB" dirty="0" err="1">
                <a:latin typeface="Comic Sans MS" panose="030F0702030302020204" pitchFamily="66" charset="0"/>
              </a:rPr>
              <a:t>fewn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Dysgu</a:t>
            </a:r>
            <a:r>
              <a:rPr lang="en-GB" dirty="0">
                <a:latin typeface="Comic Sans MS" panose="030F0702030302020204" pitchFamily="66" charset="0"/>
              </a:rPr>
              <a:t> Sylfaen?</a:t>
            </a:r>
          </a:p>
        </p:txBody>
      </p:sp>
    </p:spTree>
    <p:extLst>
      <p:ext uri="{BB962C8B-B14F-4D97-AF65-F5344CB8AC3E}">
        <p14:creationId xmlns:p14="http://schemas.microsoft.com/office/powerpoint/2010/main" val="2281871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Title 1"/>
          <p:cNvSpPr txBox="1">
            <a:spLocks noGrp="1"/>
          </p:cNvSpPr>
          <p:nvPr>
            <p:ph type="title"/>
          </p:nvPr>
        </p:nvSpPr>
        <p:spPr>
          <a:xfrm>
            <a:off x="628651" y="1286633"/>
            <a:ext cx="1607886" cy="4040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694944">
              <a:defRPr sz="2964"/>
            </a:pP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470" name="Content Placeholder 2"/>
          <p:cNvSpPr txBox="1">
            <a:spLocks noGrp="1"/>
          </p:cNvSpPr>
          <p:nvPr>
            <p:ph type="body" sz="quarter" idx="1"/>
          </p:nvPr>
        </p:nvSpPr>
        <p:spPr>
          <a:xfrm>
            <a:off x="293437" y="2334509"/>
            <a:ext cx="3886200" cy="3188336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indent="0" defTabSz="905255">
              <a:lnSpc>
                <a:spcPct val="72000"/>
              </a:lnSpc>
              <a:spcBef>
                <a:spcPts val="900"/>
              </a:spcBef>
              <a:buSzTx/>
              <a:buNone/>
              <a:defRPr sz="2475">
                <a:latin typeface="Calibri Light"/>
                <a:ea typeface="Calibri Light"/>
                <a:cs typeface="Calibri Light"/>
                <a:sym typeface="Calibri Light"/>
              </a:defRPr>
            </a:pPr>
            <a:r>
              <a:rPr dirty="0" err="1">
                <a:latin typeface="Comic Sans MS" panose="030F0702030302020204" pitchFamily="66" charset="0"/>
              </a:rPr>
              <a:t>Aseiniad</a:t>
            </a:r>
            <a:r>
              <a:rPr dirty="0">
                <a:latin typeface="Comic Sans MS" panose="030F0702030302020204" pitchFamily="66" charset="0"/>
              </a:rPr>
              <a:t>:</a:t>
            </a:r>
          </a:p>
          <a:p>
            <a:pPr marL="0" indent="0" defTabSz="905255">
              <a:lnSpc>
                <a:spcPct val="110000"/>
              </a:lnSpc>
              <a:spcBef>
                <a:spcPts val="900"/>
              </a:spcBef>
              <a:buSzTx/>
              <a:buNone/>
              <a:defRPr sz="1584"/>
            </a:pPr>
            <a:r>
              <a:rPr dirty="0">
                <a:latin typeface="Comic Sans MS" panose="030F0702030302020204" pitchFamily="66" charset="0"/>
              </a:rPr>
              <a:t>Poster </a:t>
            </a:r>
            <a:r>
              <a:rPr dirty="0" err="1">
                <a:latin typeface="Comic Sans MS" panose="030F0702030302020204" pitchFamily="66" charset="0"/>
              </a:rPr>
              <a:t>digidol</a:t>
            </a:r>
            <a:r>
              <a:rPr dirty="0">
                <a:latin typeface="Comic Sans MS" panose="030F0702030302020204" pitchFamily="66" charset="0"/>
              </a:rPr>
              <a:t>, </a:t>
            </a:r>
            <a:r>
              <a:rPr dirty="0" err="1">
                <a:latin typeface="Comic Sans MS" panose="030F0702030302020204" pitchFamily="66" charset="0"/>
              </a:rPr>
              <a:t>o’r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enw</a:t>
            </a:r>
            <a:r>
              <a:rPr dirty="0">
                <a:latin typeface="Comic Sans MS" panose="030F0702030302020204" pitchFamily="66" charset="0"/>
              </a:rPr>
              <a:t> “</a:t>
            </a:r>
            <a:r>
              <a:rPr dirty="0" err="1">
                <a:latin typeface="Comic Sans MS" panose="030F0702030302020204" pitchFamily="66" charset="0"/>
              </a:rPr>
              <a:t>Dechrau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wrth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fy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nhraed</a:t>
            </a:r>
            <a:r>
              <a:rPr dirty="0">
                <a:latin typeface="Comic Sans MS" panose="030F0702030302020204" pitchFamily="66" charset="0"/>
              </a:rPr>
              <a:t>”, </a:t>
            </a:r>
            <a:r>
              <a:rPr dirty="0" err="1">
                <a:latin typeface="Comic Sans MS" panose="030F0702030302020204" pitchFamily="66" charset="0"/>
              </a:rPr>
              <a:t>lle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byddwch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yn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amlinellu’n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gryno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sut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mae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ysgol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yn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gweithio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gyda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rheini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a’r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gymuned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ehangach</a:t>
            </a:r>
            <a:r>
              <a:rPr dirty="0">
                <a:latin typeface="Comic Sans MS" panose="030F0702030302020204" pitchFamily="66" charset="0"/>
              </a:rPr>
              <a:t>. </a:t>
            </a:r>
            <a:r>
              <a:rPr dirty="0" err="1">
                <a:latin typeface="Comic Sans MS" panose="030F0702030302020204" pitchFamily="66" charset="0"/>
              </a:rPr>
              <a:t>Dylid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dilyn</a:t>
            </a:r>
            <a:r>
              <a:rPr dirty="0">
                <a:latin typeface="Comic Sans MS" panose="030F0702030302020204" pitchFamily="66" charset="0"/>
              </a:rPr>
              <a:t> y poster </a:t>
            </a:r>
            <a:r>
              <a:rPr dirty="0" err="1">
                <a:latin typeface="Comic Sans MS" panose="030F0702030302020204" pitchFamily="66" charset="0"/>
              </a:rPr>
              <a:t>gan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sylwebaeth</a:t>
            </a:r>
            <a:r>
              <a:rPr dirty="0">
                <a:latin typeface="Comic Sans MS" panose="030F0702030302020204" pitchFamily="66" charset="0"/>
              </a:rPr>
              <a:t>. </a:t>
            </a:r>
            <a:r>
              <a:rPr dirty="0" err="1">
                <a:latin typeface="Comic Sans MS" panose="030F0702030302020204" pitchFamily="66" charset="0"/>
              </a:rPr>
              <a:t>Yn</a:t>
            </a:r>
            <a:r>
              <a:rPr dirty="0">
                <a:latin typeface="Comic Sans MS" panose="030F0702030302020204" pitchFamily="66" charset="0"/>
              </a:rPr>
              <a:t> y </a:t>
            </a:r>
            <a:r>
              <a:rPr dirty="0" err="1">
                <a:latin typeface="Comic Sans MS" panose="030F0702030302020204" pitchFamily="66" charset="0"/>
              </a:rPr>
              <a:t>sylwebaeth</a:t>
            </a:r>
            <a:r>
              <a:rPr dirty="0">
                <a:latin typeface="Comic Sans MS" panose="030F0702030302020204" pitchFamily="66" charset="0"/>
              </a:rPr>
              <a:t>, </a:t>
            </a:r>
            <a:r>
              <a:rPr dirty="0" err="1">
                <a:latin typeface="Comic Sans MS" panose="030F0702030302020204" pitchFamily="66" charset="0"/>
              </a:rPr>
              <a:t>esboniwch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sut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mae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cyfleoedd</a:t>
            </a:r>
            <a:r>
              <a:rPr dirty="0">
                <a:latin typeface="Comic Sans MS" panose="030F0702030302020204" pitchFamily="66" charset="0"/>
              </a:rPr>
              <a:t> a </a:t>
            </a:r>
            <a:r>
              <a:rPr dirty="0" err="1">
                <a:latin typeface="Comic Sans MS" panose="030F0702030302020204" pitchFamily="66" charset="0"/>
              </a:rPr>
              <a:t>heriau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yng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nghymuned</a:t>
            </a:r>
            <a:r>
              <a:rPr dirty="0">
                <a:latin typeface="Comic Sans MS" panose="030F0702030302020204" pitchFamily="66" charset="0"/>
              </a:rPr>
              <a:t> yr </a:t>
            </a:r>
            <a:r>
              <a:rPr dirty="0" err="1">
                <a:latin typeface="Comic Sans MS" panose="030F0702030302020204" pitchFamily="66" charset="0"/>
              </a:rPr>
              <a:t>ysgol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yn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dylanwadu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ar</a:t>
            </a:r>
            <a:r>
              <a:rPr dirty="0">
                <a:latin typeface="Comic Sans MS" panose="030F0702030302020204" pitchFamily="66" charset="0"/>
              </a:rPr>
              <a:t> yr </a:t>
            </a:r>
            <a:r>
              <a:rPr dirty="0" err="1">
                <a:latin typeface="Comic Sans MS" panose="030F0702030302020204" pitchFamily="66" charset="0"/>
              </a:rPr>
              <a:t>addysgu</a:t>
            </a:r>
            <a:r>
              <a:rPr dirty="0">
                <a:latin typeface="Comic Sans MS" panose="030F0702030302020204" pitchFamily="66" charset="0"/>
              </a:rPr>
              <a:t>, </a:t>
            </a:r>
            <a:r>
              <a:rPr dirty="0" err="1">
                <a:latin typeface="Comic Sans MS" panose="030F0702030302020204" pitchFamily="66" charset="0"/>
              </a:rPr>
              <a:t>dysgu</a:t>
            </a:r>
            <a:r>
              <a:rPr dirty="0">
                <a:latin typeface="Comic Sans MS" panose="030F0702030302020204" pitchFamily="66" charset="0"/>
              </a:rPr>
              <a:t>, ac </a:t>
            </a:r>
            <a:r>
              <a:rPr dirty="0" err="1">
                <a:latin typeface="Comic Sans MS" panose="030F0702030302020204" pitchFamily="66" charset="0"/>
              </a:rPr>
              <a:t>agweddau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eraill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ar</a:t>
            </a:r>
            <a:r>
              <a:rPr dirty="0">
                <a:latin typeface="Comic Sans MS" panose="030F0702030302020204" pitchFamily="66" charset="0"/>
              </a:rPr>
              <a:t> yr </a:t>
            </a:r>
            <a:r>
              <a:rPr dirty="0" err="1">
                <a:latin typeface="Comic Sans MS" panose="030F0702030302020204" pitchFamily="66" charset="0"/>
              </a:rPr>
              <a:t>ysgol</a:t>
            </a:r>
            <a:r>
              <a:rPr dirty="0">
                <a:latin typeface="Comic Sans MS" panose="030F0702030302020204" pitchFamily="66" charset="0"/>
              </a:rPr>
              <a:t>, </a:t>
            </a:r>
            <a:r>
              <a:rPr dirty="0" err="1">
                <a:latin typeface="Comic Sans MS" panose="030F0702030302020204" pitchFamily="66" charset="0"/>
              </a:rPr>
              <a:t>e.e.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lles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disgyblion</a:t>
            </a:r>
            <a:r>
              <a:rPr dirty="0">
                <a:latin typeface="Comic Sans MS" panose="030F0702030302020204" pitchFamily="66" charset="0"/>
              </a:rPr>
              <a:t>. </a:t>
            </a:r>
            <a:r>
              <a:rPr dirty="0" err="1">
                <a:latin typeface="Comic Sans MS" panose="030F0702030302020204" pitchFamily="66" charset="0"/>
              </a:rPr>
              <a:t>Dangoswch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eich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dealltwriaeth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drwy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gyfeirio</a:t>
            </a:r>
            <a:r>
              <a:rPr dirty="0">
                <a:latin typeface="Comic Sans MS" panose="030F0702030302020204" pitchFamily="66" charset="0"/>
              </a:rPr>
              <a:t> at y </a:t>
            </a:r>
            <a:r>
              <a:rPr dirty="0" err="1">
                <a:latin typeface="Comic Sans MS" panose="030F0702030302020204" pitchFamily="66" charset="0"/>
              </a:rPr>
              <a:t>syniadau</a:t>
            </a:r>
            <a:r>
              <a:rPr dirty="0">
                <a:latin typeface="Comic Sans MS" panose="030F0702030302020204" pitchFamily="66" charset="0"/>
              </a:rPr>
              <a:t>, </a:t>
            </a:r>
            <a:r>
              <a:rPr dirty="0" err="1">
                <a:latin typeface="Comic Sans MS" panose="030F0702030302020204" pitchFamily="66" charset="0"/>
              </a:rPr>
              <a:t>cysyniadau</a:t>
            </a:r>
            <a:r>
              <a:rPr dirty="0">
                <a:latin typeface="Comic Sans MS" panose="030F0702030302020204" pitchFamily="66" charset="0"/>
              </a:rPr>
              <a:t> a </a:t>
            </a:r>
            <a:r>
              <a:rPr dirty="0" err="1">
                <a:latin typeface="Comic Sans MS" panose="030F0702030302020204" pitchFamily="66" charset="0"/>
              </a:rPr>
              <a:t>llenyddiaeth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mewn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darlithoedd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a’ch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profiadau</a:t>
            </a:r>
            <a:r>
              <a:rPr dirty="0">
                <a:latin typeface="Comic Sans MS" panose="030F0702030302020204" pitchFamily="66" charset="0"/>
              </a:rPr>
              <a:t> </a:t>
            </a:r>
            <a:r>
              <a:rPr dirty="0" err="1">
                <a:latin typeface="Comic Sans MS" panose="030F0702030302020204" pitchFamily="66" charset="0"/>
              </a:rPr>
              <a:t>Pontio</a:t>
            </a:r>
            <a:r>
              <a:rPr dirty="0">
                <a:latin typeface="Comic Sans MS" panose="030F0702030302020204" pitchFamily="66" charset="0"/>
              </a:rPr>
              <a:t>.</a:t>
            </a:r>
            <a:endParaRPr sz="2475" dirty="0">
              <a:latin typeface="Comic Sans MS" panose="030F0702030302020204" pitchFamily="66" charset="0"/>
            </a:endParaRPr>
          </a:p>
          <a:p>
            <a:pPr marL="0" indent="0" defTabSz="905255">
              <a:lnSpc>
                <a:spcPct val="72000"/>
              </a:lnSpc>
              <a:spcBef>
                <a:spcPts val="900"/>
              </a:spcBef>
              <a:buSzTx/>
              <a:buNone/>
              <a:defRPr sz="2475"/>
            </a:pPr>
            <a:r>
              <a:rPr dirty="0" err="1">
                <a:latin typeface="Comic Sans MS" panose="030F0702030302020204" pitchFamily="66" charset="0"/>
              </a:rPr>
              <a:t>Erbyn</a:t>
            </a:r>
            <a:r>
              <a:rPr dirty="0">
                <a:latin typeface="Comic Sans MS" panose="030F0702030302020204" pitchFamily="66" charset="0"/>
              </a:rPr>
              <a:t>: 1</a:t>
            </a:r>
            <a:r>
              <a:rPr lang="en-GB" dirty="0">
                <a:latin typeface="Comic Sans MS" panose="030F0702030302020204" pitchFamily="66" charset="0"/>
              </a:rPr>
              <a:t>5</a:t>
            </a:r>
            <a:r>
              <a:rPr dirty="0">
                <a:latin typeface="Comic Sans MS" panose="030F0702030302020204" pitchFamily="66" charset="0"/>
              </a:rPr>
              <a:t>/01/23</a:t>
            </a:r>
          </a:p>
        </p:txBody>
      </p:sp>
      <p:sp>
        <p:nvSpPr>
          <p:cNvPr id="471" name="Content Placeholder 3"/>
          <p:cNvSpPr txBox="1"/>
          <p:nvPr/>
        </p:nvSpPr>
        <p:spPr>
          <a:xfrm>
            <a:off x="4532725" y="2334509"/>
            <a:ext cx="4095864" cy="32870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 lnSpcReduction="10000"/>
          </a:bodyPr>
          <a:lstStyle/>
          <a:p>
            <a:pPr defTabSz="850391">
              <a:lnSpc>
                <a:spcPct val="72000"/>
              </a:lnSpc>
              <a:spcBef>
                <a:spcPts val="900"/>
              </a:spcBef>
              <a:defRPr sz="2325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Assignment:</a:t>
            </a:r>
          </a:p>
          <a:p>
            <a:pPr defTabSz="850391">
              <a:spcBef>
                <a:spcPts val="900"/>
              </a:spcBef>
              <a:defRPr sz="1488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A digital poster, entitled “Start at My Feet”, in which you briefly outline how a school works with parents and the wider community. The poster should be followed by a commentary. In the commentary, explain how opportunities and challenges in a school’s community influence teaching, learning, and other aspects of the school, e.g., pupil well-being. Demonstrate your understanding by referring to the ideas, concepts and literature from lectures and your Bridging experiences.</a:t>
            </a:r>
            <a:endParaRPr sz="2325" dirty="0"/>
          </a:p>
          <a:p>
            <a:pPr defTabSz="850391">
              <a:lnSpc>
                <a:spcPct val="72000"/>
              </a:lnSpc>
              <a:spcBef>
                <a:spcPts val="900"/>
              </a:spcBef>
              <a:defRPr sz="2325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dirty="0"/>
              <a:t>By: 1</a:t>
            </a:r>
            <a:r>
              <a:rPr lang="en-GB" dirty="0"/>
              <a:t>5</a:t>
            </a:r>
            <a:r>
              <a:rPr dirty="0"/>
              <a:t>/01/23</a:t>
            </a:r>
          </a:p>
        </p:txBody>
      </p:sp>
      <p:sp>
        <p:nvSpPr>
          <p:cNvPr id="472" name="Title 1"/>
          <p:cNvSpPr txBox="1"/>
          <p:nvPr/>
        </p:nvSpPr>
        <p:spPr>
          <a:xfrm>
            <a:off x="4401610" y="392503"/>
            <a:ext cx="4482002" cy="14219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lnSpc>
                <a:spcPct val="90000"/>
              </a:lnSpc>
              <a:defRPr sz="36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sz="3200" dirty="0"/>
              <a:t>How can families and communities support the Welsh language?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9E778E0-5519-A98D-5077-2F5BA9A09B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0388" y="248567"/>
            <a:ext cx="3886199" cy="1461303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Comic Sans MS" panose="030F0702030302020204" pitchFamily="66" charset="0"/>
                <a:ea typeface="inherit"/>
              </a:rPr>
              <a:t>Sut gall teuluoedd a chymunedau gefnogi’r Gymraeg?</a:t>
            </a:r>
            <a:r>
              <a:rPr kumimoji="0" lang="cy-GB" altLang="en-US" sz="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endParaRPr kumimoji="0" lang="cy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524738" y="330582"/>
            <a:ext cx="3868341" cy="823914"/>
          </a:xfrm>
          <a:prstGeom prst="rect">
            <a:avLst/>
          </a:prstGeom>
        </p:spPr>
        <p:txBody>
          <a:bodyPr/>
          <a:lstStyle>
            <a:lvl1pPr algn="ctr" defTabSz="850391">
              <a:lnSpc>
                <a:spcPct val="72000"/>
              </a:lnSpc>
              <a:spcBef>
                <a:spcPts val="900"/>
              </a:spcBef>
              <a:defRPr sz="2046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Sut mae ysgolion yn cydweithio gyda rhieni – Tasg Bontio</a:t>
            </a:r>
          </a:p>
        </p:txBody>
      </p:sp>
      <p:sp>
        <p:nvSpPr>
          <p:cNvPr id="386" name="Text Placeholder 4"/>
          <p:cNvSpPr>
            <a:spLocks noGrp="1"/>
          </p:cNvSpPr>
          <p:nvPr>
            <p:ph type="body" idx="21"/>
          </p:nvPr>
        </p:nvSpPr>
        <p:spPr>
          <a:xfrm>
            <a:off x="4750923" y="234787"/>
            <a:ext cx="3887392" cy="82391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indent="0" algn="ctr">
              <a:lnSpc>
                <a:spcPct val="72000"/>
              </a:lnSpc>
              <a:buSzTx/>
              <a:buFontTx/>
              <a:buNone/>
              <a:defRPr sz="22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How schools work with parents – Bridging Task</a:t>
            </a:r>
          </a:p>
        </p:txBody>
      </p:sp>
      <p:pic>
        <p:nvPicPr>
          <p:cNvPr id="387" name="Picture 5" descr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7396" y="1651941"/>
            <a:ext cx="4882736" cy="3489528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353808036"/>
      </p:ext>
    </p:extLst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691856" y="235599"/>
            <a:ext cx="2901256" cy="617935"/>
          </a:xfrm>
          <a:prstGeom prst="rect">
            <a:avLst/>
          </a:prstGeom>
        </p:spPr>
        <p:txBody>
          <a:bodyPr/>
          <a:lstStyle/>
          <a:p>
            <a:pPr defTabSz="429768">
              <a:lnSpc>
                <a:spcPct val="72000"/>
              </a:lnSpc>
              <a:spcBef>
                <a:spcPts val="400"/>
              </a:spcBef>
              <a:defRPr sz="939" b="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800" dirty="0" err="1"/>
              <a:t>Adolygu</a:t>
            </a:r>
            <a:r>
              <a:rPr sz="1800" dirty="0"/>
              <a:t> a </a:t>
            </a:r>
            <a:r>
              <a:rPr sz="1800" dirty="0" err="1"/>
              <a:t>myfyrio</a:t>
            </a:r>
            <a:r>
              <a:rPr sz="1800" dirty="0"/>
              <a:t> </a:t>
            </a:r>
            <a:r>
              <a:rPr sz="1800" dirty="0" err="1"/>
              <a:t>ar</a:t>
            </a:r>
            <a:r>
              <a:rPr sz="1800" dirty="0"/>
              <a:t> </a:t>
            </a:r>
            <a:r>
              <a:rPr sz="1800" dirty="0" err="1"/>
              <a:t>eich</a:t>
            </a:r>
            <a:r>
              <a:rPr sz="1800" dirty="0"/>
              <a:t> </a:t>
            </a:r>
            <a:r>
              <a:rPr sz="1800" dirty="0" err="1"/>
              <a:t>dysgu</a:t>
            </a:r>
            <a:r>
              <a:rPr sz="1800" dirty="0"/>
              <a:t> </a:t>
            </a:r>
            <a:r>
              <a:rPr sz="1800" dirty="0" err="1"/>
              <a:t>eich</a:t>
            </a:r>
            <a:r>
              <a:rPr sz="1800" dirty="0"/>
              <a:t> </a:t>
            </a:r>
            <a:r>
              <a:rPr sz="1800" dirty="0" err="1"/>
              <a:t>hun</a:t>
            </a:r>
            <a:endParaRPr sz="1800" dirty="0"/>
          </a:p>
          <a:p>
            <a:pPr defTabSz="429768">
              <a:lnSpc>
                <a:spcPct val="72000"/>
              </a:lnSpc>
              <a:spcBef>
                <a:spcPts val="400"/>
              </a:spcBef>
              <a:defRPr sz="939" b="0">
                <a:latin typeface="Comic Sans MS"/>
                <a:ea typeface="Comic Sans MS"/>
                <a:cs typeface="Comic Sans MS"/>
                <a:sym typeface="Comic Sans MS"/>
              </a:defRPr>
            </a:pPr>
            <a:endParaRPr sz="282" dirty="0"/>
          </a:p>
        </p:txBody>
      </p:sp>
      <p:sp>
        <p:nvSpPr>
          <p:cNvPr id="475" name="Text Placeholder 4"/>
          <p:cNvSpPr>
            <a:spLocks noGrp="1"/>
          </p:cNvSpPr>
          <p:nvPr>
            <p:ph type="body" idx="21"/>
          </p:nvPr>
        </p:nvSpPr>
        <p:spPr>
          <a:xfrm>
            <a:off x="9373310" y="3273621"/>
            <a:ext cx="2915544" cy="169554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indent="0" algn="ctr">
              <a:lnSpc>
                <a:spcPct val="72000"/>
              </a:lnSpc>
              <a:buSzTx/>
              <a:buFontTx/>
              <a:buNone/>
              <a:defRPr sz="100"/>
            </a:lvl1pPr>
          </a:lstStyle>
          <a:p>
            <a:r>
              <a:t>Review and reflect on your own learning</a:t>
            </a:r>
          </a:p>
        </p:txBody>
      </p:sp>
      <p:pic>
        <p:nvPicPr>
          <p:cNvPr id="476" name="Picture 9" descr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5493" y="3102990"/>
            <a:ext cx="3697859" cy="2502158"/>
          </a:xfrm>
          <a:prstGeom prst="rect">
            <a:avLst/>
          </a:prstGeom>
          <a:ln w="12700">
            <a:miter lim="400000"/>
          </a:ln>
        </p:spPr>
      </p:pic>
      <p:sp>
        <p:nvSpPr>
          <p:cNvPr id="477" name="TextBox 1"/>
          <p:cNvSpPr txBox="1"/>
          <p:nvPr/>
        </p:nvSpPr>
        <p:spPr>
          <a:xfrm>
            <a:off x="5800383" y="255088"/>
            <a:ext cx="2651761" cy="726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/>
              <a:t>Review and reflect on your own learning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EE4881-3706-5379-DE36-4DC71B1DC19E}"/>
              </a:ext>
            </a:extLst>
          </p:cNvPr>
          <p:cNvSpPr txBox="1"/>
          <p:nvPr/>
        </p:nvSpPr>
        <p:spPr>
          <a:xfrm>
            <a:off x="458131" y="1293094"/>
            <a:ext cx="5657850" cy="250215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57150" cap="flat">
            <a:solidFill>
              <a:schemeClr val="accent1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224027" indent="-224027" algn="just" defTabSz="896111">
              <a:lnSpc>
                <a:spcPct val="85600"/>
              </a:lnSpc>
              <a:spcBef>
                <a:spcPts val="900"/>
              </a:spcBef>
              <a:buSzPct val="100000"/>
              <a:buFont typeface="Arial"/>
              <a:buChar char="•"/>
              <a:defRPr sz="980" u="sng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lang="en-GB" sz="2400" dirty="0"/>
              <a:t>Part 3: Welsh in the curriculum</a:t>
            </a:r>
          </a:p>
          <a:p>
            <a:pPr algn="just" defTabSz="896111">
              <a:lnSpc>
                <a:spcPct val="72000"/>
              </a:lnSpc>
              <a:spcBef>
                <a:spcPts val="900"/>
              </a:spcBef>
              <a:buSzPct val="100000"/>
              <a:defRPr sz="98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lang="en-GB" sz="2400" dirty="0"/>
              <a:t> Show a professional responsibility in relation to working in a bilingual education system: for example, the development of Welsh Language in the curriculum, the place of </a:t>
            </a:r>
            <a:r>
              <a:rPr lang="en-GB" sz="2400" dirty="0" err="1"/>
              <a:t>Siarter</a:t>
            </a:r>
            <a:r>
              <a:rPr lang="en-GB" sz="2400" dirty="0"/>
              <a:t> Iaith and associated legislative requirements.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23FD08-1862-3BC0-28AD-6EAA37B621ED}"/>
              </a:ext>
            </a:extLst>
          </p:cNvPr>
          <p:cNvSpPr txBox="1"/>
          <p:nvPr/>
        </p:nvSpPr>
        <p:spPr>
          <a:xfrm>
            <a:off x="209176" y="4674372"/>
            <a:ext cx="458635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Comic Sans MS" panose="030F0702030302020204" pitchFamily="66" charset="0"/>
              </a:rPr>
              <a:t>Beth </a:t>
            </a:r>
            <a:r>
              <a:rPr lang="en-GB" sz="1600" b="1" dirty="0" err="1">
                <a:latin typeface="Comic Sans MS" panose="030F0702030302020204" pitchFamily="66" charset="0"/>
              </a:rPr>
              <a:t>yw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heriau</a:t>
            </a:r>
            <a:r>
              <a:rPr lang="en-GB" sz="1600" b="1" dirty="0">
                <a:latin typeface="Comic Sans MS" panose="030F0702030302020204" pitchFamily="66" charset="0"/>
              </a:rPr>
              <a:t> a </a:t>
            </a:r>
            <a:r>
              <a:rPr lang="en-GB" sz="1600" b="1" dirty="0" err="1">
                <a:latin typeface="Comic Sans MS" panose="030F0702030302020204" pitchFamily="66" charset="0"/>
              </a:rPr>
              <a:t>chyfleoedd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addysg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yng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Nghymru</a:t>
            </a:r>
            <a:r>
              <a:rPr lang="en-GB" sz="1600" b="1" dirty="0">
                <a:latin typeface="Comic Sans MS" panose="030F0702030302020204" pitchFamily="66" charset="0"/>
              </a:rPr>
              <a:t>?</a:t>
            </a:r>
          </a:p>
          <a:p>
            <a:pPr algn="ctr"/>
            <a:r>
              <a:rPr lang="en-GB" sz="1600" dirty="0">
                <a:latin typeface="Comic Sans MS" panose="030F0702030302020204" pitchFamily="66" charset="0"/>
              </a:rPr>
              <a:t>What are the challenges and opportunities for education in Wales?</a:t>
            </a:r>
          </a:p>
        </p:txBody>
      </p:sp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8" name="Content Placeholder 6" descr="Content Placeholder 6"/>
          <p:cNvPicPr>
            <a:picLocks noChangeAspect="1"/>
          </p:cNvPicPr>
          <p:nvPr/>
        </p:nvPicPr>
        <p:blipFill rotWithShape="1">
          <a:blip r:embed="rId2"/>
          <a:srcRect l="4869" t="25677" r="54388" b="22381"/>
          <a:stretch/>
        </p:blipFill>
        <p:spPr>
          <a:xfrm>
            <a:off x="-84814" y="865847"/>
            <a:ext cx="5650429" cy="4802203"/>
          </a:xfrm>
          <a:prstGeom prst="rect">
            <a:avLst/>
          </a:prstGeom>
          <a:ln w="12700">
            <a:miter lim="400000"/>
          </a:ln>
        </p:spPr>
      </p:pic>
      <p:sp>
        <p:nvSpPr>
          <p:cNvPr id="509" name="Text Placeholder 4"/>
          <p:cNvSpPr>
            <a:spLocks noGrp="1"/>
          </p:cNvSpPr>
          <p:nvPr>
            <p:ph type="body" idx="21"/>
          </p:nvPr>
        </p:nvSpPr>
        <p:spPr>
          <a:xfrm>
            <a:off x="6316283" y="3678905"/>
            <a:ext cx="1792128" cy="823914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>
            <a:noAutofit/>
          </a:bodyPr>
          <a:lstStyle>
            <a:lvl1pPr marL="0" indent="0" algn="ctr" defTabSz="758951">
              <a:lnSpc>
                <a:spcPct val="72000"/>
              </a:lnSpc>
              <a:spcBef>
                <a:spcPts val="800"/>
              </a:spcBef>
              <a:buSzTx/>
              <a:buFontTx/>
              <a:buNone/>
              <a:defRPr sz="166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>
              <a:lnSpc>
                <a:spcPct val="100000"/>
              </a:lnSpc>
            </a:pPr>
            <a:r>
              <a:rPr sz="2400" dirty="0"/>
              <a:t>The Qualified Teacher Status (QTS) standards this session will help you meet</a:t>
            </a:r>
          </a:p>
        </p:txBody>
      </p:sp>
    </p:spTree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2471" y="469133"/>
            <a:ext cx="2901256" cy="617935"/>
          </a:xfrm>
          <a:prstGeom prst="rect">
            <a:avLst/>
          </a:prstGeom>
        </p:spPr>
        <p:txBody>
          <a:bodyPr/>
          <a:lstStyle>
            <a:lvl1pPr algn="ctr">
              <a:defRPr sz="2700" b="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rPr dirty="0" err="1"/>
              <a:t>Cyfeirnodau</a:t>
            </a:r>
            <a:endParaRPr dirty="0"/>
          </a:p>
        </p:txBody>
      </p:sp>
      <p:sp>
        <p:nvSpPr>
          <p:cNvPr id="502" name="Text Placeholder 4"/>
          <p:cNvSpPr>
            <a:spLocks noGrp="1"/>
          </p:cNvSpPr>
          <p:nvPr>
            <p:ph type="body" idx="21"/>
          </p:nvPr>
        </p:nvSpPr>
        <p:spPr>
          <a:xfrm>
            <a:off x="5470364" y="627438"/>
            <a:ext cx="2915543" cy="61793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marL="0" indent="0" algn="ctr">
              <a:buSzTx/>
              <a:buFontTx/>
              <a:buNone/>
              <a:defRPr sz="27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r>
              <a:t>References</a:t>
            </a:r>
          </a:p>
        </p:txBody>
      </p:sp>
      <p:pic>
        <p:nvPicPr>
          <p:cNvPr id="503" name="Content Placeholder 1" descr="Content Placeholder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4987" y="627438"/>
            <a:ext cx="1114026" cy="135333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04" name="TextBox 1"/>
          <p:cNvSpPr txBox="1"/>
          <p:nvPr/>
        </p:nvSpPr>
        <p:spPr>
          <a:xfrm>
            <a:off x="836576" y="2303123"/>
            <a:ext cx="7549331" cy="34678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Bialystok, E. &amp; Feng, X. (2010) Language proficiency and its implications for monolingual and bilingual children. In: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Durgunoglu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AY, Goldenberg C, editors. </a:t>
            </a:r>
            <a:r>
              <a:rPr lang="en-GB" sz="1100" i="1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Dual language learners: The development and assessment of oral and written language 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(pp. 121–138). New York: Guilford Press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Elliott, R. (2003). Executive functions and their disorders. </a:t>
            </a:r>
            <a:r>
              <a:rPr lang="en-GB" sz="1100" i="1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British Medical Bulletin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, 65, 49–59. doi:</a:t>
            </a:r>
            <a:r>
              <a:rPr lang="en-GB" sz="1100" dirty="0">
                <a:solidFill>
                  <a:srgbClr val="0000FF"/>
                </a:solidFill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10.1093/</a:t>
            </a:r>
            <a:r>
              <a:rPr lang="en-GB" sz="1100" dirty="0" err="1">
                <a:solidFill>
                  <a:srgbClr val="0000FF"/>
                </a:solidFill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bmb</a:t>
            </a:r>
            <a:r>
              <a:rPr lang="en-GB" sz="1100" dirty="0">
                <a:solidFill>
                  <a:srgbClr val="0000FF"/>
                </a:solidFill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/ldg65.049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Grosjean, F. (2010). </a:t>
            </a:r>
            <a:r>
              <a:rPr lang="en-GB" sz="1100" i="1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Bilingual: Life and Reality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. Cambridge, Mass: Harvard University Press.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Lauchlan, F.,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Parisi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, M. &amp; Fadda, R. (2013). Bilingualism in Sardinia and Scotland: exploring the cognitive benefits of speaking a minority language. </a:t>
            </a:r>
            <a:r>
              <a:rPr lang="en-GB" sz="1100" i="1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International Journal of Bilingualism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, 17(1), 43-56.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 sz="1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100" dirty="0"/>
              <a:t>Welsh Government (2017) Welsh in education 2017-. 2021. Welsh Assembly Government: Cardiff. Available at </a:t>
            </a:r>
            <a:r>
              <a:rPr sz="1100" u="sng" dirty="0">
                <a:solidFill>
                  <a:srgbClr val="0000FF"/>
                </a:solidFill>
              </a:rPr>
              <a:t>https://gov.wales/sites/default/files/publications/2018-02/welsh-in-education-action-plan-2017–21.pdf</a:t>
            </a:r>
            <a:r>
              <a:rPr sz="1100" dirty="0"/>
              <a:t>  [Accessed 4.10.22]</a:t>
            </a:r>
          </a:p>
          <a:p>
            <a:pPr>
              <a:lnSpc>
                <a:spcPct val="150000"/>
              </a:lnSpc>
              <a:defRPr sz="1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1100" dirty="0"/>
              <a:t>Welsh Government (2018) Cymraeg 2050: A million Welsh speakers by 2050 Action plan 2019-2020. Welsh Assembly Government: Cardiff.</a:t>
            </a:r>
          </a:p>
          <a:p>
            <a:pPr>
              <a:lnSpc>
                <a:spcPct val="150000"/>
              </a:lnSpc>
              <a:defRPr sz="1200">
                <a:latin typeface="Comic Sans MS"/>
                <a:ea typeface="Comic Sans MS"/>
                <a:cs typeface="Comic Sans MS"/>
                <a:sym typeface="Comic Sans MS"/>
              </a:defRPr>
            </a:pPr>
            <a:endParaRPr dirty="0"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8" ma:contentTypeDescription="Create a new document." ma:contentTypeScope="" ma:versionID="846f3f93226137ad90f18f3495dc031d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7434383525764168b2f3959b5f7098b1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3EC1FD2-13D1-4C1B-8591-51D65C2EE1F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CF79F99-FF8B-4141-970B-E4C714298E4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2417</Words>
  <Application>Microsoft Office PowerPoint</Application>
  <PresentationFormat>On-screen Show (4:3)</PresentationFormat>
  <Paragraphs>298</Paragraphs>
  <Slides>44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Times Roman</vt:lpstr>
      <vt:lpstr>Arial</vt:lpstr>
      <vt:lpstr>Calibri</vt:lpstr>
      <vt:lpstr>Calibri Light</vt:lpstr>
      <vt:lpstr>Comic Sans MS</vt:lpstr>
      <vt:lpstr>Symbol</vt:lpstr>
      <vt:lpstr>Office Theme</vt:lpstr>
      <vt:lpstr>ECAD4013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Ble mae plant yn dysgu? Where do children learn?</vt:lpstr>
      <vt:lpstr> Tasg </vt:lpstr>
      <vt:lpstr>Task</vt:lpstr>
      <vt:lpstr>PowerPoint Presentation</vt:lpstr>
      <vt:lpstr>Authentic  contexts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Heddiw - Today</vt:lpstr>
      <vt:lpstr>A bilingual nation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Lingo Bingo</vt:lpstr>
      <vt:lpstr>PowerPoint Presentation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Lisa Regan</cp:lastModifiedBy>
  <cp:revision>360</cp:revision>
  <dcterms:created xsi:type="dcterms:W3CDTF">2017-02-08T11:33:06Z</dcterms:created>
  <dcterms:modified xsi:type="dcterms:W3CDTF">2023-11-20T06:29:15Z</dcterms:modified>
</cp:coreProperties>
</file>