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57" r:id="rId3"/>
    <p:sldId id="258" r:id="rId4"/>
    <p:sldId id="259" r:id="rId5"/>
    <p:sldId id="261"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41C054-2C20-4D4B-8FCE-24A0FBF3462F}" v="2790" dt="2022-02-20T15:20:11.6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671BFE-2AB1-4757-8981-742E928C1078}"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A077BDB8-1A43-48B5-B980-0FC9CEC293A1}">
      <dgm:prSet/>
      <dgm:spPr/>
      <dgm:t>
        <a:bodyPr/>
        <a:lstStyle/>
        <a:p>
          <a:pPr>
            <a:lnSpc>
              <a:spcPct val="100000"/>
            </a:lnSpc>
          </a:pPr>
          <a:r>
            <a:rPr lang="en-US"/>
            <a:t>Why Psychology is important as a Social Worker :</a:t>
          </a:r>
        </a:p>
      </dgm:t>
    </dgm:pt>
    <dgm:pt modelId="{6BCE7E97-D115-4B41-9897-8B03C988763D}" type="parTrans" cxnId="{B417D7A3-0C62-4946-9BC9-1FC39EB6355A}">
      <dgm:prSet/>
      <dgm:spPr/>
      <dgm:t>
        <a:bodyPr/>
        <a:lstStyle/>
        <a:p>
          <a:endParaRPr lang="en-US"/>
        </a:p>
      </dgm:t>
    </dgm:pt>
    <dgm:pt modelId="{F5DA731A-49BF-4EFA-82EF-6129F23C0625}" type="sibTrans" cxnId="{B417D7A3-0C62-4946-9BC9-1FC39EB6355A}">
      <dgm:prSet/>
      <dgm:spPr/>
      <dgm:t>
        <a:bodyPr/>
        <a:lstStyle/>
        <a:p>
          <a:pPr>
            <a:lnSpc>
              <a:spcPct val="100000"/>
            </a:lnSpc>
          </a:pPr>
          <a:endParaRPr lang="en-US"/>
        </a:p>
      </dgm:t>
    </dgm:pt>
    <dgm:pt modelId="{7C385CDE-FFA5-44F7-9720-43D9605F7140}">
      <dgm:prSet/>
      <dgm:spPr/>
      <dgm:t>
        <a:bodyPr/>
        <a:lstStyle/>
        <a:p>
          <a:pPr>
            <a:lnSpc>
              <a:spcPct val="100000"/>
            </a:lnSpc>
          </a:pPr>
          <a:r>
            <a:rPr lang="en-US"/>
            <a:t>Psychology plays a very important and vital role when it particularly comes to this job role that is being played by a Health Visitor. It affects the socio-psychological aspects of the individuals in  additional vast and expanded manner.</a:t>
          </a:r>
        </a:p>
      </dgm:t>
    </dgm:pt>
    <dgm:pt modelId="{62467634-37FE-4FF8-B5BA-219654A52C26}" type="parTrans" cxnId="{715E5C38-C586-484B-BED4-3A4DDF66448D}">
      <dgm:prSet/>
      <dgm:spPr/>
      <dgm:t>
        <a:bodyPr/>
        <a:lstStyle/>
        <a:p>
          <a:endParaRPr lang="en-US"/>
        </a:p>
      </dgm:t>
    </dgm:pt>
    <dgm:pt modelId="{A0DD853F-7F79-4ED9-9089-B5E547159818}" type="sibTrans" cxnId="{715E5C38-C586-484B-BED4-3A4DDF66448D}">
      <dgm:prSet/>
      <dgm:spPr/>
      <dgm:t>
        <a:bodyPr/>
        <a:lstStyle/>
        <a:p>
          <a:endParaRPr lang="en-US"/>
        </a:p>
      </dgm:t>
    </dgm:pt>
    <dgm:pt modelId="{5F0917B6-318E-4DE3-814D-77DB32B75FA8}" type="pres">
      <dgm:prSet presAssocID="{F6671BFE-2AB1-4757-8981-742E928C1078}" presName="hierChild1" presStyleCnt="0">
        <dgm:presLayoutVars>
          <dgm:chPref val="1"/>
          <dgm:dir/>
          <dgm:animOne val="branch"/>
          <dgm:animLvl val="lvl"/>
          <dgm:resizeHandles/>
        </dgm:presLayoutVars>
      </dgm:prSet>
      <dgm:spPr/>
    </dgm:pt>
    <dgm:pt modelId="{518F0CD4-C696-4359-8937-D48A068A674E}" type="pres">
      <dgm:prSet presAssocID="{A077BDB8-1A43-48B5-B980-0FC9CEC293A1}" presName="hierRoot1" presStyleCnt="0"/>
      <dgm:spPr/>
    </dgm:pt>
    <dgm:pt modelId="{ED577273-6A43-407D-8C58-872CC80487FC}" type="pres">
      <dgm:prSet presAssocID="{A077BDB8-1A43-48B5-B980-0FC9CEC293A1}" presName="composite" presStyleCnt="0"/>
      <dgm:spPr/>
    </dgm:pt>
    <dgm:pt modelId="{16CE6CF7-A781-4050-9E57-80CBAED9F3FD}" type="pres">
      <dgm:prSet presAssocID="{A077BDB8-1A43-48B5-B980-0FC9CEC293A1}" presName="background" presStyleLbl="node0" presStyleIdx="0" presStyleCnt="2"/>
      <dgm:spPr/>
    </dgm:pt>
    <dgm:pt modelId="{D17C3494-2BB4-44A4-944B-57903AE02F24}" type="pres">
      <dgm:prSet presAssocID="{A077BDB8-1A43-48B5-B980-0FC9CEC293A1}" presName="text" presStyleLbl="fgAcc0" presStyleIdx="0" presStyleCnt="2">
        <dgm:presLayoutVars>
          <dgm:chPref val="3"/>
        </dgm:presLayoutVars>
      </dgm:prSet>
      <dgm:spPr/>
    </dgm:pt>
    <dgm:pt modelId="{E53F1C4B-6022-4479-92CF-FCB973E2CDF0}" type="pres">
      <dgm:prSet presAssocID="{A077BDB8-1A43-48B5-B980-0FC9CEC293A1}" presName="hierChild2" presStyleCnt="0"/>
      <dgm:spPr/>
    </dgm:pt>
    <dgm:pt modelId="{1B946159-D6FC-485D-B42C-C5B0FA44FFF1}" type="pres">
      <dgm:prSet presAssocID="{7C385CDE-FFA5-44F7-9720-43D9605F7140}" presName="hierRoot1" presStyleCnt="0"/>
      <dgm:spPr/>
    </dgm:pt>
    <dgm:pt modelId="{C682170F-702E-4953-A67D-CE480DDF4547}" type="pres">
      <dgm:prSet presAssocID="{7C385CDE-FFA5-44F7-9720-43D9605F7140}" presName="composite" presStyleCnt="0"/>
      <dgm:spPr/>
    </dgm:pt>
    <dgm:pt modelId="{67C21AFA-AD8D-4F15-B93E-9E1AF7BDA353}" type="pres">
      <dgm:prSet presAssocID="{7C385CDE-FFA5-44F7-9720-43D9605F7140}" presName="background" presStyleLbl="node0" presStyleIdx="1" presStyleCnt="2"/>
      <dgm:spPr/>
    </dgm:pt>
    <dgm:pt modelId="{F9FDF824-C39E-499A-874D-65E890AA8E34}" type="pres">
      <dgm:prSet presAssocID="{7C385CDE-FFA5-44F7-9720-43D9605F7140}" presName="text" presStyleLbl="fgAcc0" presStyleIdx="1" presStyleCnt="2">
        <dgm:presLayoutVars>
          <dgm:chPref val="3"/>
        </dgm:presLayoutVars>
      </dgm:prSet>
      <dgm:spPr/>
    </dgm:pt>
    <dgm:pt modelId="{F7327617-17C5-45E7-9FBB-A9745402DAEB}" type="pres">
      <dgm:prSet presAssocID="{7C385CDE-FFA5-44F7-9720-43D9605F7140}" presName="hierChild2" presStyleCnt="0"/>
      <dgm:spPr/>
    </dgm:pt>
  </dgm:ptLst>
  <dgm:cxnLst>
    <dgm:cxn modelId="{715E5C38-C586-484B-BED4-3A4DDF66448D}" srcId="{F6671BFE-2AB1-4757-8981-742E928C1078}" destId="{7C385CDE-FFA5-44F7-9720-43D9605F7140}" srcOrd="1" destOrd="0" parTransId="{62467634-37FE-4FF8-B5BA-219654A52C26}" sibTransId="{A0DD853F-7F79-4ED9-9089-B5E547159818}"/>
    <dgm:cxn modelId="{B1069366-0091-4211-96AF-302047563F6D}" type="presOf" srcId="{A077BDB8-1A43-48B5-B980-0FC9CEC293A1}" destId="{D17C3494-2BB4-44A4-944B-57903AE02F24}" srcOrd="0" destOrd="0" presId="urn:microsoft.com/office/officeart/2005/8/layout/hierarchy1"/>
    <dgm:cxn modelId="{5A774A68-D27C-453E-9F97-24D018520DA3}" type="presOf" srcId="{F6671BFE-2AB1-4757-8981-742E928C1078}" destId="{5F0917B6-318E-4DE3-814D-77DB32B75FA8}" srcOrd="0" destOrd="0" presId="urn:microsoft.com/office/officeart/2005/8/layout/hierarchy1"/>
    <dgm:cxn modelId="{B417D7A3-0C62-4946-9BC9-1FC39EB6355A}" srcId="{F6671BFE-2AB1-4757-8981-742E928C1078}" destId="{A077BDB8-1A43-48B5-B980-0FC9CEC293A1}" srcOrd="0" destOrd="0" parTransId="{6BCE7E97-D115-4B41-9897-8B03C988763D}" sibTransId="{F5DA731A-49BF-4EFA-82EF-6129F23C0625}"/>
    <dgm:cxn modelId="{1E873EFF-5E0E-4C34-80AF-6C0CC005B458}" type="presOf" srcId="{7C385CDE-FFA5-44F7-9720-43D9605F7140}" destId="{F9FDF824-C39E-499A-874D-65E890AA8E34}" srcOrd="0" destOrd="0" presId="urn:microsoft.com/office/officeart/2005/8/layout/hierarchy1"/>
    <dgm:cxn modelId="{7AF3EE09-D80F-4F63-9B2C-52982C090617}" type="presParOf" srcId="{5F0917B6-318E-4DE3-814D-77DB32B75FA8}" destId="{518F0CD4-C696-4359-8937-D48A068A674E}" srcOrd="0" destOrd="0" presId="urn:microsoft.com/office/officeart/2005/8/layout/hierarchy1"/>
    <dgm:cxn modelId="{310ACEA2-754C-455E-A73F-90F6ECE5B97F}" type="presParOf" srcId="{518F0CD4-C696-4359-8937-D48A068A674E}" destId="{ED577273-6A43-407D-8C58-872CC80487FC}" srcOrd="0" destOrd="0" presId="urn:microsoft.com/office/officeart/2005/8/layout/hierarchy1"/>
    <dgm:cxn modelId="{47911C01-4E7F-4121-8926-6D366B22BB29}" type="presParOf" srcId="{ED577273-6A43-407D-8C58-872CC80487FC}" destId="{16CE6CF7-A781-4050-9E57-80CBAED9F3FD}" srcOrd="0" destOrd="0" presId="urn:microsoft.com/office/officeart/2005/8/layout/hierarchy1"/>
    <dgm:cxn modelId="{C8ED0F4F-5608-484E-AF1B-AEE835F5814C}" type="presParOf" srcId="{ED577273-6A43-407D-8C58-872CC80487FC}" destId="{D17C3494-2BB4-44A4-944B-57903AE02F24}" srcOrd="1" destOrd="0" presId="urn:microsoft.com/office/officeart/2005/8/layout/hierarchy1"/>
    <dgm:cxn modelId="{3225C013-51E3-42E3-B9E2-4E97C1540ABA}" type="presParOf" srcId="{518F0CD4-C696-4359-8937-D48A068A674E}" destId="{E53F1C4B-6022-4479-92CF-FCB973E2CDF0}" srcOrd="1" destOrd="0" presId="urn:microsoft.com/office/officeart/2005/8/layout/hierarchy1"/>
    <dgm:cxn modelId="{1D60C1EA-531B-43CD-AC52-7F0994F03AC7}" type="presParOf" srcId="{5F0917B6-318E-4DE3-814D-77DB32B75FA8}" destId="{1B946159-D6FC-485D-B42C-C5B0FA44FFF1}" srcOrd="1" destOrd="0" presId="urn:microsoft.com/office/officeart/2005/8/layout/hierarchy1"/>
    <dgm:cxn modelId="{8E70B096-C522-4970-9A5F-5A17992627BC}" type="presParOf" srcId="{1B946159-D6FC-485D-B42C-C5B0FA44FFF1}" destId="{C682170F-702E-4953-A67D-CE480DDF4547}" srcOrd="0" destOrd="0" presId="urn:microsoft.com/office/officeart/2005/8/layout/hierarchy1"/>
    <dgm:cxn modelId="{E68E4B0F-264A-4EDF-82BC-2D878FED5357}" type="presParOf" srcId="{C682170F-702E-4953-A67D-CE480DDF4547}" destId="{67C21AFA-AD8D-4F15-B93E-9E1AF7BDA353}" srcOrd="0" destOrd="0" presId="urn:microsoft.com/office/officeart/2005/8/layout/hierarchy1"/>
    <dgm:cxn modelId="{4CDA88AA-2CFC-4D11-9CA5-C1D0D49669ED}" type="presParOf" srcId="{C682170F-702E-4953-A67D-CE480DDF4547}" destId="{F9FDF824-C39E-499A-874D-65E890AA8E34}" srcOrd="1" destOrd="0" presId="urn:microsoft.com/office/officeart/2005/8/layout/hierarchy1"/>
    <dgm:cxn modelId="{2F331C03-2EDE-4039-BE2F-07BEB8516C53}" type="presParOf" srcId="{1B946159-D6FC-485D-B42C-C5B0FA44FFF1}" destId="{F7327617-17C5-45E7-9FBB-A9745402DAE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E6CF7-A781-4050-9E57-80CBAED9F3FD}">
      <dsp:nvSpPr>
        <dsp:cNvPr id="0" name=""/>
        <dsp:cNvSpPr/>
      </dsp:nvSpPr>
      <dsp:spPr>
        <a:xfrm>
          <a:off x="96046" y="1625"/>
          <a:ext cx="4319856" cy="274310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7C3494-2BB4-44A4-944B-57903AE02F24}">
      <dsp:nvSpPr>
        <dsp:cNvPr id="0" name=""/>
        <dsp:cNvSpPr/>
      </dsp:nvSpPr>
      <dsp:spPr>
        <a:xfrm>
          <a:off x="576031" y="457610"/>
          <a:ext cx="4319856" cy="2743109"/>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US" sz="2000" kern="1200"/>
            <a:t>Why Psychology is important as a Social Worker :</a:t>
          </a:r>
        </a:p>
      </dsp:txBody>
      <dsp:txXfrm>
        <a:off x="656374" y="537953"/>
        <a:ext cx="4159170" cy="2582423"/>
      </dsp:txXfrm>
    </dsp:sp>
    <dsp:sp modelId="{67C21AFA-AD8D-4F15-B93E-9E1AF7BDA353}">
      <dsp:nvSpPr>
        <dsp:cNvPr id="0" name=""/>
        <dsp:cNvSpPr/>
      </dsp:nvSpPr>
      <dsp:spPr>
        <a:xfrm>
          <a:off x="5375872" y="1625"/>
          <a:ext cx="4319856" cy="274310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FDF824-C39E-499A-874D-65E890AA8E34}">
      <dsp:nvSpPr>
        <dsp:cNvPr id="0" name=""/>
        <dsp:cNvSpPr/>
      </dsp:nvSpPr>
      <dsp:spPr>
        <a:xfrm>
          <a:off x="5855856" y="457610"/>
          <a:ext cx="4319856" cy="2743109"/>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US" sz="2000" kern="1200"/>
            <a:t>Psychology plays a very important and vital role when it particularly comes to this job role that is being played by a Health Visitor. It affects the socio-psychological aspects of the individuals in  additional vast and expanded manner.</a:t>
          </a:r>
        </a:p>
      </dsp:txBody>
      <dsp:txXfrm>
        <a:off x="5936199" y="537953"/>
        <a:ext cx="4159170" cy="258242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308111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197641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1117386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2/20/2022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884421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2/20/2022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371808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2/20/2022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44181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2/20/2022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868961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2/20/2022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7299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2/20/2022</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525149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2/20/2022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42318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2/20/2022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054440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2/20/2022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192838807"/>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doi.org/10.2307/j.ctt1xp3sbd.5" TargetMode="External"/><Relationship Id="rId2" Type="http://schemas.openxmlformats.org/officeDocument/2006/relationships/hyperlink" Target="https://europepmc.org/search?query=AUTH:%22J%20Orr%22" TargetMode="External"/><Relationship Id="rId1" Type="http://schemas.openxmlformats.org/officeDocument/2006/relationships/slideLayout" Target="../slideLayouts/slideLayout7.xml"/><Relationship Id="rId4" Type="http://schemas.openxmlformats.org/officeDocument/2006/relationships/hyperlink" Target="https://journals.sagepub.com/doi/abs/10.1177/002221948101401007?journalCode=ldxa"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cs typeface="Calibri Light"/>
              </a:rPr>
              <a:t>Psychology for health and social care B MHP4003_BIRM</a:t>
            </a:r>
            <a:br>
              <a:rPr lang="en-US" dirty="0">
                <a:cs typeface="Calibri Light"/>
              </a:rPr>
            </a:br>
            <a:r>
              <a:rPr lang="en-US" dirty="0">
                <a:cs typeface="Calibri Light"/>
              </a:rPr>
              <a:t>Lecturer: Rebecca Kavanagh</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cs typeface="Calibri"/>
              </a:rPr>
              <a:t>Name : Amna </a:t>
            </a:r>
            <a:r>
              <a:rPr lang="en-US" dirty="0" err="1">
                <a:cs typeface="Calibri"/>
              </a:rPr>
              <a:t>Tehyab</a:t>
            </a:r>
            <a:endParaRPr lang="en-US">
              <a:cs typeface="Calibri"/>
            </a:endParaRPr>
          </a:p>
          <a:p>
            <a:r>
              <a:rPr lang="en-US" dirty="0">
                <a:cs typeface="Calibri"/>
              </a:rPr>
              <a:t>Student ID : 2026792</a:t>
            </a: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8">
            <a:extLst>
              <a:ext uri="{FF2B5EF4-FFF2-40B4-BE49-F238E27FC236}">
                <a16:creationId xmlns:a16="http://schemas.microsoft.com/office/drawing/2014/main" id="{845DB188-4006-4207-A473-B4B569C5B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10">
            <a:extLst>
              <a:ext uri="{FF2B5EF4-FFF2-40B4-BE49-F238E27FC236}">
                <a16:creationId xmlns:a16="http://schemas.microsoft.com/office/drawing/2014/main" id="{BAB4522D-D095-4687-BFB3-976E665AD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7" name="Rectangle 12">
            <a:extLst>
              <a:ext uri="{FF2B5EF4-FFF2-40B4-BE49-F238E27FC236}">
                <a16:creationId xmlns:a16="http://schemas.microsoft.com/office/drawing/2014/main" id="{A652E5D6-E378-4614-BCBD-8663DD15B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4">
            <a:extLst>
              <a:ext uri="{FF2B5EF4-FFF2-40B4-BE49-F238E27FC236}">
                <a16:creationId xmlns:a16="http://schemas.microsoft.com/office/drawing/2014/main" id="{3A287AC3-AACF-4ADB-9F73-125E714D9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993" y="4367639"/>
            <a:ext cx="11430014" cy="1852186"/>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sp>
      <p:graphicFrame>
        <p:nvGraphicFramePr>
          <p:cNvPr id="4" name="TextBox 1">
            <a:extLst>
              <a:ext uri="{FF2B5EF4-FFF2-40B4-BE49-F238E27FC236}">
                <a16:creationId xmlns:a16="http://schemas.microsoft.com/office/drawing/2014/main" id="{3A8419AE-3D49-4B47-A373-3995C295B091}"/>
              </a:ext>
            </a:extLst>
          </p:cNvPr>
          <p:cNvGraphicFramePr/>
          <p:nvPr>
            <p:extLst>
              <p:ext uri="{D42A27DB-BD31-4B8C-83A1-F6EECF244321}">
                <p14:modId xmlns:p14="http://schemas.microsoft.com/office/powerpoint/2010/main" val="4280284714"/>
              </p:ext>
            </p:extLst>
          </p:nvPr>
        </p:nvGraphicFramePr>
        <p:xfrm>
          <a:off x="960120" y="640080"/>
          <a:ext cx="10271760" cy="32023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6332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Rectangle 43">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46" name="Rectangle 45">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ECB948C0-D5FD-4520-80B0-F179B3674A8B}"/>
              </a:ext>
            </a:extLst>
          </p:cNvPr>
          <p:cNvSpPr txBox="1"/>
          <p:nvPr/>
        </p:nvSpPr>
        <p:spPr>
          <a:xfrm>
            <a:off x="1264150" y="1496501"/>
            <a:ext cx="6461231" cy="386499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182880">
              <a:lnSpc>
                <a:spcPct val="90000"/>
              </a:lnSpc>
              <a:spcAft>
                <a:spcPts val="600"/>
              </a:spcAft>
              <a:buClr>
                <a:schemeClr val="accent1"/>
              </a:buClr>
              <a:buFont typeface="Wingdings 2" pitchFamily="18" charset="2"/>
              <a:buChar char=""/>
            </a:pPr>
            <a:r>
              <a:rPr lang="en-US" dirty="0">
                <a:solidFill>
                  <a:schemeClr val="tx1">
                    <a:lumMod val="65000"/>
                    <a:lumOff val="35000"/>
                  </a:schemeClr>
                </a:solidFill>
              </a:rPr>
              <a:t>INTRODUCTION : </a:t>
            </a:r>
          </a:p>
          <a:p>
            <a:pPr indent="-182880">
              <a:lnSpc>
                <a:spcPct val="90000"/>
              </a:lnSpc>
              <a:spcAft>
                <a:spcPts val="600"/>
              </a:spcAft>
              <a:buClr>
                <a:schemeClr val="accent1"/>
              </a:buClr>
              <a:buFont typeface="Wingdings 2" pitchFamily="18" charset="2"/>
              <a:buChar char=""/>
            </a:pPr>
            <a:r>
              <a:rPr lang="en-US" dirty="0">
                <a:solidFill>
                  <a:schemeClr val="tx1">
                    <a:lumMod val="65000"/>
                    <a:lumOff val="35000"/>
                  </a:schemeClr>
                </a:solidFill>
              </a:rPr>
              <a:t>Being a health visitor provides an opportunity to deal with health issues of individuals. It also involves issues alongside childcare as well. It allows the health visitor to help the society at a vast level to help the babies that will build up this society later. Psychologically, these issues affect the victims a lot and the social worker knows the psychological strategies they can always make it easier for those who are suffering through it.</a:t>
            </a:r>
          </a:p>
        </p:txBody>
      </p:sp>
      <p:sp>
        <p:nvSpPr>
          <p:cNvPr id="50" name="Freeform: Shape 4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50594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
            <a:extLst>
              <a:ext uri="{FF2B5EF4-FFF2-40B4-BE49-F238E27FC236}">
                <a16:creationId xmlns:a16="http://schemas.microsoft.com/office/drawing/2014/main" id="{0FB19C0A-8465-4B05-A88A-3DF8632B955B}"/>
              </a:ext>
            </a:extLst>
          </p:cNvPr>
          <p:cNvSpPr txBox="1"/>
          <p:nvPr/>
        </p:nvSpPr>
        <p:spPr>
          <a:xfrm>
            <a:off x="1264150" y="1496501"/>
            <a:ext cx="6461231" cy="386499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182880">
              <a:lnSpc>
                <a:spcPct val="90000"/>
              </a:lnSpc>
              <a:spcAft>
                <a:spcPts val="600"/>
              </a:spcAft>
              <a:buClr>
                <a:schemeClr val="accent1"/>
              </a:buClr>
              <a:buFont typeface="Wingdings 2" pitchFamily="18" charset="2"/>
              <a:buChar char=""/>
            </a:pPr>
            <a:r>
              <a:rPr lang="en-US" sz="1100">
                <a:solidFill>
                  <a:schemeClr val="tx1">
                    <a:lumMod val="65000"/>
                    <a:lumOff val="35000"/>
                  </a:schemeClr>
                </a:solidFill>
              </a:rPr>
              <a:t>Cognitive Theory of Development :</a:t>
            </a:r>
          </a:p>
          <a:p>
            <a:pPr indent="-182880">
              <a:lnSpc>
                <a:spcPct val="90000"/>
              </a:lnSpc>
              <a:spcAft>
                <a:spcPts val="600"/>
              </a:spcAft>
              <a:buClr>
                <a:schemeClr val="accent1"/>
              </a:buClr>
              <a:buFont typeface="Wingdings 2" pitchFamily="18" charset="2"/>
              <a:buChar char=""/>
            </a:pPr>
            <a:r>
              <a:rPr lang="en-US" sz="1100">
                <a:solidFill>
                  <a:schemeClr val="tx1">
                    <a:lumMod val="65000"/>
                    <a:lumOff val="35000"/>
                  </a:schemeClr>
                </a:solidFill>
              </a:rPr>
              <a:t>Our thinking system affects a lot the way we show our emotions and the way we behave. The way we pursue things in specific manner or interpret them according to our own perceptions affects our behavioral changes. Cognitive theory of development deals with this trauma and stress problems.</a:t>
            </a:r>
          </a:p>
          <a:p>
            <a:pPr indent="-182880">
              <a:lnSpc>
                <a:spcPct val="90000"/>
              </a:lnSpc>
              <a:spcAft>
                <a:spcPts val="600"/>
              </a:spcAft>
              <a:buClr>
                <a:schemeClr val="accent1"/>
              </a:buClr>
              <a:buFont typeface="Wingdings 2" pitchFamily="18" charset="2"/>
              <a:buChar char=""/>
            </a:pPr>
            <a:r>
              <a:rPr lang="en-US" sz="1100">
                <a:solidFill>
                  <a:schemeClr val="tx1">
                    <a:lumMod val="65000"/>
                    <a:lumOff val="35000"/>
                  </a:schemeClr>
                </a:solidFill>
              </a:rPr>
              <a:t>Being a health visitor PIAGET'S theory is a lot relatable. </a:t>
            </a:r>
          </a:p>
          <a:p>
            <a:pPr indent="-182880">
              <a:lnSpc>
                <a:spcPct val="90000"/>
              </a:lnSpc>
              <a:spcAft>
                <a:spcPts val="600"/>
              </a:spcAft>
              <a:buClr>
                <a:schemeClr val="accent1"/>
              </a:buClr>
              <a:buFont typeface="Wingdings 2" pitchFamily="18" charset="2"/>
              <a:buChar char=""/>
            </a:pPr>
            <a:r>
              <a:rPr lang="en-US" sz="1100">
                <a:solidFill>
                  <a:schemeClr val="tx1">
                    <a:lumMod val="65000"/>
                    <a:lumOff val="35000"/>
                  </a:schemeClr>
                </a:solidFill>
              </a:rPr>
              <a:t>Sensory motor stage : </a:t>
            </a:r>
          </a:p>
          <a:p>
            <a:pPr indent="-182880">
              <a:lnSpc>
                <a:spcPct val="90000"/>
              </a:lnSpc>
              <a:spcAft>
                <a:spcPts val="600"/>
              </a:spcAft>
              <a:buClr>
                <a:schemeClr val="accent1"/>
              </a:buClr>
              <a:buFont typeface="Wingdings 2" pitchFamily="18" charset="2"/>
              <a:buChar char=""/>
            </a:pPr>
            <a:r>
              <a:rPr lang="en-US" sz="1100">
                <a:solidFill>
                  <a:schemeClr val="tx1">
                    <a:lumMod val="65000"/>
                    <a:lumOff val="35000"/>
                  </a:schemeClr>
                </a:solidFill>
              </a:rPr>
              <a:t>This developmental stage begins with the birth of child continuing to the age of 2 during which the child helps building his understanding and interaction with outer world with his senses.</a:t>
            </a:r>
          </a:p>
          <a:p>
            <a:pPr indent="-182880">
              <a:lnSpc>
                <a:spcPct val="90000"/>
              </a:lnSpc>
              <a:spcAft>
                <a:spcPts val="600"/>
              </a:spcAft>
              <a:buClr>
                <a:schemeClr val="accent1"/>
              </a:buClr>
              <a:buFont typeface="Wingdings 2" pitchFamily="18" charset="2"/>
              <a:buChar char=""/>
            </a:pPr>
            <a:r>
              <a:rPr lang="en-US" sz="1100">
                <a:solidFill>
                  <a:schemeClr val="tx1">
                    <a:lumMod val="65000"/>
                    <a:lumOff val="35000"/>
                  </a:schemeClr>
                </a:solidFill>
              </a:rPr>
              <a:t>Preparational stage :</a:t>
            </a:r>
          </a:p>
          <a:p>
            <a:pPr indent="-182880">
              <a:lnSpc>
                <a:spcPct val="90000"/>
              </a:lnSpc>
              <a:spcAft>
                <a:spcPts val="600"/>
              </a:spcAft>
              <a:buClr>
                <a:schemeClr val="accent1"/>
              </a:buClr>
              <a:buFont typeface="Wingdings 2" pitchFamily="18" charset="2"/>
              <a:buChar char=""/>
            </a:pPr>
            <a:r>
              <a:rPr lang="en-US" sz="1100">
                <a:solidFill>
                  <a:schemeClr val="tx1">
                    <a:lumMod val="65000"/>
                    <a:lumOff val="35000"/>
                  </a:schemeClr>
                </a:solidFill>
              </a:rPr>
              <a:t>This second stage of Piaget's theory lasts from age 2 to 7 approximately. Children at this stage use their mental ability and different gestures to have a better understanding of things.</a:t>
            </a:r>
          </a:p>
          <a:p>
            <a:pPr indent="-182880">
              <a:lnSpc>
                <a:spcPct val="90000"/>
              </a:lnSpc>
              <a:spcAft>
                <a:spcPts val="600"/>
              </a:spcAft>
              <a:buClr>
                <a:schemeClr val="accent1"/>
              </a:buClr>
              <a:buFont typeface="Wingdings 2" pitchFamily="18" charset="2"/>
              <a:buChar char=""/>
            </a:pPr>
            <a:r>
              <a:rPr lang="en-US" sz="1100">
                <a:solidFill>
                  <a:schemeClr val="tx1">
                    <a:lumMod val="65000"/>
                    <a:lumOff val="35000"/>
                  </a:schemeClr>
                </a:solidFill>
              </a:rPr>
              <a:t>Concrete operational stage :</a:t>
            </a:r>
          </a:p>
          <a:p>
            <a:pPr indent="-182880">
              <a:lnSpc>
                <a:spcPct val="90000"/>
              </a:lnSpc>
              <a:spcAft>
                <a:spcPts val="600"/>
              </a:spcAft>
              <a:buClr>
                <a:schemeClr val="accent1"/>
              </a:buClr>
              <a:buFont typeface="Wingdings 2" pitchFamily="18" charset="2"/>
              <a:buChar char=""/>
            </a:pPr>
            <a:r>
              <a:rPr lang="en-US" sz="1100">
                <a:solidFill>
                  <a:schemeClr val="tx1">
                    <a:lumMod val="65000"/>
                    <a:lumOff val="35000"/>
                  </a:schemeClr>
                </a:solidFill>
              </a:rPr>
              <a:t>This 3rd stage lasts from age 7 to 11. In these specific age a child is enabled naturally to work with logics and reasoning rather than using other methods which are irrelevant at times.</a:t>
            </a:r>
          </a:p>
          <a:p>
            <a:pPr indent="-182880">
              <a:lnSpc>
                <a:spcPct val="90000"/>
              </a:lnSpc>
              <a:spcAft>
                <a:spcPts val="600"/>
              </a:spcAft>
              <a:buClr>
                <a:schemeClr val="accent1"/>
              </a:buClr>
              <a:buFont typeface="Wingdings 2" pitchFamily="18" charset="2"/>
              <a:buChar char=""/>
            </a:pPr>
            <a:r>
              <a:rPr lang="en-US" sz="1100">
                <a:solidFill>
                  <a:schemeClr val="tx1">
                    <a:lumMod val="65000"/>
                    <a:lumOff val="35000"/>
                  </a:schemeClr>
                </a:solidFill>
              </a:rPr>
              <a:t>Formal operational stage :</a:t>
            </a:r>
          </a:p>
          <a:p>
            <a:pPr indent="-182880">
              <a:lnSpc>
                <a:spcPct val="90000"/>
              </a:lnSpc>
              <a:spcAft>
                <a:spcPts val="600"/>
              </a:spcAft>
              <a:buClr>
                <a:schemeClr val="accent1"/>
              </a:buClr>
              <a:buFont typeface="Wingdings 2" pitchFamily="18" charset="2"/>
              <a:buChar char=""/>
            </a:pPr>
            <a:r>
              <a:rPr lang="en-US" sz="1100">
                <a:solidFill>
                  <a:schemeClr val="tx1">
                    <a:lumMod val="65000"/>
                    <a:lumOff val="35000"/>
                  </a:schemeClr>
                </a:solidFill>
              </a:rPr>
              <a:t>This begins from the age of 11 until they turn into adults. This stage brings more intellect, focus, concentration and logical facts in them as they grow up older tend more towards adulthood. They  become more sensible and mature from their thinking to their practices. </a:t>
            </a:r>
          </a:p>
          <a:p>
            <a:pPr indent="-182880">
              <a:lnSpc>
                <a:spcPct val="90000"/>
              </a:lnSpc>
              <a:spcAft>
                <a:spcPts val="600"/>
              </a:spcAft>
              <a:buClr>
                <a:schemeClr val="accent1"/>
              </a:buClr>
              <a:buFont typeface="Wingdings 2" pitchFamily="18" charset="2"/>
              <a:buChar char=""/>
            </a:pPr>
            <a:endParaRPr lang="en-US" sz="1100">
              <a:solidFill>
                <a:schemeClr val="tx1">
                  <a:lumMod val="65000"/>
                  <a:lumOff val="35000"/>
                </a:schemeClr>
              </a:solidFill>
            </a:endParaRPr>
          </a:p>
        </p:txBody>
      </p:sp>
      <p:sp>
        <p:nvSpPr>
          <p:cNvPr id="15" name="Freeform: Shape 14">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44410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2C922C9E-04EF-48D1-B9A3-973C997043B6}"/>
              </a:ext>
            </a:extLst>
          </p:cNvPr>
          <p:cNvSpPr txBox="1"/>
          <p:nvPr/>
        </p:nvSpPr>
        <p:spPr>
          <a:xfrm>
            <a:off x="1264150" y="1496501"/>
            <a:ext cx="6461231" cy="386499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182880">
              <a:lnSpc>
                <a:spcPct val="90000"/>
              </a:lnSpc>
              <a:spcAft>
                <a:spcPts val="600"/>
              </a:spcAft>
              <a:buClr>
                <a:schemeClr val="accent1"/>
              </a:buClr>
              <a:buFont typeface="Wingdings 2" pitchFamily="18" charset="2"/>
              <a:buChar char=""/>
            </a:pPr>
            <a:r>
              <a:rPr lang="en-US" sz="900">
                <a:solidFill>
                  <a:schemeClr val="tx1">
                    <a:lumMod val="65000"/>
                    <a:lumOff val="35000"/>
                  </a:schemeClr>
                </a:solidFill>
              </a:rPr>
              <a:t>References :</a:t>
            </a:r>
          </a:p>
          <a:p>
            <a:pPr indent="-182880">
              <a:lnSpc>
                <a:spcPct val="90000"/>
              </a:lnSpc>
              <a:spcAft>
                <a:spcPts val="600"/>
              </a:spcAft>
              <a:buClr>
                <a:schemeClr val="accent1"/>
              </a:buClr>
              <a:buFont typeface="Wingdings 2" pitchFamily="18" charset="2"/>
              <a:buChar char=""/>
            </a:pPr>
            <a:r>
              <a:rPr lang="en-US" sz="900">
                <a:solidFill>
                  <a:schemeClr val="tx1">
                    <a:lumMod val="65000"/>
                    <a:lumOff val="35000"/>
                  </a:schemeClr>
                </a:solidFill>
              </a:rPr>
              <a:t>Cognitive theories focus on how our mental processes or cognitions change over time. Cognitive theories describe an interaction between the child and the environment, in which development occurs through a “constant process of going back and forth between the person and the environment” (Piaget, 1929)</a:t>
            </a:r>
          </a:p>
          <a:p>
            <a:pPr indent="-182880">
              <a:lnSpc>
                <a:spcPct val="90000"/>
              </a:lnSpc>
              <a:spcAft>
                <a:spcPts val="600"/>
              </a:spcAft>
              <a:buClr>
                <a:schemeClr val="accent1"/>
              </a:buClr>
              <a:buFont typeface="Wingdings 2" pitchFamily="18" charset="2"/>
              <a:buChar char=""/>
            </a:pPr>
            <a:endParaRPr lang="en-US" sz="9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sz="900" b="1">
                <a:solidFill>
                  <a:schemeClr val="tx1">
                    <a:lumMod val="65000"/>
                    <a:lumOff val="35000"/>
                  </a:schemeClr>
                </a:solidFill>
              </a:rPr>
              <a:t>Piaget's theory of cognitive development may be useful in deciding what to teach and how to teach it.</a:t>
            </a:r>
            <a:endParaRPr lang="en-US" sz="9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sz="900">
                <a:solidFill>
                  <a:schemeClr val="tx1">
                    <a:lumMod val="65000"/>
                    <a:lumOff val="35000"/>
                  </a:schemeClr>
                </a:solidFill>
                <a:hlinkClick r:id="rId2"/>
              </a:rPr>
              <a:t>Orr J</a:t>
            </a:r>
            <a:endParaRPr lang="en-US" sz="9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sz="900" b="1">
                <a:solidFill>
                  <a:schemeClr val="tx1">
                    <a:lumMod val="65000"/>
                    <a:lumOff val="35000"/>
                  </a:schemeClr>
                </a:solidFill>
              </a:rPr>
              <a:t>Nurse Education Today</a:t>
            </a:r>
            <a:r>
              <a:rPr lang="en-US" sz="900">
                <a:solidFill>
                  <a:schemeClr val="tx1">
                    <a:lumMod val="65000"/>
                    <a:lumOff val="35000"/>
                  </a:schemeClr>
                </a:solidFill>
              </a:rPr>
              <a:t>, 01 Feb 1991, 11(1):65-69</a:t>
            </a:r>
          </a:p>
          <a:p>
            <a:pPr indent="-182880">
              <a:lnSpc>
                <a:spcPct val="90000"/>
              </a:lnSpc>
              <a:spcAft>
                <a:spcPts val="600"/>
              </a:spcAft>
              <a:buClr>
                <a:schemeClr val="accent1"/>
              </a:buClr>
              <a:buFont typeface="Wingdings 2" pitchFamily="18" charset="2"/>
              <a:buChar char=""/>
            </a:pPr>
            <a:endParaRPr lang="en-US" sz="9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sz="900">
                <a:solidFill>
                  <a:schemeClr val="tx1">
                    <a:lumMod val="65000"/>
                    <a:lumOff val="35000"/>
                  </a:schemeClr>
                </a:solidFill>
              </a:rPr>
              <a:t>KITCHENER, RICHARD F. “Piaget’s Theory of Cognitive Development.” </a:t>
            </a:r>
            <a:r>
              <a:rPr lang="en-US" sz="900" i="1">
                <a:solidFill>
                  <a:schemeClr val="tx1">
                    <a:lumMod val="65000"/>
                    <a:lumOff val="35000"/>
                  </a:schemeClr>
                </a:solidFill>
              </a:rPr>
              <a:t>Piaget’s Theory of Knowledge: Genetic Epistemology and Scientific Reason</a:t>
            </a:r>
            <a:r>
              <a:rPr lang="en-US" sz="900">
                <a:solidFill>
                  <a:schemeClr val="tx1">
                    <a:lumMod val="65000"/>
                    <a:lumOff val="35000"/>
                  </a:schemeClr>
                </a:solidFill>
              </a:rPr>
              <a:t>, Yale University Press, 1986, pp. 16–65, </a:t>
            </a:r>
            <a:r>
              <a:rPr lang="en-US" sz="900">
                <a:solidFill>
                  <a:schemeClr val="tx1">
                    <a:lumMod val="65000"/>
                    <a:lumOff val="35000"/>
                  </a:schemeClr>
                </a:solidFill>
                <a:hlinkClick r:id="rId3"/>
              </a:rPr>
              <a:t>https://doi.org/10.2307/j.ctt1xp3sbd.5</a:t>
            </a:r>
            <a:r>
              <a:rPr lang="en-US" sz="900">
                <a:solidFill>
                  <a:schemeClr val="tx1">
                    <a:lumMod val="65000"/>
                    <a:lumOff val="35000"/>
                  </a:schemeClr>
                </a:solidFill>
              </a:rPr>
              <a:t>.</a:t>
            </a:r>
          </a:p>
          <a:p>
            <a:pPr indent="-182880">
              <a:lnSpc>
                <a:spcPct val="90000"/>
              </a:lnSpc>
              <a:spcAft>
                <a:spcPts val="600"/>
              </a:spcAft>
              <a:buClr>
                <a:schemeClr val="accent1"/>
              </a:buClr>
              <a:buFont typeface="Wingdings 2" pitchFamily="18" charset="2"/>
              <a:buChar char=""/>
            </a:pPr>
            <a:endParaRPr lang="en-US" sz="9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sz="900">
                <a:solidFill>
                  <a:schemeClr val="tx1">
                    <a:lumMod val="65000"/>
                    <a:lumOff val="35000"/>
                  </a:schemeClr>
                </a:solidFill>
              </a:rPr>
              <a:t>Concept Process with Mathematical Thinking Tools under the Domain of Piaget’s Theory of Cognitive Development Muhammad Khalil * Zahoor-ul-Haq **</a:t>
            </a:r>
          </a:p>
          <a:p>
            <a:pPr indent="-182880">
              <a:lnSpc>
                <a:spcPct val="90000"/>
              </a:lnSpc>
              <a:spcAft>
                <a:spcPts val="600"/>
              </a:spcAft>
              <a:buClr>
                <a:schemeClr val="accent1"/>
              </a:buClr>
              <a:buFont typeface="Wingdings 2" pitchFamily="18" charset="2"/>
              <a:buChar char=""/>
            </a:pPr>
            <a:endParaRPr lang="en-US" sz="9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sz="900" b="1">
                <a:solidFill>
                  <a:schemeClr val="tx1">
                    <a:lumMod val="65000"/>
                    <a:lumOff val="35000"/>
                  </a:schemeClr>
                </a:solidFill>
              </a:rPr>
              <a:t>Visual Implications of Piaget's Theory of Cognitive Development</a:t>
            </a:r>
            <a:endParaRPr lang="en-US" sz="9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sz="900">
                <a:solidFill>
                  <a:schemeClr val="tx1">
                    <a:lumMod val="65000"/>
                    <a:lumOff val="35000"/>
                  </a:schemeClr>
                </a:solidFill>
                <a:hlinkClick r:id="rId4"/>
              </a:rPr>
              <a:t>Harry Wachs</a:t>
            </a:r>
            <a:r>
              <a:rPr lang="en-US" sz="900">
                <a:solidFill>
                  <a:schemeClr val="tx1">
                    <a:lumMod val="65000"/>
                    <a:lumOff val="35000"/>
                  </a:schemeClr>
                </a:solidFill>
              </a:rPr>
              <a:t>, OD</a:t>
            </a:r>
          </a:p>
          <a:p>
            <a:pPr indent="-182880">
              <a:lnSpc>
                <a:spcPct val="90000"/>
              </a:lnSpc>
              <a:spcAft>
                <a:spcPts val="600"/>
              </a:spcAft>
              <a:buClr>
                <a:schemeClr val="accent1"/>
              </a:buClr>
              <a:buFont typeface="Wingdings 2" pitchFamily="18" charset="2"/>
              <a:buChar char=""/>
            </a:pPr>
            <a:r>
              <a:rPr lang="en-US" sz="900">
                <a:solidFill>
                  <a:schemeClr val="tx1">
                    <a:lumMod val="65000"/>
                    <a:lumOff val="35000"/>
                  </a:schemeClr>
                </a:solidFill>
              </a:rPr>
              <a:t>First Published December 1, 1981</a:t>
            </a:r>
          </a:p>
          <a:p>
            <a:pPr indent="-182880">
              <a:lnSpc>
                <a:spcPct val="90000"/>
              </a:lnSpc>
              <a:spcAft>
                <a:spcPts val="600"/>
              </a:spcAft>
              <a:buClr>
                <a:schemeClr val="accent1"/>
              </a:buClr>
              <a:buFont typeface="Wingdings 2" pitchFamily="18" charset="2"/>
              <a:buChar char=""/>
            </a:pPr>
            <a:endParaRPr lang="en-US" sz="9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sz="900">
                <a:solidFill>
                  <a:schemeClr val="tx1">
                    <a:lumMod val="65000"/>
                    <a:lumOff val="35000"/>
                  </a:schemeClr>
                </a:solidFill>
              </a:rPr>
              <a:t>History of Usage of Piaget’s Theory of Cognitive Development in AI and Robotics: a Look Backwards for a Step Forwards Georgi Stojanov The American University of Paris</a:t>
            </a:r>
          </a:p>
        </p:txBody>
      </p:sp>
      <p:sp>
        <p:nvSpPr>
          <p:cNvPr id="15" name="Freeform: Shape 14">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49034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2646C248-EB2A-4F9E-8F66-4F8E75E31080}"/>
              </a:ext>
            </a:extLst>
          </p:cNvPr>
          <p:cNvSpPr txBox="1"/>
          <p:nvPr/>
        </p:nvSpPr>
        <p:spPr>
          <a:xfrm>
            <a:off x="1264150" y="1496501"/>
            <a:ext cx="6461231" cy="386499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182880">
              <a:lnSpc>
                <a:spcPct val="90000"/>
              </a:lnSpc>
              <a:spcAft>
                <a:spcPts val="600"/>
              </a:spcAft>
              <a:buClr>
                <a:schemeClr val="accent1"/>
              </a:buClr>
              <a:buFont typeface="Wingdings 2" pitchFamily="18" charset="2"/>
              <a:buChar char=""/>
            </a:pPr>
            <a:r>
              <a:rPr lang="en-US">
                <a:solidFill>
                  <a:schemeClr val="tx1">
                    <a:lumMod val="65000"/>
                    <a:lumOff val="35000"/>
                  </a:schemeClr>
                </a:solidFill>
              </a:rPr>
              <a:t>Practical example and its implementations : </a:t>
            </a:r>
          </a:p>
          <a:p>
            <a:pPr indent="-182880">
              <a:lnSpc>
                <a:spcPct val="90000"/>
              </a:lnSpc>
              <a:spcAft>
                <a:spcPts val="600"/>
              </a:spcAft>
              <a:buClr>
                <a:schemeClr val="accent1"/>
              </a:buClr>
              <a:buFont typeface="Wingdings 2" pitchFamily="18" charset="2"/>
              <a:buChar char=""/>
            </a:pPr>
            <a:endParaRPr lang="en-US">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a:solidFill>
                  <a:schemeClr val="tx1">
                    <a:lumMod val="65000"/>
                    <a:lumOff val="35000"/>
                  </a:schemeClr>
                </a:solidFill>
              </a:rPr>
              <a:t>Being a health visitor, this strategy of psychology would help me a lot to bring up the psychological issues that babies and older kids go through affecting their growth and behavior both. It will help me detect their unseen issues and then solve them with the help of this psychological theory and strategy that would resolve those issues therefore, transforming them into mentally, physically and psychologically healthy human beings. </a:t>
            </a:r>
          </a:p>
        </p:txBody>
      </p:sp>
      <p:sp>
        <p:nvSpPr>
          <p:cNvPr id="15" name="Freeform: Shape 14">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98270320"/>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Frame</vt:lpstr>
      <vt:lpstr>Psychology for health and social care B MHP4003_BIRM Lecturer: Rebecca Kavanagh</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424</cp:revision>
  <dcterms:created xsi:type="dcterms:W3CDTF">2022-02-20T12:58:15Z</dcterms:created>
  <dcterms:modified xsi:type="dcterms:W3CDTF">2022-02-20T15:21:07Z</dcterms:modified>
</cp:coreProperties>
</file>