
<file path=[Content_Types].xml><?xml version="1.0" encoding="utf-8"?>
<Types xmlns="http://schemas.openxmlformats.org/package/2006/content-types">
  <Default Extension="png" ContentType="image/png"/>
  <Default Extension="emf" ContentType="image/x-em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6" r:id="rId5"/>
    <p:sldId id="269" r:id="rId6"/>
    <p:sldId id="270" r:id="rId7"/>
    <p:sldId id="257" r:id="rId8"/>
    <p:sldId id="267" r:id="rId9"/>
    <p:sldId id="271" r:id="rId10"/>
    <p:sldId id="268" r:id="rId11"/>
    <p:sldId id="262" r:id="rId12"/>
    <p:sldId id="263" r:id="rId13"/>
    <p:sldId id="264" r:id="rId14"/>
    <p:sldId id="261" r:id="rId15"/>
    <p:sldId id="265" r:id="rId16"/>
    <p:sldId id="266" r:id="rId17"/>
    <p:sldId id="258" r:id="rId18"/>
    <p:sldId id="259" r:id="rId19"/>
    <p:sldId id="260"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990" autoAdjust="0"/>
    <p:restoredTop sz="94660"/>
  </p:normalViewPr>
  <p:slideViewPr>
    <p:cSldViewPr snapToGrid="0">
      <p:cViewPr varScale="1">
        <p:scale>
          <a:sx n="114" d="100"/>
          <a:sy n="114" d="100"/>
        </p:scale>
        <p:origin x="300" y="11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295210FD-3109-4107-834E-34CA63FC17DC}" type="datetimeFigureOut">
              <a:rPr lang="en-GB" smtClean="0"/>
              <a:t>10/12/2019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CAA44E8-3417-4463-A019-5ABEA05C1E7F}" type="slidenum">
              <a:rPr lang="en-GB" smtClean="0"/>
              <a:t>‹#›</a:t>
            </a:fld>
            <a:endParaRPr lang="en-GB"/>
          </a:p>
        </p:txBody>
      </p:sp>
    </p:spTree>
    <p:extLst>
      <p:ext uri="{BB962C8B-B14F-4D97-AF65-F5344CB8AC3E}">
        <p14:creationId xmlns:p14="http://schemas.microsoft.com/office/powerpoint/2010/main" val="42416288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295210FD-3109-4107-834E-34CA63FC17DC}" type="datetimeFigureOut">
              <a:rPr lang="en-GB" smtClean="0"/>
              <a:t>10/12/2019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CAA44E8-3417-4463-A019-5ABEA05C1E7F}" type="slidenum">
              <a:rPr lang="en-GB" smtClean="0"/>
              <a:t>‹#›</a:t>
            </a:fld>
            <a:endParaRPr lang="en-GB"/>
          </a:p>
        </p:txBody>
      </p:sp>
    </p:spTree>
    <p:extLst>
      <p:ext uri="{BB962C8B-B14F-4D97-AF65-F5344CB8AC3E}">
        <p14:creationId xmlns:p14="http://schemas.microsoft.com/office/powerpoint/2010/main" val="41391251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295210FD-3109-4107-834E-34CA63FC17DC}" type="datetimeFigureOut">
              <a:rPr lang="en-GB" smtClean="0"/>
              <a:t>10/12/2019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CAA44E8-3417-4463-A019-5ABEA05C1E7F}" type="slidenum">
              <a:rPr lang="en-GB" smtClean="0"/>
              <a:t>‹#›</a:t>
            </a:fld>
            <a:endParaRPr lang="en-GB"/>
          </a:p>
        </p:txBody>
      </p:sp>
    </p:spTree>
    <p:extLst>
      <p:ext uri="{BB962C8B-B14F-4D97-AF65-F5344CB8AC3E}">
        <p14:creationId xmlns:p14="http://schemas.microsoft.com/office/powerpoint/2010/main" val="119356834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295210FD-3109-4107-834E-34CA63FC17DC}" type="datetimeFigureOut">
              <a:rPr lang="en-GB" smtClean="0"/>
              <a:t>10/12/2019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CAA44E8-3417-4463-A019-5ABEA05C1E7F}" type="slidenum">
              <a:rPr lang="en-GB" smtClean="0"/>
              <a:t>‹#›</a:t>
            </a:fld>
            <a:endParaRPr lang="en-GB"/>
          </a:p>
        </p:txBody>
      </p:sp>
    </p:spTree>
    <p:extLst>
      <p:ext uri="{BB962C8B-B14F-4D97-AF65-F5344CB8AC3E}">
        <p14:creationId xmlns:p14="http://schemas.microsoft.com/office/powerpoint/2010/main" val="148101295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295210FD-3109-4107-834E-34CA63FC17DC}" type="datetimeFigureOut">
              <a:rPr lang="en-GB" smtClean="0"/>
              <a:t>10/12/2019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CAA44E8-3417-4463-A019-5ABEA05C1E7F}" type="slidenum">
              <a:rPr lang="en-GB" smtClean="0"/>
              <a:t>‹#›</a:t>
            </a:fld>
            <a:endParaRPr lang="en-GB"/>
          </a:p>
        </p:txBody>
      </p:sp>
    </p:spTree>
    <p:extLst>
      <p:ext uri="{BB962C8B-B14F-4D97-AF65-F5344CB8AC3E}">
        <p14:creationId xmlns:p14="http://schemas.microsoft.com/office/powerpoint/2010/main" val="39988499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295210FD-3109-4107-834E-34CA63FC17DC}" type="datetimeFigureOut">
              <a:rPr lang="en-GB" smtClean="0"/>
              <a:t>10/12/2019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CAA44E8-3417-4463-A019-5ABEA05C1E7F}" type="slidenum">
              <a:rPr lang="en-GB" smtClean="0"/>
              <a:t>‹#›</a:t>
            </a:fld>
            <a:endParaRPr lang="en-GB"/>
          </a:p>
        </p:txBody>
      </p:sp>
    </p:spTree>
    <p:extLst>
      <p:ext uri="{BB962C8B-B14F-4D97-AF65-F5344CB8AC3E}">
        <p14:creationId xmlns:p14="http://schemas.microsoft.com/office/powerpoint/2010/main" val="13193609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95210FD-3109-4107-834E-34CA63FC17DC}" type="datetimeFigureOut">
              <a:rPr lang="en-GB" smtClean="0"/>
              <a:t>10/12/2019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CAA44E8-3417-4463-A019-5ABEA05C1E7F}" type="slidenum">
              <a:rPr lang="en-GB" smtClean="0"/>
              <a:t>‹#›</a:t>
            </a:fld>
            <a:endParaRPr lang="en-GB"/>
          </a:p>
        </p:txBody>
      </p:sp>
    </p:spTree>
    <p:extLst>
      <p:ext uri="{BB962C8B-B14F-4D97-AF65-F5344CB8AC3E}">
        <p14:creationId xmlns:p14="http://schemas.microsoft.com/office/powerpoint/2010/main" val="278761767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295210FD-3109-4107-834E-34CA63FC17DC}" type="datetimeFigureOut">
              <a:rPr lang="en-GB" smtClean="0"/>
              <a:t>10/12/2019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CAA44E8-3417-4463-A019-5ABEA05C1E7F}" type="slidenum">
              <a:rPr lang="en-GB" smtClean="0"/>
              <a:t>‹#›</a:t>
            </a:fld>
            <a:endParaRPr lang="en-GB"/>
          </a:p>
        </p:txBody>
      </p:sp>
    </p:spTree>
    <p:extLst>
      <p:ext uri="{BB962C8B-B14F-4D97-AF65-F5344CB8AC3E}">
        <p14:creationId xmlns:p14="http://schemas.microsoft.com/office/powerpoint/2010/main" val="38335201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295210FD-3109-4107-834E-34CA63FC17DC}" type="datetimeFigureOut">
              <a:rPr lang="en-GB" smtClean="0"/>
              <a:t>10/12/2019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CAA44E8-3417-4463-A019-5ABEA05C1E7F}" type="slidenum">
              <a:rPr lang="en-GB" smtClean="0"/>
              <a:t>‹#›</a:t>
            </a:fld>
            <a:endParaRPr lang="en-GB"/>
          </a:p>
        </p:txBody>
      </p:sp>
    </p:spTree>
    <p:extLst>
      <p:ext uri="{BB962C8B-B14F-4D97-AF65-F5344CB8AC3E}">
        <p14:creationId xmlns:p14="http://schemas.microsoft.com/office/powerpoint/2010/main" val="38756249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295210FD-3109-4107-834E-34CA63FC17DC}" type="datetimeFigureOut">
              <a:rPr lang="en-GB" smtClean="0"/>
              <a:t>10/12/2019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CAA44E8-3417-4463-A019-5ABEA05C1E7F}" type="slidenum">
              <a:rPr lang="en-GB" smtClean="0"/>
              <a:t>‹#›</a:t>
            </a:fld>
            <a:endParaRPr lang="en-GB"/>
          </a:p>
        </p:txBody>
      </p:sp>
    </p:spTree>
    <p:extLst>
      <p:ext uri="{BB962C8B-B14F-4D97-AF65-F5344CB8AC3E}">
        <p14:creationId xmlns:p14="http://schemas.microsoft.com/office/powerpoint/2010/main" val="287461269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295210FD-3109-4107-834E-34CA63FC17DC}" type="datetimeFigureOut">
              <a:rPr lang="en-GB" smtClean="0"/>
              <a:t>10/12/2019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CAA44E8-3417-4463-A019-5ABEA05C1E7F}" type="slidenum">
              <a:rPr lang="en-GB" smtClean="0"/>
              <a:t>‹#›</a:t>
            </a:fld>
            <a:endParaRPr lang="en-GB"/>
          </a:p>
        </p:txBody>
      </p:sp>
    </p:spTree>
    <p:extLst>
      <p:ext uri="{BB962C8B-B14F-4D97-AF65-F5344CB8AC3E}">
        <p14:creationId xmlns:p14="http://schemas.microsoft.com/office/powerpoint/2010/main" val="42507308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95210FD-3109-4107-834E-34CA63FC17DC}" type="datetimeFigureOut">
              <a:rPr lang="en-GB" smtClean="0"/>
              <a:t>10/12/2019</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CAA44E8-3417-4463-A019-5ABEA05C1E7F}" type="slidenum">
              <a:rPr lang="en-GB" smtClean="0"/>
              <a:t>‹#›</a:t>
            </a:fld>
            <a:endParaRPr lang="en-GB"/>
          </a:p>
        </p:txBody>
      </p:sp>
    </p:spTree>
    <p:extLst>
      <p:ext uri="{BB962C8B-B14F-4D97-AF65-F5344CB8AC3E}">
        <p14:creationId xmlns:p14="http://schemas.microsoft.com/office/powerpoint/2010/main" val="96529448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Paperwork</a:t>
            </a:r>
            <a:br>
              <a:rPr lang="en-GB" dirty="0"/>
            </a:br>
            <a:endParaRPr lang="en-GB" dirty="0"/>
          </a:p>
        </p:txBody>
      </p:sp>
      <p:sp>
        <p:nvSpPr>
          <p:cNvPr id="3" name="Subtitle 2"/>
          <p:cNvSpPr>
            <a:spLocks noGrp="1"/>
          </p:cNvSpPr>
          <p:nvPr>
            <p:ph type="subTitle" idx="1"/>
          </p:nvPr>
        </p:nvSpPr>
        <p:spPr/>
        <p:txBody>
          <a:bodyPr/>
          <a:lstStyle/>
          <a:p>
            <a:endParaRPr lang="en-GB"/>
          </a:p>
        </p:txBody>
      </p:sp>
    </p:spTree>
    <p:extLst>
      <p:ext uri="{BB962C8B-B14F-4D97-AF65-F5344CB8AC3E}">
        <p14:creationId xmlns:p14="http://schemas.microsoft.com/office/powerpoint/2010/main" val="92903647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7F6DA7-E78A-4FB3-8843-4BFD0E711A5A}"/>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81F5A252-ADC2-4FB4-9075-69A55DFB4683}"/>
              </a:ext>
            </a:extLst>
          </p:cNvPr>
          <p:cNvSpPr>
            <a:spLocks noGrp="1"/>
          </p:cNvSpPr>
          <p:nvPr>
            <p:ph idx="1"/>
          </p:nvPr>
        </p:nvSpPr>
        <p:spPr/>
        <p:txBody>
          <a:bodyPr/>
          <a:lstStyle/>
          <a:p>
            <a:r>
              <a:rPr lang="en-GB" dirty="0"/>
              <a:t>The essential two functions of documentation substantiate it: to make sure that project requirements are fulfilled and to establish traceability concerning what has been done, who has done it, and when it has been done. </a:t>
            </a:r>
          </a:p>
          <a:p>
            <a:endParaRPr lang="en-GB" dirty="0"/>
          </a:p>
          <a:p>
            <a:r>
              <a:rPr lang="en-GB" dirty="0"/>
              <a:t>Documentation must lay the foundation for quality, traceability, and history for both the individual document and for the complete project documentation. It is also essential that the documentation is well arranged, easy to read, and adequate.</a:t>
            </a:r>
          </a:p>
        </p:txBody>
      </p:sp>
    </p:spTree>
    <p:extLst>
      <p:ext uri="{BB962C8B-B14F-4D97-AF65-F5344CB8AC3E}">
        <p14:creationId xmlns:p14="http://schemas.microsoft.com/office/powerpoint/2010/main" val="428590034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5E48B5-C9C8-4D54-851E-6E00AADCCB06}"/>
              </a:ext>
            </a:extLst>
          </p:cNvPr>
          <p:cNvSpPr>
            <a:spLocks noGrp="1"/>
          </p:cNvSpPr>
          <p:nvPr>
            <p:ph type="title"/>
          </p:nvPr>
        </p:nvSpPr>
        <p:spPr>
          <a:xfrm>
            <a:off x="9359900" y="365125"/>
            <a:ext cx="1993900" cy="981075"/>
          </a:xfrm>
        </p:spPr>
        <p:txBody>
          <a:bodyPr/>
          <a:lstStyle/>
          <a:p>
            <a:endParaRPr lang="en-GB" dirty="0"/>
          </a:p>
        </p:txBody>
      </p:sp>
      <p:pic>
        <p:nvPicPr>
          <p:cNvPr id="4" name="Content Placeholder 3">
            <a:extLst>
              <a:ext uri="{FF2B5EF4-FFF2-40B4-BE49-F238E27FC236}">
                <a16:creationId xmlns:a16="http://schemas.microsoft.com/office/drawing/2014/main" id="{03D7B203-EA98-4F42-BA78-38620FD6DE97}"/>
              </a:ext>
            </a:extLst>
          </p:cNvPr>
          <p:cNvPicPr>
            <a:picLocks noGrp="1" noChangeAspect="1"/>
          </p:cNvPicPr>
          <p:nvPr>
            <p:ph idx="1"/>
          </p:nvPr>
        </p:nvPicPr>
        <p:blipFill>
          <a:blip r:embed="rId2"/>
          <a:stretch>
            <a:fillRect/>
          </a:stretch>
        </p:blipFill>
        <p:spPr>
          <a:xfrm>
            <a:off x="240291" y="2324100"/>
            <a:ext cx="11129451" cy="3187700"/>
          </a:xfrm>
          <a:prstGeom prst="rect">
            <a:avLst/>
          </a:prstGeom>
        </p:spPr>
      </p:pic>
      <p:sp>
        <p:nvSpPr>
          <p:cNvPr id="5" name="Rectangle 4">
            <a:extLst>
              <a:ext uri="{FF2B5EF4-FFF2-40B4-BE49-F238E27FC236}">
                <a16:creationId xmlns:a16="http://schemas.microsoft.com/office/drawing/2014/main" id="{47ED8042-9733-49EC-B0B9-A6EE262D9A43}"/>
              </a:ext>
            </a:extLst>
          </p:cNvPr>
          <p:cNvSpPr/>
          <p:nvPr/>
        </p:nvSpPr>
        <p:spPr>
          <a:xfrm>
            <a:off x="609600" y="532496"/>
            <a:ext cx="7442200" cy="646331"/>
          </a:xfrm>
          <a:prstGeom prst="rect">
            <a:avLst/>
          </a:prstGeom>
        </p:spPr>
        <p:txBody>
          <a:bodyPr wrap="square">
            <a:spAutoFit/>
          </a:bodyPr>
          <a:lstStyle/>
          <a:p>
            <a:r>
              <a:rPr lang="en-GB" dirty="0"/>
              <a:t>Project management usually follows major phases: Initiation, Planning, Control, and Closure.</a:t>
            </a:r>
          </a:p>
        </p:txBody>
      </p:sp>
    </p:spTree>
    <p:extLst>
      <p:ext uri="{BB962C8B-B14F-4D97-AF65-F5344CB8AC3E}">
        <p14:creationId xmlns:p14="http://schemas.microsoft.com/office/powerpoint/2010/main" val="277696061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Feasibility Report</a:t>
            </a:r>
          </a:p>
          <a:p>
            <a:r>
              <a:rPr lang="en-GB" dirty="0"/>
              <a:t>Project Charter</a:t>
            </a:r>
          </a:p>
          <a:p>
            <a:r>
              <a:rPr lang="en-GB" dirty="0"/>
              <a:t>Functional Spec</a:t>
            </a:r>
          </a:p>
          <a:p>
            <a:r>
              <a:rPr lang="en-GB" dirty="0"/>
              <a:t>Invitation to tender</a:t>
            </a:r>
          </a:p>
          <a:p>
            <a:r>
              <a:rPr lang="en-GB" dirty="0"/>
              <a:t>Requirements spec</a:t>
            </a:r>
          </a:p>
          <a:p>
            <a:r>
              <a:rPr lang="en-GB" dirty="0"/>
              <a:t>Issue tracker</a:t>
            </a:r>
          </a:p>
          <a:p>
            <a:endParaRPr lang="en-GB" dirty="0"/>
          </a:p>
        </p:txBody>
      </p:sp>
    </p:spTree>
    <p:extLst>
      <p:ext uri="{BB962C8B-B14F-4D97-AF65-F5344CB8AC3E}">
        <p14:creationId xmlns:p14="http://schemas.microsoft.com/office/powerpoint/2010/main" val="219425727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DA5650-5647-4BFA-B5FB-E25596AFFBD9}"/>
              </a:ext>
            </a:extLst>
          </p:cNvPr>
          <p:cNvSpPr>
            <a:spLocks noGrp="1"/>
          </p:cNvSpPr>
          <p:nvPr>
            <p:ph type="title"/>
          </p:nvPr>
        </p:nvSpPr>
        <p:spPr/>
        <p:txBody>
          <a:bodyPr/>
          <a:lstStyle/>
          <a:p>
            <a:r>
              <a:rPr lang="en-GB" dirty="0"/>
              <a:t>Project Documents</a:t>
            </a:r>
            <a:br>
              <a:rPr lang="en-GB" dirty="0"/>
            </a:br>
            <a:endParaRPr lang="en-GB" dirty="0"/>
          </a:p>
        </p:txBody>
      </p:sp>
      <p:sp>
        <p:nvSpPr>
          <p:cNvPr id="3" name="Content Placeholder 2">
            <a:extLst>
              <a:ext uri="{FF2B5EF4-FFF2-40B4-BE49-F238E27FC236}">
                <a16:creationId xmlns:a16="http://schemas.microsoft.com/office/drawing/2014/main" id="{E0892D37-D603-4464-8C31-D39C7799C864}"/>
              </a:ext>
            </a:extLst>
          </p:cNvPr>
          <p:cNvSpPr>
            <a:spLocks noGrp="1"/>
          </p:cNvSpPr>
          <p:nvPr>
            <p:ph idx="1"/>
          </p:nvPr>
        </p:nvSpPr>
        <p:spPr/>
        <p:txBody>
          <a:bodyPr/>
          <a:lstStyle/>
          <a:p>
            <a:endParaRPr lang="en-GB" dirty="0"/>
          </a:p>
          <a:p>
            <a:r>
              <a:rPr lang="en-GB" dirty="0"/>
              <a:t>Project Documents include project charter, statement of work, Work Breakdown Structure (WBS), contracts, requirements documentation, stakeholder register, change control register, activity list, quality metrics, risk register, issue log, communications plan, lessons learned and other similar documents. These may not be included in a project management plan, however, are an integral part of the project.</a:t>
            </a:r>
          </a:p>
        </p:txBody>
      </p:sp>
    </p:spTree>
    <p:extLst>
      <p:ext uri="{BB962C8B-B14F-4D97-AF65-F5344CB8AC3E}">
        <p14:creationId xmlns:p14="http://schemas.microsoft.com/office/powerpoint/2010/main" val="321670335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B51EB8-A7A6-4D3B-A825-9677403C6B1A}"/>
              </a:ext>
            </a:extLst>
          </p:cNvPr>
          <p:cNvSpPr>
            <a:spLocks noGrp="1"/>
          </p:cNvSpPr>
          <p:nvPr>
            <p:ph type="title"/>
          </p:nvPr>
        </p:nvSpPr>
        <p:spPr/>
        <p:txBody>
          <a:bodyPr/>
          <a:lstStyle/>
          <a:p>
            <a:r>
              <a:rPr lang="en-GB" dirty="0"/>
              <a:t>Feasibility Report</a:t>
            </a:r>
            <a:br>
              <a:rPr lang="en-GB" dirty="0"/>
            </a:br>
            <a:endParaRPr lang="en-GB" dirty="0"/>
          </a:p>
        </p:txBody>
      </p:sp>
      <p:sp>
        <p:nvSpPr>
          <p:cNvPr id="3" name="Content Placeholder 2">
            <a:extLst>
              <a:ext uri="{FF2B5EF4-FFF2-40B4-BE49-F238E27FC236}">
                <a16:creationId xmlns:a16="http://schemas.microsoft.com/office/drawing/2014/main" id="{31583703-D2BC-4B60-99CA-13AE8B83CDAA}"/>
              </a:ext>
            </a:extLst>
          </p:cNvPr>
          <p:cNvSpPr>
            <a:spLocks noGrp="1"/>
          </p:cNvSpPr>
          <p:nvPr>
            <p:ph idx="1"/>
          </p:nvPr>
        </p:nvSpPr>
        <p:spPr/>
        <p:txBody>
          <a:bodyPr/>
          <a:lstStyle/>
          <a:p>
            <a:r>
              <a:rPr lang="en-GB" dirty="0"/>
              <a:t>The purpose of a feasibility report is to investigate and showcase task requirements and to determine whether the project is worthwhile and feasible. Feasibility is verified by five primary factors – technology and system, economic, legal, operational, and schedule. Secondary feasibility factors include market, resource, culture, and financial factors.</a:t>
            </a:r>
          </a:p>
        </p:txBody>
      </p:sp>
    </p:spTree>
    <p:extLst>
      <p:ext uri="{BB962C8B-B14F-4D97-AF65-F5344CB8AC3E}">
        <p14:creationId xmlns:p14="http://schemas.microsoft.com/office/powerpoint/2010/main" val="6875853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9DAB7C-6137-4563-A5AB-7CF3B0C798AD}"/>
              </a:ext>
            </a:extLst>
          </p:cNvPr>
          <p:cNvSpPr>
            <a:spLocks noGrp="1"/>
          </p:cNvSpPr>
          <p:nvPr>
            <p:ph type="title"/>
          </p:nvPr>
        </p:nvSpPr>
        <p:spPr/>
        <p:txBody>
          <a:bodyPr/>
          <a:lstStyle/>
          <a:p>
            <a:r>
              <a:rPr lang="en-GB" dirty="0"/>
              <a:t>Project Charter</a:t>
            </a:r>
            <a:br>
              <a:rPr lang="en-GB" dirty="0"/>
            </a:br>
            <a:endParaRPr lang="en-GB" dirty="0"/>
          </a:p>
        </p:txBody>
      </p:sp>
      <p:sp>
        <p:nvSpPr>
          <p:cNvPr id="3" name="Content Placeholder 2">
            <a:extLst>
              <a:ext uri="{FF2B5EF4-FFF2-40B4-BE49-F238E27FC236}">
                <a16:creationId xmlns:a16="http://schemas.microsoft.com/office/drawing/2014/main" id="{5D0D1BED-EC40-44BC-B632-9719FB8AEADC}"/>
              </a:ext>
            </a:extLst>
          </p:cNvPr>
          <p:cNvSpPr>
            <a:spLocks noGrp="1"/>
          </p:cNvSpPr>
          <p:nvPr>
            <p:ph idx="1"/>
          </p:nvPr>
        </p:nvSpPr>
        <p:spPr/>
        <p:txBody>
          <a:bodyPr>
            <a:normAutofit/>
          </a:bodyPr>
          <a:lstStyle/>
          <a:p>
            <a:r>
              <a:rPr lang="en-GB" dirty="0"/>
              <a:t>Perhaps the most important document/contract of them all. It mandates the project, lighting the fire of its existence.</a:t>
            </a:r>
          </a:p>
          <a:p>
            <a:endParaRPr lang="en-GB" dirty="0"/>
          </a:p>
          <a:p>
            <a:r>
              <a:rPr lang="en-GB" dirty="0"/>
              <a:t>The document lays out the high-level scope of work to be completed; the requirements; timeline; investment (resources and budget) required; the definition of done, and project success factors.</a:t>
            </a:r>
          </a:p>
          <a:p>
            <a:endParaRPr lang="en-GB" dirty="0"/>
          </a:p>
          <a:p>
            <a:r>
              <a:rPr lang="en-GB" dirty="0"/>
              <a:t>This document needs to be approved by the appropriate officer(s) in the organization.</a:t>
            </a:r>
          </a:p>
        </p:txBody>
      </p:sp>
    </p:spTree>
    <p:extLst>
      <p:ext uri="{BB962C8B-B14F-4D97-AF65-F5344CB8AC3E}">
        <p14:creationId xmlns:p14="http://schemas.microsoft.com/office/powerpoint/2010/main" val="45757535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A0AF73-151A-465C-B167-6D861F381BAA}"/>
              </a:ext>
            </a:extLst>
          </p:cNvPr>
          <p:cNvSpPr>
            <a:spLocks noGrp="1"/>
          </p:cNvSpPr>
          <p:nvPr>
            <p:ph type="title"/>
          </p:nvPr>
        </p:nvSpPr>
        <p:spPr/>
        <p:txBody>
          <a:bodyPr/>
          <a:lstStyle/>
          <a:p>
            <a:r>
              <a:rPr lang="en-GB" dirty="0"/>
              <a:t>Functional specification</a:t>
            </a:r>
          </a:p>
        </p:txBody>
      </p:sp>
      <p:sp>
        <p:nvSpPr>
          <p:cNvPr id="3" name="Content Placeholder 2">
            <a:extLst>
              <a:ext uri="{FF2B5EF4-FFF2-40B4-BE49-F238E27FC236}">
                <a16:creationId xmlns:a16="http://schemas.microsoft.com/office/drawing/2014/main" id="{DBB5EDCC-3CE2-48C6-A259-F45C38C0E78E}"/>
              </a:ext>
            </a:extLst>
          </p:cNvPr>
          <p:cNvSpPr>
            <a:spLocks noGrp="1"/>
          </p:cNvSpPr>
          <p:nvPr>
            <p:ph idx="1"/>
          </p:nvPr>
        </p:nvSpPr>
        <p:spPr/>
        <p:txBody>
          <a:bodyPr/>
          <a:lstStyle/>
          <a:p>
            <a:r>
              <a:rPr lang="en-GB" dirty="0"/>
              <a:t>A functional specification document is akin to what a blueprint might be for an architect, except it’s given to a developer to understand how an application or website will function.</a:t>
            </a:r>
          </a:p>
          <a:p>
            <a:r>
              <a:rPr lang="en-GB" dirty="0"/>
              <a:t>Functional specification documents are for everybody involved in a project. Even though the document is mainly used to tell developers what they have to create, it’s best that the document has full visibility across the team involved in the project. This will reduce internal arguments which is always a good thing.</a:t>
            </a:r>
          </a:p>
        </p:txBody>
      </p:sp>
    </p:spTree>
    <p:extLst>
      <p:ext uri="{BB962C8B-B14F-4D97-AF65-F5344CB8AC3E}">
        <p14:creationId xmlns:p14="http://schemas.microsoft.com/office/powerpoint/2010/main" val="108138422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A96D2B-8440-47BF-ADBA-BEC25565554A}"/>
              </a:ext>
            </a:extLst>
          </p:cNvPr>
          <p:cNvSpPr>
            <a:spLocks noGrp="1"/>
          </p:cNvSpPr>
          <p:nvPr>
            <p:ph type="title"/>
          </p:nvPr>
        </p:nvSpPr>
        <p:spPr/>
        <p:txBody>
          <a:bodyPr/>
          <a:lstStyle/>
          <a:p>
            <a:r>
              <a:rPr lang="en-GB" dirty="0"/>
              <a:t>A Functional Specification contains</a:t>
            </a:r>
          </a:p>
        </p:txBody>
      </p:sp>
      <p:sp>
        <p:nvSpPr>
          <p:cNvPr id="3" name="Content Placeholder 2">
            <a:extLst>
              <a:ext uri="{FF2B5EF4-FFF2-40B4-BE49-F238E27FC236}">
                <a16:creationId xmlns:a16="http://schemas.microsoft.com/office/drawing/2014/main" id="{97271F37-9931-4D82-B215-E4592B06DC5A}"/>
              </a:ext>
            </a:extLst>
          </p:cNvPr>
          <p:cNvSpPr>
            <a:spLocks noGrp="1"/>
          </p:cNvSpPr>
          <p:nvPr>
            <p:ph idx="1"/>
          </p:nvPr>
        </p:nvSpPr>
        <p:spPr/>
        <p:txBody>
          <a:bodyPr>
            <a:normAutofit fontScale="92500" lnSpcReduction="20000"/>
          </a:bodyPr>
          <a:lstStyle/>
          <a:p>
            <a:r>
              <a:rPr lang="en-GB" dirty="0"/>
              <a:t>Project scope – what are the project goals, deliverables, features, tasks, deadlines and cost?</a:t>
            </a:r>
          </a:p>
          <a:p>
            <a:r>
              <a:rPr lang="en-GB" dirty="0"/>
              <a:t>Risks/Assumptions – what might affect the functional design of the product/system?</a:t>
            </a:r>
          </a:p>
          <a:p>
            <a:r>
              <a:rPr lang="en-GB" dirty="0"/>
              <a:t>Solution overview – what are you proposing to create to solve a problem (sitemaps, screen flows etc.)</a:t>
            </a:r>
          </a:p>
          <a:p>
            <a:r>
              <a:rPr lang="en-GB" dirty="0"/>
              <a:t>Use cases – put functional requirements into the context of a user action.</a:t>
            </a:r>
          </a:p>
          <a:p>
            <a:r>
              <a:rPr lang="en-GB" dirty="0"/>
              <a:t>Requirement specifications – what should the product do?</a:t>
            </a:r>
          </a:p>
          <a:p>
            <a:r>
              <a:rPr lang="en-GB" dirty="0"/>
              <a:t>System configurations – the steps requires to configure a product.</a:t>
            </a:r>
          </a:p>
          <a:p>
            <a:r>
              <a:rPr lang="en-GB" dirty="0"/>
              <a:t>Non-functional requirements – these are the nice to haves.</a:t>
            </a:r>
          </a:p>
          <a:p>
            <a:r>
              <a:rPr lang="en-GB" dirty="0"/>
              <a:t>Error reporting/Exception handling – explain any error conditions that happen in the interface.</a:t>
            </a:r>
          </a:p>
        </p:txBody>
      </p:sp>
    </p:spTree>
    <p:extLst>
      <p:ext uri="{BB962C8B-B14F-4D97-AF65-F5344CB8AC3E}">
        <p14:creationId xmlns:p14="http://schemas.microsoft.com/office/powerpoint/2010/main" val="381475315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331622-2B29-4790-909A-794E6DE6E140}"/>
              </a:ext>
            </a:extLst>
          </p:cNvPr>
          <p:cNvSpPr>
            <a:spLocks noGrp="1"/>
          </p:cNvSpPr>
          <p:nvPr>
            <p:ph type="title"/>
          </p:nvPr>
        </p:nvSpPr>
        <p:spPr/>
        <p:txBody>
          <a:bodyPr/>
          <a:lstStyle/>
          <a:p>
            <a:r>
              <a:rPr lang="en-GB" dirty="0"/>
              <a:t>Benefits</a:t>
            </a:r>
          </a:p>
        </p:txBody>
      </p:sp>
      <p:sp>
        <p:nvSpPr>
          <p:cNvPr id="3" name="Content Placeholder 2">
            <a:extLst>
              <a:ext uri="{FF2B5EF4-FFF2-40B4-BE49-F238E27FC236}">
                <a16:creationId xmlns:a16="http://schemas.microsoft.com/office/drawing/2014/main" id="{F8C9B9BE-3466-4D6D-BF04-2399F8F60767}"/>
              </a:ext>
            </a:extLst>
          </p:cNvPr>
          <p:cNvSpPr>
            <a:spLocks noGrp="1"/>
          </p:cNvSpPr>
          <p:nvPr>
            <p:ph idx="1"/>
          </p:nvPr>
        </p:nvSpPr>
        <p:spPr/>
        <p:txBody>
          <a:bodyPr/>
          <a:lstStyle/>
          <a:p>
            <a:r>
              <a:rPr lang="en-GB" dirty="0"/>
              <a:t>Reduces unnecessary back and forth</a:t>
            </a:r>
          </a:p>
          <a:p>
            <a:r>
              <a:rPr lang="en-GB" dirty="0"/>
              <a:t>Acts as a synchronization tool for teams</a:t>
            </a:r>
          </a:p>
          <a:p>
            <a:r>
              <a:rPr lang="en-GB" dirty="0"/>
              <a:t>Provides a baseline for change control</a:t>
            </a:r>
          </a:p>
          <a:p>
            <a:r>
              <a:rPr lang="en-GB" dirty="0"/>
              <a:t>Gives engineers instruction to build</a:t>
            </a:r>
          </a:p>
        </p:txBody>
      </p:sp>
    </p:spTree>
    <p:extLst>
      <p:ext uri="{BB962C8B-B14F-4D97-AF65-F5344CB8AC3E}">
        <p14:creationId xmlns:p14="http://schemas.microsoft.com/office/powerpoint/2010/main" val="308823659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286B00-2BDE-4F2F-B5DB-E40C2D91ACB9}"/>
              </a:ext>
            </a:extLst>
          </p:cNvPr>
          <p:cNvSpPr>
            <a:spLocks noGrp="1"/>
          </p:cNvSpPr>
          <p:nvPr>
            <p:ph type="title"/>
          </p:nvPr>
        </p:nvSpPr>
        <p:spPr/>
        <p:txBody>
          <a:bodyPr/>
          <a:lstStyle/>
          <a:p>
            <a:r>
              <a:rPr lang="en-GB" dirty="0"/>
              <a:t>Invitation to tender</a:t>
            </a:r>
          </a:p>
        </p:txBody>
      </p:sp>
      <p:sp>
        <p:nvSpPr>
          <p:cNvPr id="3" name="Content Placeholder 2">
            <a:extLst>
              <a:ext uri="{FF2B5EF4-FFF2-40B4-BE49-F238E27FC236}">
                <a16:creationId xmlns:a16="http://schemas.microsoft.com/office/drawing/2014/main" id="{50B77336-8F12-4DFE-92EC-97730FED635D}"/>
              </a:ext>
            </a:extLst>
          </p:cNvPr>
          <p:cNvSpPr>
            <a:spLocks noGrp="1"/>
          </p:cNvSpPr>
          <p:nvPr>
            <p:ph idx="1"/>
          </p:nvPr>
        </p:nvSpPr>
        <p:spPr>
          <a:xfrm>
            <a:off x="838200" y="1393825"/>
            <a:ext cx="10515600" cy="4351338"/>
          </a:xfrm>
        </p:spPr>
        <p:txBody>
          <a:bodyPr>
            <a:noAutofit/>
          </a:bodyPr>
          <a:lstStyle/>
          <a:p>
            <a:r>
              <a:rPr lang="en-GB" sz="1600" dirty="0">
                <a:cs typeface="Arial" panose="020B0604020202020204" pitchFamily="34" charset="0"/>
              </a:rPr>
              <a:t>Invitation to tender documents may include:</a:t>
            </a:r>
          </a:p>
          <a:p>
            <a:endParaRPr lang="en-GB" sz="1600" dirty="0">
              <a:cs typeface="Arial" panose="020B0604020202020204" pitchFamily="34" charset="0"/>
            </a:endParaRPr>
          </a:p>
          <a:p>
            <a:r>
              <a:rPr lang="en-GB" sz="1600" dirty="0">
                <a:cs typeface="Arial" panose="020B0604020202020204" pitchFamily="34" charset="0"/>
              </a:rPr>
              <a:t>A letter of invitation to tender.</a:t>
            </a:r>
          </a:p>
          <a:p>
            <a:r>
              <a:rPr lang="en-GB" sz="1600" dirty="0">
                <a:cs typeface="Arial" panose="020B0604020202020204" pitchFamily="34" charset="0"/>
              </a:rPr>
              <a:t>The form of tender.</a:t>
            </a:r>
          </a:p>
          <a:p>
            <a:r>
              <a:rPr lang="en-GB" sz="1600" dirty="0">
                <a:cs typeface="Arial" panose="020B0604020202020204" pitchFamily="34" charset="0"/>
              </a:rPr>
              <a:t>Preliminaries: including pre-construction information and site waste management plan (if required).</a:t>
            </a:r>
          </a:p>
          <a:p>
            <a:r>
              <a:rPr lang="en-GB" sz="1600" dirty="0">
                <a:cs typeface="Arial" panose="020B0604020202020204" pitchFamily="34" charset="0"/>
              </a:rPr>
              <a:t>The form of contract, contract conditions and amendments. This might include a model enabling amendment for building information modelling (BIM), making a BIM protocol a contractual document.</a:t>
            </a:r>
          </a:p>
          <a:p>
            <a:r>
              <a:rPr lang="en-GB" sz="1600" dirty="0">
                <a:cs typeface="Arial" panose="020B0604020202020204" pitchFamily="34" charset="0"/>
              </a:rPr>
              <a:t>A tender pricing document (or contract sum analysis on design and build projects).</a:t>
            </a:r>
          </a:p>
          <a:p>
            <a:r>
              <a:rPr lang="en-GB" sz="1600" dirty="0">
                <a:cs typeface="Arial" panose="020B0604020202020204" pitchFamily="34" charset="0"/>
              </a:rPr>
              <a:t>Employer's information requirements for BIM.</a:t>
            </a:r>
          </a:p>
          <a:p>
            <a:r>
              <a:rPr lang="en-GB" sz="1600" dirty="0">
                <a:cs typeface="Arial" panose="020B0604020202020204" pitchFamily="34" charset="0"/>
              </a:rPr>
              <a:t>Design drawings, and perhaps an existing building information model.</a:t>
            </a:r>
          </a:p>
          <a:p>
            <a:r>
              <a:rPr lang="en-GB" sz="1600" dirty="0">
                <a:cs typeface="Arial" panose="020B0604020202020204" pitchFamily="34" charset="0"/>
              </a:rPr>
              <a:t>Specifications.</a:t>
            </a:r>
          </a:p>
          <a:p>
            <a:r>
              <a:rPr lang="en-GB" sz="1600" dirty="0">
                <a:cs typeface="Arial" panose="020B0604020202020204" pitchFamily="34" charset="0"/>
              </a:rPr>
              <a:t>Tender return slip.</a:t>
            </a:r>
          </a:p>
        </p:txBody>
      </p:sp>
    </p:spTree>
    <p:extLst>
      <p:ext uri="{BB962C8B-B14F-4D97-AF65-F5344CB8AC3E}">
        <p14:creationId xmlns:p14="http://schemas.microsoft.com/office/powerpoint/2010/main" val="50646008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8A08C0-51C4-43A8-852A-EE4467748F33}"/>
              </a:ext>
            </a:extLst>
          </p:cNvPr>
          <p:cNvSpPr>
            <a:spLocks noGrp="1"/>
          </p:cNvSpPr>
          <p:nvPr>
            <p:ph type="title"/>
          </p:nvPr>
        </p:nvSpPr>
        <p:spPr/>
        <p:txBody>
          <a:bodyPr/>
          <a:lstStyle/>
          <a:p>
            <a:r>
              <a:rPr lang="en-GB" dirty="0"/>
              <a:t>Requirement Specification</a:t>
            </a:r>
          </a:p>
        </p:txBody>
      </p:sp>
      <p:sp>
        <p:nvSpPr>
          <p:cNvPr id="3" name="Content Placeholder 2">
            <a:extLst>
              <a:ext uri="{FF2B5EF4-FFF2-40B4-BE49-F238E27FC236}">
                <a16:creationId xmlns:a16="http://schemas.microsoft.com/office/drawing/2014/main" id="{3C772874-6D8B-4134-B484-7A0FB874790F}"/>
              </a:ext>
            </a:extLst>
          </p:cNvPr>
          <p:cNvSpPr>
            <a:spLocks noGrp="1"/>
          </p:cNvSpPr>
          <p:nvPr>
            <p:ph idx="1"/>
          </p:nvPr>
        </p:nvSpPr>
        <p:spPr/>
        <p:txBody>
          <a:bodyPr/>
          <a:lstStyle/>
          <a:p>
            <a:r>
              <a:rPr lang="en-GB" dirty="0"/>
              <a:t>A condition or capability needed by a user to solve a problem or achieve an objective.</a:t>
            </a:r>
          </a:p>
          <a:p>
            <a:r>
              <a:rPr lang="en-GB" dirty="0"/>
              <a:t>A condition or capability that must be met or possessed by a system or system component to satisfy a contract, standard, specification, or other formally imposed document.</a:t>
            </a:r>
          </a:p>
          <a:p>
            <a:r>
              <a:rPr lang="en-GB" dirty="0"/>
              <a:t>A documented representation of a condition or capability as in 1 or 2.</a:t>
            </a:r>
          </a:p>
        </p:txBody>
      </p:sp>
    </p:spTree>
    <p:extLst>
      <p:ext uri="{BB962C8B-B14F-4D97-AF65-F5344CB8AC3E}">
        <p14:creationId xmlns:p14="http://schemas.microsoft.com/office/powerpoint/2010/main" val="225258898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B41D94-DC89-49B7-B3BF-35F3B955B06B}"/>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9F0A472E-B229-4171-A84A-CA00430635CB}"/>
              </a:ext>
            </a:extLst>
          </p:cNvPr>
          <p:cNvSpPr>
            <a:spLocks noGrp="1"/>
          </p:cNvSpPr>
          <p:nvPr>
            <p:ph idx="1"/>
          </p:nvPr>
        </p:nvSpPr>
        <p:spPr/>
        <p:txBody>
          <a:bodyPr>
            <a:normAutofit fontScale="92500" lnSpcReduction="10000"/>
          </a:bodyPr>
          <a:lstStyle/>
          <a:p>
            <a:r>
              <a:rPr lang="en-GB" dirty="0"/>
              <a:t>Requirements can be functional or non-functional, meaning either directly related to a product’s technical functionality, or a criteria-based requirement.</a:t>
            </a:r>
          </a:p>
          <a:p>
            <a:endParaRPr lang="en-GB" dirty="0"/>
          </a:p>
          <a:p>
            <a:r>
              <a:rPr lang="en-GB" dirty="0"/>
              <a:t>Requirements have to be discovered, prioritized, organized and managed right through to product release, and sometimes beyond. Business Analysts do this by eliciting and tracking requirements, figuring out the impact of product changes or tests, changing requirements accordingly and explaining the changes to all relevant stakeholders. </a:t>
            </a:r>
          </a:p>
          <a:p>
            <a:r>
              <a:rPr lang="en-GB" dirty="0"/>
              <a:t>Requirements have to be actively elicited from stakeholders and users- drawn out by questioning</a:t>
            </a:r>
          </a:p>
        </p:txBody>
      </p:sp>
    </p:spTree>
    <p:extLst>
      <p:ext uri="{BB962C8B-B14F-4D97-AF65-F5344CB8AC3E}">
        <p14:creationId xmlns:p14="http://schemas.microsoft.com/office/powerpoint/2010/main" val="145991204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Requirements Specification</a:t>
            </a:r>
          </a:p>
        </p:txBody>
      </p:sp>
      <p:sp>
        <p:nvSpPr>
          <p:cNvPr id="3" name="Content Placeholder 2"/>
          <p:cNvSpPr>
            <a:spLocks noGrp="1"/>
          </p:cNvSpPr>
          <p:nvPr>
            <p:ph idx="1"/>
          </p:nvPr>
        </p:nvSpPr>
        <p:spPr/>
        <p:txBody>
          <a:bodyPr>
            <a:normAutofit lnSpcReduction="10000"/>
          </a:bodyPr>
          <a:lstStyle/>
          <a:p>
            <a:r>
              <a:rPr lang="en-GB" dirty="0"/>
              <a:t>Defining the project scope</a:t>
            </a:r>
          </a:p>
          <a:p>
            <a:r>
              <a:rPr lang="en-GB" dirty="0"/>
              <a:t>Making sure we know what the customer wants</a:t>
            </a:r>
          </a:p>
          <a:p>
            <a:r>
              <a:rPr lang="en-GB" dirty="0"/>
              <a:t>Achievable</a:t>
            </a:r>
          </a:p>
          <a:p>
            <a:r>
              <a:rPr lang="en-GB" dirty="0"/>
              <a:t>Verifiable (objectively and quantitatively)</a:t>
            </a:r>
          </a:p>
          <a:p>
            <a:r>
              <a:rPr lang="en-GB" dirty="0"/>
              <a:t>Complete( all info to understand customers needs)</a:t>
            </a:r>
          </a:p>
          <a:p>
            <a:r>
              <a:rPr lang="en-GB" dirty="0"/>
              <a:t>Expressed in terms of need, not solution</a:t>
            </a:r>
          </a:p>
          <a:p>
            <a:r>
              <a:rPr lang="en-GB" dirty="0"/>
              <a:t>All requirements consistent – no conflicts among the requirements</a:t>
            </a:r>
          </a:p>
          <a:p>
            <a:r>
              <a:rPr lang="en-GB" dirty="0"/>
              <a:t>Appropriate level of detail under definition (systems definition does not contain component detail requirements)</a:t>
            </a:r>
          </a:p>
        </p:txBody>
      </p:sp>
    </p:spTree>
    <p:extLst>
      <p:ext uri="{BB962C8B-B14F-4D97-AF65-F5344CB8AC3E}">
        <p14:creationId xmlns:p14="http://schemas.microsoft.com/office/powerpoint/2010/main" val="189672276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Requirements Specification</a:t>
            </a:r>
          </a:p>
        </p:txBody>
      </p:sp>
      <p:pic>
        <p:nvPicPr>
          <p:cNvPr id="4" name="Content Placeholder 3"/>
          <p:cNvPicPr>
            <a:picLocks noGrp="1" noChangeAspect="1"/>
          </p:cNvPicPr>
          <p:nvPr>
            <p:ph idx="1"/>
          </p:nvPr>
        </p:nvPicPr>
        <p:blipFill>
          <a:blip r:embed="rId2"/>
          <a:stretch>
            <a:fillRect/>
          </a:stretch>
        </p:blipFill>
        <p:spPr>
          <a:xfrm>
            <a:off x="3157537" y="1834356"/>
            <a:ext cx="5876925" cy="4333875"/>
          </a:xfrm>
          <a:prstGeom prst="rect">
            <a:avLst/>
          </a:prstGeom>
        </p:spPr>
      </p:pic>
    </p:spTree>
    <p:extLst>
      <p:ext uri="{BB962C8B-B14F-4D97-AF65-F5344CB8AC3E}">
        <p14:creationId xmlns:p14="http://schemas.microsoft.com/office/powerpoint/2010/main" val="358525646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Characteristics of good SRS requirements</a:t>
            </a:r>
            <a:br>
              <a:rPr lang="en-GB" dirty="0"/>
            </a:br>
            <a:r>
              <a:rPr lang="en-GB" sz="2000" dirty="0"/>
              <a:t>according to IEEE Standard 830-1998: Recommended Practice for Software Requirements Specifications</a:t>
            </a:r>
          </a:p>
        </p:txBody>
      </p:sp>
      <p:sp>
        <p:nvSpPr>
          <p:cNvPr id="3" name="Content Placeholder 2"/>
          <p:cNvSpPr>
            <a:spLocks noGrp="1"/>
          </p:cNvSpPr>
          <p:nvPr>
            <p:ph idx="1"/>
          </p:nvPr>
        </p:nvSpPr>
        <p:spPr/>
        <p:txBody>
          <a:bodyPr/>
          <a:lstStyle/>
          <a:p>
            <a:r>
              <a:rPr lang="en-GB" dirty="0"/>
              <a:t>Correct</a:t>
            </a:r>
          </a:p>
          <a:p>
            <a:r>
              <a:rPr lang="en-GB" dirty="0"/>
              <a:t>Unambiguous</a:t>
            </a:r>
          </a:p>
          <a:p>
            <a:r>
              <a:rPr lang="en-GB" dirty="0"/>
              <a:t>Complete</a:t>
            </a:r>
          </a:p>
          <a:p>
            <a:r>
              <a:rPr lang="en-GB" dirty="0"/>
              <a:t>Consistent</a:t>
            </a:r>
          </a:p>
          <a:p>
            <a:r>
              <a:rPr lang="en-GB" dirty="0"/>
              <a:t>Ranked for Importance</a:t>
            </a:r>
          </a:p>
          <a:p>
            <a:r>
              <a:rPr lang="en-GB" dirty="0"/>
              <a:t>Verifiable</a:t>
            </a:r>
          </a:p>
          <a:p>
            <a:r>
              <a:rPr lang="en-GB" dirty="0"/>
              <a:t>Modifiable</a:t>
            </a:r>
          </a:p>
          <a:p>
            <a:r>
              <a:rPr lang="en-GB" dirty="0"/>
              <a:t>Traceable</a:t>
            </a:r>
          </a:p>
        </p:txBody>
      </p:sp>
    </p:spTree>
    <p:extLst>
      <p:ext uri="{BB962C8B-B14F-4D97-AF65-F5344CB8AC3E}">
        <p14:creationId xmlns:p14="http://schemas.microsoft.com/office/powerpoint/2010/main" val="140373274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Invited_Students xmlns="e770a19b-ae8f-4ff5-8a13-872cb64ac612" xsi:nil="true"/>
    <Is_Collaboration_Space_Locked xmlns="e770a19b-ae8f-4ff5-8a13-872cb64ac612" xsi:nil="true"/>
    <AppVersion xmlns="e770a19b-ae8f-4ff5-8a13-872cb64ac612" xsi:nil="true"/>
    <DefaultSectionNames xmlns="e770a19b-ae8f-4ff5-8a13-872cb64ac612" xsi:nil="true"/>
    <Templates xmlns="e770a19b-ae8f-4ff5-8a13-872cb64ac612" xsi:nil="true"/>
    <Self_Registration_Enabled xmlns="e770a19b-ae8f-4ff5-8a13-872cb64ac612" xsi:nil="true"/>
    <FolderType xmlns="e770a19b-ae8f-4ff5-8a13-872cb64ac612" xsi:nil="true"/>
    <Teachers xmlns="e770a19b-ae8f-4ff5-8a13-872cb64ac612">
      <UserInfo>
        <DisplayName/>
        <AccountId xsi:nil="true"/>
        <AccountType/>
      </UserInfo>
    </Teachers>
    <Student_Groups xmlns="e770a19b-ae8f-4ff5-8a13-872cb64ac612">
      <UserInfo>
        <DisplayName/>
        <AccountId xsi:nil="true"/>
        <AccountType/>
      </UserInfo>
    </Student_Groups>
    <CultureName xmlns="e770a19b-ae8f-4ff5-8a13-872cb64ac612" xsi:nil="true"/>
    <Students xmlns="e770a19b-ae8f-4ff5-8a13-872cb64ac612">
      <UserInfo>
        <DisplayName/>
        <AccountId xsi:nil="true"/>
        <AccountType/>
      </UserInfo>
    </Students>
    <Has_Teacher_Only_SectionGroup xmlns="e770a19b-ae8f-4ff5-8a13-872cb64ac612" xsi:nil="true"/>
    <Owner xmlns="e770a19b-ae8f-4ff5-8a13-872cb64ac612">
      <UserInfo>
        <DisplayName/>
        <AccountId xsi:nil="true"/>
        <AccountType/>
      </UserInfo>
    </Owner>
    <Invited_Teachers xmlns="e770a19b-ae8f-4ff5-8a13-872cb64ac612" xsi:nil="true"/>
    <NotebookType xmlns="e770a19b-ae8f-4ff5-8a13-872cb64ac612"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AE7A7B1B4A7B9541952655ECBF6DEEF1" ma:contentTypeVersion="26" ma:contentTypeDescription="Create a new document." ma:contentTypeScope="" ma:versionID="2169451ecbd8efec86b7b44513010d7e">
  <xsd:schema xmlns:xsd="http://www.w3.org/2001/XMLSchema" xmlns:xs="http://www.w3.org/2001/XMLSchema" xmlns:p="http://schemas.microsoft.com/office/2006/metadata/properties" xmlns:ns3="e770a19b-ae8f-4ff5-8a13-872cb64ac612" xmlns:ns4="00c60572-1c81-4c7f-aab6-eab51c47dede" targetNamespace="http://schemas.microsoft.com/office/2006/metadata/properties" ma:root="true" ma:fieldsID="98745f373a617cd8631a4a383d3b2eee" ns3:_="" ns4:_="">
    <xsd:import namespace="e770a19b-ae8f-4ff5-8a13-872cb64ac612"/>
    <xsd:import namespace="00c60572-1c81-4c7f-aab6-eab51c47dede"/>
    <xsd:element name="properties">
      <xsd:complexType>
        <xsd:sequence>
          <xsd:element name="documentManagement">
            <xsd:complexType>
              <xsd:all>
                <xsd:element ref="ns3:MediaServiceMetadata" minOccurs="0"/>
                <xsd:element ref="ns3:MediaServiceFastMetadata" minOccurs="0"/>
                <xsd:element ref="ns3:NotebookType" minOccurs="0"/>
                <xsd:element ref="ns3:FolderType" minOccurs="0"/>
                <xsd:element ref="ns3:Owner" minOccurs="0"/>
                <xsd:element ref="ns3:DefaultSectionNames" minOccurs="0"/>
                <xsd:element ref="ns3:Templates" minOccurs="0"/>
                <xsd:element ref="ns3:CultureName" minOccurs="0"/>
                <xsd:element ref="ns3:AppVersion" minOccurs="0"/>
                <xsd:element ref="ns3:Teachers" minOccurs="0"/>
                <xsd:element ref="ns3:Students" minOccurs="0"/>
                <xsd:element ref="ns3:Student_Groups" minOccurs="0"/>
                <xsd:element ref="ns3:Invited_Teachers" minOccurs="0"/>
                <xsd:element ref="ns3:Invited_Students" minOccurs="0"/>
                <xsd:element ref="ns3:Self_Registration_Enabled" minOccurs="0"/>
                <xsd:element ref="ns3:Has_Teacher_Only_SectionGroup" minOccurs="0"/>
                <xsd:element ref="ns3:Is_Collaboration_Space_Locked" minOccurs="0"/>
                <xsd:element ref="ns4:SharedWithUsers" minOccurs="0"/>
                <xsd:element ref="ns4:SharedWithDetails" minOccurs="0"/>
                <xsd:element ref="ns4:SharingHintHash" minOccurs="0"/>
                <xsd:element ref="ns3:MediaServiceDateTaken" minOccurs="0"/>
                <xsd:element ref="ns3:MediaServiceAutoTags" minOccurs="0"/>
                <xsd:element ref="ns3:MediaServiceLocation" minOccurs="0"/>
                <xsd:element ref="ns3:MediaServiceOCR" minOccurs="0"/>
                <xsd:element ref="ns3:MediaServiceGenerationTime" minOccurs="0"/>
                <xsd:element ref="ns3: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770a19b-ae8f-4ff5-8a13-872cb64ac612" elementFormDefault="qualified">
    <xsd:import namespace="http://schemas.microsoft.com/office/2006/documentManagement/types"/>
    <xsd:import namespace="http://schemas.microsoft.com/office/infopath/2007/PartnerControls"/>
    <xsd:element name="MediaServiceMetadata" ma:index="8" nillable="true" ma:displayName="MediaServiceMetadata" ma:description="" ma:hidden="true" ma:internalName="MediaServiceMetadata" ma:readOnly="true">
      <xsd:simpleType>
        <xsd:restriction base="dms:Note"/>
      </xsd:simpleType>
    </xsd:element>
    <xsd:element name="MediaServiceFastMetadata" ma:index="9" nillable="true" ma:displayName="MediaServiceFastMetadata" ma:description="" ma:hidden="true" ma:internalName="MediaServiceFastMetadata" ma:readOnly="true">
      <xsd:simpleType>
        <xsd:restriction base="dms:Note"/>
      </xsd:simpleType>
    </xsd:element>
    <xsd:element name="NotebookType" ma:index="10" nillable="true" ma:displayName="Notebook Type" ma:internalName="NotebookType">
      <xsd:simpleType>
        <xsd:restriction base="dms:Text"/>
      </xsd:simpleType>
    </xsd:element>
    <xsd:element name="FolderType" ma:index="11" nillable="true" ma:displayName="Folder Type" ma:internalName="FolderType">
      <xsd:simpleType>
        <xsd:restriction base="dms:Text"/>
      </xsd:simpleType>
    </xsd:element>
    <xsd:element name="Owner" ma:index="12" nillable="true" ma:displayName="Owner" ma:internalName="Owner">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DefaultSectionNames" ma:index="13" nillable="true" ma:displayName="Default Section Names" ma:internalName="DefaultSectionNames">
      <xsd:simpleType>
        <xsd:restriction base="dms:Note">
          <xsd:maxLength value="255"/>
        </xsd:restriction>
      </xsd:simpleType>
    </xsd:element>
    <xsd:element name="Templates" ma:index="14" nillable="true" ma:displayName="Templates" ma:internalName="Templates">
      <xsd:simpleType>
        <xsd:restriction base="dms:Note">
          <xsd:maxLength value="255"/>
        </xsd:restriction>
      </xsd:simpleType>
    </xsd:element>
    <xsd:element name="CultureName" ma:index="15" nillable="true" ma:displayName="Culture Name" ma:internalName="CultureName">
      <xsd:simpleType>
        <xsd:restriction base="dms:Text"/>
      </xsd:simpleType>
    </xsd:element>
    <xsd:element name="AppVersion" ma:index="16" nillable="true" ma:displayName="App Version" ma:internalName="AppVersion">
      <xsd:simpleType>
        <xsd:restriction base="dms:Text"/>
      </xsd:simpleType>
    </xsd:element>
    <xsd:element name="Teachers" ma:index="17" nillable="true" ma:displayName="Teachers" ma:internalName="Teacher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s" ma:index="18" nillable="true" ma:displayName="Students" ma:internalName="Student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_Groups" ma:index="19" nillable="true" ma:displayName="Student Groups" ma:internalName="Student_Group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Invited_Teachers" ma:index="20" nillable="true" ma:displayName="Invited Teachers" ma:internalName="Invited_Teachers">
      <xsd:simpleType>
        <xsd:restriction base="dms:Note">
          <xsd:maxLength value="255"/>
        </xsd:restriction>
      </xsd:simpleType>
    </xsd:element>
    <xsd:element name="Invited_Students" ma:index="21" nillable="true" ma:displayName="Invited Students" ma:internalName="Invited_Students">
      <xsd:simpleType>
        <xsd:restriction base="dms:Note">
          <xsd:maxLength value="255"/>
        </xsd:restriction>
      </xsd:simpleType>
    </xsd:element>
    <xsd:element name="Self_Registration_Enabled" ma:index="22" nillable="true" ma:displayName="Self Registration Enabled" ma:internalName="Self_Registration_Enabled">
      <xsd:simpleType>
        <xsd:restriction base="dms:Boolean"/>
      </xsd:simpleType>
    </xsd:element>
    <xsd:element name="Has_Teacher_Only_SectionGroup" ma:index="23" nillable="true" ma:displayName="Has Teacher Only SectionGroup" ma:internalName="Has_Teacher_Only_SectionGroup">
      <xsd:simpleType>
        <xsd:restriction base="dms:Boolean"/>
      </xsd:simpleType>
    </xsd:element>
    <xsd:element name="Is_Collaboration_Space_Locked" ma:index="24" nillable="true" ma:displayName="Is Collaboration Space Locked" ma:internalName="Is_Collaboration_Space_Locked">
      <xsd:simpleType>
        <xsd:restriction base="dms:Boolean"/>
      </xsd:simpleType>
    </xsd:element>
    <xsd:element name="MediaServiceDateTaken" ma:index="28" nillable="true" ma:displayName="MediaServiceDateTaken" ma:hidden="true" ma:internalName="MediaServiceDateTaken" ma:readOnly="true">
      <xsd:simpleType>
        <xsd:restriction base="dms:Text"/>
      </xsd:simpleType>
    </xsd:element>
    <xsd:element name="MediaServiceAutoTags" ma:index="29" nillable="true" ma:displayName="Tags" ma:internalName="MediaServiceAutoTags" ma:readOnly="true">
      <xsd:simpleType>
        <xsd:restriction base="dms:Text"/>
      </xsd:simpleType>
    </xsd:element>
    <xsd:element name="MediaServiceLocation" ma:index="30" nillable="true" ma:displayName="Location" ma:internalName="MediaServiceLocation" ma:readOnly="true">
      <xsd:simpleType>
        <xsd:restriction base="dms:Text"/>
      </xsd:simpleType>
    </xsd:element>
    <xsd:element name="MediaServiceOCR" ma:index="31" nillable="true" ma:displayName="Extracted Text" ma:internalName="MediaServiceOCR" ma:readOnly="true">
      <xsd:simpleType>
        <xsd:restriction base="dms:Note">
          <xsd:maxLength value="255"/>
        </xsd:restriction>
      </xsd:simpleType>
    </xsd:element>
    <xsd:element name="MediaServiceGenerationTime" ma:index="32" nillable="true" ma:displayName="MediaServiceGenerationTime" ma:hidden="true" ma:internalName="MediaServiceGenerationTime" ma:readOnly="true">
      <xsd:simpleType>
        <xsd:restriction base="dms:Text"/>
      </xsd:simpleType>
    </xsd:element>
    <xsd:element name="MediaServiceEventHashCode" ma:index="33"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00c60572-1c81-4c7f-aab6-eab51c47dede" elementFormDefault="qualified">
    <xsd:import namespace="http://schemas.microsoft.com/office/2006/documentManagement/types"/>
    <xsd:import namespace="http://schemas.microsoft.com/office/infopath/2007/PartnerControls"/>
    <xsd:element name="SharedWithUsers" ma:index="25"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6" nillable="true" ma:displayName="Shared With Details" ma:internalName="SharedWithDetails" ma:readOnly="true">
      <xsd:simpleType>
        <xsd:restriction base="dms:Note">
          <xsd:maxLength value="255"/>
        </xsd:restriction>
      </xsd:simpleType>
    </xsd:element>
    <xsd:element name="SharingHintHash" ma:index="27"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88454528-F30B-4FF8-8A78-4DA5126F3BDD}">
  <ds:schemaRefs>
    <ds:schemaRef ds:uri="http://www.w3.org/XML/1998/namespace"/>
    <ds:schemaRef ds:uri="http://purl.org/dc/terms/"/>
    <ds:schemaRef ds:uri="00c60572-1c81-4c7f-aab6-eab51c47ded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e770a19b-ae8f-4ff5-8a13-872cb64ac612"/>
    <ds:schemaRef ds:uri="http://schemas.microsoft.com/office/2006/metadata/properties"/>
    <ds:schemaRef ds:uri="http://purl.org/dc/dcmitype/"/>
  </ds:schemaRefs>
</ds:datastoreItem>
</file>

<file path=customXml/itemProps2.xml><?xml version="1.0" encoding="utf-8"?>
<ds:datastoreItem xmlns:ds="http://schemas.openxmlformats.org/officeDocument/2006/customXml" ds:itemID="{D1A6A083-B456-481F-89A6-5A3806A0273A}">
  <ds:schemaRefs>
    <ds:schemaRef ds:uri="http://schemas.microsoft.com/sharepoint/v3/contenttype/forms"/>
  </ds:schemaRefs>
</ds:datastoreItem>
</file>

<file path=customXml/itemProps3.xml><?xml version="1.0" encoding="utf-8"?>
<ds:datastoreItem xmlns:ds="http://schemas.openxmlformats.org/officeDocument/2006/customXml" ds:itemID="{F6EA1F40-B52D-4DC9-A4EF-474DC195A03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770a19b-ae8f-4ff5-8a13-872cb64ac612"/>
    <ds:schemaRef ds:uri="00c60572-1c81-4c7f-aab6-eab51c47ded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56</TotalTime>
  <Words>894</Words>
  <Application>Microsoft Office PowerPoint</Application>
  <PresentationFormat>Widescreen</PresentationFormat>
  <Paragraphs>78</Paragraphs>
  <Slides>16</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16</vt:i4>
      </vt:variant>
    </vt:vector>
  </HeadingPairs>
  <TitlesOfParts>
    <vt:vector size="20" baseType="lpstr">
      <vt:lpstr>Arial</vt:lpstr>
      <vt:lpstr>Calibri</vt:lpstr>
      <vt:lpstr>Calibri Light</vt:lpstr>
      <vt:lpstr>Office Theme</vt:lpstr>
      <vt:lpstr>Paperwork </vt:lpstr>
      <vt:lpstr>PowerPoint Presentation</vt:lpstr>
      <vt:lpstr>PowerPoint Presentation</vt:lpstr>
      <vt:lpstr>PowerPoint Presentation</vt:lpstr>
      <vt:lpstr>Project Documents </vt:lpstr>
      <vt:lpstr>Feasibility Report </vt:lpstr>
      <vt:lpstr>Project Charter </vt:lpstr>
      <vt:lpstr>Functional specification</vt:lpstr>
      <vt:lpstr>A Functional Specification contains</vt:lpstr>
      <vt:lpstr>Benefits</vt:lpstr>
      <vt:lpstr>Invitation to tender</vt:lpstr>
      <vt:lpstr>Requirement Specification</vt:lpstr>
      <vt:lpstr>PowerPoint Presentation</vt:lpstr>
      <vt:lpstr>Requirements Specification</vt:lpstr>
      <vt:lpstr>Requirements Specification</vt:lpstr>
      <vt:lpstr>Characteristics of good SRS requirements according to IEEE Standard 830-1998: Recommended Practice for Software Requirements Specifications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Paperwork</dc:title>
  <dc:creator>Rachel Alexander</dc:creator>
  <cp:lastModifiedBy>Rachel Alexander</cp:lastModifiedBy>
  <cp:revision>3</cp:revision>
  <dcterms:created xsi:type="dcterms:W3CDTF">2019-12-10T12:43:07Z</dcterms:created>
  <dcterms:modified xsi:type="dcterms:W3CDTF">2019-12-10T15:57:21Z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0x010100AE7A7B1B4A7B9541952655ECBF6DEEF1</vt:lpwstr>
  </property>
</Properties>
</file>