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59" r:id="rId4"/>
    <p:sldId id="257" r:id="rId5"/>
    <p:sldId id="265"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3682F1-1363-4DD3-821B-9AEB306C6EC7}" v="29" dt="2020-10-31T11:01:20.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39E30A-614F-4532-BC4D-864C5DA4D136}" type="datetimeFigureOut">
              <a:rPr lang="en-GB" smtClean="0"/>
              <a:t>02/11/2020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0138C1-F1D2-4ADB-BF2C-CF38A617D4DC}" type="slidenum">
              <a:rPr lang="en-GB" smtClean="0"/>
              <a:t>‹#›</a:t>
            </a:fld>
            <a:endParaRPr lang="en-GB"/>
          </a:p>
        </p:txBody>
      </p:sp>
    </p:spTree>
    <p:extLst>
      <p:ext uri="{BB962C8B-B14F-4D97-AF65-F5344CB8AC3E}">
        <p14:creationId xmlns:p14="http://schemas.microsoft.com/office/powerpoint/2010/main" val="1336744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Methods you are going to use (e.g. your research design, the measurement of the dependent variable(s); the delivery of your intervention</a:t>
            </a:r>
          </a:p>
        </p:txBody>
      </p:sp>
      <p:sp>
        <p:nvSpPr>
          <p:cNvPr id="4" name="Slide Number Placeholder 3"/>
          <p:cNvSpPr>
            <a:spLocks noGrp="1"/>
          </p:cNvSpPr>
          <p:nvPr>
            <p:ph type="sldNum" sz="quarter" idx="5"/>
          </p:nvPr>
        </p:nvSpPr>
        <p:spPr/>
        <p:txBody>
          <a:bodyPr/>
          <a:lstStyle/>
          <a:p>
            <a:fld id="{530138C1-F1D2-4ADB-BF2C-CF38A617D4DC}" type="slidenum">
              <a:rPr lang="en-GB" smtClean="0"/>
              <a:t>3</a:t>
            </a:fld>
            <a:endParaRPr lang="en-GB"/>
          </a:p>
        </p:txBody>
      </p:sp>
    </p:spTree>
    <p:extLst>
      <p:ext uri="{BB962C8B-B14F-4D97-AF65-F5344CB8AC3E}">
        <p14:creationId xmlns:p14="http://schemas.microsoft.com/office/powerpoint/2010/main" val="122027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138C1-F1D2-4ADB-BF2C-CF38A617D4DC}" type="slidenum">
              <a:rPr lang="en-GB" smtClean="0"/>
              <a:t>9</a:t>
            </a:fld>
            <a:endParaRPr lang="en-GB"/>
          </a:p>
        </p:txBody>
      </p:sp>
    </p:spTree>
    <p:extLst>
      <p:ext uri="{BB962C8B-B14F-4D97-AF65-F5344CB8AC3E}">
        <p14:creationId xmlns:p14="http://schemas.microsoft.com/office/powerpoint/2010/main" val="2749093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A2187-0F88-4744-961C-F18997363F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A8BD06-2508-4279-A9C5-ACE51D6CE2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1BA7F6-F956-45E7-A7BC-D2AF802BF3E1}"/>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5" name="Footer Placeholder 4">
            <a:extLst>
              <a:ext uri="{FF2B5EF4-FFF2-40B4-BE49-F238E27FC236}">
                <a16:creationId xmlns:a16="http://schemas.microsoft.com/office/drawing/2014/main" id="{F312528A-C4B5-4220-83FB-9438A01B1F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9A9AC-1C98-4429-A5ED-769773CF9405}"/>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356851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EC0E-E128-4EED-98CA-C7BA3DF4BA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9E62-3AEB-434A-898E-6CF00B9F03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3EEDD-7D49-4475-B11E-E22317DD0935}"/>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5" name="Footer Placeholder 4">
            <a:extLst>
              <a:ext uri="{FF2B5EF4-FFF2-40B4-BE49-F238E27FC236}">
                <a16:creationId xmlns:a16="http://schemas.microsoft.com/office/drawing/2014/main" id="{243C974C-44C1-4D65-9DF9-C57EADFAD5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A84465-F832-4E0D-AFCA-B33DB292B9E6}"/>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2754957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BB8B0-ADEB-4518-9717-60C37DE317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A19D1B-2394-4D25-80CA-509A8726BC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6E327E-C876-4A1B-A7A6-07DD73D17C64}"/>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5" name="Footer Placeholder 4">
            <a:extLst>
              <a:ext uri="{FF2B5EF4-FFF2-40B4-BE49-F238E27FC236}">
                <a16:creationId xmlns:a16="http://schemas.microsoft.com/office/drawing/2014/main" id="{FC037C8D-568A-4BB1-8BDD-D98F204F8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FDF09-ABE7-4562-AEFD-EF74DCA38728}"/>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322901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042E-BB7A-4F9A-B4FC-96063E426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63F6FA-16A4-4FDC-80F7-356CC7EBAC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1BBB82-26AC-4367-82A4-B5F05EB35C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C78C1C-DC13-49BA-BDFE-B03386BBEC3B}"/>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6" name="Footer Placeholder 5">
            <a:extLst>
              <a:ext uri="{FF2B5EF4-FFF2-40B4-BE49-F238E27FC236}">
                <a16:creationId xmlns:a16="http://schemas.microsoft.com/office/drawing/2014/main" id="{A4A3F4AB-BFE2-410C-BB77-174E974845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BC49DC-FB8F-4610-8C6E-A970051D7C4A}"/>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3126569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74C02-D8DF-4A87-A289-B5E47B51E1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9ED421-5B4D-4375-BD62-9BBECFDE65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374EB1-F16E-438D-AEA0-A507F89996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6763E0-800F-4E85-B530-5B0C955CC6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6857B-6234-4CA7-96EE-26D0B1DC81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F9C6DF-A866-4F22-9898-73A6A1E3EDD8}"/>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8" name="Footer Placeholder 7">
            <a:extLst>
              <a:ext uri="{FF2B5EF4-FFF2-40B4-BE49-F238E27FC236}">
                <a16:creationId xmlns:a16="http://schemas.microsoft.com/office/drawing/2014/main" id="{56BF7605-68F1-4CC9-B73E-A015515D69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4BFD0E-FEE8-44EC-8120-211B13E6412E}"/>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2859020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B5217-543F-45D7-9E57-5A58005C0C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76816D-1FC4-480E-B11F-D7E995AB818F}"/>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4" name="Footer Placeholder 3">
            <a:extLst>
              <a:ext uri="{FF2B5EF4-FFF2-40B4-BE49-F238E27FC236}">
                <a16:creationId xmlns:a16="http://schemas.microsoft.com/office/drawing/2014/main" id="{D5DF9A89-0BBB-4B7C-AB43-CFAB3F0ABE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FAEFFF-5DC0-4295-A06C-58C92712AE25}"/>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1529509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5A69DD-C44B-497E-ACDA-63B499C538AC}"/>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3" name="Footer Placeholder 2">
            <a:extLst>
              <a:ext uri="{FF2B5EF4-FFF2-40B4-BE49-F238E27FC236}">
                <a16:creationId xmlns:a16="http://schemas.microsoft.com/office/drawing/2014/main" id="{DEE60B40-B094-444F-821C-9ED6877D58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52E937-3864-431B-A8A4-09247301230B}"/>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1441892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E171-B65D-4880-BD15-C1BF603D40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87AF96-EBEE-4724-A5A3-6D7ED48CA2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F5D880-77B1-4FFE-9B3C-57A1101E64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7D5170-F85D-4B2B-937D-5930F9C01708}"/>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6" name="Footer Placeholder 5">
            <a:extLst>
              <a:ext uri="{FF2B5EF4-FFF2-40B4-BE49-F238E27FC236}">
                <a16:creationId xmlns:a16="http://schemas.microsoft.com/office/drawing/2014/main" id="{2D8C59F0-B7CC-403D-A907-1517B9E42A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BB50EB-FDCA-4570-B66B-3A76E343C3F4}"/>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1754513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8006-DF5B-4A13-A2DA-E30DCE5F31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9C00E6-97C8-46B3-80CD-C9FED6024E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EB6E96-1219-43BE-8CD4-4265BA9344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DC24F2-BA93-42CC-9B2E-5CB9538E3936}"/>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6" name="Footer Placeholder 5">
            <a:extLst>
              <a:ext uri="{FF2B5EF4-FFF2-40B4-BE49-F238E27FC236}">
                <a16:creationId xmlns:a16="http://schemas.microsoft.com/office/drawing/2014/main" id="{156B6D85-494B-4289-B27E-2F73C4BE83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6B52F5-7EF5-4FD0-B2BE-EC1A793906DB}"/>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1104866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FDFE1-0070-4587-9AC0-3D76C103B9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06BAEB-FE44-4AED-B644-817FF1BE32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6EBB0F-1819-47A2-88C3-DBA2467E4A1F}"/>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5" name="Footer Placeholder 4">
            <a:extLst>
              <a:ext uri="{FF2B5EF4-FFF2-40B4-BE49-F238E27FC236}">
                <a16:creationId xmlns:a16="http://schemas.microsoft.com/office/drawing/2014/main" id="{3E438DC8-81FD-47C2-AEAB-DE4C0BBC3A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6F60E-A617-4908-838E-DA519D8FA35A}"/>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1132991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84D3AA-7EBD-4C1A-A5DB-B071864B32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EB2CB-B639-4241-B1F2-889EB2B16A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46EC70-C18F-45BE-AD32-D6C49BB9DB82}"/>
              </a:ext>
            </a:extLst>
          </p:cNvPr>
          <p:cNvSpPr>
            <a:spLocks noGrp="1"/>
          </p:cNvSpPr>
          <p:nvPr>
            <p:ph type="dt" sz="half" idx="10"/>
          </p:nvPr>
        </p:nvSpPr>
        <p:spPr/>
        <p:txBody>
          <a:bodyPr/>
          <a:lstStyle/>
          <a:p>
            <a:fld id="{8D851963-01DF-401B-9FEA-F47216420B4B}" type="datetimeFigureOut">
              <a:rPr lang="en-GB" smtClean="0"/>
              <a:t>02/11/2020</a:t>
            </a:fld>
            <a:endParaRPr lang="en-GB"/>
          </a:p>
        </p:txBody>
      </p:sp>
      <p:sp>
        <p:nvSpPr>
          <p:cNvPr id="5" name="Footer Placeholder 4">
            <a:extLst>
              <a:ext uri="{FF2B5EF4-FFF2-40B4-BE49-F238E27FC236}">
                <a16:creationId xmlns:a16="http://schemas.microsoft.com/office/drawing/2014/main" id="{A80F0EEB-0095-4BFD-8314-1FB1E214C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AB7ACB-8FF5-4C09-A728-695F53917088}"/>
              </a:ext>
            </a:extLst>
          </p:cNvPr>
          <p:cNvSpPr>
            <a:spLocks noGrp="1"/>
          </p:cNvSpPr>
          <p:nvPr>
            <p:ph type="sldNum" sz="quarter" idx="12"/>
          </p:nvPr>
        </p:nvSpPr>
        <p:spPr/>
        <p:txBody>
          <a:bodyPr/>
          <a:lstStyle/>
          <a:p>
            <a:fld id="{9084ADC0-D01D-4FB4-B281-D6EAC1D7DBDD}" type="slidenum">
              <a:rPr lang="en-GB" smtClean="0"/>
              <a:t>‹#›</a:t>
            </a:fld>
            <a:endParaRPr lang="en-GB"/>
          </a:p>
        </p:txBody>
      </p:sp>
    </p:spTree>
    <p:extLst>
      <p:ext uri="{BB962C8B-B14F-4D97-AF65-F5344CB8AC3E}">
        <p14:creationId xmlns:p14="http://schemas.microsoft.com/office/powerpoint/2010/main" val="1142507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B18A90-2F2E-4BAE-A215-F4B152B332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58D46D-920F-4830-9843-7BD013A975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55E7F9-9D75-4A58-9843-E24390C492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851963-01DF-401B-9FEA-F47216420B4B}" type="datetimeFigureOut">
              <a:rPr lang="en-GB" smtClean="0"/>
              <a:t>02/11/2020</a:t>
            </a:fld>
            <a:endParaRPr lang="en-GB"/>
          </a:p>
        </p:txBody>
      </p:sp>
      <p:sp>
        <p:nvSpPr>
          <p:cNvPr id="5" name="Footer Placeholder 4">
            <a:extLst>
              <a:ext uri="{FF2B5EF4-FFF2-40B4-BE49-F238E27FC236}">
                <a16:creationId xmlns:a16="http://schemas.microsoft.com/office/drawing/2014/main" id="{39541229-1BFD-4425-800F-4CD73465B0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9F6F661-4CE3-4551-8864-3E59C9507E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84ADC0-D01D-4FB4-B281-D6EAC1D7DBDD}" type="slidenum">
              <a:rPr lang="en-GB" smtClean="0"/>
              <a:t>‹#›</a:t>
            </a:fld>
            <a:endParaRPr lang="en-GB"/>
          </a:p>
        </p:txBody>
      </p:sp>
    </p:spTree>
    <p:extLst>
      <p:ext uri="{BB962C8B-B14F-4D97-AF65-F5344CB8AC3E}">
        <p14:creationId xmlns:p14="http://schemas.microsoft.com/office/powerpoint/2010/main" val="393896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14.sv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4" name="TextBox 3">
            <a:extLst>
              <a:ext uri="{FF2B5EF4-FFF2-40B4-BE49-F238E27FC236}">
                <a16:creationId xmlns:a16="http://schemas.microsoft.com/office/drawing/2014/main" id="{A94D39E9-9ABD-4D18-83F0-B1764C2698F7}"/>
              </a:ext>
            </a:extLst>
          </p:cNvPr>
          <p:cNvSpPr txBox="1"/>
          <p:nvPr/>
        </p:nvSpPr>
        <p:spPr>
          <a:xfrm>
            <a:off x="5167280" y="1657349"/>
            <a:ext cx="6489700" cy="3543300"/>
          </a:xfrm>
          <a:prstGeom prst="rect">
            <a:avLst/>
          </a:prstGeom>
          <a:noFill/>
        </p:spPr>
        <p:txBody>
          <a:bodyPr wrap="square" rtlCol="0" anchor="t">
            <a:normAutofit fontScale="92500"/>
          </a:bodyPr>
          <a:lstStyle/>
          <a:p>
            <a:pPr marL="457200" indent="-457200">
              <a:lnSpc>
                <a:spcPct val="90000"/>
              </a:lnSpc>
              <a:spcAft>
                <a:spcPts val="600"/>
              </a:spcAft>
              <a:buFont typeface="Arial" panose="020B0604020202020204" pitchFamily="34" charset="0"/>
              <a:buChar char="•"/>
            </a:pPr>
            <a:r>
              <a:rPr lang="en-GB" sz="2600" dirty="0"/>
              <a:t>Hamstring injury is one of the most common injuries seen throughout sporting populations. Hamstring stretching exercises are often recommended on the basis that they can help prevent the occurrence of injuries. </a:t>
            </a:r>
          </a:p>
          <a:p>
            <a:pPr>
              <a:lnSpc>
                <a:spcPct val="90000"/>
              </a:lnSpc>
              <a:spcAft>
                <a:spcPts val="600"/>
              </a:spcAft>
            </a:pPr>
            <a:endParaRPr lang="en-GB" sz="2600" dirty="0"/>
          </a:p>
          <a:p>
            <a:pPr marL="457200" indent="-457200">
              <a:lnSpc>
                <a:spcPct val="90000"/>
              </a:lnSpc>
              <a:spcAft>
                <a:spcPts val="600"/>
              </a:spcAft>
              <a:buFont typeface="Arial" panose="020B0604020202020204" pitchFamily="34" charset="0"/>
              <a:buChar char="•"/>
            </a:pPr>
            <a:r>
              <a:rPr lang="en-GB" sz="2600" dirty="0"/>
              <a:t>Hamstring flexibility and strength is deemed important  within clinical rehabilitation including the maintenance of muscular and postural balance</a:t>
            </a:r>
          </a:p>
        </p:txBody>
      </p:sp>
      <p:sp>
        <p:nvSpPr>
          <p:cNvPr id="2" name="Title 1">
            <a:extLst>
              <a:ext uri="{FF2B5EF4-FFF2-40B4-BE49-F238E27FC236}">
                <a16:creationId xmlns:a16="http://schemas.microsoft.com/office/drawing/2014/main" id="{75CDD579-3CAE-4557-AF56-F3C7246B975E}"/>
              </a:ext>
            </a:extLst>
          </p:cNvPr>
          <p:cNvSpPr>
            <a:spLocks noGrp="1"/>
          </p:cNvSpPr>
          <p:nvPr>
            <p:ph type="ctrTitle"/>
          </p:nvPr>
        </p:nvSpPr>
        <p:spPr>
          <a:xfrm>
            <a:off x="535020" y="685800"/>
            <a:ext cx="2780271" cy="5105400"/>
          </a:xfrm>
        </p:spPr>
        <p:txBody>
          <a:bodyPr vert="horz" lIns="91440" tIns="45720" rIns="91440" bIns="45720" rtlCol="0" anchor="ctr">
            <a:normAutofit/>
          </a:bodyPr>
          <a:lstStyle/>
          <a:p>
            <a:pPr algn="l"/>
            <a:r>
              <a:rPr lang="en-US" sz="3200" dirty="0">
                <a:solidFill>
                  <a:srgbClr val="FFFFFF"/>
                </a:solidFill>
              </a:rPr>
              <a:t>Static, PNF and dynamic stretching and their effect on hamstring performance </a:t>
            </a:r>
            <a:endParaRPr lang="en-US" sz="3400" kern="1200" dirty="0">
              <a:solidFill>
                <a:srgbClr val="FFFFFF"/>
              </a:solidFill>
              <a:latin typeface="+mj-lt"/>
              <a:ea typeface="+mj-ea"/>
              <a:cs typeface="+mj-cs"/>
            </a:endParaRPr>
          </a:p>
        </p:txBody>
      </p:sp>
    </p:spTree>
    <p:extLst>
      <p:ext uri="{BB962C8B-B14F-4D97-AF65-F5344CB8AC3E}">
        <p14:creationId xmlns:p14="http://schemas.microsoft.com/office/powerpoint/2010/main" val="4074055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2DFBFBE-A1EF-4A30-BD50-C593B35C2C7F}"/>
              </a:ext>
            </a:extLst>
          </p:cNvPr>
          <p:cNvSpPr>
            <a:spLocks noGrp="1"/>
          </p:cNvSpPr>
          <p:nvPr>
            <p:ph type="ctrTitle"/>
          </p:nvPr>
        </p:nvSpPr>
        <p:spPr>
          <a:xfrm>
            <a:off x="838200" y="365125"/>
            <a:ext cx="5393361" cy="1325563"/>
          </a:xfrm>
        </p:spPr>
        <p:txBody>
          <a:bodyPr vert="horz" lIns="91440" tIns="45720" rIns="91440" bIns="45720" rtlCol="0" anchor="ctr">
            <a:normAutofit/>
          </a:bodyPr>
          <a:lstStyle/>
          <a:p>
            <a:pPr algn="l"/>
            <a:r>
              <a:rPr lang="en-US" sz="3700" kern="1200">
                <a:solidFill>
                  <a:schemeClr val="tx1"/>
                </a:solidFill>
                <a:latin typeface="+mj-lt"/>
                <a:ea typeface="+mj-ea"/>
                <a:cs typeface="+mj-cs"/>
              </a:rPr>
              <a:t>What does literature say?</a:t>
            </a:r>
            <a:br>
              <a:rPr lang="en-US" sz="3700" kern="1200">
                <a:solidFill>
                  <a:schemeClr val="tx1"/>
                </a:solidFill>
                <a:latin typeface="+mj-lt"/>
                <a:ea typeface="+mj-ea"/>
                <a:cs typeface="+mj-cs"/>
              </a:rPr>
            </a:br>
            <a:endParaRPr lang="en-US" sz="3700" kern="1200">
              <a:solidFill>
                <a:schemeClr val="tx1"/>
              </a:solidFill>
              <a:latin typeface="+mj-lt"/>
              <a:ea typeface="+mj-ea"/>
              <a:cs typeface="+mj-cs"/>
            </a:endParaRPr>
          </a:p>
        </p:txBody>
      </p:sp>
      <p:sp>
        <p:nvSpPr>
          <p:cNvPr id="31" name="Freeform: Shape 3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98F151A3-F2DE-4E71-B1B2-E6502608CD10}"/>
              </a:ext>
            </a:extLst>
          </p:cNvPr>
          <p:cNvSpPr txBox="1"/>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Bef>
                <a:spcPts val="1000"/>
              </a:spcBef>
              <a:buFont typeface="Arial" panose="020B0604020202020204" pitchFamily="34" charset="0"/>
              <a:buChar char="•"/>
            </a:pPr>
            <a:r>
              <a:rPr lang="en-US" dirty="0"/>
              <a:t>Some existing literature has included poorly defined warm up protocols which make the interpretation of the results less accurate. </a:t>
            </a:r>
          </a:p>
          <a:p>
            <a:pPr indent="-228600">
              <a:lnSpc>
                <a:spcPct val="90000"/>
              </a:lnSpc>
              <a:spcBef>
                <a:spcPts val="1000"/>
              </a:spcBef>
              <a:buFont typeface="Arial" panose="020B0604020202020204" pitchFamily="34" charset="0"/>
              <a:buChar char="•"/>
            </a:pPr>
            <a:r>
              <a:rPr lang="en-GB" dirty="0"/>
              <a:t>Most stretching techniques have shown at least a temporary increase in range of motion associated with hamstring stretching.</a:t>
            </a:r>
            <a:endParaRPr lang="en-US" dirty="0"/>
          </a:p>
          <a:p>
            <a:pPr indent="-228600">
              <a:lnSpc>
                <a:spcPct val="90000"/>
              </a:lnSpc>
              <a:spcBef>
                <a:spcPts val="1000"/>
              </a:spcBef>
              <a:buFont typeface="Arial" panose="020B0604020202020204" pitchFamily="34" charset="0"/>
              <a:buChar char="•"/>
            </a:pPr>
            <a:r>
              <a:rPr lang="en-GB" dirty="0"/>
              <a:t> low hamstring strength ratio represents a modifiable factor to injury, restoring a normal balance between agonist and antagonist muscle groups significantly decreases the risk of injury.    </a:t>
            </a:r>
            <a:endParaRPr lang="en-US" dirty="0"/>
          </a:p>
        </p:txBody>
      </p:sp>
      <p:sp>
        <p:nvSpPr>
          <p:cNvPr id="33" name="Oval 3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descr="Books">
            <a:extLst>
              <a:ext uri="{FF2B5EF4-FFF2-40B4-BE49-F238E27FC236}">
                <a16:creationId xmlns:a16="http://schemas.microsoft.com/office/drawing/2014/main" id="{B0EB5950-2C0E-4242-B5A5-C2441193032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5" name="Freeform: Shape 3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7" name="Straight Connector 3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9" name="Freeform: Shape 3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219417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EA212-38A9-49DD-A1ED-428910C9B683}"/>
              </a:ext>
            </a:extLst>
          </p:cNvPr>
          <p:cNvSpPr>
            <a:spLocks noGrp="1"/>
          </p:cNvSpPr>
          <p:nvPr>
            <p:ph type="ctrTitle"/>
          </p:nvPr>
        </p:nvSpPr>
        <p:spPr>
          <a:xfrm>
            <a:off x="6096000" y="104455"/>
            <a:ext cx="5945312" cy="676426"/>
          </a:xfrm>
        </p:spPr>
        <p:txBody>
          <a:bodyPr vert="horz" lIns="91440" tIns="45720" rIns="91440" bIns="45720" rtlCol="0" anchor="b">
            <a:normAutofit fontScale="90000"/>
          </a:bodyPr>
          <a:lstStyle/>
          <a:p>
            <a:pPr algn="l"/>
            <a:r>
              <a:rPr lang="en-US" b="1" u="sng" dirty="0"/>
              <a:t>Methodology</a:t>
            </a:r>
            <a:r>
              <a:rPr lang="en-US" dirty="0"/>
              <a:t> </a:t>
            </a:r>
          </a:p>
        </p:txBody>
      </p:sp>
      <p:sp>
        <p:nvSpPr>
          <p:cNvPr id="33" name="Freeform: Shape 3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Picture 19">
            <a:extLst>
              <a:ext uri="{FF2B5EF4-FFF2-40B4-BE49-F238E27FC236}">
                <a16:creationId xmlns:a16="http://schemas.microsoft.com/office/drawing/2014/main" id="{1BF64B29-3A06-4F87-AE53-37AD828B3F2C}"/>
              </a:ext>
            </a:extLst>
          </p:cNvPr>
          <p:cNvPicPr>
            <a:picLocks noChangeAspect="1"/>
          </p:cNvPicPr>
          <p:nvPr/>
        </p:nvPicPr>
        <p:blipFill rotWithShape="1">
          <a:blip r:embed="rId3"/>
          <a:srcRect l="6888" r="2723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4" name="TextBox 3">
            <a:extLst>
              <a:ext uri="{FF2B5EF4-FFF2-40B4-BE49-F238E27FC236}">
                <a16:creationId xmlns:a16="http://schemas.microsoft.com/office/drawing/2014/main" id="{6D81E5AE-D818-4487-B8CA-43F7F75DC83E}"/>
              </a:ext>
            </a:extLst>
          </p:cNvPr>
          <p:cNvSpPr txBox="1"/>
          <p:nvPr/>
        </p:nvSpPr>
        <p:spPr>
          <a:xfrm>
            <a:off x="477076" y="780881"/>
            <a:ext cx="2958779" cy="1525668"/>
          </a:xfrm>
          <a:prstGeom prst="rect">
            <a:avLst/>
          </a:prstGeom>
        </p:spPr>
        <p:txBody>
          <a:bodyPr vert="horz" lIns="91440" tIns="45720" rIns="91440" bIns="45720" rtlCol="0">
            <a:normAutofit/>
          </a:bodyPr>
          <a:lstStyle/>
          <a:p>
            <a:pPr marL="285750" indent="-285750">
              <a:lnSpc>
                <a:spcPct val="90000"/>
              </a:lnSpc>
              <a:spcBef>
                <a:spcPts val="1000"/>
              </a:spcBef>
              <a:buFont typeface="Arial" panose="020B0604020202020204" pitchFamily="34" charset="0"/>
              <a:buChar char="•"/>
            </a:pPr>
            <a:endParaRPr lang="en-US" sz="1700" dirty="0"/>
          </a:p>
        </p:txBody>
      </p:sp>
      <p:sp>
        <p:nvSpPr>
          <p:cNvPr id="3" name="TextBox 2">
            <a:extLst>
              <a:ext uri="{FF2B5EF4-FFF2-40B4-BE49-F238E27FC236}">
                <a16:creationId xmlns:a16="http://schemas.microsoft.com/office/drawing/2014/main" id="{CC1D1FEC-93D5-4E37-A7A4-F6D0E07BE46F}"/>
              </a:ext>
            </a:extLst>
          </p:cNvPr>
          <p:cNvSpPr txBox="1"/>
          <p:nvPr/>
        </p:nvSpPr>
        <p:spPr>
          <a:xfrm>
            <a:off x="6134391" y="780881"/>
            <a:ext cx="5945312" cy="3139321"/>
          </a:xfrm>
          <a:prstGeom prst="rect">
            <a:avLst/>
          </a:prstGeom>
          <a:noFill/>
        </p:spPr>
        <p:txBody>
          <a:bodyPr wrap="square" rtlCol="0">
            <a:spAutoFit/>
          </a:bodyPr>
          <a:lstStyle/>
          <a:p>
            <a:pPr marL="285750" indent="-285750">
              <a:buFont typeface="Arial" panose="020B0604020202020204" pitchFamily="34" charset="0"/>
              <a:buChar char="•"/>
            </a:pPr>
            <a:r>
              <a:rPr lang="en-GB" dirty="0"/>
              <a:t>Patients will be asked to persist from training at high intensity 2 days prior to any testing.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digital hand held dynamometer used for recording strength scores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Hudl app will be used to record ROM from a safe distance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TheraBand will be used to apply the over pressure during the PNF stretch. </a:t>
            </a:r>
          </a:p>
        </p:txBody>
      </p:sp>
    </p:spTree>
    <p:extLst>
      <p:ext uri="{BB962C8B-B14F-4D97-AF65-F5344CB8AC3E}">
        <p14:creationId xmlns:p14="http://schemas.microsoft.com/office/powerpoint/2010/main" val="298292836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8" name="Rectangle 23">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43389BE-A3A7-4376-A05D-56231820CEF1}"/>
              </a:ext>
            </a:extLst>
          </p:cNvPr>
          <p:cNvSpPr txBox="1"/>
          <p:nvPr/>
        </p:nvSpPr>
        <p:spPr>
          <a:xfrm>
            <a:off x="1159933" y="995318"/>
            <a:ext cx="9872134" cy="1193968"/>
          </a:xfrm>
          <a:prstGeom prst="rect">
            <a:avLst/>
          </a:prstGeom>
          <a:solidFill>
            <a:srgbClr val="FFFFFF"/>
          </a:solidFill>
          <a:ln w="38100">
            <a:solidFill>
              <a:srgbClr val="7F7F7F"/>
            </a:solidFill>
            <a:miter lim="800000"/>
          </a:ln>
        </p:spPr>
        <p:txBody>
          <a:bodyPr vert="horz" lIns="91440" tIns="45720" rIns="91440" bIns="45720" rtlCol="0" anchor="ctr">
            <a:normAutofit/>
          </a:bodyPr>
          <a:lstStyle/>
          <a:p>
            <a:pPr algn="ctr">
              <a:lnSpc>
                <a:spcPct val="90000"/>
              </a:lnSpc>
              <a:spcBef>
                <a:spcPct val="0"/>
              </a:spcBef>
              <a:spcAft>
                <a:spcPts val="600"/>
              </a:spcAft>
            </a:pPr>
            <a:r>
              <a:rPr lang="en-US" sz="3600" u="sng" kern="1200">
                <a:solidFill>
                  <a:srgbClr val="3F3F3F"/>
                </a:solidFill>
                <a:latin typeface="+mj-lt"/>
                <a:ea typeface="+mj-ea"/>
                <a:cs typeface="+mj-cs"/>
              </a:rPr>
              <a:t>Hypothesis</a:t>
            </a:r>
          </a:p>
        </p:txBody>
      </p:sp>
      <p:sp>
        <p:nvSpPr>
          <p:cNvPr id="3" name="Subtitle 2">
            <a:extLst>
              <a:ext uri="{FF2B5EF4-FFF2-40B4-BE49-F238E27FC236}">
                <a16:creationId xmlns:a16="http://schemas.microsoft.com/office/drawing/2014/main" id="{AC7FD068-4607-4E0A-A0A8-738F8080F0AC}"/>
              </a:ext>
            </a:extLst>
          </p:cNvPr>
          <p:cNvSpPr>
            <a:spLocks noGrp="1"/>
          </p:cNvSpPr>
          <p:nvPr>
            <p:ph type="subTitle" idx="1"/>
          </p:nvPr>
        </p:nvSpPr>
        <p:spPr>
          <a:xfrm>
            <a:off x="1476915" y="2888250"/>
            <a:ext cx="4297351" cy="2959777"/>
          </a:xfrm>
        </p:spPr>
        <p:txBody>
          <a:bodyPr vert="horz" lIns="91440" tIns="45720" rIns="91440" bIns="45720" rtlCol="0" anchor="t">
            <a:normAutofit/>
          </a:bodyPr>
          <a:lstStyle/>
          <a:p>
            <a:pPr indent="-228600" algn="l">
              <a:buFont typeface="Arial" panose="020B0604020202020204" pitchFamily="34" charset="0"/>
              <a:buChar char="•"/>
            </a:pPr>
            <a:r>
              <a:rPr lang="en-US" sz="2000" dirty="0"/>
              <a:t>Will one of the interventions make a significant increase in hamstring performance</a:t>
            </a:r>
          </a:p>
        </p:txBody>
      </p:sp>
      <p:cxnSp>
        <p:nvCxnSpPr>
          <p:cNvPr id="29" name="Straight Connector 25">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15335D8-3B55-4CC4-A6C3-A4096CC732CE}"/>
              </a:ext>
            </a:extLst>
          </p:cNvPr>
          <p:cNvSpPr txBox="1"/>
          <p:nvPr/>
        </p:nvSpPr>
        <p:spPr>
          <a:xfrm>
            <a:off x="6417731" y="2888250"/>
            <a:ext cx="4292594" cy="29597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All interventions should have an impact on the hamstring's performance. However the hypothesis would be that at least one of the interventions will have a significantly higher score than the other, making it the superior stretch for hamstring performance.</a:t>
            </a:r>
          </a:p>
        </p:txBody>
      </p:sp>
    </p:spTree>
    <p:extLst>
      <p:ext uri="{BB962C8B-B14F-4D97-AF65-F5344CB8AC3E}">
        <p14:creationId xmlns:p14="http://schemas.microsoft.com/office/powerpoint/2010/main" val="65137385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D6FB5-BE30-4CEC-886E-C97483798D9C}"/>
              </a:ext>
            </a:extLst>
          </p:cNvPr>
          <p:cNvSpPr>
            <a:spLocks noGrp="1"/>
          </p:cNvSpPr>
          <p:nvPr>
            <p:ph type="title"/>
          </p:nvPr>
        </p:nvSpPr>
        <p:spPr>
          <a:xfrm>
            <a:off x="0" y="-1275234"/>
            <a:ext cx="5238466" cy="2991416"/>
          </a:xfrm>
        </p:spPr>
        <p:txBody>
          <a:bodyPr vert="horz" lIns="91440" tIns="45720" rIns="91440" bIns="45720" rtlCol="0" anchor="b">
            <a:normAutofit/>
          </a:bodyPr>
          <a:lstStyle/>
          <a:p>
            <a:r>
              <a:rPr lang="en-US" sz="6000" kern="1200">
                <a:solidFill>
                  <a:schemeClr val="tx1"/>
                </a:solidFill>
                <a:latin typeface="+mj-lt"/>
                <a:ea typeface="+mj-ea"/>
                <a:cs typeface="+mj-cs"/>
              </a:rPr>
              <a:t>Protocol of testing</a:t>
            </a:r>
          </a:p>
        </p:txBody>
      </p:sp>
      <p:sp>
        <p:nvSpPr>
          <p:cNvPr id="12" name="Freeform: Shape 11">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Clipboard Partially Crossed">
            <a:extLst>
              <a:ext uri="{FF2B5EF4-FFF2-40B4-BE49-F238E27FC236}">
                <a16:creationId xmlns:a16="http://schemas.microsoft.com/office/drawing/2014/main" id="{7EDAADDA-D04B-4BAA-8CF6-D4E8C15AC56C}"/>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
        <p:nvSpPr>
          <p:cNvPr id="6" name="TextBox 5">
            <a:extLst>
              <a:ext uri="{FF2B5EF4-FFF2-40B4-BE49-F238E27FC236}">
                <a16:creationId xmlns:a16="http://schemas.microsoft.com/office/drawing/2014/main" id="{884155E4-C7E7-4CFF-BA19-A1364F4B97BD}"/>
              </a:ext>
            </a:extLst>
          </p:cNvPr>
          <p:cNvSpPr txBox="1"/>
          <p:nvPr/>
        </p:nvSpPr>
        <p:spPr>
          <a:xfrm>
            <a:off x="246580" y="1962364"/>
            <a:ext cx="5157627" cy="3693319"/>
          </a:xfrm>
          <a:prstGeom prst="rect">
            <a:avLst/>
          </a:prstGeom>
          <a:noFill/>
        </p:spPr>
        <p:txBody>
          <a:bodyPr wrap="square" rtlCol="0">
            <a:spAutoFit/>
          </a:bodyPr>
          <a:lstStyle/>
          <a:p>
            <a:pPr marL="342900" indent="-342900">
              <a:buAutoNum type="arabicPeriod"/>
            </a:pPr>
            <a:r>
              <a:rPr lang="en-GB" u="sng" dirty="0"/>
              <a:t>No intervention  </a:t>
            </a:r>
          </a:p>
          <a:p>
            <a:pPr marL="285750" indent="-285750">
              <a:buFontTx/>
              <a:buChar char="-"/>
            </a:pPr>
            <a:r>
              <a:rPr lang="en-GB" dirty="0"/>
              <a:t>ROM and Strength scores</a:t>
            </a:r>
          </a:p>
          <a:p>
            <a:pPr marL="285750" indent="-285750">
              <a:buFontTx/>
              <a:buChar char="-"/>
            </a:pPr>
            <a:r>
              <a:rPr lang="en-GB" dirty="0"/>
              <a:t>(Baseline measurement) </a:t>
            </a:r>
          </a:p>
          <a:p>
            <a:endParaRPr lang="en-GB" u="sng" dirty="0"/>
          </a:p>
          <a:p>
            <a:r>
              <a:rPr lang="en-GB" dirty="0"/>
              <a:t>2. </a:t>
            </a:r>
            <a:r>
              <a:rPr lang="en-GB" u="sng" dirty="0"/>
              <a:t>1</a:t>
            </a:r>
            <a:r>
              <a:rPr lang="en-GB" u="sng" baseline="30000" dirty="0"/>
              <a:t>st</a:t>
            </a:r>
            <a:r>
              <a:rPr lang="en-GB" u="sng" dirty="0"/>
              <a:t> intervention</a:t>
            </a:r>
          </a:p>
          <a:p>
            <a:pPr marL="285750" indent="-285750">
              <a:buFontTx/>
              <a:buChar char="-"/>
            </a:pPr>
            <a:r>
              <a:rPr lang="en-GB" u="sng" dirty="0"/>
              <a:t>ROM and Strength scores</a:t>
            </a:r>
          </a:p>
          <a:p>
            <a:endParaRPr lang="en-GB" u="sng" dirty="0"/>
          </a:p>
          <a:p>
            <a:r>
              <a:rPr lang="en-GB" dirty="0"/>
              <a:t>3. </a:t>
            </a:r>
            <a:r>
              <a:rPr lang="en-GB" u="sng" dirty="0"/>
              <a:t>2</a:t>
            </a:r>
            <a:r>
              <a:rPr lang="en-GB" u="sng" baseline="30000" dirty="0"/>
              <a:t>nd</a:t>
            </a:r>
            <a:r>
              <a:rPr lang="en-GB" u="sng" dirty="0"/>
              <a:t> intervention </a:t>
            </a:r>
          </a:p>
          <a:p>
            <a:pPr marL="285750" indent="-285750">
              <a:buFontTx/>
              <a:buChar char="-"/>
            </a:pPr>
            <a:r>
              <a:rPr lang="en-GB" dirty="0"/>
              <a:t>ROM and Strength scores</a:t>
            </a:r>
          </a:p>
          <a:p>
            <a:pPr marL="285750" indent="-285750">
              <a:buFontTx/>
              <a:buChar char="-"/>
            </a:pPr>
            <a:endParaRPr lang="en-GB" u="sng" dirty="0"/>
          </a:p>
          <a:p>
            <a:r>
              <a:rPr lang="en-GB" dirty="0"/>
              <a:t>4. </a:t>
            </a:r>
            <a:r>
              <a:rPr lang="en-GB" u="sng" dirty="0"/>
              <a:t>3</a:t>
            </a:r>
            <a:r>
              <a:rPr lang="en-GB" u="sng" baseline="30000" dirty="0"/>
              <a:t>rd</a:t>
            </a:r>
            <a:r>
              <a:rPr lang="en-GB" u="sng" dirty="0"/>
              <a:t> intervention</a:t>
            </a:r>
          </a:p>
          <a:p>
            <a:r>
              <a:rPr lang="en-GB" dirty="0"/>
              <a:t>- ROM and strength scores</a:t>
            </a:r>
          </a:p>
          <a:p>
            <a:pPr marL="285750" indent="-285750">
              <a:buFontTx/>
              <a:buChar char="-"/>
            </a:pPr>
            <a:endParaRPr lang="en-GB" u="sng" dirty="0"/>
          </a:p>
        </p:txBody>
      </p:sp>
      <p:sp>
        <p:nvSpPr>
          <p:cNvPr id="7" name="TextBox 6">
            <a:extLst>
              <a:ext uri="{FF2B5EF4-FFF2-40B4-BE49-F238E27FC236}">
                <a16:creationId xmlns:a16="http://schemas.microsoft.com/office/drawing/2014/main" id="{7E94D565-B576-4024-8EFA-E8A926EBEAB6}"/>
              </a:ext>
            </a:extLst>
          </p:cNvPr>
          <p:cNvSpPr txBox="1"/>
          <p:nvPr/>
        </p:nvSpPr>
        <p:spPr>
          <a:xfrm>
            <a:off x="86628" y="6099811"/>
            <a:ext cx="5909911" cy="646331"/>
          </a:xfrm>
          <a:prstGeom prst="rect">
            <a:avLst/>
          </a:prstGeom>
          <a:noFill/>
        </p:spPr>
        <p:txBody>
          <a:bodyPr wrap="square" rtlCol="0">
            <a:spAutoFit/>
          </a:bodyPr>
          <a:lstStyle/>
          <a:p>
            <a:r>
              <a:rPr lang="en-GB" dirty="0"/>
              <a:t>*All tests will be randomly chosen by the researcher without participants knowing until testing to inhibit bias</a:t>
            </a:r>
          </a:p>
        </p:txBody>
      </p:sp>
    </p:spTree>
    <p:extLst>
      <p:ext uri="{BB962C8B-B14F-4D97-AF65-F5344CB8AC3E}">
        <p14:creationId xmlns:p14="http://schemas.microsoft.com/office/powerpoint/2010/main" val="36047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B874C19-9B23-4B12-823E-D67615A9B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43949" cy="6858000"/>
          </a:xfrm>
          <a:custGeom>
            <a:avLst/>
            <a:gdLst>
              <a:gd name="connsiteX0" fmla="*/ 956085 w 7743949"/>
              <a:gd name="connsiteY0" fmla="*/ 2071857 h 6858000"/>
              <a:gd name="connsiteX1" fmla="*/ 4999548 w 7743949"/>
              <a:gd name="connsiteY1" fmla="*/ 2071857 h 6858000"/>
              <a:gd name="connsiteX2" fmla="*/ 5619604 w 7743949"/>
              <a:gd name="connsiteY2" fmla="*/ 2437296 h 6858000"/>
              <a:gd name="connsiteX3" fmla="*/ 7645701 w 7743949"/>
              <a:gd name="connsiteY3" fmla="*/ 5926372 h 6858000"/>
              <a:gd name="connsiteX4" fmla="*/ 7645701 w 7743949"/>
              <a:gd name="connsiteY4" fmla="*/ 6639850 h 6858000"/>
              <a:gd name="connsiteX5" fmla="*/ 7538856 w 7743949"/>
              <a:gd name="connsiteY5" fmla="*/ 6823844 h 6858000"/>
              <a:gd name="connsiteX6" fmla="*/ 7519022 w 7743949"/>
              <a:gd name="connsiteY6" fmla="*/ 6858000 h 6858000"/>
              <a:gd name="connsiteX7" fmla="*/ 0 w 7743949"/>
              <a:gd name="connsiteY7" fmla="*/ 6858000 h 6858000"/>
              <a:gd name="connsiteX8" fmla="*/ 0 w 7743949"/>
              <a:gd name="connsiteY8" fmla="*/ 3003362 h 6858000"/>
              <a:gd name="connsiteX9" fmla="*/ 144017 w 7743949"/>
              <a:gd name="connsiteY9" fmla="*/ 2754282 h 6858000"/>
              <a:gd name="connsiteX10" fmla="*/ 327296 w 7743949"/>
              <a:gd name="connsiteY10" fmla="*/ 2437296 h 6858000"/>
              <a:gd name="connsiteX11" fmla="*/ 956085 w 7743949"/>
              <a:gd name="connsiteY11" fmla="*/ 2071857 h 6858000"/>
              <a:gd name="connsiteX12" fmla="*/ 6281397 w 7743949"/>
              <a:gd name="connsiteY12" fmla="*/ 1163923 h 6858000"/>
              <a:gd name="connsiteX13" fmla="*/ 7148441 w 7743949"/>
              <a:gd name="connsiteY13" fmla="*/ 1163923 h 6858000"/>
              <a:gd name="connsiteX14" fmla="*/ 7281401 w 7743949"/>
              <a:gd name="connsiteY14" fmla="*/ 1242285 h 6858000"/>
              <a:gd name="connsiteX15" fmla="*/ 7715859 w 7743949"/>
              <a:gd name="connsiteY15" fmla="*/ 1990451 h 6858000"/>
              <a:gd name="connsiteX16" fmla="*/ 7715859 w 7743949"/>
              <a:gd name="connsiteY16" fmla="*/ 2143443 h 6858000"/>
              <a:gd name="connsiteX17" fmla="*/ 7281401 w 7743949"/>
              <a:gd name="connsiteY17" fmla="*/ 2891610 h 6858000"/>
              <a:gd name="connsiteX18" fmla="*/ 7148441 w 7743949"/>
              <a:gd name="connsiteY18" fmla="*/ 2969971 h 6858000"/>
              <a:gd name="connsiteX19" fmla="*/ 6281397 w 7743949"/>
              <a:gd name="connsiteY19" fmla="*/ 2969971 h 6858000"/>
              <a:gd name="connsiteX20" fmla="*/ 6146565 w 7743949"/>
              <a:gd name="connsiteY20" fmla="*/ 2891610 h 6858000"/>
              <a:gd name="connsiteX21" fmla="*/ 5713979 w 7743949"/>
              <a:gd name="connsiteY21" fmla="*/ 2143443 h 6858000"/>
              <a:gd name="connsiteX22" fmla="*/ 5713979 w 7743949"/>
              <a:gd name="connsiteY22" fmla="*/ 1990451 h 6858000"/>
              <a:gd name="connsiteX23" fmla="*/ 6146565 w 7743949"/>
              <a:gd name="connsiteY23" fmla="*/ 1242285 h 6858000"/>
              <a:gd name="connsiteX24" fmla="*/ 6281397 w 7743949"/>
              <a:gd name="connsiteY24" fmla="*/ 1163923 h 6858000"/>
              <a:gd name="connsiteX25" fmla="*/ 0 w 7743949"/>
              <a:gd name="connsiteY25" fmla="*/ 0 h 6858000"/>
              <a:gd name="connsiteX26" fmla="*/ 6600525 w 7743949"/>
              <a:gd name="connsiteY26" fmla="*/ 0 h 6858000"/>
              <a:gd name="connsiteX27" fmla="*/ 6486618 w 7743949"/>
              <a:gd name="connsiteY27" fmla="*/ 196155 h 6858000"/>
              <a:gd name="connsiteX28" fmla="*/ 5677553 w 7743949"/>
              <a:gd name="connsiteY28" fmla="*/ 1589421 h 6858000"/>
              <a:gd name="connsiteX29" fmla="*/ 5057496 w 7743949"/>
              <a:gd name="connsiteY29" fmla="*/ 1954861 h 6858000"/>
              <a:gd name="connsiteX30" fmla="*/ 1014033 w 7743949"/>
              <a:gd name="connsiteY30" fmla="*/ 1954861 h 6858000"/>
              <a:gd name="connsiteX31" fmla="*/ 385244 w 7743949"/>
              <a:gd name="connsiteY31" fmla="*/ 1589421 h 6858000"/>
              <a:gd name="connsiteX32" fmla="*/ 69234 w 7743949"/>
              <a:gd name="connsiteY32" fmla="*/ 1042874 h 6858000"/>
              <a:gd name="connsiteX33" fmla="*/ 0 w 7743949"/>
              <a:gd name="connsiteY33" fmla="*/ 923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6ACC04-4679-4AC0-AD17-E68C73ED6671}"/>
              </a:ext>
            </a:extLst>
          </p:cNvPr>
          <p:cNvSpPr>
            <a:spLocks noGrp="1"/>
          </p:cNvSpPr>
          <p:nvPr>
            <p:ph type="ctrTitle"/>
          </p:nvPr>
        </p:nvSpPr>
        <p:spPr>
          <a:xfrm>
            <a:off x="756744" y="349858"/>
            <a:ext cx="4761461" cy="1351722"/>
          </a:xfrm>
        </p:spPr>
        <p:txBody>
          <a:bodyPr vert="horz" lIns="91440" tIns="45720" rIns="91440" bIns="45720" rtlCol="0" anchor="ctr">
            <a:normAutofit/>
          </a:bodyPr>
          <a:lstStyle/>
          <a:p>
            <a:pPr algn="l"/>
            <a:r>
              <a:rPr lang="en-US" sz="3700" kern="1200" dirty="0">
                <a:solidFill>
                  <a:schemeClr val="bg1"/>
                </a:solidFill>
                <a:latin typeface="+mj-lt"/>
                <a:ea typeface="+mj-ea"/>
                <a:cs typeface="+mj-cs"/>
              </a:rPr>
              <a:t>Data analysis</a:t>
            </a:r>
          </a:p>
        </p:txBody>
      </p:sp>
      <p:sp>
        <p:nvSpPr>
          <p:cNvPr id="4" name="TextBox 3">
            <a:extLst>
              <a:ext uri="{FF2B5EF4-FFF2-40B4-BE49-F238E27FC236}">
                <a16:creationId xmlns:a16="http://schemas.microsoft.com/office/drawing/2014/main" id="{56516014-A4BE-40A5-8ABE-E836716A9660}"/>
              </a:ext>
            </a:extLst>
          </p:cNvPr>
          <p:cNvSpPr txBox="1"/>
          <p:nvPr/>
        </p:nvSpPr>
        <p:spPr>
          <a:xfrm>
            <a:off x="279133" y="2863018"/>
            <a:ext cx="5816867" cy="33044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solidFill>
                  <a:schemeClr val="bg1"/>
                </a:solidFill>
              </a:rPr>
              <a:t>Independent T test comparing dominant vs non dominant.</a:t>
            </a:r>
          </a:p>
          <a:p>
            <a:pPr indent="-228600">
              <a:lnSpc>
                <a:spcPct val="90000"/>
              </a:lnSpc>
              <a:spcAft>
                <a:spcPts val="600"/>
              </a:spcAft>
              <a:buFont typeface="Arial" panose="020B0604020202020204" pitchFamily="34" charset="0"/>
              <a:buChar char="•"/>
            </a:pPr>
            <a:r>
              <a:rPr lang="en-US" sz="2400" dirty="0">
                <a:solidFill>
                  <a:schemeClr val="bg1"/>
                </a:solidFill>
                <a:effectLst/>
              </a:rPr>
              <a:t>ANOVA </a:t>
            </a:r>
          </a:p>
          <a:p>
            <a:pPr indent="-228600">
              <a:lnSpc>
                <a:spcPct val="90000"/>
              </a:lnSpc>
              <a:spcAft>
                <a:spcPts val="600"/>
              </a:spcAft>
              <a:buFont typeface="Arial" panose="020B0604020202020204" pitchFamily="34" charset="0"/>
              <a:buChar char="•"/>
            </a:pPr>
            <a:r>
              <a:rPr lang="en-US" sz="2400" dirty="0">
                <a:solidFill>
                  <a:schemeClr val="bg1"/>
                </a:solidFill>
                <a:effectLst/>
              </a:rPr>
              <a:t>Data type =</a:t>
            </a:r>
            <a:r>
              <a:rPr lang="en-US" sz="2400" dirty="0">
                <a:solidFill>
                  <a:schemeClr val="bg1"/>
                </a:solidFill>
              </a:rPr>
              <a:t> Scale data </a:t>
            </a:r>
          </a:p>
          <a:p>
            <a:pPr indent="-228600">
              <a:lnSpc>
                <a:spcPct val="90000"/>
              </a:lnSpc>
              <a:spcAft>
                <a:spcPts val="600"/>
              </a:spcAft>
              <a:buFont typeface="Arial" panose="020B0604020202020204" pitchFamily="34" charset="0"/>
              <a:buChar char="•"/>
            </a:pPr>
            <a:r>
              <a:rPr lang="en-US" sz="2400" dirty="0">
                <a:solidFill>
                  <a:schemeClr val="bg1"/>
                </a:solidFill>
                <a:effectLst/>
              </a:rPr>
              <a:t>Randomized group/no external influences</a:t>
            </a:r>
          </a:p>
          <a:p>
            <a:pPr indent="-228600">
              <a:lnSpc>
                <a:spcPct val="90000"/>
              </a:lnSpc>
              <a:spcAft>
                <a:spcPts val="600"/>
              </a:spcAft>
              <a:buFont typeface="Arial" panose="020B0604020202020204" pitchFamily="34" charset="0"/>
              <a:buChar char="•"/>
            </a:pPr>
            <a:r>
              <a:rPr lang="en-US" sz="2400" dirty="0">
                <a:solidFill>
                  <a:schemeClr val="bg1"/>
                </a:solidFill>
              </a:rPr>
              <a:t>Quantitate data</a:t>
            </a:r>
            <a:endParaRPr lang="en-US" sz="2400" dirty="0">
              <a:solidFill>
                <a:schemeClr val="bg1"/>
              </a:solidFill>
              <a:effectLst/>
            </a:endParaRPr>
          </a:p>
          <a:p>
            <a:pPr>
              <a:lnSpc>
                <a:spcPct val="90000"/>
              </a:lnSpc>
              <a:spcAft>
                <a:spcPts val="600"/>
              </a:spcAft>
            </a:pPr>
            <a:endParaRPr lang="en-US" sz="2400" dirty="0">
              <a:solidFill>
                <a:schemeClr val="bg1"/>
              </a:solidFill>
            </a:endParaRPr>
          </a:p>
        </p:txBody>
      </p:sp>
      <p:pic>
        <p:nvPicPr>
          <p:cNvPr id="5" name="Graphic 4" descr="Statistics">
            <a:extLst>
              <a:ext uri="{FF2B5EF4-FFF2-40B4-BE49-F238E27FC236}">
                <a16:creationId xmlns:a16="http://schemas.microsoft.com/office/drawing/2014/main" id="{A60D4D32-86D2-4BE5-A0A5-494F831B9B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36576" y="1261638"/>
            <a:ext cx="3858600" cy="3858600"/>
          </a:xfrm>
          <a:prstGeom prst="rect">
            <a:avLst/>
          </a:prstGeom>
        </p:spPr>
      </p:pic>
    </p:spTree>
    <p:extLst>
      <p:ext uri="{BB962C8B-B14F-4D97-AF65-F5344CB8AC3E}">
        <p14:creationId xmlns:p14="http://schemas.microsoft.com/office/powerpoint/2010/main" val="3813336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8661D-20CB-4CF7-A8B4-EB10462FA4EF}"/>
              </a:ext>
            </a:extLst>
          </p:cNvPr>
          <p:cNvSpPr>
            <a:spLocks noGrp="1"/>
          </p:cNvSpPr>
          <p:nvPr>
            <p:ph type="ctrTitle"/>
          </p:nvPr>
        </p:nvSpPr>
        <p:spPr>
          <a:xfrm>
            <a:off x="1135294" y="-1510469"/>
            <a:ext cx="9921411" cy="2387600"/>
          </a:xfrm>
        </p:spPr>
        <p:txBody>
          <a:bodyPr/>
          <a:lstStyle/>
          <a:p>
            <a:r>
              <a:rPr lang="en-GB" dirty="0"/>
              <a:t> Participants</a:t>
            </a:r>
          </a:p>
        </p:txBody>
      </p:sp>
      <p:sp>
        <p:nvSpPr>
          <p:cNvPr id="4" name="TextBox 3">
            <a:extLst>
              <a:ext uri="{FF2B5EF4-FFF2-40B4-BE49-F238E27FC236}">
                <a16:creationId xmlns:a16="http://schemas.microsoft.com/office/drawing/2014/main" id="{A6E6976A-0764-432D-9B57-1F25786CB117}"/>
              </a:ext>
            </a:extLst>
          </p:cNvPr>
          <p:cNvSpPr txBox="1"/>
          <p:nvPr/>
        </p:nvSpPr>
        <p:spPr>
          <a:xfrm>
            <a:off x="75772" y="5368604"/>
            <a:ext cx="6890107" cy="646331"/>
          </a:xfrm>
          <a:prstGeom prst="rect">
            <a:avLst/>
          </a:prstGeom>
          <a:noFill/>
        </p:spPr>
        <p:txBody>
          <a:bodyPr wrap="square" rtlCol="0">
            <a:spAutoFit/>
          </a:bodyPr>
          <a:lstStyle/>
          <a:p>
            <a:r>
              <a:rPr lang="en-GB" b="1" u="sng" dirty="0"/>
              <a:t>RECRUITMENT: </a:t>
            </a:r>
            <a:r>
              <a:rPr lang="en-GB" dirty="0"/>
              <a:t> Individuals will be recruited via a student email sent to their student email address. </a:t>
            </a:r>
          </a:p>
        </p:txBody>
      </p:sp>
      <p:sp>
        <p:nvSpPr>
          <p:cNvPr id="7" name="TextBox 6">
            <a:extLst>
              <a:ext uri="{FF2B5EF4-FFF2-40B4-BE49-F238E27FC236}">
                <a16:creationId xmlns:a16="http://schemas.microsoft.com/office/drawing/2014/main" id="{357D81D8-E5F3-443A-8B92-30D5B433876E}"/>
              </a:ext>
            </a:extLst>
          </p:cNvPr>
          <p:cNvSpPr txBox="1"/>
          <p:nvPr/>
        </p:nvSpPr>
        <p:spPr>
          <a:xfrm>
            <a:off x="75772" y="1137708"/>
            <a:ext cx="8914116" cy="4247317"/>
          </a:xfrm>
          <a:prstGeom prst="rect">
            <a:avLst/>
          </a:prstGeom>
          <a:noFill/>
        </p:spPr>
        <p:txBody>
          <a:bodyPr wrap="square">
            <a:spAutoFit/>
          </a:bodyPr>
          <a:lstStyle/>
          <a:p>
            <a:r>
              <a:rPr lang="en-GB" b="1" u="sng" dirty="0"/>
              <a:t>WHO: </a:t>
            </a:r>
            <a:r>
              <a:rPr lang="en-GB" dirty="0"/>
              <a:t>Students from University Trinity St </a:t>
            </a:r>
            <a:r>
              <a:rPr lang="en-GB" dirty="0" err="1"/>
              <a:t>Davids</a:t>
            </a:r>
            <a:r>
              <a:rPr lang="en-GB" dirty="0"/>
              <a:t> on a SHOE programme both male and female. </a:t>
            </a:r>
          </a:p>
          <a:p>
            <a:endParaRPr lang="en-GB" dirty="0"/>
          </a:p>
          <a:p>
            <a:r>
              <a:rPr lang="en-GB" b="1" u="sng" dirty="0"/>
              <a:t>AGE RANGE: </a:t>
            </a:r>
            <a:r>
              <a:rPr lang="en-GB" dirty="0"/>
              <a:t>18-31.</a:t>
            </a:r>
          </a:p>
          <a:p>
            <a:endParaRPr lang="en-GB" dirty="0"/>
          </a:p>
          <a:p>
            <a:r>
              <a:rPr lang="en-GB" b="1" u="sng" dirty="0"/>
              <a:t>HOW MANY PARTICIPANTS: </a:t>
            </a:r>
            <a:r>
              <a:rPr lang="en-GB" dirty="0"/>
              <a:t>12+</a:t>
            </a:r>
          </a:p>
          <a:p>
            <a:endParaRPr lang="en-GB" dirty="0"/>
          </a:p>
          <a:p>
            <a:r>
              <a:rPr lang="en-GB" b="1" u="sng" dirty="0"/>
              <a:t>CONVIENT SAMPLE:  </a:t>
            </a:r>
            <a:r>
              <a:rPr lang="en-GB" dirty="0"/>
              <a:t>To find a group of participants available for testing.</a:t>
            </a:r>
          </a:p>
          <a:p>
            <a:endParaRPr lang="en-GB" dirty="0"/>
          </a:p>
          <a:p>
            <a:r>
              <a:rPr lang="en-GB" b="1" u="sng" dirty="0"/>
              <a:t>INCLUSION: </a:t>
            </a:r>
            <a:r>
              <a:rPr lang="en-GB" dirty="0"/>
              <a:t>Healthy UWTSD Carmarthen SHOE students.</a:t>
            </a:r>
          </a:p>
          <a:p>
            <a:endParaRPr lang="en-GB" dirty="0"/>
          </a:p>
          <a:p>
            <a:r>
              <a:rPr lang="en-GB" b="1" u="sng" dirty="0"/>
              <a:t>EXCLUSION: </a:t>
            </a:r>
          </a:p>
          <a:p>
            <a:r>
              <a:rPr lang="en-GB" dirty="0"/>
              <a:t>1.Any individual with a lower limb musculoskeletal pathology.</a:t>
            </a:r>
          </a:p>
          <a:p>
            <a:r>
              <a:rPr lang="en-GB" dirty="0"/>
              <a:t>2.Any individual showing signs/symptoms of Covid 19.</a:t>
            </a:r>
          </a:p>
          <a:p>
            <a:r>
              <a:rPr lang="en-GB" dirty="0"/>
              <a:t>3. Pupils who are not on the SHOE University Trinity St </a:t>
            </a:r>
            <a:r>
              <a:rPr lang="en-GB" dirty="0" err="1"/>
              <a:t>Davids</a:t>
            </a:r>
            <a:r>
              <a:rPr lang="en-GB" dirty="0"/>
              <a:t> Carmarthen.</a:t>
            </a:r>
          </a:p>
        </p:txBody>
      </p:sp>
      <p:pic>
        <p:nvPicPr>
          <p:cNvPr id="10" name="Graphic 9" descr="Group of people">
            <a:extLst>
              <a:ext uri="{FF2B5EF4-FFF2-40B4-BE49-F238E27FC236}">
                <a16:creationId xmlns:a16="http://schemas.microsoft.com/office/drawing/2014/main" id="{E211AEDD-BCCF-415F-8B0A-872B20E94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8536" y="1738900"/>
            <a:ext cx="3202969" cy="3202969"/>
          </a:xfrm>
          <a:prstGeom prst="rect">
            <a:avLst/>
          </a:prstGeom>
        </p:spPr>
      </p:pic>
    </p:spTree>
    <p:extLst>
      <p:ext uri="{BB962C8B-B14F-4D97-AF65-F5344CB8AC3E}">
        <p14:creationId xmlns:p14="http://schemas.microsoft.com/office/powerpoint/2010/main" val="1719680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C2372-4554-4004-803A-7518ED4CBBE4}"/>
              </a:ext>
            </a:extLst>
          </p:cNvPr>
          <p:cNvSpPr>
            <a:spLocks noGrp="1"/>
          </p:cNvSpPr>
          <p:nvPr>
            <p:ph type="ctrTitle"/>
          </p:nvPr>
        </p:nvSpPr>
        <p:spPr>
          <a:xfrm>
            <a:off x="115749" y="-278640"/>
            <a:ext cx="5130795" cy="1461778"/>
          </a:xfrm>
        </p:spPr>
        <p:txBody>
          <a:bodyPr vert="horz" lIns="91440" tIns="45720" rIns="91440" bIns="45720" rtlCol="0" anchor="ctr">
            <a:normAutofit/>
          </a:bodyPr>
          <a:lstStyle/>
          <a:p>
            <a:pPr algn="l"/>
            <a:r>
              <a:rPr lang="en-US" sz="4000" kern="1200" dirty="0">
                <a:solidFill>
                  <a:schemeClr val="tx1"/>
                </a:solidFill>
                <a:latin typeface="+mj-lt"/>
                <a:ea typeface="+mj-ea"/>
                <a:cs typeface="+mj-cs"/>
              </a:rPr>
              <a:t>Ethical considerations.</a:t>
            </a:r>
          </a:p>
        </p:txBody>
      </p:sp>
      <p:sp>
        <p:nvSpPr>
          <p:cNvPr id="4" name="TextBox 3">
            <a:extLst>
              <a:ext uri="{FF2B5EF4-FFF2-40B4-BE49-F238E27FC236}">
                <a16:creationId xmlns:a16="http://schemas.microsoft.com/office/drawing/2014/main" id="{AC69C75E-8281-4A4D-9CA1-25C381F63184}"/>
              </a:ext>
            </a:extLst>
          </p:cNvPr>
          <p:cNvSpPr txBox="1"/>
          <p:nvPr/>
        </p:nvSpPr>
        <p:spPr>
          <a:xfrm>
            <a:off x="254448" y="1220338"/>
            <a:ext cx="4853395" cy="3464318"/>
          </a:xfrm>
          <a:prstGeom prst="rect">
            <a:avLst/>
          </a:prstGeom>
        </p:spPr>
        <p:txBody>
          <a:bodyPr vert="horz" lIns="91440" tIns="45720" rIns="91440" bIns="45720" rtlCol="0">
            <a:normAutofit fontScale="85000" lnSpcReduction="20000"/>
          </a:bodyPr>
          <a:lstStyle/>
          <a:p>
            <a:pPr indent="-228600">
              <a:lnSpc>
                <a:spcPct val="90000"/>
              </a:lnSpc>
              <a:spcAft>
                <a:spcPts val="600"/>
              </a:spcAft>
              <a:buFont typeface="Arial" panose="020B0604020202020204" pitchFamily="34" charset="0"/>
              <a:buChar char="•"/>
            </a:pPr>
            <a:r>
              <a:rPr lang="en-US" sz="2800" dirty="0"/>
              <a:t>INFORMED CONSENT – PARTICIPANT INFORMATION SHEET</a:t>
            </a:r>
          </a:p>
          <a:p>
            <a:pPr>
              <a:lnSpc>
                <a:spcPct val="90000"/>
              </a:lnSpc>
              <a:spcAft>
                <a:spcPts val="600"/>
              </a:spcAft>
            </a:pPr>
            <a:endParaRPr lang="en-US" sz="2800" dirty="0"/>
          </a:p>
          <a:p>
            <a:pPr indent="-228600">
              <a:lnSpc>
                <a:spcPct val="90000"/>
              </a:lnSpc>
              <a:spcAft>
                <a:spcPts val="600"/>
              </a:spcAft>
              <a:buFont typeface="Arial" panose="020B0604020202020204" pitchFamily="34" charset="0"/>
              <a:buChar char="•"/>
            </a:pPr>
            <a:r>
              <a:rPr lang="en-US" sz="2800" dirty="0"/>
              <a:t>RISK ASSESSMENT</a:t>
            </a:r>
          </a:p>
          <a:p>
            <a:pPr>
              <a:lnSpc>
                <a:spcPct val="90000"/>
              </a:lnSpc>
              <a:spcAft>
                <a:spcPts val="600"/>
              </a:spcAft>
            </a:pPr>
            <a:endParaRPr lang="en-US" sz="2800" dirty="0"/>
          </a:p>
          <a:p>
            <a:pPr indent="-228600">
              <a:lnSpc>
                <a:spcPct val="90000"/>
              </a:lnSpc>
              <a:spcAft>
                <a:spcPts val="600"/>
              </a:spcAft>
              <a:buFont typeface="Arial" panose="020B0604020202020204" pitchFamily="34" charset="0"/>
              <a:buChar char="•"/>
            </a:pPr>
            <a:r>
              <a:rPr lang="en-US" sz="2800" dirty="0"/>
              <a:t>SHARING RESULTS</a:t>
            </a:r>
          </a:p>
          <a:p>
            <a:pPr>
              <a:lnSpc>
                <a:spcPct val="90000"/>
              </a:lnSpc>
              <a:spcAft>
                <a:spcPts val="600"/>
              </a:spcAft>
            </a:pPr>
            <a:endParaRPr lang="en-US" sz="2800" dirty="0"/>
          </a:p>
          <a:p>
            <a:pPr indent="-228600">
              <a:lnSpc>
                <a:spcPct val="90000"/>
              </a:lnSpc>
              <a:spcAft>
                <a:spcPts val="600"/>
              </a:spcAft>
              <a:buFont typeface="Arial" panose="020B0604020202020204" pitchFamily="34" charset="0"/>
              <a:buChar char="•"/>
            </a:pPr>
            <a:r>
              <a:rPr lang="en-US" sz="2800" dirty="0"/>
              <a:t>FIRST AID</a:t>
            </a:r>
          </a:p>
          <a:p>
            <a:pPr>
              <a:lnSpc>
                <a:spcPct val="90000"/>
              </a:lnSpc>
              <a:spcAft>
                <a:spcPts val="600"/>
              </a:spcAft>
            </a:pPr>
            <a:endParaRPr lang="en-US" sz="2800" dirty="0"/>
          </a:p>
          <a:p>
            <a:pPr indent="-228600">
              <a:lnSpc>
                <a:spcPct val="90000"/>
              </a:lnSpc>
              <a:spcAft>
                <a:spcPts val="600"/>
              </a:spcAft>
              <a:buFont typeface="Arial" panose="020B0604020202020204" pitchFamily="34" charset="0"/>
              <a:buChar char="•"/>
            </a:pPr>
            <a:r>
              <a:rPr lang="en-US" sz="2800" dirty="0"/>
              <a:t>COVID COMPLIANCE </a:t>
            </a:r>
          </a:p>
        </p:txBody>
      </p:sp>
      <p:sp>
        <p:nvSpPr>
          <p:cNvPr id="25" name="Freeform: Shape 2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Warning">
            <a:extLst>
              <a:ext uri="{FF2B5EF4-FFF2-40B4-BE49-F238E27FC236}">
                <a16:creationId xmlns:a16="http://schemas.microsoft.com/office/drawing/2014/main" id="{50B0646C-B099-42FB-8D18-44C0A78EA6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2598046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C983560-D74A-4F1F-8F4D-6F9A34BC641E}"/>
              </a:ext>
            </a:extLst>
          </p:cNvPr>
          <p:cNvSpPr>
            <a:spLocks noGrp="1"/>
          </p:cNvSpPr>
          <p:nvPr>
            <p:ph type="ctrTitle"/>
          </p:nvPr>
        </p:nvSpPr>
        <p:spPr>
          <a:xfrm>
            <a:off x="6421721" y="2589085"/>
            <a:ext cx="4805996" cy="1297115"/>
          </a:xfrm>
        </p:spPr>
        <p:txBody>
          <a:bodyPr anchor="t">
            <a:normAutofit/>
          </a:bodyPr>
          <a:lstStyle/>
          <a:p>
            <a:pPr algn="l"/>
            <a:r>
              <a:rPr lang="en-GB" sz="3400" dirty="0">
                <a:solidFill>
                  <a:srgbClr val="000000"/>
                </a:solidFill>
              </a:rPr>
              <a:t>References included in a separate word document.</a:t>
            </a:r>
          </a:p>
        </p:txBody>
      </p:sp>
      <p:sp>
        <p:nvSpPr>
          <p:cNvPr id="13"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Word Document">
            <a:extLst>
              <a:ext uri="{FF2B5EF4-FFF2-40B4-BE49-F238E27FC236}">
                <a16:creationId xmlns:a16="http://schemas.microsoft.com/office/drawing/2014/main" id="{3AB63759-03F7-45FE-9B62-DE7DA2AD68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4227727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2099</TotalTime>
  <Words>494</Words>
  <Application>Microsoft Office PowerPoint</Application>
  <PresentationFormat>Widescreen</PresentationFormat>
  <Paragraphs>69</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Static, PNF and dynamic stretching and their effect on hamstring performance </vt:lpstr>
      <vt:lpstr>What does literature say? </vt:lpstr>
      <vt:lpstr>Methodology </vt:lpstr>
      <vt:lpstr>PowerPoint Presentation</vt:lpstr>
      <vt:lpstr>Protocol of testing</vt:lpstr>
      <vt:lpstr>Data analysis</vt:lpstr>
      <vt:lpstr> Participants</vt:lpstr>
      <vt:lpstr>Ethical considerations.</vt:lpstr>
      <vt:lpstr>References included in a separate word document.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Static, PNF and dynamic stretching and their effect on hamstring performance</dc:title>
  <dc:creator>Taliesin fargeot</dc:creator>
  <cp:lastModifiedBy>Taliesin Fargeot (1701295)</cp:lastModifiedBy>
  <cp:revision>2</cp:revision>
  <dcterms:created xsi:type="dcterms:W3CDTF">2020-10-31T11:04:51Z</dcterms:created>
  <dcterms:modified xsi:type="dcterms:W3CDTF">2020-11-02T12:00:43Z</dcterms:modified>
</cp:coreProperties>
</file>