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0"/>
  </p:notesMasterIdLst>
  <p:sldIdLst>
    <p:sldId id="278" r:id="rId5"/>
    <p:sldId id="279" r:id="rId6"/>
    <p:sldId id="368" r:id="rId7"/>
    <p:sldId id="365" r:id="rId8"/>
    <p:sldId id="406" r:id="rId9"/>
    <p:sldId id="427" r:id="rId10"/>
    <p:sldId id="425" r:id="rId11"/>
    <p:sldId id="428" r:id="rId12"/>
    <p:sldId id="316" r:id="rId13"/>
    <p:sldId id="429" r:id="rId14"/>
    <p:sldId id="431" r:id="rId15"/>
    <p:sldId id="432" r:id="rId16"/>
    <p:sldId id="422" r:id="rId17"/>
    <p:sldId id="424" r:id="rId18"/>
    <p:sldId id="423" r:id="rId19"/>
    <p:sldId id="433" r:id="rId20"/>
    <p:sldId id="440" r:id="rId21"/>
    <p:sldId id="434" r:id="rId22"/>
    <p:sldId id="435" r:id="rId23"/>
    <p:sldId id="436" r:id="rId24"/>
    <p:sldId id="438" r:id="rId25"/>
    <p:sldId id="442" r:id="rId26"/>
    <p:sldId id="306" r:id="rId27"/>
    <p:sldId id="307" r:id="rId28"/>
    <p:sldId id="34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406"/>
            <p14:sldId id="427"/>
            <p14:sldId id="425"/>
            <p14:sldId id="428"/>
            <p14:sldId id="316"/>
            <p14:sldId id="429"/>
            <p14:sldId id="431"/>
            <p14:sldId id="432"/>
            <p14:sldId id="422"/>
            <p14:sldId id="424"/>
            <p14:sldId id="423"/>
            <p14:sldId id="433"/>
            <p14:sldId id="440"/>
            <p14:sldId id="434"/>
            <p14:sldId id="435"/>
            <p14:sldId id="436"/>
            <p14:sldId id="438"/>
            <p14:sldId id="442"/>
            <p14:sldId id="306"/>
            <p14:sldId id="307"/>
            <p14:sldId id="343"/>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D9FF"/>
    <a:srgbClr val="0E9CFF"/>
    <a:srgbClr val="133AFF"/>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93"/>
    <p:restoredTop sz="77562" autoAdjust="0"/>
  </p:normalViewPr>
  <p:slideViewPr>
    <p:cSldViewPr snapToGrid="0">
      <p:cViewPr varScale="1">
        <p:scale>
          <a:sx n="85" d="100"/>
          <a:sy n="85" d="100"/>
        </p:scale>
        <p:origin x="488"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8/10/relationships/authors" Target="author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dirty="0"/>
            <a:t>To understand AS1 feedback and identify clear areas for improvement.</a:t>
          </a:r>
          <a:endParaRPr lang="en-GB" sz="2200" b="1" dirty="0">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8A237DE2-BD42-4DD4-8170-8EE98E1004C9}">
      <dgm:prSet phldr="0" custT="1"/>
      <dgm:spPr/>
      <dgm:t>
        <a:bodyPr/>
        <a:lstStyle/>
        <a:p>
          <a:pPr>
            <a:buNone/>
          </a:pPr>
          <a:r>
            <a:rPr lang="en-GB" sz="2200" b="1" dirty="0"/>
            <a:t>To use feedback and marking criteria to improve AS3 before submission.</a:t>
          </a:r>
          <a:endParaRPr lang="en-GB" sz="2200" b="1" dirty="0">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FD4B83C0-4501-394B-861B-B328895444EC}">
      <dgm:prSet phldr="0" custT="1"/>
      <dgm:spPr/>
      <dgm:t>
        <a:bodyPr/>
        <a:lstStyle/>
        <a:p>
          <a:pPr>
            <a:buNone/>
          </a:pPr>
          <a:r>
            <a:rPr lang="en-GB" sz="2200" b="1" dirty="0"/>
            <a:t>To recognise how tutor comments link to the AS3 marking criteria</a:t>
          </a:r>
          <a:endParaRPr lang="en-GB" sz="2200" b="1" dirty="0">
            <a:latin typeface="Aptos ExtraBold"/>
            <a:cs typeface="Arial"/>
          </a:endParaRPr>
        </a:p>
      </dgm:t>
    </dgm:pt>
    <dgm:pt modelId="{4C1395EB-AF8C-514E-BB2D-E945840F4C75}" type="parTrans" cxnId="{76754AE6-7626-3A45-BC63-2A9C59162B10}">
      <dgm:prSet/>
      <dgm:spPr/>
      <dgm:t>
        <a:bodyPr/>
        <a:lstStyle/>
        <a:p>
          <a:endParaRPr lang="en-GB"/>
        </a:p>
      </dgm:t>
    </dgm:pt>
    <dgm:pt modelId="{878196FD-3804-7A4D-8A62-B50B7EF9F0CA}" type="sibTrans" cxnId="{76754AE6-7626-3A45-BC63-2A9C59162B10}">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B47ACAA4-2C88-EC43-90BE-55BB4BF1461A}" type="pres">
      <dgm:prSet presAssocID="{FD4B83C0-4501-394B-861B-B328895444EC}" presName="parentLin" presStyleCnt="0"/>
      <dgm:spPr/>
    </dgm:pt>
    <dgm:pt modelId="{F9A0AB4A-3CC5-8F40-A631-0853459C576B}" type="pres">
      <dgm:prSet presAssocID="{FD4B83C0-4501-394B-861B-B328895444EC}" presName="parentLeftMargin" presStyleLbl="node1" presStyleIdx="0" presStyleCnt="3"/>
      <dgm:spPr/>
    </dgm:pt>
    <dgm:pt modelId="{89D58967-D21A-D14C-BB56-553E485ECBD8}" type="pres">
      <dgm:prSet presAssocID="{FD4B83C0-4501-394B-861B-B328895444EC}" presName="parentText" presStyleLbl="node1" presStyleIdx="1" presStyleCnt="3">
        <dgm:presLayoutVars>
          <dgm:chMax val="0"/>
          <dgm:bulletEnabled val="1"/>
        </dgm:presLayoutVars>
      </dgm:prSet>
      <dgm:spPr/>
    </dgm:pt>
    <dgm:pt modelId="{1216606F-072C-EC49-97CD-B14161691095}" type="pres">
      <dgm:prSet presAssocID="{FD4B83C0-4501-394B-861B-B328895444EC}" presName="negativeSpace" presStyleCnt="0"/>
      <dgm:spPr/>
    </dgm:pt>
    <dgm:pt modelId="{E92BA194-1C03-E749-8DB1-BFE12F366BDC}" type="pres">
      <dgm:prSet presAssocID="{FD4B83C0-4501-394B-861B-B328895444EC}" presName="childText" presStyleLbl="conFgAcc1" presStyleIdx="1" presStyleCnt="3">
        <dgm:presLayoutVars>
          <dgm:bulletEnabled val="1"/>
        </dgm:presLayoutVars>
      </dgm:prSet>
      <dgm:spPr/>
    </dgm:pt>
    <dgm:pt modelId="{CFA33108-DD0F-3444-AAF5-C6D39BC5802F}" type="pres">
      <dgm:prSet presAssocID="{878196FD-3804-7A4D-8A62-B50B7EF9F0CA}"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13D0725A-CC40-E54D-8FBB-7A317CB0C7FB}" type="presOf" srcId="{FD4B83C0-4501-394B-861B-B328895444EC}" destId="{F9A0AB4A-3CC5-8F40-A631-0853459C576B}"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E83856A1-31D6-46B3-890E-EC1FCDC6CFDC}" type="presOf" srcId="{8A237DE2-BD42-4DD4-8170-8EE98E1004C9}" destId="{7172DFFB-BBAC-49A2-9887-788B2075E5AC}" srcOrd="1" destOrd="0" presId="urn:microsoft.com/office/officeart/2005/8/layout/list1"/>
    <dgm:cxn modelId="{3FA878B3-54B8-8444-B703-A463A50A732B}" type="presOf" srcId="{FD4B83C0-4501-394B-861B-B328895444EC}" destId="{89D58967-D21A-D14C-BB56-553E485ECBD8}"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76754AE6-7626-3A45-BC63-2A9C59162B10}" srcId="{D8F6DCAB-BE7F-496A-9546-DFA225D8321F}" destId="{FD4B83C0-4501-394B-861B-B328895444EC}" srcOrd="1" destOrd="0" parTransId="{4C1395EB-AF8C-514E-BB2D-E945840F4C75}" sibTransId="{878196FD-3804-7A4D-8A62-B50B7EF9F0CA}"/>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68D75622-3E9F-6145-80B7-FF1EDF2F80F7}" type="presParOf" srcId="{9CF64F5B-328C-49B9-AF3A-EB96BC66833D}" destId="{B47ACAA4-2C88-EC43-90BE-55BB4BF1461A}" srcOrd="4" destOrd="0" presId="urn:microsoft.com/office/officeart/2005/8/layout/list1"/>
    <dgm:cxn modelId="{4FF3D91E-5B7F-2941-8CA0-F5192FD3340D}" type="presParOf" srcId="{B47ACAA4-2C88-EC43-90BE-55BB4BF1461A}" destId="{F9A0AB4A-3CC5-8F40-A631-0853459C576B}" srcOrd="0" destOrd="0" presId="urn:microsoft.com/office/officeart/2005/8/layout/list1"/>
    <dgm:cxn modelId="{C202870F-5A52-E744-9E68-8C650CC44EB9}" type="presParOf" srcId="{B47ACAA4-2C88-EC43-90BE-55BB4BF1461A}" destId="{89D58967-D21A-D14C-BB56-553E485ECBD8}" srcOrd="1" destOrd="0" presId="urn:microsoft.com/office/officeart/2005/8/layout/list1"/>
    <dgm:cxn modelId="{6E5AA129-F178-0B49-A827-B53C296BBE5A}" type="presParOf" srcId="{9CF64F5B-328C-49B9-AF3A-EB96BC66833D}" destId="{1216606F-072C-EC49-97CD-B14161691095}" srcOrd="5" destOrd="0" presId="urn:microsoft.com/office/officeart/2005/8/layout/list1"/>
    <dgm:cxn modelId="{8F510A38-68A8-F340-A0CC-C1DFB5479038}" type="presParOf" srcId="{9CF64F5B-328C-49B9-AF3A-EB96BC66833D}" destId="{E92BA194-1C03-E749-8DB1-BFE12F366BDC}" srcOrd="6" destOrd="0" presId="urn:microsoft.com/office/officeart/2005/8/layout/list1"/>
    <dgm:cxn modelId="{F9F5CECB-194C-2C48-A4AE-EBC3D5F96509}" type="presParOf" srcId="{9CF64F5B-328C-49B9-AF3A-EB96BC66833D}" destId="{CFA33108-DD0F-3444-AAF5-C6D39BC5802F}"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9"/>
          <a:ext cx="10226675" cy="831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dirty="0"/>
            <a:t>To understand AS1 feedback and identify clear areas for improvement.</a:t>
          </a:r>
          <a:endParaRPr lang="en-GB" sz="2200" b="1" kern="1200" dirty="0">
            <a:latin typeface="Aptos ExtraBold"/>
            <a:cs typeface="Arial"/>
          </a:endParaRPr>
        </a:p>
      </dsp:txBody>
      <dsp:txXfrm>
        <a:off x="558888" y="67004"/>
        <a:ext cx="7063562" cy="879050"/>
      </dsp:txXfrm>
    </dsp:sp>
    <dsp:sp modelId="{E92BA194-1C03-E749-8DB1-BFE12F366BDC}">
      <dsp:nvSpPr>
        <dsp:cNvPr id="0" name=""/>
        <dsp:cNvSpPr/>
      </dsp:nvSpPr>
      <dsp:spPr>
        <a:xfrm>
          <a:off x="0" y="2003409"/>
          <a:ext cx="10226675" cy="831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D58967-D21A-D14C-BB56-553E485ECBD8}">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dirty="0"/>
            <a:t>To recognise how tutor comments link to the AS3 marking criteria</a:t>
          </a:r>
          <a:endParaRPr lang="en-GB" sz="2200" b="1" kern="1200" dirty="0">
            <a:latin typeface="Aptos ExtraBold"/>
            <a:cs typeface="Arial"/>
          </a:endParaRPr>
        </a:p>
      </dsp:txBody>
      <dsp:txXfrm>
        <a:off x="558888" y="1563884"/>
        <a:ext cx="7063562" cy="879050"/>
      </dsp:txXfrm>
    </dsp:sp>
    <dsp:sp modelId="{2AD494DC-751B-4B45-B951-DEFAAC4E50EC}">
      <dsp:nvSpPr>
        <dsp:cNvPr id="0" name=""/>
        <dsp:cNvSpPr/>
      </dsp:nvSpPr>
      <dsp:spPr>
        <a:xfrm>
          <a:off x="0" y="3500289"/>
          <a:ext cx="10226675" cy="831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dirty="0"/>
            <a:t>To use feedback and marking criteria to improve AS3 before submission.</a:t>
          </a:r>
          <a:endParaRPr lang="en-GB" sz="2200" b="1" kern="1200" dirty="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r>
              <a:rPr lang="en-GB" dirty="0"/>
              <a:t>Today is really about using feedback and marking criteria more actively. First, we’re going to look back at AS1 and make sure you understand what your feedback is actually telling you. Then we’ll look ahead to AS3 and practise recognising the kinds of comments a tutor might make when marking it. Finally, you’ll use that understanding to check your own AS3 before you submit. The aim is not just to look at a grade, but to understand what sits behind it and what you can still improve.</a:t>
            </a:r>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r>
              <a:rPr lang="en-GB" dirty="0"/>
              <a:t>Let’s start with a quick </a:t>
            </a:r>
            <a:r>
              <a:rPr lang="en-GB" dirty="0" err="1"/>
              <a:t>Vevox</a:t>
            </a:r>
            <a:r>
              <a:rPr lang="en-GB" dirty="0"/>
              <a:t> warm-up. Please go to </a:t>
            </a:r>
            <a:r>
              <a:rPr lang="en-GB" b="1" dirty="0" err="1"/>
              <a:t>Vevox</a:t>
            </a:r>
            <a:r>
              <a:rPr lang="en-GB" b="1" dirty="0"/>
              <a:t> </a:t>
            </a:r>
            <a:r>
              <a:rPr lang="en-GB" dirty="0"/>
              <a:t>and answer the three questions about feedback, marks and marking criteria. These are just to get us thinking about how feedback can help you improve, rather than simply telling you what mark you received. Don’t worry if you are not sure — choose the answer that makes the most sense to you. We’ll check the answers together before we move on.</a:t>
            </a:r>
          </a:p>
          <a:p>
            <a:endParaRPr lang="en-GB" dirty="0"/>
          </a:p>
          <a:p>
            <a:r>
              <a:rPr lang="en-GB" b="1" dirty="0"/>
              <a:t>10.1 to 10.3</a:t>
            </a:r>
            <a:r>
              <a:rPr lang="en-GB" dirty="0"/>
              <a:t> </a:t>
            </a:r>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ighlight>
                  <a:srgbClr val="FFFFFF"/>
                </a:highlight>
              </a:rPr>
              <a:t>You have seen these marking criteria before, back in Week 2. We looked at the different headings and what they broadly mean, so I’m not going to reteach all of that today. What matters now is that the criteria tell you what the tutor is looking for, and different criteria focus on different parts of your work. Your mark comes from how well you meet those areas. Talk to the person next to you for a moment: did you actually read the criteria before submitting AS1 or AS2, and if you did, did they help you in any way?</a:t>
            </a: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Marking criteria, marks and feedback are all connected. The marking criteria tell you what the tutor is looking for in the assessment. Your mark shows how well your work met those criteria. The tutor feedback then explains what you did well and what could be improved. The most useful part is the final step: deciding what you can do differently next time. So today, we are not just looking at marks — we are using feedback to help you improve future work.</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704628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just reminded ourselves what marking criteria do. Feedback is closely connected to those criteria: it helps explain how well your work met them. So when you receive a mark, the number is only one part of the information. The comments help you understand what worked and what needs more development. Today we’re going to practise reading that feedback properly, rather than just checking the grade and closing Moodle.</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4247232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4D5D1-E203-3AF9-4380-0E35F9A489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0536EB-9F2A-99E1-503F-4639065F3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B63C6-38D8-3186-9628-FC9CF97743C5}"/>
              </a:ext>
            </a:extLst>
          </p:cNvPr>
          <p:cNvSpPr>
            <a:spLocks noGrp="1"/>
          </p:cNvSpPr>
          <p:nvPr>
            <p:ph type="body" idx="1"/>
          </p:nvPr>
        </p:nvSpPr>
        <p:spPr/>
        <p:txBody>
          <a:bodyPr/>
          <a:lstStyle/>
          <a:p>
            <a:r>
              <a:rPr lang="en-GB" dirty="0"/>
              <a:t>Now we’re going to practise reading tutor feedback before you look at your own AS1 comments. Go to </a:t>
            </a:r>
            <a:r>
              <a:rPr lang="en-GB" b="1" dirty="0" err="1"/>
              <a:t>Vevox</a:t>
            </a:r>
            <a:r>
              <a:rPr lang="en-GB" b="1" dirty="0"/>
              <a:t> 10.4 onwards</a:t>
            </a:r>
            <a:r>
              <a:rPr lang="en-GB" dirty="0"/>
              <a:t> and read each feedback comment carefully. Some questions will ask you to identify </a:t>
            </a:r>
            <a:r>
              <a:rPr lang="en-GB" b="1" dirty="0"/>
              <a:t>which marking criterion</a:t>
            </a:r>
            <a:r>
              <a:rPr lang="en-GB" dirty="0"/>
              <a:t> the comment relates to, while others will ask </a:t>
            </a:r>
            <a:r>
              <a:rPr lang="en-GB" b="1" dirty="0"/>
              <a:t>what the student should do next to improve</a:t>
            </a:r>
            <a:r>
              <a:rPr lang="en-GB" dirty="0"/>
              <a:t>. Try to focus on what the tutor is really saying, not just individual words in the comment. There may be more than one answer that sounds possible, so choose the one that best matches the main issue. We’ll go through the answers together afterwards.</a:t>
            </a:r>
          </a:p>
        </p:txBody>
      </p:sp>
      <p:sp>
        <p:nvSpPr>
          <p:cNvPr id="4" name="Slide Number Placeholder 3">
            <a:extLst>
              <a:ext uri="{FF2B5EF4-FFF2-40B4-BE49-F238E27FC236}">
                <a16:creationId xmlns:a16="http://schemas.microsoft.com/office/drawing/2014/main" id="{D8B0983B-C64D-EC62-6C66-405D076D8178}"/>
              </a:ext>
            </a:extLst>
          </p:cNvPr>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865348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show how to access feedback by going to AS1 Naomi Doerge (search for this name) and using this as a model to demonstrate marking criteria and feedback before directing students to find their own.</a:t>
            </a:r>
          </a:p>
          <a:p>
            <a:endParaRPr lang="en-US" dirty="0"/>
          </a:p>
          <a:p>
            <a:r>
              <a:rPr lang="en-GB" dirty="0"/>
              <a:t>First, I’m going to show you where to find feedback using a </a:t>
            </a:r>
            <a:r>
              <a:rPr lang="en-GB" b="1" dirty="0"/>
              <a:t>dummy AS1 submission</a:t>
            </a:r>
            <a:r>
              <a:rPr lang="en-GB" dirty="0"/>
              <a:t>, so please follow along on the screen. I’ll open Moodle, find the </a:t>
            </a:r>
            <a:r>
              <a:rPr lang="en-GB" b="1" dirty="0"/>
              <a:t>AS1 submission link</a:t>
            </a:r>
            <a:r>
              <a:rPr lang="en-GB" dirty="0"/>
              <a:t>, and then open the student submission. On the side, I’ll click the </a:t>
            </a:r>
            <a:r>
              <a:rPr lang="en-GB" b="1" dirty="0"/>
              <a:t>rubric</a:t>
            </a:r>
            <a:r>
              <a:rPr lang="en-GB" dirty="0"/>
              <a:t> so you can see how the mark is broken down across the different marking criteria. I’ll also show you the </a:t>
            </a:r>
            <a:r>
              <a:rPr lang="en-GB" b="1" dirty="0"/>
              <a:t>general comments</a:t>
            </a:r>
            <a:r>
              <a:rPr lang="en-GB" dirty="0"/>
              <a:t> box, where the tutor gives overall feedback on the work. After I’ve shown you the example, you’ll repeat the same steps with </a:t>
            </a:r>
            <a:r>
              <a:rPr lang="en-GB" b="1" dirty="0"/>
              <a:t>your own AS1 submission</a:t>
            </a:r>
            <a:r>
              <a:rPr lang="en-GB" dirty="0"/>
              <a:t>. Please keep your rubric and general comments open, because you’ll use them in the next activity.</a:t>
            </a:r>
          </a:p>
          <a:p>
            <a:endParaRPr lang="en-GB" dirty="0"/>
          </a:p>
          <a:p>
            <a:r>
              <a:rPr lang="en-GB" dirty="0"/>
              <a:t>Please note, you may have more comments written in the text itself OR few in-text comments and feedback written in the general comments box, or a mix of both. This will vary from lecturer to lecturer depending on their preferred method of giving feedback. It is important to check all parts of an assessment for feedback</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4057153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open the </a:t>
            </a:r>
            <a:r>
              <a:rPr lang="en-GB" b="1" dirty="0"/>
              <a:t>AS1 Feedback Workshop Checklist</a:t>
            </a:r>
            <a:r>
              <a:rPr lang="en-GB" dirty="0"/>
              <a:t> and work through it independently. Start by looking at the breakdown of your marks and identifying your strongest and lowest criterion. Then use your tutor comments to find one clear strength and one area that could be improved. Make sure you connect that improvement to the relevant marking criterion and explain the feedback in your own words. Go back to your actual AS1 work and find the part the tutor is referring to, then decide on one clear action you could take in a future assessment. When you finish, talk to a partner about one strength, one improvement and your next step — but you do not need to share your grade</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451716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 to this point, we’ve been using feedback in two different ways. With AS1, we looked backwards at work you have already completed and used the feedback to understand what went well and what you could improve. With AS3, we can use the same thinking before you submit. The marking criteria help you spot possible weaknesses now, while you still have time to make changes. So instead of waiting for feedback afterwards, you can use the criteria as a guide to improve your work in advance.</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9762834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make those same criteria specific to AS3. Work with a partner and match each criterion on the left to the AS3 example on the right. Remember, Engagement with Literature is not assessed for this task, so one of the answers should be quite easy to spot. Think carefully about the difference between Cognitive Skills and Practical Skills: Cognitive Skills is about the quality of your reflection, while Practical Skills is about the specific examples you use to support that reflection. Transferable Skills is about how clearly and effectively you organise and deliver the presentation. We’ll check the answers together once you’ve had a couple of minutes.</a:t>
            </a:r>
          </a:p>
          <a:p>
            <a:endParaRPr lang="en-GB" dirty="0"/>
          </a:p>
          <a:p>
            <a:r>
              <a:rPr lang="en-GB" dirty="0"/>
              <a:t>1.B</a:t>
            </a:r>
          </a:p>
          <a:p>
            <a:r>
              <a:rPr lang="en-GB" dirty="0"/>
              <a:t>2. A</a:t>
            </a:r>
          </a:p>
          <a:p>
            <a:r>
              <a:rPr lang="en-GB" dirty="0"/>
              <a:t>3.D</a:t>
            </a:r>
          </a:p>
          <a:p>
            <a:r>
              <a:rPr lang="en-GB" dirty="0"/>
              <a:t>4.E</a:t>
            </a:r>
          </a:p>
          <a:p>
            <a:r>
              <a:rPr lang="en-GB" dirty="0"/>
              <a:t>5.C</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782474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to a higher mark is not usually about writing or saying more. It is about making your ideas more specific, explaining them properly, linking them clearly to the task, and supporting them with relevant examples. Look at the two examples on the right. ‘I improved my writing’ is very general, so the marker has very little to assess. The second example tells us what kind of writing improved, what helped, and what changed. That gives the marker much clearer evidence of learning and development</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96325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read marking criteria, try not to treat them as a block of formal language. Turn each one into a question you can ask about your own work. First, ask yourself what the tutor is actually looking for. Then ask where you can see that in your own presentation, and finally what you could still improve. For AS3, that means checking whether you have explained the skills you developed, reflected on what changed or challenged you, used specific examples, and made the presentation clear and easy to follow. This makes the criteria much more useful because you are using them to check your work before you submit.</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211134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Before you continue working, here is a quick reminder of exactly what AS3 needs to include. Your presentation should introduce what you are going to talk about, then explain one or two skills you developed during Academic Skills. Use specific examples from the module, and include a challenge connected to your skill or skills. You should also explain what changed, what you learned, or how you will continue to improve, and make a clear link to how the skill could help you in future study or work. Finish with a clear closing. Remember, this is a 3–5 minute video, your face should be visible, and you do not need slides</a:t>
            </a:r>
            <a:endParaRPr lang="en-US" b="0"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669570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open the AS3 Independent Workshop Checklist and work through it on your own. For each of the four assessed areas, decide whether you are green, amber or red. Green means you have done it clearly, amber means you have started but it still needs improvement, and red means you have not really done it yet. Use the questions on the right to help you check what each criterion means for AS3. When you finish, choose one amber or red area to work on first. You do not need to fix everything at once — the aim is to identify your biggest priority and make that part stronger</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3609717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you’re going to practise part of your AS3 with a partner. You do not need to have a finished presentation. If you are discussing two skills, choose just one of them, or if you are still developing your ideas, talk through what you have so far for one skill. Speak for about two to three minutes and use notes if you need them, but try to explain your ideas rather than read every word. Your partner should use the Peer Feedback Checklist and only tick what they actually hear. Then give one clear strength, one area that could be developed, and one specific suggestion. Once you’ve finished, swap roles.</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80101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look at the feedback your partner gave you. Choose </a:t>
            </a:r>
            <a:r>
              <a:rPr lang="en-GB" b="1" dirty="0"/>
              <a:t>one thing</a:t>
            </a:r>
            <a:r>
              <a:rPr lang="en-GB" dirty="0"/>
              <a:t> that would make your AS3 stronger before you submit it — you do not need to change everything at once. Write that next step clearly in your notes so you know exactly what you are going to work on. Try to make it specific, rather than writing something general like ‘improve my presentation’. For example, you might decide to add a clearer example, explain your learning in more detail, or make your delivery less scripted. The aim is to leave this activity with one useful action you can actually complete</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32984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leave, I want you to make sure you know what your next step is. Today you’ve looked back at your AS1 feedback, identified something you did well and something you can improve, and then used the AS3 criteria to check your final assessment. You’ve also had a chance to improve part of your AS3 and get some feedback from a partner. Your AS3 does not need to be finished or perfect by the end of this lesson. What matters is that you leave knowing exactly what you still need to do before you submit</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4000561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finish today with a short reflection.</a:t>
            </a:r>
          </a:p>
          <a:p>
            <a:r>
              <a:rPr lang="en-GB" dirty="0"/>
              <a:t>On the screen, you can see three sentences to complete.</a:t>
            </a:r>
          </a:p>
          <a:p>
            <a:r>
              <a:rPr lang="en-GB" dirty="0"/>
              <a:t>Please write:</a:t>
            </a:r>
          </a:p>
          <a:p>
            <a:r>
              <a:rPr lang="en-GB" b="0" dirty="0"/>
              <a:t>What is one thing you understand better about feedback now? What is one change you will make to AS3 before you </a:t>
            </a:r>
            <a:r>
              <a:rPr lang="en-GB" b="0" dirty="0" err="1"/>
              <a:t>submit?How</a:t>
            </a:r>
            <a:r>
              <a:rPr lang="en-GB" b="0" dirty="0"/>
              <a:t> could using feedback and marking criteria help you in future study or work?</a:t>
            </a:r>
          </a:p>
          <a:p>
            <a:r>
              <a:rPr lang="en-GB" dirty="0"/>
              <a:t>You only need to write three short sentences.</a:t>
            </a:r>
          </a:p>
          <a:p>
            <a:r>
              <a:rPr lang="en-GB" dirty="0"/>
              <a:t>Simple English is fine: this is not a test.</a:t>
            </a:r>
          </a:p>
          <a:p>
            <a:r>
              <a:rPr lang="en-GB" dirty="0"/>
              <a:t>When you have written your three sentences, please post them on Moodle in the forum called ‘Reflection Space – Individual’.</a:t>
            </a:r>
          </a:p>
          <a:p>
            <a:r>
              <a:rPr lang="en-GB" dirty="0"/>
              <a:t>Your post is private; only you and I can see it.</a:t>
            </a:r>
          </a:p>
          <a:p>
            <a:r>
              <a:rPr lang="en-GB" dirty="0"/>
              <a:t>It is not marked, and you do not need to share with the class.</a:t>
            </a:r>
          </a:p>
          <a:p>
            <a:r>
              <a:rPr lang="en-GB" dirty="0"/>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C2DE-005A-10DD-AC90-3DE359D74D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88171-C9E7-94F4-0AC3-DECE209A4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49E9B-4D80-12E2-E9AF-D435ED56B6D3}"/>
              </a:ext>
            </a:extLst>
          </p:cNvPr>
          <p:cNvSpPr>
            <a:spLocks noGrp="1"/>
          </p:cNvSpPr>
          <p:nvPr>
            <p:ph type="body" idx="1"/>
          </p:nvPr>
        </p:nvSpPr>
        <p:spPr/>
        <p:txBody>
          <a:bodyPr/>
          <a:lstStyle/>
          <a:p>
            <a:r>
              <a:rPr lang="en-GB" dirty="0"/>
              <a:t>Today we’ve brought together the main ideas from the session. We looked at how marking criteria, marks and feedback connect, and practised working out what tutor comments actually mean. You then used your own AS1 feedback to identify strengths, areas to improve and clear next steps. After that, we looked forward to AS3, checked your work against the criteria, improved part of it and practised with a partner. The main thing to remember is that feedback and marking criteria are not just there after an assessment — you can use them before you submit to make your work clearer, more specific and more reflective.</a:t>
            </a:r>
            <a:endParaRPr lang="en-US" dirty="0"/>
          </a:p>
        </p:txBody>
      </p:sp>
      <p:sp>
        <p:nvSpPr>
          <p:cNvPr id="4" name="Slide Number Placeholder 3">
            <a:extLst>
              <a:ext uri="{FF2B5EF4-FFF2-40B4-BE49-F238E27FC236}">
                <a16:creationId xmlns:a16="http://schemas.microsoft.com/office/drawing/2014/main" id="{D942B7B1-B33A-CA2C-1F54-51169B135F89}"/>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7881387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16/10/2026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16/10/2026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16/10/2026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16/10/2026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16/10/2026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16/10/2026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16/10/2026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16/10/2026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16/10/2026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7.jpeg"/></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a:bodyPr>
          <a:lstStyle/>
          <a:p>
            <a:pPr marL="0" indent="0">
              <a:buNone/>
            </a:pPr>
            <a:r>
              <a:rPr lang="en-GB" b="1" dirty="0"/>
              <a:t>We: </a:t>
            </a:r>
          </a:p>
          <a:p>
            <a:pPr marL="0" indent="0">
              <a:buNone/>
            </a:pPr>
            <a:endParaRPr lang="en-GB" b="1" dirty="0"/>
          </a:p>
          <a:p>
            <a:r>
              <a:rPr lang="en-GB" dirty="0"/>
              <a:t>Explored reflection</a:t>
            </a:r>
          </a:p>
          <a:p>
            <a:r>
              <a:rPr lang="en-GB" dirty="0"/>
              <a:t>Looked at effective vs ineffective reflection</a:t>
            </a:r>
          </a:p>
          <a:p>
            <a:r>
              <a:rPr lang="en-GB" dirty="0"/>
              <a:t>Examined goal setting</a:t>
            </a:r>
          </a:p>
          <a:p>
            <a:r>
              <a:rPr lang="en-GB" dirty="0"/>
              <a:t>Started brainstorming for AS3</a:t>
            </a:r>
          </a:p>
          <a:p>
            <a:endParaRPr lang="en-GB" dirty="0"/>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a:bodyPr>
          <a:lstStyle/>
          <a:p>
            <a:pPr>
              <a:lnSpc>
                <a:spcPct val="100000"/>
              </a:lnSpc>
              <a:spcBef>
                <a:spcPts val="0"/>
              </a:spcBef>
              <a:defRPr/>
            </a:pPr>
            <a:endParaRPr lang="en-GB" b="1" dirty="0"/>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187261567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dirty="0"/>
              <a:t>Getting Started: How Do We Use Feedback?</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GB" dirty="0"/>
              <a:t>Remember this from Week 2?</a:t>
            </a:r>
            <a:endParaRPr lang="en-US" dirty="0"/>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000" b="1" dirty="0">
              <a:solidFill>
                <a:srgbClr val="173AFF"/>
              </a:solidFill>
              <a:latin typeface="Segoe UI"/>
              <a:cs typeface="Segoe UI"/>
            </a:endParaRPr>
          </a:p>
        </p:txBody>
      </p:sp>
      <p:sp>
        <p:nvSpPr>
          <p:cNvPr id="5" name="TextBox 4">
            <a:extLst>
              <a:ext uri="{FF2B5EF4-FFF2-40B4-BE49-F238E27FC236}">
                <a16:creationId xmlns:a16="http://schemas.microsoft.com/office/drawing/2014/main" id="{06BDE21B-3C7A-DD92-61AE-3A25F9EDD493}"/>
              </a:ext>
            </a:extLst>
          </p:cNvPr>
          <p:cNvSpPr txBox="1"/>
          <p:nvPr/>
        </p:nvSpPr>
        <p:spPr>
          <a:xfrm>
            <a:off x="5306517" y="1711539"/>
            <a:ext cx="6502680" cy="5693866"/>
          </a:xfrm>
          <a:prstGeom prst="rect">
            <a:avLst/>
          </a:prstGeom>
          <a:noFill/>
        </p:spPr>
        <p:txBody>
          <a:bodyPr wrap="square" rtlCol="0">
            <a:spAutoFit/>
          </a:bodyPr>
          <a:lstStyle/>
          <a:p>
            <a:r>
              <a:rPr lang="en-GB" sz="2500" b="1" dirty="0"/>
              <a:t>You already know:</a:t>
            </a:r>
          </a:p>
          <a:p>
            <a:pPr marL="457200" indent="-457200">
              <a:buFont typeface="Arial" panose="020B0604020202020204" pitchFamily="34" charset="0"/>
              <a:buChar char="•"/>
            </a:pPr>
            <a:r>
              <a:rPr lang="en-GB" sz="2500" dirty="0"/>
              <a:t>Marking criteria show what the tutor is looking for</a:t>
            </a:r>
          </a:p>
          <a:p>
            <a:pPr marL="457200" indent="-457200">
              <a:buFont typeface="Arial" panose="020B0604020202020204" pitchFamily="34" charset="0"/>
              <a:buChar char="•"/>
            </a:pPr>
            <a:r>
              <a:rPr lang="en-GB" sz="2500" dirty="0"/>
              <a:t>Different criteria look at different parts of your work</a:t>
            </a:r>
          </a:p>
          <a:p>
            <a:pPr marL="457200" indent="-457200">
              <a:buFont typeface="Arial" panose="020B0604020202020204" pitchFamily="34" charset="0"/>
              <a:buChar char="•"/>
            </a:pPr>
            <a:r>
              <a:rPr lang="en-GB" sz="2500" dirty="0"/>
              <a:t>Your mark depends on how well you meet them</a:t>
            </a:r>
          </a:p>
          <a:p>
            <a:endParaRPr lang="en-GB" sz="2500" dirty="0"/>
          </a:p>
          <a:p>
            <a:r>
              <a:rPr lang="en-GB" sz="2500" b="1" dirty="0"/>
              <a:t>Think and discuss with a partner (be honest!):</a:t>
            </a:r>
            <a:br>
              <a:rPr lang="en-GB" sz="2500" dirty="0"/>
            </a:br>
            <a:r>
              <a:rPr lang="en-GB" sz="2500" dirty="0"/>
              <a:t>Did you read the marking criteria before you submitted AS1 and AS2? If yes, how did it help you? If no, why not?</a:t>
            </a:r>
          </a:p>
          <a:p>
            <a:endParaRPr lang="en-US" sz="2500" dirty="0"/>
          </a:p>
        </p:txBody>
      </p:sp>
      <p:sp>
        <p:nvSpPr>
          <p:cNvPr id="6" name="TextBox 5">
            <a:extLst>
              <a:ext uri="{FF2B5EF4-FFF2-40B4-BE49-F238E27FC236}">
                <a16:creationId xmlns:a16="http://schemas.microsoft.com/office/drawing/2014/main" id="{5C48E1B3-35BA-9D91-1039-06360DC24210}"/>
              </a:ext>
            </a:extLst>
          </p:cNvPr>
          <p:cNvSpPr txBox="1"/>
          <p:nvPr/>
        </p:nvSpPr>
        <p:spPr>
          <a:xfrm>
            <a:off x="356151" y="1855303"/>
            <a:ext cx="4680543"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Transferable Skills</a:t>
            </a:r>
            <a:endParaRPr lang="en-US" sz="2600" dirty="0">
              <a:solidFill>
                <a:srgbClr val="000000"/>
              </a:solidFill>
              <a:latin typeface="Aptos"/>
              <a:cs typeface="Arial"/>
            </a:endParaRPr>
          </a:p>
          <a:p>
            <a:endParaRPr lang="en-US" dirty="0">
              <a:solidFill>
                <a:srgbClr val="000000"/>
              </a:solidFill>
            </a:endParaRPr>
          </a:p>
        </p:txBody>
      </p:sp>
    </p:spTree>
    <p:extLst>
      <p:ext uri="{BB962C8B-B14F-4D97-AF65-F5344CB8AC3E}">
        <p14:creationId xmlns:p14="http://schemas.microsoft.com/office/powerpoint/2010/main" val="2736451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EE5A-F25A-1EDA-A065-0178896D9C47}"/>
              </a:ext>
            </a:extLst>
          </p:cNvPr>
          <p:cNvSpPr>
            <a:spLocks noGrp="1"/>
          </p:cNvSpPr>
          <p:nvPr>
            <p:ph type="title"/>
          </p:nvPr>
        </p:nvSpPr>
        <p:spPr/>
        <p:txBody>
          <a:bodyPr/>
          <a:lstStyle/>
          <a:p>
            <a:r>
              <a:rPr lang="en-GB" dirty="0"/>
              <a:t>How Do Marking Criteria and Feedback Connect?</a:t>
            </a:r>
            <a:endParaRPr lang="en-US" dirty="0"/>
          </a:p>
        </p:txBody>
      </p:sp>
      <p:sp>
        <p:nvSpPr>
          <p:cNvPr id="4" name="TextBox 3">
            <a:extLst>
              <a:ext uri="{FF2B5EF4-FFF2-40B4-BE49-F238E27FC236}">
                <a16:creationId xmlns:a16="http://schemas.microsoft.com/office/drawing/2014/main" id="{ADC14372-F09D-DCB4-4519-9BE319E1CEF1}"/>
              </a:ext>
            </a:extLst>
          </p:cNvPr>
          <p:cNvSpPr txBox="1"/>
          <p:nvPr/>
        </p:nvSpPr>
        <p:spPr>
          <a:xfrm>
            <a:off x="1127125" y="1948721"/>
            <a:ext cx="3804639" cy="1384995"/>
          </a:xfrm>
          <a:prstGeom prst="rect">
            <a:avLst/>
          </a:prstGeom>
          <a:solidFill>
            <a:srgbClr val="133AFF"/>
          </a:solidFill>
        </p:spPr>
        <p:txBody>
          <a:bodyPr wrap="square" rtlCol="0">
            <a:spAutoFit/>
          </a:bodyPr>
          <a:lstStyle/>
          <a:p>
            <a:r>
              <a:rPr lang="en-GB" sz="2800" b="1" dirty="0">
                <a:solidFill>
                  <a:schemeClr val="bg1"/>
                </a:solidFill>
              </a:rPr>
              <a:t>Marking criteria</a:t>
            </a:r>
            <a:br>
              <a:rPr lang="en-GB" sz="2800" dirty="0">
                <a:solidFill>
                  <a:schemeClr val="bg1"/>
                </a:solidFill>
              </a:rPr>
            </a:br>
            <a:r>
              <a:rPr lang="en-GB" sz="2800" dirty="0">
                <a:solidFill>
                  <a:schemeClr val="bg1"/>
                </a:solidFill>
              </a:rPr>
              <a:t>What is the tutor looking for?</a:t>
            </a:r>
          </a:p>
        </p:txBody>
      </p:sp>
      <p:sp>
        <p:nvSpPr>
          <p:cNvPr id="5" name="Down Arrow 4">
            <a:extLst>
              <a:ext uri="{FF2B5EF4-FFF2-40B4-BE49-F238E27FC236}">
                <a16:creationId xmlns:a16="http://schemas.microsoft.com/office/drawing/2014/main" id="{F3DD424B-A4E5-FE5F-7193-236B2C0558A8}"/>
              </a:ext>
            </a:extLst>
          </p:cNvPr>
          <p:cNvSpPr/>
          <p:nvPr/>
        </p:nvSpPr>
        <p:spPr>
          <a:xfrm>
            <a:off x="2781038" y="3524285"/>
            <a:ext cx="496811" cy="94438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8971A53-1B2E-FD31-8439-FC77696B0D3C}"/>
              </a:ext>
            </a:extLst>
          </p:cNvPr>
          <p:cNvSpPr txBox="1"/>
          <p:nvPr/>
        </p:nvSpPr>
        <p:spPr>
          <a:xfrm>
            <a:off x="1159968" y="4713480"/>
            <a:ext cx="3804639" cy="1384995"/>
          </a:xfrm>
          <a:prstGeom prst="rect">
            <a:avLst/>
          </a:prstGeom>
          <a:solidFill>
            <a:srgbClr val="0E9CFF"/>
          </a:solidFill>
        </p:spPr>
        <p:txBody>
          <a:bodyPr wrap="square" rtlCol="0">
            <a:spAutoFit/>
          </a:bodyPr>
          <a:lstStyle/>
          <a:p>
            <a:r>
              <a:rPr lang="en-GB" sz="2800" b="1" dirty="0">
                <a:solidFill>
                  <a:schemeClr val="bg1"/>
                </a:solidFill>
              </a:rPr>
              <a:t>Mark</a:t>
            </a:r>
            <a:br>
              <a:rPr lang="en-GB" sz="2800" dirty="0">
                <a:solidFill>
                  <a:schemeClr val="bg1"/>
                </a:solidFill>
              </a:rPr>
            </a:br>
            <a:r>
              <a:rPr lang="en-GB" sz="2800" dirty="0">
                <a:solidFill>
                  <a:schemeClr val="bg1"/>
                </a:solidFill>
              </a:rPr>
              <a:t>How well did your work meet the criteria?</a:t>
            </a:r>
          </a:p>
        </p:txBody>
      </p:sp>
      <p:sp>
        <p:nvSpPr>
          <p:cNvPr id="7" name="Right Arrow 6">
            <a:extLst>
              <a:ext uri="{FF2B5EF4-FFF2-40B4-BE49-F238E27FC236}">
                <a16:creationId xmlns:a16="http://schemas.microsoft.com/office/drawing/2014/main" id="{E47F704C-213A-71D6-5B13-778CA1EA9575}"/>
              </a:ext>
            </a:extLst>
          </p:cNvPr>
          <p:cNvSpPr/>
          <p:nvPr/>
        </p:nvSpPr>
        <p:spPr>
          <a:xfrm>
            <a:off x="5107013" y="5135614"/>
            <a:ext cx="1184223" cy="54072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AE5F0D7-E0FA-4113-3B3D-73ED7CEA0462}"/>
              </a:ext>
            </a:extLst>
          </p:cNvPr>
          <p:cNvSpPr txBox="1"/>
          <p:nvPr/>
        </p:nvSpPr>
        <p:spPr>
          <a:xfrm>
            <a:off x="7227393" y="4713480"/>
            <a:ext cx="3804639" cy="1384995"/>
          </a:xfrm>
          <a:prstGeom prst="rect">
            <a:avLst/>
          </a:prstGeom>
          <a:solidFill>
            <a:srgbClr val="63D9FF"/>
          </a:solidFill>
        </p:spPr>
        <p:txBody>
          <a:bodyPr wrap="square" rtlCol="0">
            <a:spAutoFit/>
          </a:bodyPr>
          <a:lstStyle/>
          <a:p>
            <a:r>
              <a:rPr lang="en-GB" sz="2800" b="1" dirty="0"/>
              <a:t>Tutor feedback</a:t>
            </a:r>
            <a:br>
              <a:rPr lang="en-GB" sz="2800" dirty="0"/>
            </a:br>
            <a:r>
              <a:rPr lang="en-GB" sz="2800" dirty="0"/>
              <a:t>What did you do well? What could improve?</a:t>
            </a:r>
          </a:p>
        </p:txBody>
      </p:sp>
      <p:sp>
        <p:nvSpPr>
          <p:cNvPr id="9" name="TextBox 8">
            <a:extLst>
              <a:ext uri="{FF2B5EF4-FFF2-40B4-BE49-F238E27FC236}">
                <a16:creationId xmlns:a16="http://schemas.microsoft.com/office/drawing/2014/main" id="{1E76A6FF-11EC-C4D4-E684-EDACE7E68292}"/>
              </a:ext>
            </a:extLst>
          </p:cNvPr>
          <p:cNvSpPr txBox="1"/>
          <p:nvPr/>
        </p:nvSpPr>
        <p:spPr>
          <a:xfrm>
            <a:off x="7227393" y="1948720"/>
            <a:ext cx="3804639" cy="1384995"/>
          </a:xfrm>
          <a:prstGeom prst="rect">
            <a:avLst/>
          </a:prstGeom>
          <a:solidFill>
            <a:schemeClr val="accent1">
              <a:lumMod val="10000"/>
              <a:lumOff val="90000"/>
            </a:schemeClr>
          </a:solidFill>
        </p:spPr>
        <p:txBody>
          <a:bodyPr wrap="square" rtlCol="0">
            <a:spAutoFit/>
          </a:bodyPr>
          <a:lstStyle/>
          <a:p>
            <a:r>
              <a:rPr lang="en-GB" sz="2800" b="1" dirty="0"/>
              <a:t>Next step</a:t>
            </a:r>
            <a:br>
              <a:rPr lang="en-GB" sz="2800" dirty="0"/>
            </a:br>
            <a:r>
              <a:rPr lang="en-GB" sz="2800" dirty="0"/>
              <a:t>What can you do differently next time?</a:t>
            </a:r>
          </a:p>
        </p:txBody>
      </p:sp>
      <p:sp>
        <p:nvSpPr>
          <p:cNvPr id="10" name="Down Arrow 9">
            <a:extLst>
              <a:ext uri="{FF2B5EF4-FFF2-40B4-BE49-F238E27FC236}">
                <a16:creationId xmlns:a16="http://schemas.microsoft.com/office/drawing/2014/main" id="{6CBC8DAF-E0EA-E640-6661-5EE364034ACF}"/>
              </a:ext>
            </a:extLst>
          </p:cNvPr>
          <p:cNvSpPr/>
          <p:nvPr/>
        </p:nvSpPr>
        <p:spPr>
          <a:xfrm rot="10800000">
            <a:off x="8874177" y="3524285"/>
            <a:ext cx="479685" cy="94438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7171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B04A-DF3F-20BB-213F-CD5BFFF92CDA}"/>
              </a:ext>
            </a:extLst>
          </p:cNvPr>
          <p:cNvSpPr>
            <a:spLocks noGrp="1"/>
          </p:cNvSpPr>
          <p:nvPr>
            <p:ph type="title"/>
          </p:nvPr>
        </p:nvSpPr>
        <p:spPr/>
        <p:txBody>
          <a:bodyPr/>
          <a:lstStyle/>
          <a:p>
            <a:r>
              <a:rPr lang="en-GB" dirty="0"/>
              <a:t>From Marking Criteria to Feedback</a:t>
            </a:r>
            <a:endParaRPr lang="en-US" dirty="0"/>
          </a:p>
        </p:txBody>
      </p:sp>
      <p:sp>
        <p:nvSpPr>
          <p:cNvPr id="3" name="Content Placeholder 2">
            <a:extLst>
              <a:ext uri="{FF2B5EF4-FFF2-40B4-BE49-F238E27FC236}">
                <a16:creationId xmlns:a16="http://schemas.microsoft.com/office/drawing/2014/main" id="{2AAC0E67-9496-B288-705C-177DE7318F26}"/>
              </a:ext>
            </a:extLst>
          </p:cNvPr>
          <p:cNvSpPr>
            <a:spLocks noGrp="1"/>
          </p:cNvSpPr>
          <p:nvPr>
            <p:ph idx="1"/>
          </p:nvPr>
        </p:nvSpPr>
        <p:spPr>
          <a:xfrm>
            <a:off x="1127124" y="1825625"/>
            <a:ext cx="10226674" cy="4844998"/>
          </a:xfrm>
        </p:spPr>
        <p:txBody>
          <a:bodyPr>
            <a:normAutofit fontScale="92500" lnSpcReduction="10000"/>
          </a:bodyPr>
          <a:lstStyle/>
          <a:p>
            <a:pPr marL="0" indent="0">
              <a:buNone/>
            </a:pPr>
            <a:r>
              <a:rPr lang="en-GB" b="1" dirty="0"/>
              <a:t>Marking criteria tell you what the tutor is looking for.</a:t>
            </a:r>
            <a:br>
              <a:rPr lang="en-GB" dirty="0"/>
            </a:br>
            <a:endParaRPr lang="en-GB" dirty="0"/>
          </a:p>
          <a:p>
            <a:pPr marL="0" indent="0">
              <a:buNone/>
            </a:pPr>
            <a:r>
              <a:rPr lang="en-GB" b="1" dirty="0"/>
              <a:t>Feedback tells you how well your work met those criteria.</a:t>
            </a:r>
            <a:endParaRPr lang="en-GB" dirty="0"/>
          </a:p>
          <a:p>
            <a:pPr marL="0" indent="0">
              <a:buNone/>
            </a:pPr>
            <a:endParaRPr lang="en-GB" dirty="0"/>
          </a:p>
          <a:p>
            <a:pPr marL="0" indent="0">
              <a:buNone/>
            </a:pPr>
            <a:r>
              <a:rPr lang="en-GB" dirty="0"/>
              <a:t>Your feedback can help you see:</a:t>
            </a:r>
          </a:p>
          <a:p>
            <a:r>
              <a:rPr lang="en-GB" dirty="0"/>
              <a:t>what you did well</a:t>
            </a:r>
          </a:p>
          <a:p>
            <a:r>
              <a:rPr lang="en-GB" dirty="0"/>
              <a:t>what could be stronger</a:t>
            </a:r>
          </a:p>
          <a:p>
            <a:r>
              <a:rPr lang="en-GB" dirty="0"/>
              <a:t>what you should do next time</a:t>
            </a:r>
          </a:p>
          <a:p>
            <a:endParaRPr lang="en-GB" dirty="0"/>
          </a:p>
          <a:p>
            <a:pPr marL="0" indent="0" algn="ctr">
              <a:buNone/>
            </a:pPr>
            <a:r>
              <a:rPr lang="en-GB" b="1" dirty="0"/>
              <a:t>Don’t look at the mark only!</a:t>
            </a:r>
            <a:endParaRPr lang="en-GB" dirty="0"/>
          </a:p>
          <a:p>
            <a:endParaRPr lang="en-US" dirty="0"/>
          </a:p>
        </p:txBody>
      </p:sp>
    </p:spTree>
    <p:extLst>
      <p:ext uri="{BB962C8B-B14F-4D97-AF65-F5344CB8AC3E}">
        <p14:creationId xmlns:p14="http://schemas.microsoft.com/office/powerpoint/2010/main" val="3018213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16675-19C3-A5AB-E777-FD5C0B6D4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611EEB-9E67-9A1A-C02C-6E963EEC877C}"/>
              </a:ext>
            </a:extLst>
          </p:cNvPr>
          <p:cNvSpPr>
            <a:spLocks noGrp="1"/>
          </p:cNvSpPr>
          <p:nvPr>
            <p:ph type="title"/>
          </p:nvPr>
        </p:nvSpPr>
        <p:spPr>
          <a:xfrm>
            <a:off x="1136957" y="591267"/>
            <a:ext cx="10226674" cy="1325563"/>
          </a:xfrm>
        </p:spPr>
        <p:txBody>
          <a:bodyPr>
            <a:normAutofit/>
          </a:bodyPr>
          <a:lstStyle/>
          <a:p>
            <a:r>
              <a:rPr lang="en-GB" sz="3600" dirty="0"/>
              <a:t>Understanding Tutor Feedback</a:t>
            </a:r>
          </a:p>
        </p:txBody>
      </p:sp>
      <p:pic>
        <p:nvPicPr>
          <p:cNvPr id="5" name="Picture 4">
            <a:hlinkClick r:id="rId3"/>
            <a:extLst>
              <a:ext uri="{FF2B5EF4-FFF2-40B4-BE49-F238E27FC236}">
                <a16:creationId xmlns:a16="http://schemas.microsoft.com/office/drawing/2014/main" id="{7A7FB11C-9589-F9BF-2619-D64F4AFBD9E8}"/>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688732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7F1BD-A318-3611-4D1B-28DAFFA4A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AAB863-325B-A9CC-7AD4-A54F6BD3DDC5}"/>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BC8C201-0134-C379-FF0C-44D8F34E6961}"/>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258736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F7F55-63FD-4951-CEB3-7F26BCAC6081}"/>
              </a:ext>
            </a:extLst>
          </p:cNvPr>
          <p:cNvSpPr>
            <a:spLocks noGrp="1"/>
          </p:cNvSpPr>
          <p:nvPr>
            <p:ph type="title"/>
          </p:nvPr>
        </p:nvSpPr>
        <p:spPr/>
        <p:txBody>
          <a:bodyPr/>
          <a:lstStyle/>
          <a:p>
            <a:r>
              <a:rPr lang="en-US" dirty="0"/>
              <a:t>Find AS1 Feedback on Moodle</a:t>
            </a:r>
          </a:p>
        </p:txBody>
      </p:sp>
      <p:sp>
        <p:nvSpPr>
          <p:cNvPr id="3" name="Content Placeholder 2">
            <a:extLst>
              <a:ext uri="{FF2B5EF4-FFF2-40B4-BE49-F238E27FC236}">
                <a16:creationId xmlns:a16="http://schemas.microsoft.com/office/drawing/2014/main" id="{6ECF5872-4F60-65C8-2F2B-6F2BC6E9FB42}"/>
              </a:ext>
            </a:extLst>
          </p:cNvPr>
          <p:cNvSpPr>
            <a:spLocks noGrp="1"/>
          </p:cNvSpPr>
          <p:nvPr>
            <p:ph idx="1"/>
          </p:nvPr>
        </p:nvSpPr>
        <p:spPr>
          <a:xfrm>
            <a:off x="1127124" y="1825625"/>
            <a:ext cx="10226674" cy="4351338"/>
          </a:xfrm>
        </p:spPr>
        <p:txBody>
          <a:bodyPr/>
          <a:lstStyle/>
          <a:p>
            <a:r>
              <a:rPr lang="en-US" dirty="0"/>
              <a:t>Follow your teacher’s instructions to view AS1 feedback</a:t>
            </a:r>
          </a:p>
        </p:txBody>
      </p:sp>
    </p:spTree>
    <p:extLst>
      <p:ext uri="{BB962C8B-B14F-4D97-AF65-F5344CB8AC3E}">
        <p14:creationId xmlns:p14="http://schemas.microsoft.com/office/powerpoint/2010/main" val="4076295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DF68F-EA47-6E73-F78E-90D704D900F3}"/>
              </a:ext>
            </a:extLst>
          </p:cNvPr>
          <p:cNvSpPr>
            <a:spLocks noGrp="1"/>
          </p:cNvSpPr>
          <p:nvPr>
            <p:ph type="title"/>
          </p:nvPr>
        </p:nvSpPr>
        <p:spPr/>
        <p:txBody>
          <a:bodyPr/>
          <a:lstStyle/>
          <a:p>
            <a:r>
              <a:rPr lang="en-GB" dirty="0"/>
              <a:t>AS1 Feedback Workshop: Understand Your Feedback</a:t>
            </a:r>
            <a:endParaRPr lang="en-US" dirty="0"/>
          </a:p>
        </p:txBody>
      </p:sp>
      <p:sp>
        <p:nvSpPr>
          <p:cNvPr id="3" name="Content Placeholder 2">
            <a:extLst>
              <a:ext uri="{FF2B5EF4-FFF2-40B4-BE49-F238E27FC236}">
                <a16:creationId xmlns:a16="http://schemas.microsoft.com/office/drawing/2014/main" id="{034D72B7-0C6C-7470-8161-6E03B54BF7AF}"/>
              </a:ext>
            </a:extLst>
          </p:cNvPr>
          <p:cNvSpPr>
            <a:spLocks noGrp="1"/>
          </p:cNvSpPr>
          <p:nvPr>
            <p:ph idx="1"/>
          </p:nvPr>
        </p:nvSpPr>
        <p:spPr>
          <a:xfrm>
            <a:off x="419725" y="2012231"/>
            <a:ext cx="11257613" cy="4480644"/>
          </a:xfrm>
        </p:spPr>
        <p:txBody>
          <a:bodyPr>
            <a:normAutofit fontScale="85000" lnSpcReduction="20000"/>
          </a:bodyPr>
          <a:lstStyle/>
          <a:p>
            <a:pPr marL="0" indent="0">
              <a:buNone/>
            </a:pPr>
            <a:r>
              <a:rPr lang="en-GB" sz="2800" dirty="0"/>
              <a:t>Open the AS1 Feedback Workshop Checklist and work through the steps independently.</a:t>
            </a:r>
          </a:p>
          <a:p>
            <a:r>
              <a:rPr lang="en-GB" sz="2800" dirty="0"/>
              <a:t>Look at your marks – strongest and lowest criterion </a:t>
            </a:r>
          </a:p>
          <a:p>
            <a:r>
              <a:rPr lang="en-GB" sz="2800" dirty="0"/>
              <a:t>Find one strength in your feedback </a:t>
            </a:r>
          </a:p>
          <a:p>
            <a:r>
              <a:rPr lang="en-GB" sz="2800" dirty="0"/>
              <a:t>Find one area to improve and link it to a criterion </a:t>
            </a:r>
          </a:p>
          <a:p>
            <a:r>
              <a:rPr lang="en-GB" sz="2800" dirty="0"/>
              <a:t>Explain what the feedback means in your own words </a:t>
            </a:r>
          </a:p>
          <a:p>
            <a:r>
              <a:rPr lang="en-GB" sz="2800" dirty="0"/>
              <a:t>Find the evidence in your own AS1 work </a:t>
            </a:r>
          </a:p>
          <a:p>
            <a:r>
              <a:rPr lang="en-GB" sz="2800" dirty="0"/>
              <a:t>Choose one clear next step for a future assessment</a:t>
            </a:r>
          </a:p>
          <a:p>
            <a:pPr marL="0" indent="0">
              <a:buNone/>
            </a:pPr>
            <a:endParaRPr lang="en-GB" sz="2800" dirty="0"/>
          </a:p>
          <a:p>
            <a:pPr marL="0" indent="0">
              <a:buNone/>
            </a:pPr>
            <a:r>
              <a:rPr lang="en-GB" sz="2800" dirty="0"/>
              <a:t>When you finish:</a:t>
            </a:r>
            <a:br>
              <a:rPr lang="en-GB" sz="2800" dirty="0"/>
            </a:br>
            <a:r>
              <a:rPr lang="en-GB" sz="2800" dirty="0"/>
              <a:t>Talk to a partner about one strength, one improvement and your next step.</a:t>
            </a:r>
          </a:p>
          <a:p>
            <a:pPr marL="0" indent="0" algn="ctr">
              <a:buNone/>
            </a:pPr>
            <a:r>
              <a:rPr lang="en-GB" sz="2800" b="1" dirty="0">
                <a:highlight>
                  <a:srgbClr val="FFFF00"/>
                </a:highlight>
              </a:rPr>
              <a:t>You do not need to share your grade</a:t>
            </a:r>
            <a:r>
              <a:rPr lang="en-GB" sz="2800" dirty="0"/>
              <a:t>.</a:t>
            </a:r>
          </a:p>
          <a:p>
            <a:endParaRPr lang="en-US" sz="2400" dirty="0"/>
          </a:p>
        </p:txBody>
      </p:sp>
    </p:spTree>
    <p:extLst>
      <p:ext uri="{BB962C8B-B14F-4D97-AF65-F5344CB8AC3E}">
        <p14:creationId xmlns:p14="http://schemas.microsoft.com/office/powerpoint/2010/main" val="2574572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251D2-54BC-5CDD-323E-41EB5F289C29}"/>
              </a:ext>
            </a:extLst>
          </p:cNvPr>
          <p:cNvSpPr>
            <a:spLocks noGrp="1"/>
          </p:cNvSpPr>
          <p:nvPr>
            <p:ph type="title"/>
          </p:nvPr>
        </p:nvSpPr>
        <p:spPr/>
        <p:txBody>
          <a:bodyPr/>
          <a:lstStyle/>
          <a:p>
            <a:r>
              <a:rPr lang="en-GB" dirty="0"/>
              <a:t>Feedback after an assessment… and before one</a:t>
            </a:r>
            <a:endParaRPr lang="en-US" dirty="0"/>
          </a:p>
        </p:txBody>
      </p:sp>
      <p:sp>
        <p:nvSpPr>
          <p:cNvPr id="3" name="Content Placeholder 2">
            <a:extLst>
              <a:ext uri="{FF2B5EF4-FFF2-40B4-BE49-F238E27FC236}">
                <a16:creationId xmlns:a16="http://schemas.microsoft.com/office/drawing/2014/main" id="{D6D82706-0A23-C2B0-4C25-5DA542F2D0E7}"/>
              </a:ext>
            </a:extLst>
          </p:cNvPr>
          <p:cNvSpPr>
            <a:spLocks noGrp="1"/>
          </p:cNvSpPr>
          <p:nvPr>
            <p:ph idx="1"/>
          </p:nvPr>
        </p:nvSpPr>
        <p:spPr/>
        <p:txBody>
          <a:bodyPr/>
          <a:lstStyle/>
          <a:p>
            <a:r>
              <a:rPr lang="en-GB" b="1" dirty="0"/>
              <a:t>AS1:</a:t>
            </a:r>
            <a:br>
              <a:rPr lang="en-GB" dirty="0"/>
            </a:br>
            <a:r>
              <a:rPr lang="en-GB" dirty="0"/>
              <a:t>We used feedback to understand work you have already completed.</a:t>
            </a:r>
          </a:p>
          <a:p>
            <a:pPr marL="0" indent="0">
              <a:buNone/>
            </a:pPr>
            <a:endParaRPr lang="en-GB" dirty="0"/>
          </a:p>
          <a:p>
            <a:r>
              <a:rPr lang="en-GB" b="1" dirty="0"/>
              <a:t>AS3:</a:t>
            </a:r>
            <a:br>
              <a:rPr lang="en-GB" dirty="0"/>
            </a:br>
            <a:r>
              <a:rPr lang="en-GB" dirty="0"/>
              <a:t>Now we can use the marking criteria before you submit to spot possible problems and improve them.</a:t>
            </a:r>
          </a:p>
          <a:p>
            <a:pPr marL="0" indent="0">
              <a:buNone/>
            </a:pPr>
            <a:endParaRPr lang="en-US" dirty="0"/>
          </a:p>
        </p:txBody>
      </p:sp>
    </p:spTree>
    <p:extLst>
      <p:ext uri="{BB962C8B-B14F-4D97-AF65-F5344CB8AC3E}">
        <p14:creationId xmlns:p14="http://schemas.microsoft.com/office/powerpoint/2010/main" val="1815010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E70B-4A0E-A563-A2EC-621EFB1833F0}"/>
              </a:ext>
            </a:extLst>
          </p:cNvPr>
          <p:cNvSpPr>
            <a:spLocks noGrp="1"/>
          </p:cNvSpPr>
          <p:nvPr>
            <p:ph type="title"/>
          </p:nvPr>
        </p:nvSpPr>
        <p:spPr/>
        <p:txBody>
          <a:bodyPr/>
          <a:lstStyle/>
          <a:p>
            <a:r>
              <a:rPr lang="en-US" dirty="0"/>
              <a:t>Review: What does each criteria mean? Review with AS3 Criteria</a:t>
            </a:r>
          </a:p>
        </p:txBody>
      </p:sp>
      <p:sp>
        <p:nvSpPr>
          <p:cNvPr id="5" name="TextBox 4">
            <a:extLst>
              <a:ext uri="{FF2B5EF4-FFF2-40B4-BE49-F238E27FC236}">
                <a16:creationId xmlns:a16="http://schemas.microsoft.com/office/drawing/2014/main" id="{4B687C96-F077-F1AF-2883-2A5DA3E1A5C9}"/>
              </a:ext>
            </a:extLst>
          </p:cNvPr>
          <p:cNvSpPr txBox="1"/>
          <p:nvPr/>
        </p:nvSpPr>
        <p:spPr>
          <a:xfrm>
            <a:off x="221239" y="1753857"/>
            <a:ext cx="4008783"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Transferable Skills</a:t>
            </a:r>
            <a:endParaRPr lang="en-US" sz="2600" dirty="0">
              <a:solidFill>
                <a:srgbClr val="000000"/>
              </a:solidFill>
              <a:latin typeface="Aptos"/>
              <a:cs typeface="Arial"/>
            </a:endParaRPr>
          </a:p>
          <a:p>
            <a:endParaRPr lang="en-US" dirty="0">
              <a:solidFill>
                <a:srgbClr val="000000"/>
              </a:solidFill>
            </a:endParaRPr>
          </a:p>
        </p:txBody>
      </p:sp>
      <p:sp>
        <p:nvSpPr>
          <p:cNvPr id="6" name="Rectangle 5">
            <a:extLst>
              <a:ext uri="{FF2B5EF4-FFF2-40B4-BE49-F238E27FC236}">
                <a16:creationId xmlns:a16="http://schemas.microsoft.com/office/drawing/2014/main" id="{E2DB5614-69A0-0FAC-8674-714A8C21202C}"/>
              </a:ext>
            </a:extLst>
          </p:cNvPr>
          <p:cNvSpPr/>
          <p:nvPr/>
        </p:nvSpPr>
        <p:spPr>
          <a:xfrm>
            <a:off x="4364934" y="1821309"/>
            <a:ext cx="7760802" cy="7702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A. I explain one or two Academic Skills clearly and show how they could help me in university or at work.</a:t>
            </a:r>
          </a:p>
        </p:txBody>
      </p:sp>
      <p:sp>
        <p:nvSpPr>
          <p:cNvPr id="7" name="Rectangle 6">
            <a:extLst>
              <a:ext uri="{FF2B5EF4-FFF2-40B4-BE49-F238E27FC236}">
                <a16:creationId xmlns:a16="http://schemas.microsoft.com/office/drawing/2014/main" id="{5EE51DD9-DE0E-8621-3B05-BC423D17A3FD}"/>
              </a:ext>
            </a:extLst>
          </p:cNvPr>
          <p:cNvSpPr/>
          <p:nvPr/>
        </p:nvSpPr>
        <p:spPr>
          <a:xfrm>
            <a:off x="4389782" y="2716695"/>
            <a:ext cx="7735954" cy="960781"/>
          </a:xfrm>
          <a:prstGeom prst="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00" b="0" i="0" u="none" strike="noStrike" baseline="0" dirty="0">
              <a:solidFill>
                <a:schemeClr val="bg1"/>
              </a:solidFill>
              <a:latin typeface="Aptos"/>
              <a:ea typeface="Segoe UI"/>
              <a:cs typeface="Segoe UI"/>
            </a:endParaRPr>
          </a:p>
          <a:p>
            <a:pPr algn="ctr"/>
            <a:r>
              <a:rPr lang="en-US" sz="2200" b="0" i="0" u="none" strike="noStrike" baseline="0" dirty="0">
                <a:solidFill>
                  <a:schemeClr val="bg1"/>
                </a:solidFill>
                <a:latin typeface="Aptos"/>
                <a:ea typeface="Segoe UI"/>
                <a:cs typeface="Segoe UI"/>
              </a:rPr>
              <a:t>B. This is not assessed in AS3 because I do not need to find or use academic sources.</a:t>
            </a:r>
            <a:r>
              <a:rPr lang="en-GB" sz="2400" dirty="0"/>
              <a:t>.</a:t>
            </a:r>
          </a:p>
          <a:p>
            <a:pPr algn="ctr"/>
            <a:r>
              <a:rPr lang="en-US" sz="2200" b="0" i="0" u="none" strike="noStrike" baseline="0" dirty="0">
                <a:solidFill>
                  <a:schemeClr val="bg1"/>
                </a:solidFill>
                <a:latin typeface="Aptos"/>
                <a:ea typeface="Segoe UI"/>
                <a:cs typeface="Segoe UI"/>
              </a:rPr>
              <a:t>.</a:t>
            </a:r>
            <a:r>
              <a:rPr lang="en-US" sz="2200" b="0" i="0" dirty="0">
                <a:solidFill>
                  <a:schemeClr val="bg1"/>
                </a:solidFill>
                <a:latin typeface="Aptos"/>
                <a:ea typeface="Aptos"/>
                <a:cs typeface="Aptos"/>
              </a:rPr>
              <a:t>​</a:t>
            </a:r>
            <a:endParaRPr lang="en-US" sz="2200" dirty="0">
              <a:solidFill>
                <a:schemeClr val="bg1"/>
              </a:solidFill>
            </a:endParaRPr>
          </a:p>
        </p:txBody>
      </p:sp>
      <p:sp>
        <p:nvSpPr>
          <p:cNvPr id="8" name="Rectangle 7">
            <a:extLst>
              <a:ext uri="{FF2B5EF4-FFF2-40B4-BE49-F238E27FC236}">
                <a16:creationId xmlns:a16="http://schemas.microsoft.com/office/drawing/2014/main" id="{28824344-544D-5F12-36D3-FB0AE4408414}"/>
              </a:ext>
            </a:extLst>
          </p:cNvPr>
          <p:cNvSpPr/>
          <p:nvPr/>
        </p:nvSpPr>
        <p:spPr>
          <a:xfrm>
            <a:off x="4381501" y="3793437"/>
            <a:ext cx="7752521" cy="927650"/>
          </a:xfrm>
          <a:prstGeom prst="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C. My presentation has a clear beginning, main points and ending, and I speak clearly enough for the listener to follow</a:t>
            </a:r>
            <a:endParaRPr lang="en-US" dirty="0"/>
          </a:p>
        </p:txBody>
      </p:sp>
      <p:sp>
        <p:nvSpPr>
          <p:cNvPr id="9" name="Rectangle 8">
            <a:extLst>
              <a:ext uri="{FF2B5EF4-FFF2-40B4-BE49-F238E27FC236}">
                <a16:creationId xmlns:a16="http://schemas.microsoft.com/office/drawing/2014/main" id="{89ED4EB4-8703-0E0D-C8CF-9AFF809D80C5}"/>
              </a:ext>
            </a:extLst>
          </p:cNvPr>
          <p:cNvSpPr/>
          <p:nvPr/>
        </p:nvSpPr>
        <p:spPr>
          <a:xfrm>
            <a:off x="4373218" y="4861890"/>
            <a:ext cx="7752521" cy="935935"/>
          </a:xfrm>
          <a:prstGeom prst="rect">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D. I explain what changed in my learning, what I found difficult and what I learned from the experience.</a:t>
            </a:r>
          </a:p>
        </p:txBody>
      </p:sp>
      <p:sp>
        <p:nvSpPr>
          <p:cNvPr id="10" name="Rectangle 9">
            <a:extLst>
              <a:ext uri="{FF2B5EF4-FFF2-40B4-BE49-F238E27FC236}">
                <a16:creationId xmlns:a16="http://schemas.microsoft.com/office/drawing/2014/main" id="{B5CD864F-F591-ABD8-E0CB-F1541B2ACECA}"/>
              </a:ext>
            </a:extLst>
          </p:cNvPr>
          <p:cNvSpPr/>
          <p:nvPr/>
        </p:nvSpPr>
        <p:spPr>
          <a:xfrm>
            <a:off x="4398067" y="5946913"/>
            <a:ext cx="7735955" cy="712304"/>
          </a:xfrm>
          <a:prstGeom prst="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E. I use clear, specific examples from the module to show how my learning developed.</a:t>
            </a:r>
          </a:p>
        </p:txBody>
      </p:sp>
    </p:spTree>
    <p:extLst>
      <p:ext uri="{BB962C8B-B14F-4D97-AF65-F5344CB8AC3E}">
        <p14:creationId xmlns:p14="http://schemas.microsoft.com/office/powerpoint/2010/main" val="35590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B8FC9-58F8-F241-9289-0A5C568DE0F7}"/>
              </a:ext>
            </a:extLst>
          </p:cNvPr>
          <p:cNvSpPr>
            <a:spLocks noGrp="1"/>
          </p:cNvSpPr>
          <p:nvPr>
            <p:ph type="title"/>
          </p:nvPr>
        </p:nvSpPr>
        <p:spPr>
          <a:xfrm>
            <a:off x="1127125" y="-144541"/>
            <a:ext cx="10226674" cy="1325563"/>
          </a:xfrm>
        </p:spPr>
        <p:txBody>
          <a:bodyPr/>
          <a:lstStyle/>
          <a:p>
            <a:r>
              <a:rPr lang="en-GB" dirty="0"/>
              <a:t>What Usually Makes Work Stronger?</a:t>
            </a:r>
            <a:endParaRPr lang="en-US" dirty="0"/>
          </a:p>
        </p:txBody>
      </p:sp>
      <p:sp>
        <p:nvSpPr>
          <p:cNvPr id="3" name="Content Placeholder 2">
            <a:extLst>
              <a:ext uri="{FF2B5EF4-FFF2-40B4-BE49-F238E27FC236}">
                <a16:creationId xmlns:a16="http://schemas.microsoft.com/office/drawing/2014/main" id="{A65BA966-8287-9005-9499-BCE6C911A878}"/>
              </a:ext>
            </a:extLst>
          </p:cNvPr>
          <p:cNvSpPr>
            <a:spLocks noGrp="1"/>
          </p:cNvSpPr>
          <p:nvPr>
            <p:ph idx="1"/>
          </p:nvPr>
        </p:nvSpPr>
        <p:spPr>
          <a:xfrm>
            <a:off x="1127125" y="967958"/>
            <a:ext cx="4968875" cy="5687675"/>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r>
              <a:rPr lang="en-GB" sz="5100" dirty="0"/>
              <a:t>Moving to a higher mark is not just about adding more words.</a:t>
            </a:r>
          </a:p>
          <a:p>
            <a:pPr marL="0" indent="0">
              <a:buNone/>
            </a:pPr>
            <a:endParaRPr lang="en-GB" sz="5100" dirty="0"/>
          </a:p>
          <a:p>
            <a:pPr marL="0" indent="0">
              <a:buNone/>
            </a:pPr>
            <a:r>
              <a:rPr lang="en-GB" sz="5100" dirty="0"/>
              <a:t>Stronger work is usually:</a:t>
            </a:r>
          </a:p>
          <a:p>
            <a:r>
              <a:rPr lang="en-GB" sz="5100" dirty="0"/>
              <a:t>more specific</a:t>
            </a:r>
          </a:p>
          <a:p>
            <a:r>
              <a:rPr lang="en-GB" sz="5100" dirty="0"/>
              <a:t>better explained</a:t>
            </a:r>
          </a:p>
          <a:p>
            <a:r>
              <a:rPr lang="en-GB" sz="5100" dirty="0"/>
              <a:t>clearly connected to the task</a:t>
            </a:r>
          </a:p>
          <a:p>
            <a:r>
              <a:rPr lang="en-GB" sz="5100" dirty="0"/>
              <a:t>supported with relevant examples</a:t>
            </a:r>
          </a:p>
          <a:p>
            <a:r>
              <a:rPr lang="en-GB" sz="5100" dirty="0"/>
              <a:t>easier for the tutor to follow</a:t>
            </a:r>
          </a:p>
          <a:p>
            <a:pPr marL="0" indent="0">
              <a:buNone/>
            </a:pPr>
            <a:endParaRPr lang="en-GB" sz="5100" dirty="0"/>
          </a:p>
          <a:p>
            <a:endParaRPr lang="en-US" dirty="0"/>
          </a:p>
        </p:txBody>
      </p:sp>
      <p:sp>
        <p:nvSpPr>
          <p:cNvPr id="4" name="Content Placeholder 2">
            <a:extLst>
              <a:ext uri="{FF2B5EF4-FFF2-40B4-BE49-F238E27FC236}">
                <a16:creationId xmlns:a16="http://schemas.microsoft.com/office/drawing/2014/main" id="{5CAF45AF-181F-EF05-6020-827558938706}"/>
              </a:ext>
            </a:extLst>
          </p:cNvPr>
          <p:cNvSpPr txBox="1">
            <a:spLocks/>
          </p:cNvSpPr>
          <p:nvPr/>
        </p:nvSpPr>
        <p:spPr>
          <a:xfrm>
            <a:off x="6529386" y="967957"/>
            <a:ext cx="4968875" cy="5687675"/>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5100" dirty="0"/>
              <a:t>Compare:</a:t>
            </a:r>
          </a:p>
          <a:p>
            <a:pPr marL="0" indent="0">
              <a:buNone/>
            </a:pPr>
            <a:r>
              <a:rPr lang="en-GB" sz="5100" dirty="0"/>
              <a:t>“I improved my writing.”</a:t>
            </a:r>
          </a:p>
          <a:p>
            <a:pPr marL="0" indent="0">
              <a:buNone/>
            </a:pPr>
            <a:endParaRPr lang="en-GB" sz="5100" dirty="0"/>
          </a:p>
          <a:p>
            <a:pPr marL="0" indent="0">
              <a:buNone/>
            </a:pPr>
            <a:r>
              <a:rPr lang="en-GB" sz="5100" dirty="0"/>
              <a:t>with</a:t>
            </a:r>
          </a:p>
          <a:p>
            <a:pPr marL="0" indent="0">
              <a:buNone/>
            </a:pPr>
            <a:endParaRPr lang="en-GB" sz="5100" dirty="0"/>
          </a:p>
          <a:p>
            <a:pPr marL="0" indent="0">
              <a:buNone/>
            </a:pPr>
            <a:r>
              <a:rPr lang="en-GB" sz="5100" dirty="0"/>
              <a:t>“I improved my paragraph writing because TEEL helped me organise my ideas more clearly.”</a:t>
            </a:r>
          </a:p>
          <a:p>
            <a:endParaRPr lang="en-GB" sz="5100" dirty="0"/>
          </a:p>
          <a:p>
            <a:endParaRPr lang="en-GB" sz="5100" dirty="0"/>
          </a:p>
          <a:p>
            <a:r>
              <a:rPr lang="en-GB" sz="5100" dirty="0"/>
              <a:t>Which one gives the marker more to assess?</a:t>
            </a:r>
          </a:p>
          <a:p>
            <a:endParaRPr lang="en-US" dirty="0"/>
          </a:p>
        </p:txBody>
      </p:sp>
    </p:spTree>
    <p:extLst>
      <p:ext uri="{BB962C8B-B14F-4D97-AF65-F5344CB8AC3E}">
        <p14:creationId xmlns:p14="http://schemas.microsoft.com/office/powerpoint/2010/main" val="3740570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D6BAE-BC5F-C4E2-C50A-0BC3A0A16847}"/>
              </a:ext>
            </a:extLst>
          </p:cNvPr>
          <p:cNvSpPr>
            <a:spLocks noGrp="1"/>
          </p:cNvSpPr>
          <p:nvPr>
            <p:ph type="title"/>
          </p:nvPr>
        </p:nvSpPr>
        <p:spPr/>
        <p:txBody>
          <a:bodyPr/>
          <a:lstStyle/>
          <a:p>
            <a:r>
              <a:rPr lang="en-GB" dirty="0"/>
              <a:t>Don’t Just Read the Criteria: Turn Them Into Questions</a:t>
            </a:r>
            <a:endParaRPr lang="en-US" dirty="0"/>
          </a:p>
        </p:txBody>
      </p:sp>
      <p:sp>
        <p:nvSpPr>
          <p:cNvPr id="3" name="Content Placeholder 2">
            <a:extLst>
              <a:ext uri="{FF2B5EF4-FFF2-40B4-BE49-F238E27FC236}">
                <a16:creationId xmlns:a16="http://schemas.microsoft.com/office/drawing/2014/main" id="{0CB2769F-F39E-72F0-BC15-1818289E6C3B}"/>
              </a:ext>
            </a:extLst>
          </p:cNvPr>
          <p:cNvSpPr>
            <a:spLocks noGrp="1"/>
          </p:cNvSpPr>
          <p:nvPr>
            <p:ph idx="1"/>
          </p:nvPr>
        </p:nvSpPr>
        <p:spPr>
          <a:xfrm>
            <a:off x="1127124" y="1825625"/>
            <a:ext cx="4464207" cy="4844998"/>
          </a:xfrm>
        </p:spPr>
        <p:txBody>
          <a:bodyPr>
            <a:normAutofit/>
          </a:bodyPr>
          <a:lstStyle/>
          <a:p>
            <a:r>
              <a:rPr lang="en-GB" dirty="0"/>
              <a:t>When you read a criterion, ask yourself:</a:t>
            </a:r>
          </a:p>
          <a:p>
            <a:pPr marL="0" indent="0">
              <a:buNone/>
            </a:pPr>
            <a:endParaRPr lang="en-GB" dirty="0"/>
          </a:p>
          <a:p>
            <a:pPr marL="514350" indent="-514350">
              <a:buAutoNum type="arabicPeriod"/>
            </a:pPr>
            <a:r>
              <a:rPr lang="en-GB" dirty="0"/>
              <a:t>What is the tutor looking for?</a:t>
            </a:r>
          </a:p>
          <a:p>
            <a:pPr marL="514350" indent="-514350">
              <a:buFont typeface="+mj-lt"/>
              <a:buAutoNum type="arabicPeriod"/>
            </a:pPr>
            <a:r>
              <a:rPr lang="en-GB" dirty="0"/>
              <a:t>Where can I see this in my work?</a:t>
            </a:r>
          </a:p>
          <a:p>
            <a:pPr marL="514350" indent="-514350">
              <a:buFont typeface="+mj-lt"/>
              <a:buAutoNum type="arabicPeriod"/>
            </a:pPr>
            <a:r>
              <a:rPr lang="en-GB" dirty="0"/>
              <a:t>What could I improve?</a:t>
            </a:r>
          </a:p>
          <a:p>
            <a:endParaRPr lang="en-US" dirty="0"/>
          </a:p>
        </p:txBody>
      </p:sp>
      <p:sp>
        <p:nvSpPr>
          <p:cNvPr id="4" name="TextBox 3">
            <a:extLst>
              <a:ext uri="{FF2B5EF4-FFF2-40B4-BE49-F238E27FC236}">
                <a16:creationId xmlns:a16="http://schemas.microsoft.com/office/drawing/2014/main" id="{183FA8BE-DDDA-1FAE-6420-D14B0F5DB436}"/>
              </a:ext>
            </a:extLst>
          </p:cNvPr>
          <p:cNvSpPr txBox="1"/>
          <p:nvPr/>
        </p:nvSpPr>
        <p:spPr>
          <a:xfrm>
            <a:off x="5876145" y="1690688"/>
            <a:ext cx="6100996" cy="483209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b="1" dirty="0"/>
              <a:t>Knowledge + Understanding:</a:t>
            </a:r>
            <a:r>
              <a:rPr lang="en-GB" sz="2800" dirty="0"/>
              <a:t> Have I clearly explained the skills I developed and why they matter?</a:t>
            </a:r>
          </a:p>
          <a:p>
            <a:r>
              <a:rPr lang="en-GB" sz="2800" b="1" dirty="0"/>
              <a:t>Cognitive + Intellectual :</a:t>
            </a:r>
            <a:r>
              <a:rPr lang="en-GB" sz="2800" dirty="0"/>
              <a:t> Have I explained what changed, what challenged me and what I learned?</a:t>
            </a:r>
          </a:p>
          <a:p>
            <a:r>
              <a:rPr lang="en-GB" sz="2800" b="1" dirty="0"/>
              <a:t>Practical Skills:</a:t>
            </a:r>
            <a:r>
              <a:rPr lang="en-GB" sz="2800" dirty="0"/>
              <a:t> Have I given specific examples from the module?</a:t>
            </a:r>
          </a:p>
          <a:p>
            <a:r>
              <a:rPr lang="en-GB" sz="2800" b="1" dirty="0"/>
              <a:t>Transferable Skills:</a:t>
            </a:r>
            <a:r>
              <a:rPr lang="en-GB" sz="2800" dirty="0"/>
              <a:t> Is my presentation clear, organised and easy to follow?</a:t>
            </a:r>
            <a:endParaRPr lang="en-GB" sz="2600" dirty="0"/>
          </a:p>
        </p:txBody>
      </p:sp>
    </p:spTree>
    <p:extLst>
      <p:ext uri="{BB962C8B-B14F-4D97-AF65-F5344CB8AC3E}">
        <p14:creationId xmlns:p14="http://schemas.microsoft.com/office/powerpoint/2010/main" val="2901912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BA4B9-B959-A162-D29D-7368268987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899AD4-2110-D72C-5362-19471591E6BC}"/>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814521F-50A6-747F-9CFD-E1CD2B40FDF6}"/>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2314187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AF86A-B00A-2706-CDEF-0D1F93F72AA8}"/>
              </a:ext>
            </a:extLst>
          </p:cNvPr>
          <p:cNvSpPr>
            <a:spLocks noGrp="1"/>
          </p:cNvSpPr>
          <p:nvPr>
            <p:ph type="title"/>
          </p:nvPr>
        </p:nvSpPr>
        <p:spPr/>
        <p:txBody>
          <a:bodyPr/>
          <a:lstStyle/>
          <a:p>
            <a:r>
              <a:rPr lang="en-US" dirty="0"/>
              <a:t>AS3 Reminder: What You Need to Include</a:t>
            </a:r>
          </a:p>
        </p:txBody>
      </p:sp>
      <p:sp>
        <p:nvSpPr>
          <p:cNvPr id="3" name="Content Placeholder 2">
            <a:extLst>
              <a:ext uri="{FF2B5EF4-FFF2-40B4-BE49-F238E27FC236}">
                <a16:creationId xmlns:a16="http://schemas.microsoft.com/office/drawing/2014/main" id="{F230589E-A304-BA01-C88D-378184795D39}"/>
              </a:ext>
            </a:extLst>
          </p:cNvPr>
          <p:cNvSpPr>
            <a:spLocks noGrp="1"/>
          </p:cNvSpPr>
          <p:nvPr>
            <p:ph idx="1"/>
          </p:nvPr>
        </p:nvSpPr>
        <p:spPr>
          <a:xfrm>
            <a:off x="1127124" y="1825625"/>
            <a:ext cx="6502869" cy="4874978"/>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pPr marL="0" indent="0">
              <a:buNone/>
            </a:pPr>
            <a:r>
              <a:rPr lang="en-GB" dirty="0"/>
              <a:t>In your presentation, make sure you:</a:t>
            </a:r>
          </a:p>
          <a:p>
            <a:r>
              <a:rPr lang="en-GB" dirty="0"/>
              <a:t>Introduce what you will talk about</a:t>
            </a:r>
          </a:p>
          <a:p>
            <a:r>
              <a:rPr lang="en-GB" dirty="0"/>
              <a:t>Explain 1 or 2 skills you developed in Academic Skills</a:t>
            </a:r>
          </a:p>
          <a:p>
            <a:r>
              <a:rPr lang="en-GB" dirty="0"/>
              <a:t>Give specific examples from the module</a:t>
            </a:r>
          </a:p>
          <a:p>
            <a:r>
              <a:rPr lang="en-GB" dirty="0"/>
              <a:t>Explain one challenge related to your skill(s)</a:t>
            </a:r>
          </a:p>
          <a:p>
            <a:r>
              <a:rPr lang="en-GB" dirty="0"/>
              <a:t>Explain what changed or what you learned or how you will improve</a:t>
            </a:r>
          </a:p>
          <a:p>
            <a:r>
              <a:rPr lang="en-GB" dirty="0"/>
              <a:t>Explain how the skill(s) will help you in future study or work</a:t>
            </a:r>
          </a:p>
          <a:p>
            <a:r>
              <a:rPr lang="en-GB" dirty="0"/>
              <a:t>End with a clear closing</a:t>
            </a:r>
          </a:p>
          <a:p>
            <a:endParaRPr lang="en-US" dirty="0"/>
          </a:p>
        </p:txBody>
      </p:sp>
      <p:sp>
        <p:nvSpPr>
          <p:cNvPr id="4" name="TextBox 3">
            <a:extLst>
              <a:ext uri="{FF2B5EF4-FFF2-40B4-BE49-F238E27FC236}">
                <a16:creationId xmlns:a16="http://schemas.microsoft.com/office/drawing/2014/main" id="{0093951C-D4C3-3FB3-7755-437E6FDD518A}"/>
              </a:ext>
            </a:extLst>
          </p:cNvPr>
          <p:cNvSpPr txBox="1"/>
          <p:nvPr/>
        </p:nvSpPr>
        <p:spPr>
          <a:xfrm>
            <a:off x="7899816" y="1825625"/>
            <a:ext cx="4107305" cy="397031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600" dirty="0"/>
              <a:t>Remember: </a:t>
            </a:r>
          </a:p>
          <a:p>
            <a:pPr marL="571500" indent="-571500">
              <a:buFont typeface="Arial" panose="020B0604020202020204" pitchFamily="34" charset="0"/>
              <a:buChar char="•"/>
            </a:pPr>
            <a:r>
              <a:rPr lang="en-GB" sz="3600" dirty="0"/>
              <a:t>this is a 3–5 minute video</a:t>
            </a:r>
          </a:p>
          <a:p>
            <a:pPr marL="571500" indent="-571500">
              <a:buFont typeface="Arial" panose="020B0604020202020204" pitchFamily="34" charset="0"/>
              <a:buChar char="•"/>
            </a:pPr>
            <a:r>
              <a:rPr lang="en-GB" sz="3600" dirty="0"/>
              <a:t>your face should be visible</a:t>
            </a:r>
          </a:p>
          <a:p>
            <a:pPr marL="571500" indent="-571500">
              <a:buFont typeface="Arial" panose="020B0604020202020204" pitchFamily="34" charset="0"/>
              <a:buChar char="•"/>
            </a:pPr>
            <a:r>
              <a:rPr lang="en-GB" sz="3600" dirty="0"/>
              <a:t>you do not need slides.</a:t>
            </a:r>
            <a:endParaRPr lang="en-US" sz="3600" dirty="0"/>
          </a:p>
        </p:txBody>
      </p:sp>
    </p:spTree>
    <p:extLst>
      <p:ext uri="{BB962C8B-B14F-4D97-AF65-F5344CB8AC3E}">
        <p14:creationId xmlns:p14="http://schemas.microsoft.com/office/powerpoint/2010/main" val="617727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0A5D-9996-ED83-0285-22229688BE9A}"/>
              </a:ext>
            </a:extLst>
          </p:cNvPr>
          <p:cNvSpPr>
            <a:spLocks noGrp="1"/>
          </p:cNvSpPr>
          <p:nvPr>
            <p:ph type="title"/>
          </p:nvPr>
        </p:nvSpPr>
        <p:spPr>
          <a:xfrm>
            <a:off x="1130876" y="365125"/>
            <a:ext cx="10226673" cy="1325563"/>
          </a:xfrm>
        </p:spPr>
        <p:txBody>
          <a:bodyPr/>
          <a:lstStyle/>
          <a:p>
            <a:r>
              <a:rPr lang="en-GB" dirty="0"/>
              <a:t>AS3 Independent Workshop</a:t>
            </a:r>
            <a:endParaRPr lang="en-US" dirty="0"/>
          </a:p>
        </p:txBody>
      </p:sp>
      <p:sp>
        <p:nvSpPr>
          <p:cNvPr id="3" name="Content Placeholder 2">
            <a:extLst>
              <a:ext uri="{FF2B5EF4-FFF2-40B4-BE49-F238E27FC236}">
                <a16:creationId xmlns:a16="http://schemas.microsoft.com/office/drawing/2014/main" id="{06F5C43A-28BA-D4BE-6AE3-D6CAA1B2D719}"/>
              </a:ext>
            </a:extLst>
          </p:cNvPr>
          <p:cNvSpPr>
            <a:spLocks noGrp="1"/>
          </p:cNvSpPr>
          <p:nvPr>
            <p:ph idx="1"/>
          </p:nvPr>
        </p:nvSpPr>
        <p:spPr>
          <a:xfrm>
            <a:off x="404733" y="2012231"/>
            <a:ext cx="5261549" cy="3758982"/>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marL="0" indent="0">
              <a:buNone/>
            </a:pPr>
            <a:r>
              <a:rPr lang="en-GB" sz="4500" b="1" dirty="0"/>
              <a:t>Open the AS3 Independent Workshop Checklist.</a:t>
            </a:r>
            <a:endParaRPr lang="en-GB" sz="4500" dirty="0"/>
          </a:p>
          <a:p>
            <a:r>
              <a:rPr lang="en-GB" sz="4500" dirty="0"/>
              <a:t>Work through the checklist independently.</a:t>
            </a:r>
          </a:p>
          <a:p>
            <a:pPr marL="0" indent="0">
              <a:buNone/>
            </a:pPr>
            <a:r>
              <a:rPr lang="en-GB" sz="4500" dirty="0"/>
              <a:t>For each area, decide:</a:t>
            </a:r>
          </a:p>
          <a:p>
            <a:pPr marL="0" indent="0">
              <a:buNone/>
            </a:pPr>
            <a:r>
              <a:rPr lang="en-GB" sz="4500" dirty="0"/>
              <a:t>🟢 </a:t>
            </a:r>
            <a:r>
              <a:rPr lang="en-GB" sz="4500" b="1" dirty="0"/>
              <a:t>GREEN</a:t>
            </a:r>
            <a:r>
              <a:rPr lang="en-GB" sz="4500" dirty="0"/>
              <a:t> – I have done this clearly</a:t>
            </a:r>
          </a:p>
          <a:p>
            <a:pPr marL="0" indent="0">
              <a:buNone/>
            </a:pPr>
            <a:r>
              <a:rPr lang="en-GB" sz="4500" dirty="0"/>
              <a:t>🟠 </a:t>
            </a:r>
            <a:r>
              <a:rPr lang="en-GB" sz="4500" b="1" dirty="0"/>
              <a:t>AMBER</a:t>
            </a:r>
            <a:r>
              <a:rPr lang="en-GB" sz="4500" dirty="0"/>
              <a:t> – I have started, but it needs improvement</a:t>
            </a:r>
          </a:p>
          <a:p>
            <a:pPr marL="0" indent="0">
              <a:buNone/>
            </a:pPr>
            <a:r>
              <a:rPr lang="en-GB" sz="4500" dirty="0"/>
              <a:t>🔴 </a:t>
            </a:r>
            <a:r>
              <a:rPr lang="en-GB" sz="4500" b="1" dirty="0"/>
              <a:t>RED</a:t>
            </a:r>
            <a:r>
              <a:rPr lang="en-GB" sz="4500" dirty="0"/>
              <a:t> – I have not done this yet</a:t>
            </a:r>
          </a:p>
          <a:p>
            <a:pPr marL="0" indent="0">
              <a:buNone/>
            </a:pPr>
            <a:endParaRPr lang="en-GB" sz="4500" dirty="0"/>
          </a:p>
          <a:p>
            <a:endParaRPr lang="en-US" dirty="0"/>
          </a:p>
        </p:txBody>
      </p:sp>
      <p:sp>
        <p:nvSpPr>
          <p:cNvPr id="4" name="Content Placeholder 2">
            <a:extLst>
              <a:ext uri="{FF2B5EF4-FFF2-40B4-BE49-F238E27FC236}">
                <a16:creationId xmlns:a16="http://schemas.microsoft.com/office/drawing/2014/main" id="{D88B388E-E1FF-EE03-A7FA-FAD7D3459D5D}"/>
              </a:ext>
            </a:extLst>
          </p:cNvPr>
          <p:cNvSpPr txBox="1">
            <a:spLocks/>
          </p:cNvSpPr>
          <p:nvPr/>
        </p:nvSpPr>
        <p:spPr>
          <a:xfrm>
            <a:off x="6733081" y="2012231"/>
            <a:ext cx="4377129" cy="44806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4500" dirty="0"/>
          </a:p>
          <a:p>
            <a:endParaRPr lang="en-US" dirty="0"/>
          </a:p>
        </p:txBody>
      </p:sp>
      <p:sp>
        <p:nvSpPr>
          <p:cNvPr id="5" name="Content Placeholder 2">
            <a:extLst>
              <a:ext uri="{FF2B5EF4-FFF2-40B4-BE49-F238E27FC236}">
                <a16:creationId xmlns:a16="http://schemas.microsoft.com/office/drawing/2014/main" id="{3F555861-2363-D54B-4462-6613FCAFEEA8}"/>
              </a:ext>
            </a:extLst>
          </p:cNvPr>
          <p:cNvSpPr txBox="1">
            <a:spLocks/>
          </p:cNvSpPr>
          <p:nvPr/>
        </p:nvSpPr>
        <p:spPr>
          <a:xfrm>
            <a:off x="6096000" y="2012231"/>
            <a:ext cx="5261549" cy="3758982"/>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None/>
            </a:pPr>
            <a:r>
              <a:rPr lang="en-GB" sz="4800" b="1" dirty="0"/>
              <a:t>Check these four areas in your AS3:</a:t>
            </a:r>
            <a:endParaRPr lang="en-GB" sz="4800" dirty="0"/>
          </a:p>
          <a:p>
            <a:r>
              <a:rPr lang="en-GB" sz="4800" b="1" dirty="0"/>
              <a:t>Knowledge &amp; Understanding</a:t>
            </a:r>
            <a:r>
              <a:rPr lang="en-GB" sz="4800" dirty="0"/>
              <a:t> – have I explained the skills I developed and why they matter?</a:t>
            </a:r>
          </a:p>
          <a:p>
            <a:r>
              <a:rPr lang="en-GB" sz="4800" b="1" dirty="0"/>
              <a:t>Cognitive &amp; Intellectual Skills</a:t>
            </a:r>
            <a:r>
              <a:rPr lang="en-GB" sz="4800" dirty="0"/>
              <a:t> – have I reflected on what changed, what was difficult and what I learned?</a:t>
            </a:r>
          </a:p>
          <a:p>
            <a:r>
              <a:rPr lang="en-GB" sz="4800" b="1" dirty="0"/>
              <a:t>Practical Skills</a:t>
            </a:r>
            <a:r>
              <a:rPr lang="en-GB" sz="4800" dirty="0"/>
              <a:t> – have I used clear, specific examples from the module?</a:t>
            </a:r>
          </a:p>
          <a:p>
            <a:r>
              <a:rPr lang="en-GB" sz="4800" b="1" dirty="0"/>
              <a:t>Transferable Skills</a:t>
            </a:r>
            <a:r>
              <a:rPr lang="en-GB" sz="4800" dirty="0"/>
              <a:t> – is my presentation clear, organised and easy to follow?</a:t>
            </a:r>
            <a:endParaRPr lang="en-GB" sz="4500" dirty="0"/>
          </a:p>
          <a:p>
            <a:endParaRPr lang="en-US" dirty="0"/>
          </a:p>
        </p:txBody>
      </p:sp>
      <p:sp>
        <p:nvSpPr>
          <p:cNvPr id="6" name="TextBox 5">
            <a:extLst>
              <a:ext uri="{FF2B5EF4-FFF2-40B4-BE49-F238E27FC236}">
                <a16:creationId xmlns:a16="http://schemas.microsoft.com/office/drawing/2014/main" id="{179AFB8F-1E28-F6C0-E194-5C133ACE638D}"/>
              </a:ext>
            </a:extLst>
          </p:cNvPr>
          <p:cNvSpPr txBox="1"/>
          <p:nvPr/>
        </p:nvSpPr>
        <p:spPr>
          <a:xfrm>
            <a:off x="1364105" y="5951095"/>
            <a:ext cx="9383843" cy="769441"/>
          </a:xfrm>
          <a:prstGeom prst="rect">
            <a:avLst/>
          </a:prstGeom>
          <a:noFill/>
        </p:spPr>
        <p:txBody>
          <a:bodyPr wrap="square" rtlCol="0">
            <a:spAutoFit/>
          </a:bodyPr>
          <a:lstStyle/>
          <a:p>
            <a:pPr algn="ctr"/>
            <a:r>
              <a:rPr lang="en-GB" sz="2600" b="1" dirty="0"/>
              <a:t>Then choose ONE Amber or Red area to improve first.</a:t>
            </a:r>
          </a:p>
          <a:p>
            <a:pPr algn="ctr"/>
            <a:endParaRPr lang="en-US" dirty="0"/>
          </a:p>
        </p:txBody>
      </p:sp>
    </p:spTree>
    <p:extLst>
      <p:ext uri="{BB962C8B-B14F-4D97-AF65-F5344CB8AC3E}">
        <p14:creationId xmlns:p14="http://schemas.microsoft.com/office/powerpoint/2010/main" val="1723886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4CCE8-DECD-570A-C10F-8B0FEE8AE707}"/>
              </a:ext>
            </a:extLst>
          </p:cNvPr>
          <p:cNvSpPr>
            <a:spLocks noGrp="1"/>
          </p:cNvSpPr>
          <p:nvPr>
            <p:ph type="title"/>
          </p:nvPr>
        </p:nvSpPr>
        <p:spPr/>
        <p:txBody>
          <a:bodyPr/>
          <a:lstStyle/>
          <a:p>
            <a:r>
              <a:rPr lang="en-US" dirty="0"/>
              <a:t>AS3 Peer Feedback</a:t>
            </a:r>
          </a:p>
        </p:txBody>
      </p:sp>
      <p:sp>
        <p:nvSpPr>
          <p:cNvPr id="3" name="Content Placeholder 2">
            <a:extLst>
              <a:ext uri="{FF2B5EF4-FFF2-40B4-BE49-F238E27FC236}">
                <a16:creationId xmlns:a16="http://schemas.microsoft.com/office/drawing/2014/main" id="{6B28E569-B6B7-B57E-9715-EB10A25048E0}"/>
              </a:ext>
            </a:extLst>
          </p:cNvPr>
          <p:cNvSpPr>
            <a:spLocks noGrp="1"/>
          </p:cNvSpPr>
          <p:nvPr>
            <p:ph idx="1"/>
          </p:nvPr>
        </p:nvSpPr>
        <p:spPr>
          <a:xfrm>
            <a:off x="404734" y="1864463"/>
            <a:ext cx="7015397" cy="4628412"/>
          </a:xfrm>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200" dirty="0"/>
              <a:t>Now work with a partner.</a:t>
            </a:r>
          </a:p>
          <a:p>
            <a:pPr marL="0" indent="0">
              <a:buNone/>
            </a:pPr>
            <a:r>
              <a:rPr lang="en-GB" sz="2200" dirty="0"/>
              <a:t>You can choose to present:</a:t>
            </a:r>
          </a:p>
          <a:p>
            <a:pPr marL="0" indent="0">
              <a:buNone/>
            </a:pPr>
            <a:r>
              <a:rPr lang="en-GB" sz="2200" dirty="0"/>
              <a:t>A) one of your two skills, if you are discussing two skills</a:t>
            </a:r>
          </a:p>
          <a:p>
            <a:pPr marL="0" indent="0">
              <a:buNone/>
            </a:pPr>
            <a:r>
              <a:rPr lang="en-GB" sz="2200" b="1" dirty="0"/>
              <a:t>or</a:t>
            </a:r>
          </a:p>
          <a:p>
            <a:pPr marL="0" indent="0">
              <a:buNone/>
            </a:pPr>
            <a:r>
              <a:rPr lang="en-GB" sz="2200" dirty="0"/>
              <a:t>B) your current ideas about one skill, if your presentation is not finished yet</a:t>
            </a:r>
          </a:p>
          <a:p>
            <a:pPr marL="0" indent="0">
              <a:buNone/>
            </a:pPr>
            <a:r>
              <a:rPr lang="en-GB" sz="2200" dirty="0">
                <a:highlight>
                  <a:srgbClr val="FFFF00"/>
                </a:highlight>
              </a:rPr>
              <a:t>You do not need a finished presentation.</a:t>
            </a:r>
          </a:p>
          <a:p>
            <a:pPr marL="0" indent="0">
              <a:buNone/>
            </a:pPr>
            <a:r>
              <a:rPr lang="en-GB" sz="2200" b="1" dirty="0"/>
              <a:t>Speaker:</a:t>
            </a:r>
          </a:p>
          <a:p>
            <a:pPr marL="0" indent="0">
              <a:buNone/>
            </a:pPr>
            <a:r>
              <a:rPr lang="en-GB" sz="2200" dirty="0"/>
              <a:t>Talk through your ideas for about 2–3 minutes</a:t>
            </a:r>
          </a:p>
          <a:p>
            <a:pPr marL="0" indent="0">
              <a:buNone/>
            </a:pPr>
            <a:r>
              <a:rPr lang="en-GB" sz="2200" dirty="0"/>
              <a:t>Use notes if needed</a:t>
            </a:r>
          </a:p>
          <a:p>
            <a:pPr marL="0" indent="0">
              <a:buNone/>
            </a:pPr>
            <a:r>
              <a:rPr lang="en-GB" sz="2200" dirty="0"/>
              <a:t>Try to explain rather than read</a:t>
            </a:r>
          </a:p>
        </p:txBody>
      </p:sp>
      <p:sp>
        <p:nvSpPr>
          <p:cNvPr id="4" name="Content Placeholder 2">
            <a:extLst>
              <a:ext uri="{FF2B5EF4-FFF2-40B4-BE49-F238E27FC236}">
                <a16:creationId xmlns:a16="http://schemas.microsoft.com/office/drawing/2014/main" id="{96F68586-907B-2E9E-B892-FD54A771230A}"/>
              </a:ext>
            </a:extLst>
          </p:cNvPr>
          <p:cNvSpPr txBox="1">
            <a:spLocks/>
          </p:cNvSpPr>
          <p:nvPr/>
        </p:nvSpPr>
        <p:spPr>
          <a:xfrm>
            <a:off x="7772764" y="1864462"/>
            <a:ext cx="4014502" cy="462841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Partner:</a:t>
            </a:r>
            <a:endParaRPr lang="en-GB" dirty="0"/>
          </a:p>
          <a:p>
            <a:r>
              <a:rPr lang="en-GB" dirty="0"/>
              <a:t>Use the Peer Feedback Checklist (Moodle/Week 10/ Materials)</a:t>
            </a:r>
          </a:p>
          <a:p>
            <a:r>
              <a:rPr lang="en-GB" dirty="0"/>
              <a:t>Tick only what you actually hear</a:t>
            </a:r>
          </a:p>
          <a:p>
            <a:r>
              <a:rPr lang="en-GB" dirty="0"/>
              <a:t>Give Feedback:</a:t>
            </a:r>
          </a:p>
          <a:p>
            <a:pPr lvl="1"/>
            <a:r>
              <a:rPr lang="en-GB" b="1" dirty="0"/>
              <a:t>one thing that was clear/strong</a:t>
            </a:r>
            <a:endParaRPr lang="en-GB" dirty="0"/>
          </a:p>
          <a:p>
            <a:pPr lvl="1"/>
            <a:r>
              <a:rPr lang="en-GB" b="1" dirty="0"/>
              <a:t>one thing that could be developed</a:t>
            </a:r>
            <a:endParaRPr lang="en-GB" dirty="0"/>
          </a:p>
          <a:p>
            <a:pPr lvl="1"/>
            <a:r>
              <a:rPr lang="en-GB" b="1" dirty="0"/>
              <a:t>one specific suggestion</a:t>
            </a:r>
            <a:endParaRPr lang="en-GB" dirty="0"/>
          </a:p>
          <a:p>
            <a:pPr marL="0" indent="0">
              <a:buNone/>
            </a:pPr>
            <a:endParaRPr lang="en-GB" dirty="0"/>
          </a:p>
          <a:p>
            <a:pPr marL="0" indent="0">
              <a:buNone/>
            </a:pPr>
            <a:r>
              <a:rPr lang="en-GB" dirty="0"/>
              <a:t>Then </a:t>
            </a:r>
            <a:r>
              <a:rPr lang="en-GB" b="1" dirty="0">
                <a:highlight>
                  <a:srgbClr val="FFFF00"/>
                </a:highlight>
              </a:rPr>
              <a:t>swap roles</a:t>
            </a:r>
            <a:r>
              <a:rPr lang="en-GB" dirty="0">
                <a:highlight>
                  <a:srgbClr val="FFFF00"/>
                </a:highlight>
              </a:rPr>
              <a:t>.</a:t>
            </a:r>
          </a:p>
          <a:p>
            <a:endParaRPr lang="en-US" dirty="0"/>
          </a:p>
        </p:txBody>
      </p:sp>
    </p:spTree>
    <p:extLst>
      <p:ext uri="{BB962C8B-B14F-4D97-AF65-F5344CB8AC3E}">
        <p14:creationId xmlns:p14="http://schemas.microsoft.com/office/powerpoint/2010/main" val="1926223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665A4-7C79-D90C-FF54-02BF35FC4CDE}"/>
              </a:ext>
            </a:extLst>
          </p:cNvPr>
          <p:cNvSpPr>
            <a:spLocks noGrp="1"/>
          </p:cNvSpPr>
          <p:nvPr>
            <p:ph type="title"/>
          </p:nvPr>
        </p:nvSpPr>
        <p:spPr/>
        <p:txBody>
          <a:bodyPr/>
          <a:lstStyle/>
          <a:p>
            <a:r>
              <a:rPr lang="en-GB" dirty="0"/>
              <a:t>After Your Partner Feedback</a:t>
            </a:r>
            <a:endParaRPr lang="en-US" dirty="0"/>
          </a:p>
        </p:txBody>
      </p:sp>
      <p:sp>
        <p:nvSpPr>
          <p:cNvPr id="3" name="Content Placeholder 2">
            <a:extLst>
              <a:ext uri="{FF2B5EF4-FFF2-40B4-BE49-F238E27FC236}">
                <a16:creationId xmlns:a16="http://schemas.microsoft.com/office/drawing/2014/main" id="{B04860D7-6E83-7BF2-FC5F-92C367173A61}"/>
              </a:ext>
            </a:extLst>
          </p:cNvPr>
          <p:cNvSpPr>
            <a:spLocks noGrp="1"/>
          </p:cNvSpPr>
          <p:nvPr>
            <p:ph idx="1"/>
          </p:nvPr>
        </p:nvSpPr>
        <p:spPr/>
        <p:txBody>
          <a:bodyPr/>
          <a:lstStyle/>
          <a:p>
            <a:r>
              <a:rPr lang="en-GB" dirty="0"/>
              <a:t>Look at the feedback your partner gave you.</a:t>
            </a:r>
          </a:p>
          <a:p>
            <a:r>
              <a:rPr lang="en-GB" dirty="0"/>
              <a:t>Choose </a:t>
            </a:r>
            <a:r>
              <a:rPr lang="en-GB" b="1" dirty="0"/>
              <a:t>ONE thing</a:t>
            </a:r>
            <a:r>
              <a:rPr lang="en-GB" dirty="0"/>
              <a:t> you will change or improve before submission.</a:t>
            </a:r>
          </a:p>
          <a:p>
            <a:r>
              <a:rPr lang="en-GB" dirty="0"/>
              <a:t>Write your next step clearly in your notes.</a:t>
            </a:r>
          </a:p>
          <a:p>
            <a:r>
              <a:rPr lang="en-GB" dirty="0"/>
              <a:t>For example:</a:t>
            </a:r>
          </a:p>
          <a:p>
            <a:r>
              <a:rPr lang="en-GB" dirty="0"/>
              <a:t>“I will add a specific example from Week 3 and explain what it helped me learn.”</a:t>
            </a:r>
          </a:p>
          <a:p>
            <a:pPr marL="0" indent="0">
              <a:buNone/>
            </a:pPr>
            <a:endParaRPr lang="en-US" dirty="0"/>
          </a:p>
        </p:txBody>
      </p:sp>
    </p:spTree>
    <p:extLst>
      <p:ext uri="{BB962C8B-B14F-4D97-AF65-F5344CB8AC3E}">
        <p14:creationId xmlns:p14="http://schemas.microsoft.com/office/powerpoint/2010/main" val="86312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CEFB-28B3-E5C1-5540-82052631A4FB}"/>
              </a:ext>
            </a:extLst>
          </p:cNvPr>
          <p:cNvSpPr>
            <a:spLocks noGrp="1"/>
          </p:cNvSpPr>
          <p:nvPr>
            <p:ph type="title"/>
          </p:nvPr>
        </p:nvSpPr>
        <p:spPr>
          <a:xfrm>
            <a:off x="1127123" y="-159530"/>
            <a:ext cx="10226674" cy="1325563"/>
          </a:xfrm>
        </p:spPr>
        <p:txBody>
          <a:bodyPr/>
          <a:lstStyle/>
          <a:p>
            <a:r>
              <a:rPr lang="en-GB" dirty="0"/>
              <a:t>Before You Leave Today</a:t>
            </a:r>
            <a:endParaRPr lang="en-US" b="1" dirty="0"/>
          </a:p>
        </p:txBody>
      </p:sp>
      <p:sp>
        <p:nvSpPr>
          <p:cNvPr id="3" name="Content Placeholder 2">
            <a:extLst>
              <a:ext uri="{FF2B5EF4-FFF2-40B4-BE49-F238E27FC236}">
                <a16:creationId xmlns:a16="http://schemas.microsoft.com/office/drawing/2014/main" id="{13AAEA53-471A-B0CE-5F16-EAAE30676B81}"/>
              </a:ext>
            </a:extLst>
          </p:cNvPr>
          <p:cNvSpPr>
            <a:spLocks noGrp="1"/>
          </p:cNvSpPr>
          <p:nvPr>
            <p:ph idx="1"/>
          </p:nvPr>
        </p:nvSpPr>
        <p:spPr>
          <a:xfrm>
            <a:off x="1127123" y="1166032"/>
            <a:ext cx="10655145" cy="5459619"/>
          </a:xfrm>
        </p:spPr>
        <p:txBody>
          <a:bodyPr>
            <a:normAutofit fontScale="92500" lnSpcReduction="20000"/>
          </a:bodyPr>
          <a:lstStyle/>
          <a:p>
            <a:pPr marL="0" indent="0">
              <a:buNone/>
            </a:pPr>
            <a:r>
              <a:rPr lang="en-GB" dirty="0"/>
              <a:t>Make sure you know your next step.</a:t>
            </a:r>
          </a:p>
          <a:p>
            <a:pPr marL="0" indent="0">
              <a:buNone/>
            </a:pPr>
            <a:endParaRPr lang="en-GB" dirty="0"/>
          </a:p>
          <a:p>
            <a:pPr marL="0" indent="0">
              <a:buNone/>
            </a:pPr>
            <a:r>
              <a:rPr lang="en-GB" dirty="0"/>
              <a:t>By the end of today, you should have:</a:t>
            </a:r>
          </a:p>
          <a:p>
            <a:r>
              <a:rPr lang="en-GB" dirty="0"/>
              <a:t>understood at least one strength from your AS1 feedback</a:t>
            </a:r>
          </a:p>
          <a:p>
            <a:r>
              <a:rPr lang="en-GB" dirty="0"/>
              <a:t>identified one area to improve</a:t>
            </a:r>
          </a:p>
          <a:p>
            <a:r>
              <a:rPr lang="en-GB" dirty="0"/>
              <a:t>checked your AS3 against the marking criteria</a:t>
            </a:r>
          </a:p>
          <a:p>
            <a:r>
              <a:rPr lang="en-GB" dirty="0"/>
              <a:t>improved at least one part of your AS3</a:t>
            </a:r>
          </a:p>
          <a:p>
            <a:r>
              <a:rPr lang="en-GB" dirty="0"/>
              <a:t>received some partner feedback</a:t>
            </a:r>
          </a:p>
          <a:p>
            <a:r>
              <a:rPr lang="en-GB" dirty="0"/>
              <a:t>decided what you still need to do before submission</a:t>
            </a:r>
          </a:p>
          <a:p>
            <a:endParaRPr lang="en-GB" dirty="0"/>
          </a:p>
          <a:p>
            <a:pPr marL="0" indent="0" algn="ctr">
              <a:buNone/>
            </a:pPr>
            <a:r>
              <a:rPr lang="en-GB" dirty="0"/>
              <a:t>Your AS3 does not need to be perfect today — but you should know what you need to do next.</a:t>
            </a:r>
          </a:p>
          <a:p>
            <a:endParaRPr lang="en-US" dirty="0"/>
          </a:p>
        </p:txBody>
      </p:sp>
    </p:spTree>
    <p:extLst>
      <p:ext uri="{BB962C8B-B14F-4D97-AF65-F5344CB8AC3E}">
        <p14:creationId xmlns:p14="http://schemas.microsoft.com/office/powerpoint/2010/main" val="682136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F9A1-D2F1-697B-88EE-BE053CD53F24}"/>
              </a:ext>
            </a:extLst>
          </p:cNvPr>
          <p:cNvSpPr>
            <a:spLocks noGrp="1"/>
          </p:cNvSpPr>
          <p:nvPr>
            <p:ph type="title"/>
          </p:nvPr>
        </p:nvSpPr>
        <p:spPr/>
        <p:txBody>
          <a:bodyPr/>
          <a:lstStyle/>
          <a:p>
            <a:r>
              <a:rPr lang="en-US" dirty="0"/>
              <a:t>AS3 Submission</a:t>
            </a:r>
          </a:p>
        </p:txBody>
      </p:sp>
      <p:sp>
        <p:nvSpPr>
          <p:cNvPr id="3" name="Content Placeholder 2">
            <a:extLst>
              <a:ext uri="{FF2B5EF4-FFF2-40B4-BE49-F238E27FC236}">
                <a16:creationId xmlns:a16="http://schemas.microsoft.com/office/drawing/2014/main" id="{7A32B581-0089-376B-F232-E9BC45744C74}"/>
              </a:ext>
            </a:extLst>
          </p:cNvPr>
          <p:cNvSpPr>
            <a:spLocks noGrp="1"/>
          </p:cNvSpPr>
          <p:nvPr>
            <p:ph idx="1"/>
          </p:nvPr>
        </p:nvSpPr>
        <p:spPr/>
        <p:txBody>
          <a:bodyPr/>
          <a:lstStyle/>
          <a:p>
            <a:r>
              <a:rPr lang="en-US" dirty="0"/>
              <a:t>This must be done in the AS3 Link on Moodle</a:t>
            </a:r>
          </a:p>
          <a:p>
            <a:r>
              <a:rPr lang="en-US" dirty="0"/>
              <a:t>Please follow your lecturer’s guidance now to make sure you understand how to submit.</a:t>
            </a:r>
          </a:p>
        </p:txBody>
      </p:sp>
    </p:spTree>
    <p:extLst>
      <p:ext uri="{BB962C8B-B14F-4D97-AF65-F5344CB8AC3E}">
        <p14:creationId xmlns:p14="http://schemas.microsoft.com/office/powerpoint/2010/main" val="3951258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rmAutofit fontScale="85000" lnSpcReduction="20000"/>
          </a:bodyPr>
          <a:lstStyle/>
          <a:p>
            <a:pPr marL="0" indent="0">
              <a:buNone/>
            </a:pPr>
            <a:r>
              <a:rPr lang="en-GB" dirty="0"/>
              <a:t>Please complete these three sentences:</a:t>
            </a:r>
          </a:p>
          <a:p>
            <a:pPr marL="0" indent="0">
              <a:buNone/>
            </a:pPr>
            <a:r>
              <a:rPr lang="en-GB" dirty="0"/>
              <a:t>What is one thing you understand better about feedback now?</a:t>
            </a:r>
          </a:p>
          <a:p>
            <a:pPr marL="0" indent="0">
              <a:buNone/>
            </a:pPr>
            <a:r>
              <a:rPr lang="en-GB" dirty="0"/>
              <a:t>What is one change you will make to AS3 before you submit?</a:t>
            </a:r>
          </a:p>
          <a:p>
            <a:pPr marL="0" indent="0">
              <a:buNone/>
            </a:pPr>
            <a:r>
              <a:rPr lang="en-GB" dirty="0"/>
              <a:t>How could using feedback and marking criteria help you in future study or work?</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20000"/>
          </a:bodyPr>
          <a:lstStyle/>
          <a:p>
            <a:r>
              <a:rPr lang="en-GB" dirty="0"/>
              <a:t>Write 1-3 short sentences for each </a:t>
            </a:r>
            <a:r>
              <a:rPr lang="en-GB"/>
              <a:t>question. Use</a:t>
            </a:r>
            <a:r>
              <a:rPr lang="en-GB" dirty="0"/>
              <a:t>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8795014" y="-2559"/>
            <a:ext cx="3329408" cy="188111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FB860-E889-BFBC-764E-F9C821BDC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DFBC5-F2E7-784D-A5CC-5B1717AA8537}"/>
              </a:ext>
            </a:extLst>
          </p:cNvPr>
          <p:cNvSpPr>
            <a:spLocks noGrp="1"/>
          </p:cNvSpPr>
          <p:nvPr>
            <p:ph type="title"/>
          </p:nvPr>
        </p:nvSpPr>
        <p:spPr>
          <a:xfrm>
            <a:off x="984250" y="184091"/>
            <a:ext cx="10226674" cy="1325563"/>
          </a:xfrm>
        </p:spPr>
        <p:txBody>
          <a:bodyPr/>
          <a:lstStyle/>
          <a:p>
            <a:r>
              <a:rPr lang="en-GB"/>
              <a:t>Today we learned…</a:t>
            </a:r>
            <a:endParaRPr lang="en-GB">
              <a:solidFill>
                <a:srgbClr val="000000"/>
              </a:solidFill>
            </a:endParaRPr>
          </a:p>
          <a:p>
            <a:endParaRPr lang="en-GB" dirty="0"/>
          </a:p>
        </p:txBody>
      </p:sp>
      <p:sp>
        <p:nvSpPr>
          <p:cNvPr id="4" name="Content Placeholder 3">
            <a:extLst>
              <a:ext uri="{FF2B5EF4-FFF2-40B4-BE49-F238E27FC236}">
                <a16:creationId xmlns:a16="http://schemas.microsoft.com/office/drawing/2014/main" id="{684E753C-6675-A1DA-15A7-CCF3B75445E9}"/>
              </a:ext>
            </a:extLst>
          </p:cNvPr>
          <p:cNvSpPr>
            <a:spLocks noGrp="1"/>
          </p:cNvSpPr>
          <p:nvPr>
            <p:ph sz="half" idx="1"/>
          </p:nvPr>
        </p:nvSpPr>
        <p:spPr>
          <a:xfrm>
            <a:off x="984249" y="839567"/>
            <a:ext cx="10798020" cy="5623605"/>
          </a:xfrm>
        </p:spPr>
        <p:txBody>
          <a:bodyPr vert="horz" lIns="91440" tIns="45720" rIns="91440" bIns="45720" rtlCol="0" anchor="t">
            <a:noAutofit/>
          </a:bodyPr>
          <a:lstStyle/>
          <a:p>
            <a:r>
              <a:rPr lang="en-GB" sz="2800" dirty="0"/>
              <a:t>Today we:</a:t>
            </a:r>
          </a:p>
          <a:p>
            <a:r>
              <a:rPr lang="en-GB" sz="2800" dirty="0"/>
              <a:t>looked at how marking criteria, marks and feedback connect</a:t>
            </a:r>
          </a:p>
          <a:p>
            <a:r>
              <a:rPr lang="en-GB" sz="2800" dirty="0"/>
              <a:t>practised understanding tutor feedback</a:t>
            </a:r>
          </a:p>
          <a:p>
            <a:r>
              <a:rPr lang="en-GB" sz="2800" dirty="0"/>
              <a:t>used real AS1 feedback to identify strengths and next steps</a:t>
            </a:r>
          </a:p>
          <a:p>
            <a:r>
              <a:rPr lang="en-GB" sz="2800" dirty="0"/>
              <a:t>reviewed what the AS3 criteria mean</a:t>
            </a:r>
          </a:p>
          <a:p>
            <a:r>
              <a:rPr lang="en-GB" sz="2800" dirty="0"/>
              <a:t>checked and improved our own AS3 work</a:t>
            </a:r>
          </a:p>
          <a:p>
            <a:r>
              <a:rPr lang="en-GB" sz="2800" dirty="0"/>
              <a:t>practised part of AS3 with a partner and gave peer feedback</a:t>
            </a:r>
          </a:p>
          <a:p>
            <a:r>
              <a:rPr lang="en-GB" sz="2800" dirty="0"/>
              <a:t>Final reminder:</a:t>
            </a:r>
            <a:br>
              <a:rPr lang="en-GB" sz="2800" dirty="0"/>
            </a:br>
            <a:r>
              <a:rPr lang="en-GB" sz="2800" dirty="0"/>
              <a:t>Use your feedback and marking criteria to help you make your AS3 as clear, specific and reflective as possible before submission.</a:t>
            </a:r>
          </a:p>
          <a:p>
            <a:pPr algn="just">
              <a:buFont typeface="Arial"/>
              <a:buChar char="•"/>
            </a:pPr>
            <a:endParaRPr lang="en-GB" sz="2800" dirty="0"/>
          </a:p>
          <a:p>
            <a:pPr algn="just">
              <a:buNone/>
            </a:pPr>
            <a:endParaRPr lang="en-GB" sz="2800" b="1" dirty="0"/>
          </a:p>
          <a:p>
            <a:pPr marL="285750" indent="-285750" algn="just">
              <a:buFont typeface="Arial,Sans-Serif" panose="020B0604020202020204" pitchFamily="34" charset="0"/>
            </a:pPr>
            <a:endParaRPr lang="en-US" sz="2800" dirty="0"/>
          </a:p>
        </p:txBody>
      </p:sp>
    </p:spTree>
    <p:extLst>
      <p:ext uri="{BB962C8B-B14F-4D97-AF65-F5344CB8AC3E}">
        <p14:creationId xmlns:p14="http://schemas.microsoft.com/office/powerpoint/2010/main" val="257312706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20412d98-6c36-457e-a543-06e3d82144c9"/>
    <ds:schemaRef ds:uri="http://schemas.microsoft.com/office/infopath/2007/PartnerControls"/>
    <ds:schemaRef ds:uri="http://purl.org/dc/dcmitype/"/>
    <ds:schemaRef ds:uri="http://purl.org/dc/elements/1.1/"/>
    <ds:schemaRef ds:uri="http://schemas.openxmlformats.org/package/2006/metadata/core-properties"/>
    <ds:schemaRef ds:uri="826e5e0b-69f2-41be-b336-f8a1ad71dd1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449</TotalTime>
  <Words>3762</Words>
  <Application>Microsoft Office PowerPoint</Application>
  <PresentationFormat>Widescreen</PresentationFormat>
  <Paragraphs>267</Paragraphs>
  <Slides>25</Slides>
  <Notes>21</Notes>
  <HiddenSlides>0</HiddenSlides>
  <MMClips>1</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Welcome to Academic Skills!</vt:lpstr>
      <vt:lpstr>Remembering last week</vt:lpstr>
      <vt:lpstr>What today is about</vt:lpstr>
      <vt:lpstr>Getting Started: How Do We Use Feedback?</vt:lpstr>
      <vt:lpstr>Remember this from Week 2?</vt:lpstr>
      <vt:lpstr>How Do Marking Criteria and Feedback Connect?</vt:lpstr>
      <vt:lpstr>From Marking Criteria to Feedback</vt:lpstr>
      <vt:lpstr>Understanding Tutor Feedback</vt:lpstr>
      <vt:lpstr>Break time!</vt:lpstr>
      <vt:lpstr>Find AS1 Feedback on Moodle</vt:lpstr>
      <vt:lpstr>AS1 Feedback Workshop: Understand Your Feedback</vt:lpstr>
      <vt:lpstr>Feedback after an assessment… and before one</vt:lpstr>
      <vt:lpstr>Review: What does each criteria mean? Review with AS3 Criteria</vt:lpstr>
      <vt:lpstr>What Usually Makes Work Stronger?</vt:lpstr>
      <vt:lpstr>Don’t Just Read the Criteria: Turn Them Into Questions</vt:lpstr>
      <vt:lpstr>Break time!</vt:lpstr>
      <vt:lpstr>AS3 Reminder: What You Need to Include</vt:lpstr>
      <vt:lpstr>AS3 Independent Workshop</vt:lpstr>
      <vt:lpstr>AS3 Peer Feedback</vt:lpstr>
      <vt:lpstr>After Your Partner Feedback</vt:lpstr>
      <vt:lpstr>Before You Leave Today</vt:lpstr>
      <vt:lpstr>AS3 Submission</vt:lpstr>
      <vt:lpstr>Reflection</vt:lpstr>
      <vt:lpstr>Recap</vt:lpstr>
      <vt:lpstr>Today we learned…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98</cp:revision>
  <dcterms:created xsi:type="dcterms:W3CDTF">2026-02-06T13:25:12Z</dcterms:created>
  <dcterms:modified xsi:type="dcterms:W3CDTF">2026-10-16T17:18:59Z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