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notesMasterIdLst>
    <p:notesMasterId r:id="rId10"/>
  </p:notesMasterIdLst>
  <p:sldIdLst>
    <p:sldId id="263" r:id="rId2"/>
    <p:sldId id="261" r:id="rId3"/>
    <p:sldId id="264" r:id="rId4"/>
    <p:sldId id="259" r:id="rId5"/>
    <p:sldId id="265" r:id="rId6"/>
    <p:sldId id="262" r:id="rId7"/>
    <p:sldId id="257" r:id="rId8"/>
    <p:sldId id="256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E5D480A-179F-4076-AA9D-08F57A1FDD05}" v="5" dt="2025-11-29T08:03:06.1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4359" autoAdjust="0"/>
  </p:normalViewPr>
  <p:slideViewPr>
    <p:cSldViewPr snapToGrid="0">
      <p:cViewPr>
        <p:scale>
          <a:sx n="60" d="100"/>
          <a:sy n="60" d="100"/>
        </p:scale>
        <p:origin x="908" y="-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Bowen" userId="f06728e6-4ebe-457f-a159-b25ef3ebf400" providerId="ADAL" clId="{41D87C16-FD5A-4103-AB96-10015680A901}"/>
    <pc:docChg chg="custSel modSld">
      <pc:chgData name="Rebecca Bowen" userId="f06728e6-4ebe-457f-a159-b25ef3ebf400" providerId="ADAL" clId="{41D87C16-FD5A-4103-AB96-10015680A901}" dt="2025-11-29T08:08:58.734" v="13" actId="20577"/>
      <pc:docMkLst>
        <pc:docMk/>
      </pc:docMkLst>
      <pc:sldChg chg="modSp mod">
        <pc:chgData name="Rebecca Bowen" userId="f06728e6-4ebe-457f-a159-b25ef3ebf400" providerId="ADAL" clId="{41D87C16-FD5A-4103-AB96-10015680A901}" dt="2025-11-29T08:06:49.459" v="1" actId="27636"/>
        <pc:sldMkLst>
          <pc:docMk/>
          <pc:sldMk cId="3457102300" sldId="257"/>
        </pc:sldMkLst>
        <pc:spChg chg="mod">
          <ac:chgData name="Rebecca Bowen" userId="f06728e6-4ebe-457f-a159-b25ef3ebf400" providerId="ADAL" clId="{41D87C16-FD5A-4103-AB96-10015680A901}" dt="2025-11-29T08:06:49.459" v="1" actId="27636"/>
          <ac:spMkLst>
            <pc:docMk/>
            <pc:sldMk cId="3457102300" sldId="257"/>
            <ac:spMk id="3" creationId="{43F31C34-17E9-F205-7CED-64AE14E41AC7}"/>
          </ac:spMkLst>
        </pc:spChg>
      </pc:sldChg>
      <pc:sldChg chg="modSp mod">
        <pc:chgData name="Rebecca Bowen" userId="f06728e6-4ebe-457f-a159-b25ef3ebf400" providerId="ADAL" clId="{41D87C16-FD5A-4103-AB96-10015680A901}" dt="2025-11-29T08:08:58.734" v="13" actId="20577"/>
        <pc:sldMkLst>
          <pc:docMk/>
          <pc:sldMk cId="1575044543" sldId="265"/>
        </pc:sldMkLst>
        <pc:spChg chg="mod">
          <ac:chgData name="Rebecca Bowen" userId="f06728e6-4ebe-457f-a159-b25ef3ebf400" providerId="ADAL" clId="{41D87C16-FD5A-4103-AB96-10015680A901}" dt="2025-11-29T08:08:58.734" v="13" actId="20577"/>
          <ac:spMkLst>
            <pc:docMk/>
            <pc:sldMk cId="1575044543" sldId="265"/>
            <ac:spMk id="3" creationId="{195D84CF-2709-C479-7137-609A6E101B4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483B86-934B-4337-A881-32435A506D37}" type="datetimeFigureOut">
              <a:rPr lang="cy-GB" smtClean="0"/>
              <a:t>28/11/2025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4BF0D3-0DE0-4FFF-861A-97C2F4E2FC6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582093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4BF0D3-0DE0-4FFF-861A-97C2F4E2FC6F}" type="slidenum">
              <a:rPr lang="cy-GB" smtClean="0"/>
              <a:t>1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585597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4BF0D3-0DE0-4FFF-861A-97C2F4E2FC6F}" type="slidenum">
              <a:rPr lang="cy-GB" smtClean="0"/>
              <a:t>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415926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868820-B2FA-BD75-B60A-7A8736E75A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DD0D31B-CF25-1048-FDB8-889235E40D5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9C6A417-65EE-90AF-1DF0-0B904A9D6A1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i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C97ADC-C804-B9A7-BC6A-678EC744ABB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4BF0D3-0DE0-4FFF-861A-97C2F4E2FC6F}" type="slidenum">
              <a:rPr lang="cy-GB" smtClean="0"/>
              <a:t>3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424782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4BF0D3-0DE0-4FFF-861A-97C2F4E2FC6F}" type="slidenum">
              <a:rPr lang="cy-GB" smtClean="0"/>
              <a:t>4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662184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4BF0D3-0DE0-4FFF-861A-97C2F4E2FC6F}" type="slidenum">
              <a:rPr lang="cy-GB" smtClean="0"/>
              <a:t>5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019613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4BF0D3-0DE0-4FFF-861A-97C2F4E2FC6F}" type="slidenum">
              <a:rPr lang="cy-GB" smtClean="0"/>
              <a:t>6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527721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4BF0D3-0DE0-4FFF-861A-97C2F4E2FC6F}" type="slidenum">
              <a:rPr lang="cy-GB" smtClean="0"/>
              <a:t>7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234750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DD129-A8C2-419E-B641-6CC90F5073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4000"/>
            <a:ext cx="10668000" cy="22860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33C04-8A23-4499-A6EF-1D190F0FB3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571999"/>
            <a:ext cx="10668000" cy="1524000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A99FB-5674-4BC5-949F-8D45EC167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63CF93-DD67-4FE2-8083-864693FE8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05E934-32B6-44B1-9622-67F30BDA3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536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AF011-A499-4054-89BF-A4800A68F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FB6E8-D956-45B5-9B4A-9D31DF466B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DB9DB-9E62-4292-915C-1DD413474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D462F1-BC30-4172-8353-363123A1D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92EE8A-96DF-4D7D-B434-778324756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08926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8453A-F2B4-4EDB-B8FA-150267BC1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10668000" cy="3038475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C46C51-ADF1-48FC-A4D9-38C369E78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3"/>
            <a:ext cx="10668000" cy="150653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43B56-4DC7-490B-AEFD-55ED1ECFF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738F8-C4B2-41D8-B627-A6DDB24B2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F43D49-23F8-4C4B-9C30-EDC030EE6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4540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5556D-6916-42E6-8820-8A0D328A5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747A5-C962-477F-89AA-A32385D579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2285999"/>
            <a:ext cx="5151119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D08312-30FC-44D8-B2A9-B5CAAD9F06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8879" y="2285999"/>
            <a:ext cx="5151121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ED84EB-AF90-4F19-A376-0FE5E50F9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838ED0-2789-41E4-A36E-83F92CA2E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221A83-6D60-45F0-9173-5F6D2438B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28269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FFAE2-03F4-4A94-86C4-9305B237C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BAC5A5-E184-46B6-8AB5-C8E132D362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5151119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DCFE87-5D80-45CB-9D13-DFC9AFCEC7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0" y="3048000"/>
            <a:ext cx="5151119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AC1E5A-8423-4749-8EDA-E13425F696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78" y="2286000"/>
            <a:ext cx="5151122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832AAA-4BB8-4A3D-9C79-516F82F800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78" y="3048000"/>
            <a:ext cx="5151122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0BEC63-51D3-4C70-B804-BE9EF765A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5CA295-8563-402F-92C3-1F20C977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FA5918-109D-4342-84C0-9774A52C9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95965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F2662-CBD1-4498-9B6E-2961F5EF1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F739AE-8101-4C18-8CF3-911BDF39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B1C88-D181-449C-9BE1-E85068C18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38A2C9-E93B-4F0A-A021-9E3AEBC3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70120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1206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27076-58C8-494C-B6B1-DC86F62DD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1998"/>
            <a:ext cx="3810000" cy="1524002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29E36-0340-452F-8D0A-1BC3F3A38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1"/>
            <a:ext cx="6096000" cy="5334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051C2E-E587-45E8-BDB1-DFF2F2791B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2286000"/>
            <a:ext cx="3810000" cy="38100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21D993-DEDD-470E-B48B-CB053A55A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926C64-7401-4CA4-859F-74472AF86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108F41-F1F6-431C-9B45-8A447F188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10894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104FB-422C-4023-9381-EB12F1582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762000"/>
            <a:ext cx="3809999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BA3AA-DE44-4B1F-91D1-09F67B89B9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0" y="762001"/>
            <a:ext cx="6021388" cy="5334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27B131-5117-4106-80DB-2AB208C4C9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2286000"/>
            <a:ext cx="3809999" cy="3810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13918A-7F23-4C72-8E80-591324A30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071C8-76FE-4B83-8317-BD53C7C84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23681A-6F29-48FC-9409-319ED3E96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22538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A5B09-FC60-445F-8A12-79869BEC6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A219F7-87F2-409F-BB0B-8FE9270C98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AC2BB8-59E0-4EB2-B3BE-59D8641EE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56984E-C0DE-461B-8011-8FC31B0EE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FE7C03-68D3-445E-A5A2-8A935CFC9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59374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21F0D7-112D-48B1-B32B-170B1AA2B5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3998" y="761999"/>
            <a:ext cx="2286000" cy="5334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27A7C1-8E5B-41DA-9802-F242D382B6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1" y="761999"/>
            <a:ext cx="7619999" cy="5334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961CC7-F5B1-464A-8127-60645FB21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B94302-B381-4F37-A9FF-5CC551917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707151-541F-4104-B989-83A9DCA6E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38561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6EF5A53-0A64-4CA5-B9C7-1CB97CB5CF1C}"/>
              </a:ext>
            </a:extLst>
          </p:cNvPr>
          <p:cNvSpPr/>
          <p:nvPr/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4ABFBEA-4EB0-4D02-A2C0-1733CD3D6F12}"/>
              </a:ext>
            </a:extLst>
          </p:cNvPr>
          <p:cNvSpPr/>
          <p:nvPr/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9E083F6-57F4-487B-A766-EA0462B1EED8}"/>
              </a:ext>
            </a:extLst>
          </p:cNvPr>
          <p:cNvSpPr/>
          <p:nvPr/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A2F988-7148-4375-83D8-12EE5EBC7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896238-C5B3-4F3C-97FA-890E1A51A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6000"/>
            <a:ext cx="10668000" cy="38180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E4474-0442-4E4B-9E5B-CA7B3951C1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389165" y="194320"/>
            <a:ext cx="2040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76969C88-B244-455D-A017-012B25B1ACDD}" type="datetimeFigureOut">
              <a:rPr lang="en-US" smtClean="0"/>
              <a:pPr/>
              <a:t>11/28/2025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626A98-F887-40E1-B9BA-9D93DE90E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1999" y="6356350"/>
            <a:ext cx="6612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C8119-73F6-4713-9AD3-3628DCDFB8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4C2373F-F96A-A952-1C11-20A4430CF61B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0874375" y="63500"/>
            <a:ext cx="1279525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en-GB" sz="1000">
                <a:solidFill>
                  <a:srgbClr val="000000">
                    <a:alpha val="50000"/>
                  </a:srgbClr>
                </a:solidFill>
                <a:latin typeface="Aptos" panose="020B0004020202020204" pitchFamily="34" charset="0"/>
              </a:rPr>
              <a:t>PUBLIC / CYHOEDDUS</a:t>
            </a:r>
          </a:p>
        </p:txBody>
      </p:sp>
    </p:spTree>
    <p:extLst>
      <p:ext uri="{BB962C8B-B14F-4D97-AF65-F5344CB8AC3E}">
        <p14:creationId xmlns:p14="http://schemas.microsoft.com/office/powerpoint/2010/main" val="19570533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18" r:id="rId6"/>
    <p:sldLayoutId id="2147483714" r:id="rId7"/>
    <p:sldLayoutId id="2147483715" r:id="rId8"/>
    <p:sldLayoutId id="2147483716" r:id="rId9"/>
    <p:sldLayoutId id="2147483717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2gOY7KSWMk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C900523-D485-9A1B-207D-3D58ED3892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E51FB02-0F2E-C339-8F2E-BB7DF1821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y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DC772E-8F36-534D-143E-FAAEDBC103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59285" y="753765"/>
            <a:ext cx="5704117" cy="3502549"/>
          </a:xfrm>
        </p:spPr>
        <p:txBody>
          <a:bodyPr>
            <a:noAutofit/>
          </a:bodyPr>
          <a:lstStyle/>
          <a:p>
            <a:pPr algn="l"/>
            <a:r>
              <a:rPr lang="cy-GB" sz="2800" b="1" noProof="0" dirty="0"/>
              <a:t>Cyflwynwch yn feirniadol brif nodweddion, cysyniadau a </a:t>
            </a:r>
            <a:r>
              <a:rPr lang="cy-GB" sz="2800" b="1" noProof="0" dirty="0" err="1"/>
              <a:t>thrywyddau</a:t>
            </a:r>
            <a:r>
              <a:rPr lang="cy-GB" sz="2800" b="1" noProof="0" dirty="0"/>
              <a:t> damcaniaethol y maes cynllunio iaith. </a:t>
            </a:r>
            <a:br>
              <a:rPr lang="cy-GB" sz="2800" b="1" noProof="0" dirty="0"/>
            </a:br>
            <a:br>
              <a:rPr lang="cy-GB" sz="2800" b="1" noProof="0" dirty="0"/>
            </a:br>
            <a:r>
              <a:rPr lang="cy-GB" sz="2800" b="1" noProof="0" dirty="0"/>
              <a:t>Cyfeiriwch yn benodol at waith o leiaf un o’r awduron allweddol a gyflwynwyd yn ystod y modiwl.</a:t>
            </a:r>
            <a:br>
              <a:rPr lang="cy-GB" sz="2600" noProof="0" dirty="0"/>
            </a:br>
            <a:endParaRPr lang="cy-GB" sz="2600" noProof="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5BD655-C3D3-8C50-A964-519A75DDA3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59285" y="4580235"/>
            <a:ext cx="4571999" cy="1524000"/>
          </a:xfrm>
        </p:spPr>
        <p:txBody>
          <a:bodyPr>
            <a:normAutofit/>
          </a:bodyPr>
          <a:lstStyle/>
          <a:p>
            <a:pPr algn="l"/>
            <a:r>
              <a:rPr lang="cy-GB" noProof="0" dirty="0"/>
              <a:t>Rebecca Bowen</a:t>
            </a:r>
          </a:p>
          <a:p>
            <a:pPr algn="l"/>
            <a:r>
              <a:rPr lang="cy-GB" noProof="0" dirty="0"/>
              <a:t>Rhif myfyriwr: 2519290</a:t>
            </a:r>
          </a:p>
        </p:txBody>
      </p:sp>
      <p:pic>
        <p:nvPicPr>
          <p:cNvPr id="4" name="Picture 3" descr="Jigsaw puzzles in plastic figures">
            <a:extLst>
              <a:ext uri="{FF2B5EF4-FFF2-40B4-BE49-F238E27FC236}">
                <a16:creationId xmlns:a16="http://schemas.microsoft.com/office/drawing/2014/main" id="{D1346784-22C4-D65E-E9DA-1EBC02B5233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040" r="15874" b="2"/>
          <a:stretch>
            <a:fillRect/>
          </a:stretch>
        </p:blipFill>
        <p:spPr>
          <a:xfrm>
            <a:off x="2" y="10"/>
            <a:ext cx="5578823" cy="6028246"/>
          </a:xfrm>
          <a:custGeom>
            <a:avLst/>
            <a:gdLst/>
            <a:ahLst/>
            <a:cxnLst/>
            <a:rect l="l" t="t" r="r" b="b"/>
            <a:pathLst>
              <a:path w="5578823" h="6028256">
                <a:moveTo>
                  <a:pt x="0" y="0"/>
                </a:moveTo>
                <a:lnTo>
                  <a:pt x="3897606" y="0"/>
                </a:lnTo>
                <a:lnTo>
                  <a:pt x="4274232" y="360545"/>
                </a:lnTo>
                <a:cubicBezTo>
                  <a:pt x="4408856" y="488910"/>
                  <a:pt x="4542134" y="615181"/>
                  <a:pt x="4673934" y="738354"/>
                </a:cubicBezTo>
                <a:cubicBezTo>
                  <a:pt x="5042663" y="1082881"/>
                  <a:pt x="5282330" y="1428108"/>
                  <a:pt x="5421862" y="1773839"/>
                </a:cubicBezTo>
                <a:cubicBezTo>
                  <a:pt x="5631101" y="2292214"/>
                  <a:pt x="5614731" y="2811325"/>
                  <a:pt x="5469198" y="3329255"/>
                </a:cubicBezTo>
                <a:cubicBezTo>
                  <a:pt x="5323662" y="3847185"/>
                  <a:pt x="5048962" y="4363935"/>
                  <a:pt x="4741546" y="4877588"/>
                </a:cubicBezTo>
                <a:cubicBezTo>
                  <a:pt x="4027238" y="6071494"/>
                  <a:pt x="2764972" y="6102970"/>
                  <a:pt x="1325600" y="5980388"/>
                </a:cubicBezTo>
                <a:cubicBezTo>
                  <a:pt x="903947" y="5944442"/>
                  <a:pt x="499735" y="5907589"/>
                  <a:pt x="137593" y="5804042"/>
                </a:cubicBezTo>
                <a:lnTo>
                  <a:pt x="0" y="5760161"/>
                </a:lnTo>
                <a:close/>
              </a:path>
            </a:pathLst>
          </a:cu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F5807BB-2C79-0BF7-9623-9AD089A49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cy-GB" noProof="0" dirty="0">
              <a:solidFill>
                <a:prstClr val="white"/>
              </a:solidFill>
              <a:latin typeface="Avenir Next LT Pro Light"/>
            </a:endParaRPr>
          </a:p>
        </p:txBody>
      </p:sp>
    </p:spTree>
    <p:extLst>
      <p:ext uri="{BB962C8B-B14F-4D97-AF65-F5344CB8AC3E}">
        <p14:creationId xmlns:p14="http://schemas.microsoft.com/office/powerpoint/2010/main" val="31733156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D23DD-E648-37E4-5CB1-AA59AC8A59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Cynnwys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5945AF-8900-F6B9-0DC3-EF75A03E49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noProof="0" dirty="0"/>
              <a:t>Datblygiad y maes o safbwynt y Gymraeg</a:t>
            </a:r>
          </a:p>
          <a:p>
            <a:pPr lvl="1"/>
            <a:r>
              <a:rPr lang="cy-GB" noProof="0" dirty="0"/>
              <a:t>Addysg</a:t>
            </a:r>
          </a:p>
          <a:p>
            <a:pPr lvl="1"/>
            <a:r>
              <a:rPr lang="cy-GB" noProof="0" dirty="0"/>
              <a:t>Y Gymuned</a:t>
            </a:r>
          </a:p>
          <a:p>
            <a:pPr lvl="1"/>
            <a:r>
              <a:rPr lang="cy-GB" noProof="0" dirty="0"/>
              <a:t>Data</a:t>
            </a:r>
          </a:p>
        </p:txBody>
      </p:sp>
    </p:spTree>
    <p:extLst>
      <p:ext uri="{BB962C8B-B14F-4D97-AF65-F5344CB8AC3E}">
        <p14:creationId xmlns:p14="http://schemas.microsoft.com/office/powerpoint/2010/main" val="4099556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C15AB7-5ED3-ED6A-2E5B-798C8CE346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B3F2C-36C2-FD33-B773-717D4F0323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Addysg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12FE4A-252F-C698-CFC0-BDA992A008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noProof="0" dirty="0"/>
              <a:t>Maes allweddol</a:t>
            </a:r>
          </a:p>
          <a:p>
            <a:r>
              <a:rPr lang="cy-GB" noProof="0" dirty="0"/>
              <a:t>Macro; Meso; Micro</a:t>
            </a:r>
          </a:p>
          <a:p>
            <a:r>
              <a:rPr lang="cy-GB" noProof="0" dirty="0"/>
              <a:t>Shifft ieithyddol</a:t>
            </a:r>
          </a:p>
          <a:p>
            <a:r>
              <a:rPr lang="cy-GB" noProof="0" dirty="0"/>
              <a:t>Cymdeithasoli a defnydd iaith</a:t>
            </a:r>
          </a:p>
          <a:p>
            <a:pPr marL="0" indent="0">
              <a:buNone/>
            </a:pPr>
            <a:endParaRPr lang="cy-GB" noProof="0" dirty="0"/>
          </a:p>
          <a:p>
            <a:pPr marL="0" indent="0">
              <a:buNone/>
            </a:pPr>
            <a:endParaRPr lang="cy-GB" noProof="0" dirty="0"/>
          </a:p>
          <a:p>
            <a:pPr marL="0" indent="0">
              <a:buNone/>
            </a:pP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20072552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F6CAE3-4DB9-26E5-0795-835DF34CA4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Y Gymuned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6393B2-945A-A4F3-329D-56F441B77E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noProof="0" dirty="0"/>
              <a:t>Maes allweddol</a:t>
            </a:r>
          </a:p>
          <a:p>
            <a:r>
              <a:rPr lang="cy-GB" noProof="0" dirty="0"/>
              <a:t>Amgylchiadau lleol</a:t>
            </a:r>
          </a:p>
          <a:p>
            <a:r>
              <a:rPr lang="cy-GB" noProof="0" dirty="0"/>
              <a:t>Macro; Meso; Micro</a:t>
            </a:r>
          </a:p>
          <a:p>
            <a:r>
              <a:rPr lang="cy-GB" noProof="0" dirty="0"/>
              <a:t>Y Cynnig Rhagweithiol</a:t>
            </a:r>
          </a:p>
          <a:p>
            <a:endParaRPr lang="cy-GB" noProof="0" dirty="0"/>
          </a:p>
          <a:p>
            <a:endParaRPr lang="cy-GB" noProof="0" dirty="0"/>
          </a:p>
          <a:p>
            <a:pPr marL="0" indent="0">
              <a:buNone/>
            </a:pPr>
            <a:endParaRPr lang="cy-GB" noProof="0" dirty="0"/>
          </a:p>
          <a:p>
            <a:endParaRPr lang="cy-GB" noProof="0" dirty="0"/>
          </a:p>
          <a:p>
            <a:endParaRPr lang="cy-GB" noProof="0" dirty="0"/>
          </a:p>
          <a:p>
            <a:pPr marL="0" indent="0">
              <a:buNone/>
            </a:pP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34188108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39EF8D-CBAD-74CF-4B0F-B556C867C8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5D84CF-2709-C479-7137-609A6E101B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noProof="0" dirty="0"/>
              <a:t>Allbynnau a Deilliannau</a:t>
            </a:r>
          </a:p>
          <a:p>
            <a:r>
              <a:rPr lang="cy-GB" noProof="0" dirty="0"/>
              <a:t>Cysondeb a chywirdeb</a:t>
            </a:r>
          </a:p>
          <a:p>
            <a:r>
              <a:rPr lang="cy-GB" noProof="0" dirty="0"/>
              <a:t>Adnabod siaradwyr Cymraeg</a:t>
            </a:r>
          </a:p>
          <a:p>
            <a:endParaRPr lang="cy-GB" noProof="0" dirty="0"/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15750445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4FF63-5476-30A8-9A96-7A52B8A898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Casgliadau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3E691C-4274-368B-3102-1254BE7DC9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161658"/>
            <a:ext cx="10668000" cy="3818083"/>
          </a:xfrm>
        </p:spPr>
        <p:txBody>
          <a:bodyPr/>
          <a:lstStyle/>
          <a:p>
            <a:r>
              <a:rPr lang="cy-GB" noProof="0" dirty="0"/>
              <a:t>Busnes </a:t>
            </a:r>
            <a:r>
              <a:rPr lang="cy-GB" u="sng" noProof="0" dirty="0"/>
              <a:t>pawb</a:t>
            </a:r>
            <a:r>
              <a:rPr lang="cy-GB" noProof="0" dirty="0"/>
              <a:t> yw ffurfio polisi iaith</a:t>
            </a:r>
          </a:p>
          <a:p>
            <a:r>
              <a:rPr lang="cy-GB" noProof="0" dirty="0"/>
              <a:t>Cysondeb data yn her</a:t>
            </a:r>
          </a:p>
          <a:p>
            <a:r>
              <a:rPr lang="cy-GB" noProof="0" dirty="0">
                <a:cs typeface="Times New Roman" panose="02020603050405020304" pitchFamily="18" charset="0"/>
              </a:rPr>
              <a:t>Digon i greu shifft ieithyddol? </a:t>
            </a:r>
            <a:endParaRPr lang="cy-GB" noProof="0" dirty="0"/>
          </a:p>
          <a:p>
            <a:pPr marL="0" indent="0">
              <a:buNone/>
            </a:pP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9426968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B5355A-CD78-13F7-4027-F2AC128FAB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Llyfryddiaeth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F31C34-17E9-F205-7CED-64AE14E41A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044700"/>
            <a:ext cx="10668000" cy="3818083"/>
          </a:xfrm>
        </p:spPr>
        <p:txBody>
          <a:bodyPr>
            <a:normAutofit fontScale="85000" lnSpcReduction="10000"/>
          </a:bodyPr>
          <a:lstStyle/>
          <a:p>
            <a:r>
              <a:rPr lang="cy-GB" sz="2100" noProof="0" dirty="0"/>
              <a:t>Hodges, R., a Prys, C. (2019) ‘The </a:t>
            </a:r>
            <a:r>
              <a:rPr lang="cy-GB" sz="2100" noProof="0" dirty="0" err="1"/>
              <a:t>community</a:t>
            </a:r>
            <a:r>
              <a:rPr lang="cy-GB" sz="2100" noProof="0" dirty="0"/>
              <a:t> as a </a:t>
            </a:r>
            <a:r>
              <a:rPr lang="cy-GB" sz="2100" noProof="0" dirty="0" err="1"/>
              <a:t>language</a:t>
            </a:r>
            <a:r>
              <a:rPr lang="cy-GB" sz="2100" noProof="0" dirty="0"/>
              <a:t> </a:t>
            </a:r>
            <a:r>
              <a:rPr lang="cy-GB" sz="2100" noProof="0" dirty="0" err="1"/>
              <a:t>planning</a:t>
            </a:r>
            <a:r>
              <a:rPr lang="cy-GB" sz="2100" noProof="0" dirty="0"/>
              <a:t> </a:t>
            </a:r>
            <a:r>
              <a:rPr lang="cy-GB" sz="2100" noProof="0" dirty="0" err="1"/>
              <a:t>crossroads</a:t>
            </a:r>
            <a:r>
              <a:rPr lang="cy-GB" sz="2100" noProof="0" dirty="0"/>
              <a:t>: macro and micro </a:t>
            </a:r>
            <a:r>
              <a:rPr lang="cy-GB" sz="2100" noProof="0" dirty="0" err="1"/>
              <a:t>language</a:t>
            </a:r>
            <a:r>
              <a:rPr lang="cy-GB" sz="2100" noProof="0" dirty="0"/>
              <a:t> </a:t>
            </a:r>
            <a:r>
              <a:rPr lang="cy-GB" sz="2100" noProof="0" dirty="0" err="1"/>
              <a:t>planning</a:t>
            </a:r>
            <a:r>
              <a:rPr lang="cy-GB" sz="2100" noProof="0" dirty="0"/>
              <a:t> </a:t>
            </a:r>
            <a:r>
              <a:rPr lang="cy-GB" sz="2100" noProof="0" dirty="0" err="1"/>
              <a:t>in</a:t>
            </a:r>
            <a:r>
              <a:rPr lang="cy-GB" sz="2100" noProof="0" dirty="0"/>
              <a:t> </a:t>
            </a:r>
            <a:r>
              <a:rPr lang="cy-GB" sz="2100" noProof="0" dirty="0" err="1"/>
              <a:t>communities</a:t>
            </a:r>
            <a:r>
              <a:rPr lang="cy-GB" sz="2100" noProof="0" dirty="0"/>
              <a:t> </a:t>
            </a:r>
            <a:r>
              <a:rPr lang="cy-GB" sz="2100" noProof="0" dirty="0" err="1"/>
              <a:t>in</a:t>
            </a:r>
            <a:r>
              <a:rPr lang="cy-GB" sz="2100" noProof="0" dirty="0"/>
              <a:t> Wales’, </a:t>
            </a:r>
            <a:r>
              <a:rPr lang="cy-GB" sz="2100" i="1" noProof="0" dirty="0" err="1"/>
              <a:t>Current</a:t>
            </a:r>
            <a:r>
              <a:rPr lang="cy-GB" sz="2100" i="1" noProof="0" dirty="0"/>
              <a:t> </a:t>
            </a:r>
            <a:r>
              <a:rPr lang="cy-GB" sz="2100" i="1" noProof="0" dirty="0" err="1"/>
              <a:t>issues</a:t>
            </a:r>
            <a:r>
              <a:rPr lang="cy-GB" sz="2100" i="1" noProof="0" dirty="0"/>
              <a:t> </a:t>
            </a:r>
            <a:r>
              <a:rPr lang="cy-GB" sz="2100" i="1" noProof="0" dirty="0" err="1"/>
              <a:t>in</a:t>
            </a:r>
            <a:r>
              <a:rPr lang="cy-GB" sz="2100" i="1" noProof="0" dirty="0"/>
              <a:t> </a:t>
            </a:r>
            <a:r>
              <a:rPr lang="cy-GB" sz="2100" i="1" noProof="0" dirty="0" err="1"/>
              <a:t>language</a:t>
            </a:r>
            <a:r>
              <a:rPr lang="cy-GB" sz="2100" i="1" noProof="0" dirty="0"/>
              <a:t> </a:t>
            </a:r>
            <a:r>
              <a:rPr lang="cy-GB" sz="2100" i="1" noProof="0" dirty="0" err="1"/>
              <a:t>planning</a:t>
            </a:r>
            <a:r>
              <a:rPr lang="cy-GB" sz="2100" noProof="0" dirty="0"/>
              <a:t>, 20(3), 207-225. </a:t>
            </a:r>
          </a:p>
          <a:p>
            <a:r>
              <a:rPr lang="cy-GB" sz="2100" noProof="0" dirty="0" err="1"/>
              <a:t>Kaplan</a:t>
            </a:r>
            <a:r>
              <a:rPr lang="cy-GB" sz="2100" noProof="0" dirty="0"/>
              <a:t>, R.B a </a:t>
            </a:r>
            <a:r>
              <a:rPr lang="cy-GB" sz="2100" noProof="0" dirty="0" err="1"/>
              <a:t>Baldauf</a:t>
            </a:r>
            <a:r>
              <a:rPr lang="cy-GB" sz="2100" noProof="0" dirty="0"/>
              <a:t> </a:t>
            </a:r>
            <a:r>
              <a:rPr lang="cy-GB" sz="2100" noProof="0" dirty="0" err="1"/>
              <a:t>Jr</a:t>
            </a:r>
            <a:r>
              <a:rPr lang="cy-GB" sz="2100" noProof="0" dirty="0"/>
              <a:t> R.B (1997) </a:t>
            </a:r>
            <a:r>
              <a:rPr lang="cy-GB" sz="2100" i="1" noProof="0" dirty="0"/>
              <a:t>Language </a:t>
            </a:r>
            <a:r>
              <a:rPr lang="cy-GB" sz="2100" i="1" noProof="0" dirty="0" err="1"/>
              <a:t>Planning</a:t>
            </a:r>
            <a:r>
              <a:rPr lang="cy-GB" sz="2100" i="1" noProof="0" dirty="0"/>
              <a:t> </a:t>
            </a:r>
            <a:r>
              <a:rPr lang="cy-GB" sz="2100" i="1" noProof="0" dirty="0" err="1"/>
              <a:t>From</a:t>
            </a:r>
            <a:r>
              <a:rPr lang="cy-GB" sz="2100" i="1" noProof="0" dirty="0"/>
              <a:t> </a:t>
            </a:r>
            <a:r>
              <a:rPr lang="cy-GB" sz="2100" i="1" noProof="0" dirty="0" err="1"/>
              <a:t>Practice</a:t>
            </a:r>
            <a:r>
              <a:rPr lang="cy-GB" sz="2100" i="1" noProof="0" dirty="0"/>
              <a:t> to </a:t>
            </a:r>
            <a:r>
              <a:rPr lang="cy-GB" sz="2100" i="1" noProof="0" dirty="0" err="1"/>
              <a:t>Theory</a:t>
            </a:r>
            <a:r>
              <a:rPr lang="cy-GB" sz="2100" i="1" noProof="0" dirty="0"/>
              <a:t>. </a:t>
            </a:r>
            <a:r>
              <a:rPr lang="cy-GB" sz="2100" noProof="0" dirty="0" err="1"/>
              <a:t>Clevedon</a:t>
            </a:r>
            <a:r>
              <a:rPr lang="cy-GB" sz="2100" noProof="0" dirty="0"/>
              <a:t>: </a:t>
            </a:r>
            <a:r>
              <a:rPr lang="cy-GB" sz="2100" noProof="0" dirty="0" err="1"/>
              <a:t>Multilingual</a:t>
            </a:r>
            <a:r>
              <a:rPr lang="cy-GB" sz="2100" noProof="0" dirty="0"/>
              <a:t> </a:t>
            </a:r>
            <a:r>
              <a:rPr lang="cy-GB" sz="2100" noProof="0" dirty="0" err="1"/>
              <a:t>Matters</a:t>
            </a:r>
            <a:endParaRPr lang="cy-GB" sz="2100" noProof="0" dirty="0"/>
          </a:p>
          <a:p>
            <a:r>
              <a:rPr lang="cy-GB" sz="2100" noProof="0" dirty="0"/>
              <a:t>Lloyd Williams, S., ap Gruffudd, G. S. a Gruffydd Jones, E. H. (2024) ‘Datblygiad Addysg Gymraeg ers Datganoli’, </a:t>
            </a:r>
            <a:r>
              <a:rPr lang="cy-GB" sz="2100" i="1" noProof="0" dirty="0"/>
              <a:t>Wales </a:t>
            </a:r>
            <a:r>
              <a:rPr lang="cy-GB" sz="2100" i="1" noProof="0" dirty="0" err="1"/>
              <a:t>Journal</a:t>
            </a:r>
            <a:r>
              <a:rPr lang="cy-GB" sz="2100" i="1" noProof="0" dirty="0"/>
              <a:t> of Education</a:t>
            </a:r>
            <a:r>
              <a:rPr lang="cy-GB" sz="2100" noProof="0" dirty="0"/>
              <a:t> 26(2), 75–93. </a:t>
            </a:r>
          </a:p>
          <a:p>
            <a:r>
              <a:rPr lang="cy-GB" sz="2100" noProof="0" dirty="0"/>
              <a:t>Williams, C. H. (2017) ‘The </a:t>
            </a:r>
            <a:r>
              <a:rPr lang="cy-GB" sz="2100" noProof="0" dirty="0" err="1"/>
              <a:t>Lightening</a:t>
            </a:r>
            <a:r>
              <a:rPr lang="cy-GB" sz="2100" noProof="0" dirty="0"/>
              <a:t> </a:t>
            </a:r>
            <a:r>
              <a:rPr lang="cy-GB" sz="2100" noProof="0" dirty="0" err="1"/>
              <a:t>Veil</a:t>
            </a:r>
            <a:r>
              <a:rPr lang="cy-GB" sz="2100" noProof="0" dirty="0"/>
              <a:t>: Language </a:t>
            </a:r>
            <a:r>
              <a:rPr lang="cy-GB" sz="2100" noProof="0" dirty="0" err="1"/>
              <a:t>Revitalization</a:t>
            </a:r>
            <a:r>
              <a:rPr lang="cy-GB" sz="2100" noProof="0" dirty="0"/>
              <a:t> </a:t>
            </a:r>
            <a:r>
              <a:rPr lang="cy-GB" sz="2100" noProof="0" dirty="0" err="1"/>
              <a:t>in</a:t>
            </a:r>
            <a:r>
              <a:rPr lang="cy-GB" sz="2100" noProof="0" dirty="0"/>
              <a:t> Wales’, </a:t>
            </a:r>
            <a:r>
              <a:rPr lang="cy-GB" sz="2100" i="1" noProof="0" dirty="0" err="1"/>
              <a:t>Review</a:t>
            </a:r>
            <a:r>
              <a:rPr lang="cy-GB" sz="2100" i="1" noProof="0" dirty="0"/>
              <a:t> of Research </a:t>
            </a:r>
            <a:r>
              <a:rPr lang="cy-GB" sz="2100" i="1" noProof="0" dirty="0" err="1"/>
              <a:t>in</a:t>
            </a:r>
            <a:r>
              <a:rPr lang="cy-GB" sz="2100" i="1" noProof="0" dirty="0"/>
              <a:t> Education</a:t>
            </a:r>
            <a:r>
              <a:rPr lang="cy-GB" sz="2100" noProof="0" dirty="0"/>
              <a:t>, 38(1), 242-272. </a:t>
            </a:r>
          </a:p>
          <a:p>
            <a:r>
              <a:rPr lang="cy-GB" sz="2100" noProof="0" dirty="0"/>
              <a:t>Williams, C.H. (2024) </a:t>
            </a:r>
            <a:r>
              <a:rPr lang="cy-GB" sz="2100" i="1" noProof="0" dirty="0"/>
              <a:t>Tyst i Adfywio Trawsnewidiol. </a:t>
            </a:r>
            <a:r>
              <a:rPr lang="cy-GB" sz="2100" noProof="0" dirty="0"/>
              <a:t>Ar gael yn: </a:t>
            </a:r>
            <a:r>
              <a:rPr lang="cy-GB" sz="2100" noProof="0" dirty="0">
                <a:hlinkClick r:id="rId3"/>
              </a:rPr>
              <a:t>https://www.youtube.com/watch?v=D2gOY7KSWMk</a:t>
            </a:r>
            <a:r>
              <a:rPr lang="cy-GB" sz="2100" noProof="0" dirty="0"/>
              <a:t> (Cyrchwyd: 11 Tachwedd 2025)</a:t>
            </a:r>
            <a:endParaRPr lang="cy-GB" sz="2100" i="1" noProof="0" dirty="0"/>
          </a:p>
          <a:p>
            <a:pPr marL="0" indent="0">
              <a:buNone/>
            </a:pPr>
            <a:endParaRPr lang="cy-GB" sz="1600" noProof="0" dirty="0"/>
          </a:p>
          <a:p>
            <a:pPr marL="0" indent="0">
              <a:buNone/>
            </a:pPr>
            <a:endParaRPr lang="cy-GB" sz="1600" noProof="0" dirty="0"/>
          </a:p>
        </p:txBody>
      </p:sp>
    </p:spTree>
    <p:extLst>
      <p:ext uri="{BB962C8B-B14F-4D97-AF65-F5344CB8AC3E}">
        <p14:creationId xmlns:p14="http://schemas.microsoft.com/office/powerpoint/2010/main" val="34571023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y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822CA7-DF19-4F68-4438-39D6A232DD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14357" y="1480457"/>
            <a:ext cx="5867402" cy="1948543"/>
          </a:xfrm>
        </p:spPr>
        <p:txBody>
          <a:bodyPr>
            <a:noAutofit/>
          </a:bodyPr>
          <a:lstStyle/>
          <a:p>
            <a:pPr algn="l"/>
            <a:r>
              <a:rPr lang="cy-GB" sz="4400" b="1" noProof="0" dirty="0"/>
              <a:t>Diolch yn fawr.</a:t>
            </a:r>
            <a:br>
              <a:rPr lang="cy-GB" sz="4400" b="1" noProof="0" dirty="0"/>
            </a:br>
            <a:r>
              <a:rPr lang="cy-GB" sz="4400" b="1" noProof="0" dirty="0"/>
              <a:t>Unrhyw gwestiynau?</a:t>
            </a:r>
            <a:br>
              <a:rPr lang="cy-GB" sz="2600" noProof="0" dirty="0"/>
            </a:br>
            <a:endParaRPr lang="cy-GB" sz="2600" noProof="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E09ECE-13CE-0A51-E4F7-CF86DA7DCE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78825" y="4332515"/>
            <a:ext cx="6384575" cy="2144486"/>
          </a:xfrm>
        </p:spPr>
        <p:txBody>
          <a:bodyPr>
            <a:normAutofit/>
          </a:bodyPr>
          <a:lstStyle/>
          <a:p>
            <a:pPr algn="l"/>
            <a:r>
              <a:rPr lang="cy-GB" sz="1600" noProof="0" dirty="0"/>
              <a:t>Rwy’n cadarnhau nad wyf wedi defnyddio unrhyw offer AI wrth ymchwilio a chreu’r aseiniad hwn. Rwy’n cadarnhau nad wyf wedi cyflwyno unrhyw ddeunyddiau a gynhyrchwyd gan AI fel fy ngwaith fy hun. Rwy’n cadarnhau bod gennyf gopïau o’m drafftiau, fy nodiadau, ac adnoddau eraill a ddefnyddiais, y gellir gofyn i mi eu darparu fel tystiolaeth.</a:t>
            </a:r>
          </a:p>
        </p:txBody>
      </p:sp>
      <p:pic>
        <p:nvPicPr>
          <p:cNvPr id="4" name="Picture 3" descr="Jigsaw puzzles in plastic figures">
            <a:extLst>
              <a:ext uri="{FF2B5EF4-FFF2-40B4-BE49-F238E27FC236}">
                <a16:creationId xmlns:a16="http://schemas.microsoft.com/office/drawing/2014/main" id="{475F748D-9CD8-15FC-EF47-6D159CDAABE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040" r="15874" b="2"/>
          <a:stretch>
            <a:fillRect/>
          </a:stretch>
        </p:blipFill>
        <p:spPr>
          <a:xfrm>
            <a:off x="2" y="10"/>
            <a:ext cx="5578823" cy="6028246"/>
          </a:xfrm>
          <a:custGeom>
            <a:avLst/>
            <a:gdLst/>
            <a:ahLst/>
            <a:cxnLst/>
            <a:rect l="l" t="t" r="r" b="b"/>
            <a:pathLst>
              <a:path w="5578823" h="6028256">
                <a:moveTo>
                  <a:pt x="0" y="0"/>
                </a:moveTo>
                <a:lnTo>
                  <a:pt x="3897606" y="0"/>
                </a:lnTo>
                <a:lnTo>
                  <a:pt x="4274232" y="360545"/>
                </a:lnTo>
                <a:cubicBezTo>
                  <a:pt x="4408856" y="488910"/>
                  <a:pt x="4542134" y="615181"/>
                  <a:pt x="4673934" y="738354"/>
                </a:cubicBezTo>
                <a:cubicBezTo>
                  <a:pt x="5042663" y="1082881"/>
                  <a:pt x="5282330" y="1428108"/>
                  <a:pt x="5421862" y="1773839"/>
                </a:cubicBezTo>
                <a:cubicBezTo>
                  <a:pt x="5631101" y="2292214"/>
                  <a:pt x="5614731" y="2811325"/>
                  <a:pt x="5469198" y="3329255"/>
                </a:cubicBezTo>
                <a:cubicBezTo>
                  <a:pt x="5323662" y="3847185"/>
                  <a:pt x="5048962" y="4363935"/>
                  <a:pt x="4741546" y="4877588"/>
                </a:cubicBezTo>
                <a:cubicBezTo>
                  <a:pt x="4027238" y="6071494"/>
                  <a:pt x="2764972" y="6102970"/>
                  <a:pt x="1325600" y="5980388"/>
                </a:cubicBezTo>
                <a:cubicBezTo>
                  <a:pt x="903947" y="5944442"/>
                  <a:pt x="499735" y="5907589"/>
                  <a:pt x="137593" y="5804042"/>
                </a:cubicBezTo>
                <a:lnTo>
                  <a:pt x="0" y="5760161"/>
                </a:lnTo>
                <a:close/>
              </a:path>
            </a:pathLst>
          </a:cu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47A9921-6509-49C2-BEBF-924F280660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cy-GB" noProof="0" dirty="0">
              <a:solidFill>
                <a:prstClr val="white"/>
              </a:solidFill>
              <a:latin typeface="Avenir Next LT Pro Light"/>
            </a:endParaRPr>
          </a:p>
        </p:txBody>
      </p:sp>
    </p:spTree>
    <p:extLst>
      <p:ext uri="{BB962C8B-B14F-4D97-AF65-F5344CB8AC3E}">
        <p14:creationId xmlns:p14="http://schemas.microsoft.com/office/powerpoint/2010/main" val="1333145118"/>
      </p:ext>
    </p:extLst>
  </p:cSld>
  <p:clrMapOvr>
    <a:masterClrMapping/>
  </p:clrMapOvr>
</p:sld>
</file>

<file path=ppt/theme/theme1.xml><?xml version="1.0" encoding="utf-8"?>
<a:theme xmlns:a="http://schemas.openxmlformats.org/drawingml/2006/main" name="PebbleVTI">
  <a:themeElements>
    <a:clrScheme name="Blush 3">
      <a:dk1>
        <a:sysClr val="windowText" lastClr="000000"/>
      </a:dk1>
      <a:lt1>
        <a:sysClr val="window" lastClr="FFFFFF"/>
      </a:lt1>
      <a:dk2>
        <a:srgbClr val="B15E4E"/>
      </a:dk2>
      <a:lt2>
        <a:srgbClr val="FFFFFF"/>
      </a:lt2>
      <a:accent1>
        <a:srgbClr val="C5B096"/>
      </a:accent1>
      <a:accent2>
        <a:srgbClr val="ECA855"/>
      </a:accent2>
      <a:accent3>
        <a:srgbClr val="9BBFB0"/>
      </a:accent3>
      <a:accent4>
        <a:srgbClr val="A9AEA7"/>
      </a:accent4>
      <a:accent5>
        <a:srgbClr val="6A787C"/>
      </a:accent5>
      <a:accent6>
        <a:srgbClr val="3B4345"/>
      </a:accent6>
      <a:hlink>
        <a:srgbClr val="ECA855"/>
      </a:hlink>
      <a:folHlink>
        <a:srgbClr val="6A392F"/>
      </a:folHlink>
    </a:clrScheme>
    <a:fontScheme name="Custom 4">
      <a:majorFont>
        <a:latin typeface="Sitka Subheading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ebbleVTI" id="{8B4DB91D-6BB4-4BA3-973A-733D3AF2680E}" vid="{9A19CF0D-2077-4BF4-BAA5-86934C336D5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6430</TotalTime>
  <Words>358</Words>
  <Application>Microsoft Office PowerPoint</Application>
  <PresentationFormat>Widescreen</PresentationFormat>
  <Paragraphs>46</Paragraphs>
  <Slides>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Aptos</vt:lpstr>
      <vt:lpstr>Arial</vt:lpstr>
      <vt:lpstr>Avenir Next LT Pro</vt:lpstr>
      <vt:lpstr>Avenir Next LT Pro Light</vt:lpstr>
      <vt:lpstr>Sitka Subheading</vt:lpstr>
      <vt:lpstr>Times New Roman</vt:lpstr>
      <vt:lpstr>PebbleVTI</vt:lpstr>
      <vt:lpstr>Cyflwynwch yn feirniadol brif nodweddion, cysyniadau a thrywyddau damcaniaethol y maes cynllunio iaith.   Cyfeiriwch yn benodol at waith o leiaf un o’r awduron allweddol a gyflwynwyd yn ystod y modiwl. </vt:lpstr>
      <vt:lpstr>Cynnwys</vt:lpstr>
      <vt:lpstr>Addysg</vt:lpstr>
      <vt:lpstr>Y Gymuned</vt:lpstr>
      <vt:lpstr>Data</vt:lpstr>
      <vt:lpstr>Casgliadau</vt:lpstr>
      <vt:lpstr>Llyfryddiaeth</vt:lpstr>
      <vt:lpstr>Diolch yn fawr. Unrhyw gwestiynau? </vt:lpstr>
    </vt:vector>
  </TitlesOfParts>
  <Company>University of South Wales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Rebecca Bowen</dc:creator>
  <cp:lastModifiedBy>Rebecca Bowen</cp:lastModifiedBy>
  <cp:revision>2</cp:revision>
  <dcterms:created xsi:type="dcterms:W3CDTF">2025-11-09T21:07:59Z</dcterms:created>
  <dcterms:modified xsi:type="dcterms:W3CDTF">2025-11-29T08:09:05Z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PebbleVTI:9</vt:lpwstr>
  </property>
  <property fmtid="{D5CDD505-2E9C-101B-9397-08002B2CF9AE}" pid="3" name="ClassificationContentMarkingHeaderText">
    <vt:lpwstr>PUBLIC / CYHOEDDUS</vt:lpwstr>
  </property>
</Properties>
</file>