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60" r:id="rId2"/>
    <p:sldId id="257" r:id="rId3"/>
    <p:sldId id="256" r:id="rId4"/>
    <p:sldId id="259"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40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Edie" userId="770059198228c007" providerId="LiveId" clId="{BB0090FD-9F4B-4B76-98D4-EEA3A71F865A}"/>
    <pc:docChg chg="modSld">
      <pc:chgData name="Lauren Edie" userId="770059198228c007" providerId="LiveId" clId="{BB0090FD-9F4B-4B76-98D4-EEA3A71F865A}" dt="2026-06-14T17:54:37.915" v="44" actId="1076"/>
      <pc:docMkLst>
        <pc:docMk/>
      </pc:docMkLst>
      <pc:sldChg chg="addSp modSp mod">
        <pc:chgData name="Lauren Edie" userId="770059198228c007" providerId="LiveId" clId="{BB0090FD-9F4B-4B76-98D4-EEA3A71F865A}" dt="2026-06-14T17:54:37.915" v="44" actId="1076"/>
        <pc:sldMkLst>
          <pc:docMk/>
          <pc:sldMk cId="2589333459" sldId="256"/>
        </pc:sldMkLst>
        <pc:picChg chg="add mod">
          <ac:chgData name="Lauren Edie" userId="770059198228c007" providerId="LiveId" clId="{BB0090FD-9F4B-4B76-98D4-EEA3A71F865A}" dt="2026-06-14T17:54:37.915" v="44" actId="1076"/>
          <ac:picMkLst>
            <pc:docMk/>
            <pc:sldMk cId="2589333459" sldId="256"/>
            <ac:picMk id="5" creationId="{FF91067A-6CCF-AB4A-28D8-42099544F402}"/>
          </ac:picMkLst>
        </pc:picChg>
      </pc:sldChg>
      <pc:sldChg chg="addSp modSp mod">
        <pc:chgData name="Lauren Edie" userId="770059198228c007" providerId="LiveId" clId="{BB0090FD-9F4B-4B76-98D4-EEA3A71F865A}" dt="2026-06-14T17:41:31.809" v="32" actId="1076"/>
        <pc:sldMkLst>
          <pc:docMk/>
          <pc:sldMk cId="1737850299" sldId="261"/>
        </pc:sldMkLst>
        <pc:spChg chg="mod">
          <ac:chgData name="Lauren Edie" userId="770059198228c007" providerId="LiveId" clId="{BB0090FD-9F4B-4B76-98D4-EEA3A71F865A}" dt="2026-06-14T17:36:47.762" v="17" actId="20577"/>
          <ac:spMkLst>
            <pc:docMk/>
            <pc:sldMk cId="1737850299" sldId="261"/>
            <ac:spMk id="2" creationId="{E41AC819-1A4F-42D1-59E8-70C816DEDCD3}"/>
          </ac:spMkLst>
        </pc:spChg>
        <pc:spChg chg="mod">
          <ac:chgData name="Lauren Edie" userId="770059198228c007" providerId="LiveId" clId="{BB0090FD-9F4B-4B76-98D4-EEA3A71F865A}" dt="2026-06-14T17:36:07.571" v="14" actId="1076"/>
          <ac:spMkLst>
            <pc:docMk/>
            <pc:sldMk cId="1737850299" sldId="261"/>
            <ac:spMk id="3" creationId="{17EE700E-2A47-E711-1125-4FCB53BFE80B}"/>
          </ac:spMkLst>
        </pc:spChg>
        <pc:picChg chg="add mod">
          <ac:chgData name="Lauren Edie" userId="770059198228c007" providerId="LiveId" clId="{BB0090FD-9F4B-4B76-98D4-EEA3A71F865A}" dt="2026-06-14T17:40:43.317" v="24" actId="1076"/>
          <ac:picMkLst>
            <pc:docMk/>
            <pc:sldMk cId="1737850299" sldId="261"/>
            <ac:picMk id="5" creationId="{36463141-3491-32E8-8DBE-467FD8E93BA8}"/>
          </ac:picMkLst>
        </pc:picChg>
        <pc:picChg chg="add mod">
          <ac:chgData name="Lauren Edie" userId="770059198228c007" providerId="LiveId" clId="{BB0090FD-9F4B-4B76-98D4-EEA3A71F865A}" dt="2026-06-14T17:41:31.809" v="32" actId="1076"/>
          <ac:picMkLst>
            <pc:docMk/>
            <pc:sldMk cId="1737850299" sldId="261"/>
            <ac:picMk id="7" creationId="{1E9207B7-539F-5DF3-182D-4F1DB197E29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83E0C84-9009-4A23-B0B4-27F3C1A99FE8}"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CE6D09DF-5CE2-46C7-8FE2-002666905BFD}"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56058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3E0C84-9009-4A23-B0B4-27F3C1A99FE8}"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D09DF-5CE2-46C7-8FE2-002666905BFD}"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65088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3E0C84-9009-4A23-B0B4-27F3C1A99FE8}"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3367796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83E0C84-9009-4A23-B0B4-27F3C1A99FE8}"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D09DF-5CE2-46C7-8FE2-002666905BFD}"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22334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83E0C84-9009-4A23-B0B4-27F3C1A99FE8}"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118020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83E0C84-9009-4A23-B0B4-27F3C1A99FE8}"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D09DF-5CE2-46C7-8FE2-002666905BFD}"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28548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83E0C84-9009-4A23-B0B4-27F3C1A99FE8}"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2358546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83E0C84-9009-4A23-B0B4-27F3C1A99FE8}"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943204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83E0C84-9009-4A23-B0B4-27F3C1A99FE8}"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2492468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3E0C84-9009-4A23-B0B4-27F3C1A99FE8}"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2468528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3E0C84-9009-4A23-B0B4-27F3C1A99FE8}"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D09DF-5CE2-46C7-8FE2-002666905BFD}" type="slidenum">
              <a:rPr lang="en-GB" smtClean="0"/>
              <a:t>‹#›</a:t>
            </a:fld>
            <a:endParaRPr lang="en-GB"/>
          </a:p>
        </p:txBody>
      </p:sp>
    </p:spTree>
    <p:extLst>
      <p:ext uri="{BB962C8B-B14F-4D97-AF65-F5344CB8AC3E}">
        <p14:creationId xmlns:p14="http://schemas.microsoft.com/office/powerpoint/2010/main" val="28216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83E0C84-9009-4A23-B0B4-27F3C1A99FE8}" type="datetimeFigureOut">
              <a:rPr lang="en-GB" smtClean="0"/>
              <a:t>11/06/2026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CE6D09DF-5CE2-46C7-8FE2-002666905BFD}"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79657922"/>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edume.com/blog/Microsoft-teams-microlearnin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12" name="Picture 11">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6931E1D1-BD40-B585-784A-EF9FF45EF550}"/>
              </a:ext>
            </a:extLst>
          </p:cNvPr>
          <p:cNvSpPr>
            <a:spLocks noGrp="1"/>
          </p:cNvSpPr>
          <p:nvPr>
            <p:ph type="ctrTitle"/>
          </p:nvPr>
        </p:nvSpPr>
        <p:spPr>
          <a:xfrm>
            <a:off x="3039048" y="2568817"/>
            <a:ext cx="7155598" cy="3133968"/>
          </a:xfrm>
        </p:spPr>
        <p:txBody>
          <a:bodyPr>
            <a:normAutofit/>
          </a:bodyPr>
          <a:lstStyle/>
          <a:p>
            <a:pPr algn="l"/>
            <a:r>
              <a:rPr lang="en-GB" sz="6600" dirty="0">
                <a:solidFill>
                  <a:srgbClr val="1F2D29"/>
                </a:solidFill>
              </a:rPr>
              <a:t>Digital skills and Research</a:t>
            </a:r>
          </a:p>
        </p:txBody>
      </p:sp>
      <p:sp>
        <p:nvSpPr>
          <p:cNvPr id="3" name="Subtitle 2">
            <a:extLst>
              <a:ext uri="{FF2B5EF4-FFF2-40B4-BE49-F238E27FC236}">
                <a16:creationId xmlns:a16="http://schemas.microsoft.com/office/drawing/2014/main" id="{A3ADD403-DCEE-BD41-F63F-A02143E8A620}"/>
              </a:ext>
            </a:extLst>
          </p:cNvPr>
          <p:cNvSpPr>
            <a:spLocks noGrp="1"/>
          </p:cNvSpPr>
          <p:nvPr>
            <p:ph type="subTitle" idx="1"/>
          </p:nvPr>
        </p:nvSpPr>
        <p:spPr>
          <a:xfrm>
            <a:off x="10207486" y="3035376"/>
            <a:ext cx="4355178" cy="3448517"/>
          </a:xfrm>
        </p:spPr>
        <p:txBody>
          <a:bodyPr>
            <a:noAutofit/>
          </a:bodyPr>
          <a:lstStyle/>
          <a:p>
            <a:pPr algn="l">
              <a:lnSpc>
                <a:spcPct val="110000"/>
              </a:lnSpc>
            </a:pPr>
            <a:r>
              <a:rPr lang="en-GB" sz="1400" dirty="0">
                <a:solidFill>
                  <a:srgbClr val="1F2D29"/>
                </a:solidFill>
              </a:rPr>
              <a:t>Name:</a:t>
            </a:r>
          </a:p>
          <a:p>
            <a:pPr algn="l">
              <a:lnSpc>
                <a:spcPct val="110000"/>
              </a:lnSpc>
            </a:pPr>
            <a:r>
              <a:rPr lang="en-GB" sz="1400" dirty="0">
                <a:solidFill>
                  <a:srgbClr val="1F2D29"/>
                </a:solidFill>
              </a:rPr>
              <a:t>Afsar Khan</a:t>
            </a:r>
          </a:p>
          <a:p>
            <a:pPr algn="l">
              <a:lnSpc>
                <a:spcPct val="110000"/>
              </a:lnSpc>
            </a:pPr>
            <a:r>
              <a:rPr lang="en-GB" sz="1400" dirty="0">
                <a:solidFill>
                  <a:srgbClr val="1F2D29"/>
                </a:solidFill>
              </a:rPr>
              <a:t>Bryan Campos</a:t>
            </a:r>
          </a:p>
          <a:p>
            <a:pPr algn="l">
              <a:lnSpc>
                <a:spcPct val="110000"/>
              </a:lnSpc>
            </a:pPr>
            <a:r>
              <a:rPr lang="en-GB" sz="1400" dirty="0">
                <a:solidFill>
                  <a:srgbClr val="1F2D29"/>
                </a:solidFill>
              </a:rPr>
              <a:t>Emaki </a:t>
            </a:r>
            <a:r>
              <a:rPr lang="en-GB" sz="1400" dirty="0" err="1">
                <a:solidFill>
                  <a:srgbClr val="1F2D29"/>
                </a:solidFill>
              </a:rPr>
              <a:t>Ugamo</a:t>
            </a:r>
            <a:endParaRPr lang="en-GB" sz="1400" dirty="0">
              <a:solidFill>
                <a:srgbClr val="1F2D29"/>
              </a:solidFill>
            </a:endParaRPr>
          </a:p>
          <a:p>
            <a:pPr algn="l">
              <a:lnSpc>
                <a:spcPct val="110000"/>
              </a:lnSpc>
            </a:pPr>
            <a:r>
              <a:rPr lang="en-GB" sz="1400" dirty="0">
                <a:solidFill>
                  <a:srgbClr val="1F2D29"/>
                </a:solidFill>
              </a:rPr>
              <a:t>Karisha-Jayne Edie</a:t>
            </a:r>
          </a:p>
          <a:p>
            <a:pPr algn="l">
              <a:lnSpc>
                <a:spcPct val="110000"/>
              </a:lnSpc>
            </a:pPr>
            <a:r>
              <a:rPr lang="en-GB" sz="1400" dirty="0">
                <a:solidFill>
                  <a:srgbClr val="1F2D29"/>
                </a:solidFill>
              </a:rPr>
              <a:t>Prince </a:t>
            </a:r>
            <a:r>
              <a:rPr lang="en-GB" sz="1400" dirty="0" err="1">
                <a:solidFill>
                  <a:srgbClr val="1F2D29"/>
                </a:solidFill>
              </a:rPr>
              <a:t>Kallom</a:t>
            </a:r>
            <a:endParaRPr lang="en-GB" sz="1400" dirty="0">
              <a:solidFill>
                <a:srgbClr val="1F2D29"/>
              </a:solidFill>
            </a:endParaRPr>
          </a:p>
          <a:p>
            <a:pPr algn="l">
              <a:lnSpc>
                <a:spcPct val="110000"/>
              </a:lnSpc>
            </a:pPr>
            <a:r>
              <a:rPr lang="en-GB" sz="1400" dirty="0">
                <a:solidFill>
                  <a:srgbClr val="1F2D29"/>
                </a:solidFill>
              </a:rPr>
              <a:t>Abdul Mahmood</a:t>
            </a:r>
          </a:p>
        </p:txBody>
      </p:sp>
      <p:sp>
        <p:nvSpPr>
          <p:cNvPr id="14" name="Rectangle 13">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ight Triangle 15">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896168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2" name="Freeform: Shape 1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24" name="Rectangle 2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Freeform: Shape 1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32CEC-C074-1029-E70B-42C7F690395B}"/>
              </a:ext>
            </a:extLst>
          </p:cNvPr>
          <p:cNvSpPr>
            <a:spLocks noGrp="1"/>
          </p:cNvSpPr>
          <p:nvPr>
            <p:ph type="ctrTitle"/>
          </p:nvPr>
        </p:nvSpPr>
        <p:spPr>
          <a:xfrm>
            <a:off x="2193167" y="2590984"/>
            <a:ext cx="7369642" cy="3608480"/>
          </a:xfrm>
        </p:spPr>
        <p:txBody>
          <a:bodyPr>
            <a:normAutofit/>
          </a:bodyPr>
          <a:lstStyle/>
          <a:p>
            <a:pPr algn="l"/>
            <a:r>
              <a:rPr lang="en-GB" sz="6200"/>
              <a:t>Staff training at Riverdale nursing home</a:t>
            </a:r>
            <a:br>
              <a:rPr lang="en-GB" sz="6200"/>
            </a:br>
            <a:r>
              <a:rPr lang="en-GB" sz="6200"/>
              <a:t>Karisha-Jayne Edie</a:t>
            </a:r>
          </a:p>
        </p:txBody>
      </p:sp>
      <p:sp>
        <p:nvSpPr>
          <p:cNvPr id="3" name="Subtitle 2">
            <a:extLst>
              <a:ext uri="{FF2B5EF4-FFF2-40B4-BE49-F238E27FC236}">
                <a16:creationId xmlns:a16="http://schemas.microsoft.com/office/drawing/2014/main" id="{2D5357A7-2881-2FE7-CEB7-41D0AC117854}"/>
              </a:ext>
            </a:extLst>
          </p:cNvPr>
          <p:cNvSpPr>
            <a:spLocks noGrp="1"/>
          </p:cNvSpPr>
          <p:nvPr>
            <p:ph type="subTitle" idx="1"/>
          </p:nvPr>
        </p:nvSpPr>
        <p:spPr>
          <a:xfrm>
            <a:off x="2193168" y="1079212"/>
            <a:ext cx="6437630" cy="1335503"/>
          </a:xfrm>
        </p:spPr>
        <p:txBody>
          <a:bodyPr>
            <a:normAutofit/>
          </a:bodyPr>
          <a:lstStyle/>
          <a:p>
            <a:pPr algn="l"/>
            <a:r>
              <a:rPr lang="en-GB" sz="2800"/>
              <a:t>1918291</a:t>
            </a:r>
          </a:p>
        </p:txBody>
      </p:sp>
    </p:spTree>
    <p:extLst>
      <p:ext uri="{BB962C8B-B14F-4D97-AF65-F5344CB8AC3E}">
        <p14:creationId xmlns:p14="http://schemas.microsoft.com/office/powerpoint/2010/main" val="197422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TextBox 19">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8" name="Freeform: Shape 27">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2" name="Rectangle 31">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Oval 3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52844-2159-3759-AE49-A85E363D4294}"/>
              </a:ext>
            </a:extLst>
          </p:cNvPr>
          <p:cNvSpPr>
            <a:spLocks noGrp="1"/>
          </p:cNvSpPr>
          <p:nvPr>
            <p:ph type="ctrTitle"/>
          </p:nvPr>
        </p:nvSpPr>
        <p:spPr>
          <a:xfrm>
            <a:off x="2188901" y="808056"/>
            <a:ext cx="8381238" cy="1077229"/>
          </a:xfrm>
        </p:spPr>
        <p:txBody>
          <a:bodyPr vert="horz" lIns="91440" tIns="45720" rIns="91440" bIns="45720" rtlCol="0" anchor="t">
            <a:normAutofit/>
          </a:bodyPr>
          <a:lstStyle/>
          <a:p>
            <a:pPr algn="l"/>
            <a:r>
              <a:rPr lang="en-US" sz="4800" dirty="0"/>
              <a:t>Staff training</a:t>
            </a:r>
          </a:p>
        </p:txBody>
      </p:sp>
      <p:sp>
        <p:nvSpPr>
          <p:cNvPr id="3" name="Subtitle 2">
            <a:extLst>
              <a:ext uri="{FF2B5EF4-FFF2-40B4-BE49-F238E27FC236}">
                <a16:creationId xmlns:a16="http://schemas.microsoft.com/office/drawing/2014/main" id="{032DCDF9-DBDD-564F-65FA-6F9FD482484B}"/>
              </a:ext>
            </a:extLst>
          </p:cNvPr>
          <p:cNvSpPr>
            <a:spLocks noGrp="1"/>
          </p:cNvSpPr>
          <p:nvPr>
            <p:ph type="subTitle" idx="1"/>
          </p:nvPr>
        </p:nvSpPr>
        <p:spPr>
          <a:xfrm>
            <a:off x="2256639" y="2052116"/>
            <a:ext cx="6572814" cy="3997828"/>
          </a:xfrm>
        </p:spPr>
        <p:txBody>
          <a:bodyPr vert="horz" lIns="91440" tIns="45720" rIns="91440" bIns="45720" rtlCol="0" anchor="t">
            <a:normAutofit/>
          </a:bodyPr>
          <a:lstStyle/>
          <a:p>
            <a:pPr marL="342900" indent="-342900" algn="l">
              <a:lnSpc>
                <a:spcPct val="110000"/>
              </a:lnSpc>
              <a:buFont typeface="Wingdings" panose="05000000000000000000" pitchFamily="2" charset="2"/>
              <a:buChar char="§"/>
            </a:pPr>
            <a:r>
              <a:rPr lang="en-US" sz="1700"/>
              <a:t>Staff training involves work related activities and skills that you need for the workplace to improve and help you gain more knowledge.</a:t>
            </a:r>
          </a:p>
          <a:p>
            <a:pPr marL="342900" indent="-342900" algn="l">
              <a:lnSpc>
                <a:spcPct val="110000"/>
              </a:lnSpc>
              <a:buFont typeface="Wingdings" panose="05000000000000000000" pitchFamily="2" charset="2"/>
              <a:buChar char="§"/>
            </a:pPr>
            <a:r>
              <a:rPr lang="en-US" sz="1700"/>
              <a:t>Gives staff the confidence to deliver practical skills throughout their work at Riverdale nursing home.</a:t>
            </a:r>
          </a:p>
          <a:p>
            <a:pPr marL="342900" indent="-342900" algn="l">
              <a:lnSpc>
                <a:spcPct val="110000"/>
              </a:lnSpc>
              <a:buFont typeface="Wingdings" panose="05000000000000000000" pitchFamily="2" charset="2"/>
              <a:buChar char="§"/>
            </a:pPr>
            <a:r>
              <a:rPr lang="en-US" sz="1700"/>
              <a:t>Staff training will help guide the staff to presenting in the correct manor and using skills like safeguarding, fire safety, health and safety, infection prevention and manual handling.</a:t>
            </a:r>
          </a:p>
          <a:p>
            <a:pPr marL="342900" indent="-342900" algn="l">
              <a:lnSpc>
                <a:spcPct val="110000"/>
              </a:lnSpc>
              <a:buFont typeface="Wingdings" panose="05000000000000000000" pitchFamily="2" charset="2"/>
              <a:buChar char="§"/>
            </a:pPr>
            <a:r>
              <a:rPr lang="en-US" sz="1700"/>
              <a:t>Trains staff with delivering the correct care a patient needs whether its first aid, the nutrition and hydration or the medication administration.</a:t>
            </a:r>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p:txBody>
      </p:sp>
      <p:pic>
        <p:nvPicPr>
          <p:cNvPr id="5" name="Picture 4">
            <a:extLst>
              <a:ext uri="{FF2B5EF4-FFF2-40B4-BE49-F238E27FC236}">
                <a16:creationId xmlns:a16="http://schemas.microsoft.com/office/drawing/2014/main" id="{FF91067A-6CCF-AB4A-28D8-42099544F4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17153" y="2693341"/>
            <a:ext cx="2880602" cy="2420204"/>
          </a:xfrm>
          <a:prstGeom prst="rect">
            <a:avLst/>
          </a:prstGeom>
        </p:spPr>
      </p:pic>
    </p:spTree>
    <p:extLst>
      <p:ext uri="{BB962C8B-B14F-4D97-AF65-F5344CB8AC3E}">
        <p14:creationId xmlns:p14="http://schemas.microsoft.com/office/powerpoint/2010/main" val="2589333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63CF0-DB64-6B6D-B26B-93AEFC1227DB}"/>
              </a:ext>
            </a:extLst>
          </p:cNvPr>
          <p:cNvSpPr>
            <a:spLocks noGrp="1"/>
          </p:cNvSpPr>
          <p:nvPr>
            <p:ph type="ctrTitle"/>
          </p:nvPr>
        </p:nvSpPr>
        <p:spPr>
          <a:xfrm>
            <a:off x="6369475" y="808056"/>
            <a:ext cx="4203364" cy="1077229"/>
          </a:xfrm>
        </p:spPr>
        <p:txBody>
          <a:bodyPr vert="horz" lIns="91440" tIns="45720" rIns="91440" bIns="45720" rtlCol="0" anchor="t">
            <a:normAutofit/>
          </a:bodyPr>
          <a:lstStyle/>
          <a:p>
            <a:pPr algn="l"/>
            <a:r>
              <a:rPr lang="en-US" sz="3400" dirty="0"/>
              <a:t>PowerPoint/Teams</a:t>
            </a:r>
          </a:p>
        </p:txBody>
      </p:sp>
      <p:pic>
        <p:nvPicPr>
          <p:cNvPr id="5" name="Picture 4" descr="One in a crowd">
            <a:extLst>
              <a:ext uri="{FF2B5EF4-FFF2-40B4-BE49-F238E27FC236}">
                <a16:creationId xmlns:a16="http://schemas.microsoft.com/office/drawing/2014/main" id="{5F0D6466-2E0C-6D0B-7E41-CED80D0887CB}"/>
              </a:ext>
            </a:extLst>
          </p:cNvPr>
          <p:cNvPicPr>
            <a:picLocks noChangeAspect="1"/>
          </p:cNvPicPr>
          <p:nvPr/>
        </p:nvPicPr>
        <p:blipFill>
          <a:blip r:embed="rId5"/>
          <a:srcRect l="29904" r="21714"/>
          <a:stretch>
            <a:fillRect/>
          </a:stretch>
        </p:blipFill>
        <p:spPr>
          <a:xfrm>
            <a:off x="1005401" y="227"/>
            <a:ext cx="4424045" cy="6858000"/>
          </a:xfrm>
          <a:prstGeom prst="rect">
            <a:avLst/>
          </a:prstGeom>
          <a:ln w="12700">
            <a:solidFill>
              <a:schemeClr val="tx1"/>
            </a:solidFill>
          </a:ln>
        </p:spPr>
      </p:pic>
      <p:sp>
        <p:nvSpPr>
          <p:cNvPr id="37" name="Rectangle 36">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56B5BEE-C34E-DC51-452E-3FE70C2D49B6}"/>
              </a:ext>
            </a:extLst>
          </p:cNvPr>
          <p:cNvSpPr>
            <a:spLocks noGrp="1"/>
          </p:cNvSpPr>
          <p:nvPr>
            <p:ph type="subTitle" idx="1"/>
          </p:nvPr>
        </p:nvSpPr>
        <p:spPr>
          <a:xfrm>
            <a:off x="6272204" y="1472660"/>
            <a:ext cx="4203365" cy="4577284"/>
          </a:xfrm>
        </p:spPr>
        <p:txBody>
          <a:bodyPr vert="horz" lIns="91440" tIns="45720" rIns="91440" bIns="45720" rtlCol="0" anchor="ctr">
            <a:normAutofit/>
          </a:bodyPr>
          <a:lstStyle/>
          <a:p>
            <a:pPr algn="l">
              <a:lnSpc>
                <a:spcPct val="110000"/>
              </a:lnSpc>
              <a:buFont typeface="Wingdings" panose="05000000000000000000" pitchFamily="2" charset="2"/>
              <a:buChar char="§"/>
            </a:pPr>
            <a:r>
              <a:rPr lang="en-US" sz="1500" dirty="0"/>
              <a:t>It gives the staff a visual outlook and a clear understanding on care plans, any medication needed to be taken for patients or new medication that needs to be given.</a:t>
            </a:r>
          </a:p>
          <a:p>
            <a:pPr algn="l">
              <a:lnSpc>
                <a:spcPct val="110000"/>
              </a:lnSpc>
              <a:buFont typeface="Wingdings" panose="05000000000000000000" pitchFamily="2" charset="2"/>
              <a:buChar char="§"/>
            </a:pPr>
            <a:r>
              <a:rPr lang="en-US" sz="1500" dirty="0"/>
              <a:t>PowerPoint helps staff that are busy and working fast paise and they then can have a quick flick through or even while on break or when at home.</a:t>
            </a:r>
          </a:p>
          <a:p>
            <a:pPr algn="l">
              <a:lnSpc>
                <a:spcPct val="110000"/>
              </a:lnSpc>
              <a:buFont typeface="Wingdings" panose="05000000000000000000" pitchFamily="2" charset="2"/>
              <a:buChar char="§"/>
            </a:pPr>
            <a:r>
              <a:rPr lang="en-US" sz="1500" dirty="0"/>
              <a:t>Teams helps for the practical side of the workplace at Riverdale nursing home, as the presenter can perform and show staff how to do</a:t>
            </a:r>
          </a:p>
          <a:p>
            <a:pPr algn="l">
              <a:lnSpc>
                <a:spcPct val="110000"/>
              </a:lnSpc>
              <a:buFont typeface="Wingdings" panose="05000000000000000000" pitchFamily="2" charset="2"/>
              <a:buChar char="§"/>
            </a:pPr>
            <a:r>
              <a:rPr lang="en-US" sz="1500" dirty="0"/>
              <a:t> things like first aid and the manual handling.</a:t>
            </a:r>
          </a:p>
          <a:p>
            <a:pPr algn="l">
              <a:lnSpc>
                <a:spcPct val="110000"/>
              </a:lnSpc>
              <a:buFont typeface="Wingdings" panose="05000000000000000000" pitchFamily="2" charset="2"/>
              <a:buChar char="§"/>
            </a:pPr>
            <a:r>
              <a:rPr lang="en-US" sz="1500" dirty="0"/>
              <a:t>  </a:t>
            </a:r>
          </a:p>
        </p:txBody>
      </p:sp>
      <p:sp>
        <p:nvSpPr>
          <p:cNvPr id="35" name="Rectangle 34">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3388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AC819-1A4F-42D1-59E8-70C816DEDCD3}"/>
              </a:ext>
            </a:extLst>
          </p:cNvPr>
          <p:cNvSpPr>
            <a:spLocks noGrp="1"/>
          </p:cNvSpPr>
          <p:nvPr>
            <p:ph type="ctrTitle"/>
          </p:nvPr>
        </p:nvSpPr>
        <p:spPr>
          <a:xfrm>
            <a:off x="1257300" y="912257"/>
            <a:ext cx="6616700" cy="5767943"/>
          </a:xfrm>
        </p:spPr>
        <p:txBody>
          <a:bodyPr>
            <a:noAutofit/>
          </a:bodyPr>
          <a:lstStyle/>
          <a:p>
            <a:pPr algn="l"/>
            <a:r>
              <a:rPr lang="en-GB" sz="2000" dirty="0"/>
              <a:t>You may increase the efficiency of the entire process and give your training and development team much-needed time by automating repetitive procedures and consolidating all the necessary resources for successful employee training into a single platform.</a:t>
            </a:r>
            <a:br>
              <a:rPr lang="en-GB" sz="2000" dirty="0"/>
            </a:br>
            <a:r>
              <a:rPr lang="en-GB" sz="2000" dirty="0"/>
              <a:t>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a:t>
            </a:r>
          </a:p>
        </p:txBody>
      </p:sp>
      <p:sp>
        <p:nvSpPr>
          <p:cNvPr id="3" name="Subtitle 2">
            <a:extLst>
              <a:ext uri="{FF2B5EF4-FFF2-40B4-BE49-F238E27FC236}">
                <a16:creationId xmlns:a16="http://schemas.microsoft.com/office/drawing/2014/main" id="{17EE700E-2A47-E711-1125-4FCB53BFE80B}"/>
              </a:ext>
            </a:extLst>
          </p:cNvPr>
          <p:cNvSpPr>
            <a:spLocks noGrp="1"/>
          </p:cNvSpPr>
          <p:nvPr>
            <p:ph type="subTitle" idx="1"/>
          </p:nvPr>
        </p:nvSpPr>
        <p:spPr>
          <a:xfrm>
            <a:off x="2365874" y="5138986"/>
            <a:ext cx="5357600" cy="1160213"/>
          </a:xfrm>
        </p:spPr>
        <p:txBody>
          <a:bodyPr/>
          <a:lstStyle/>
          <a:p>
            <a:endParaRPr lang="en-GB" dirty="0"/>
          </a:p>
        </p:txBody>
      </p:sp>
      <p:pic>
        <p:nvPicPr>
          <p:cNvPr id="5" name="Picture 4">
            <a:extLst>
              <a:ext uri="{FF2B5EF4-FFF2-40B4-BE49-F238E27FC236}">
                <a16:creationId xmlns:a16="http://schemas.microsoft.com/office/drawing/2014/main" id="{36463141-3491-32E8-8DBE-467FD8E93B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1209" y="658257"/>
            <a:ext cx="2065244" cy="2072647"/>
          </a:xfrm>
          <a:prstGeom prst="rect">
            <a:avLst/>
          </a:prstGeom>
        </p:spPr>
      </p:pic>
      <p:pic>
        <p:nvPicPr>
          <p:cNvPr id="7" name="Picture 6">
            <a:extLst>
              <a:ext uri="{FF2B5EF4-FFF2-40B4-BE49-F238E27FC236}">
                <a16:creationId xmlns:a16="http://schemas.microsoft.com/office/drawing/2014/main" id="{1E9207B7-539F-5DF3-182D-4F1DB197E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8160" y="3695700"/>
            <a:ext cx="2716593" cy="1614119"/>
          </a:xfrm>
          <a:prstGeom prst="rect">
            <a:avLst/>
          </a:prstGeom>
        </p:spPr>
      </p:pic>
    </p:spTree>
    <p:extLst>
      <p:ext uri="{BB962C8B-B14F-4D97-AF65-F5344CB8AC3E}">
        <p14:creationId xmlns:p14="http://schemas.microsoft.com/office/powerpoint/2010/main" val="1737850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4A1DA4E-7BCF-4CD7-A4F9-0DB127419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A118550-E494-4DE0-B490-26BC14B85A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7" name="Picture 76">
            <a:extLst>
              <a:ext uri="{FF2B5EF4-FFF2-40B4-BE49-F238E27FC236}">
                <a16:creationId xmlns:a16="http://schemas.microsoft.com/office/drawing/2014/main" id="{2C505205-C60C-44D7-881F-07C10359AE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9" name="Rectangle 78">
            <a:extLst>
              <a:ext uri="{FF2B5EF4-FFF2-40B4-BE49-F238E27FC236}">
                <a16:creationId xmlns:a16="http://schemas.microsoft.com/office/drawing/2014/main" id="{E957D74D-20C5-4A4F-8BBE-752F492D7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EFD05A2B-3F9D-47E5-B814-2CBBD7703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986293D-D958-4EC7-A8F6-8D0E8E8E7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442523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Graphic 31" descr="Books">
            <a:extLst>
              <a:ext uri="{FF2B5EF4-FFF2-40B4-BE49-F238E27FC236}">
                <a16:creationId xmlns:a16="http://schemas.microsoft.com/office/drawing/2014/main" id="{291F27BA-6A1A-10DB-8703-EE910BD008B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32365" y="1540533"/>
            <a:ext cx="3780658" cy="3780658"/>
          </a:xfrm>
          <a:prstGeom prst="rect">
            <a:avLst/>
          </a:prstGeom>
          <a:ln w="12700">
            <a:noFill/>
          </a:ln>
        </p:spPr>
      </p:pic>
      <p:sp>
        <p:nvSpPr>
          <p:cNvPr id="85" name="Rectangle 84">
            <a:extLst>
              <a:ext uri="{FF2B5EF4-FFF2-40B4-BE49-F238E27FC236}">
                <a16:creationId xmlns:a16="http://schemas.microsoft.com/office/drawing/2014/main" id="{C9895BF7-56E2-44D4-9649-36DE37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7869" y="0"/>
            <a:ext cx="594997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EFE57-4C98-862A-737F-189ED79AD805}"/>
              </a:ext>
            </a:extLst>
          </p:cNvPr>
          <p:cNvSpPr>
            <a:spLocks noGrp="1"/>
          </p:cNvSpPr>
          <p:nvPr>
            <p:ph type="ctrTitle"/>
          </p:nvPr>
        </p:nvSpPr>
        <p:spPr>
          <a:xfrm>
            <a:off x="6094933" y="1350600"/>
            <a:ext cx="4169925" cy="2268559"/>
          </a:xfrm>
        </p:spPr>
        <p:txBody>
          <a:bodyPr>
            <a:normAutofit/>
          </a:bodyPr>
          <a:lstStyle/>
          <a:p>
            <a:r>
              <a:rPr lang="en-GB" sz="5400" dirty="0"/>
              <a:t>Reference</a:t>
            </a:r>
          </a:p>
        </p:txBody>
      </p:sp>
      <p:sp>
        <p:nvSpPr>
          <p:cNvPr id="3" name="Subtitle 2">
            <a:extLst>
              <a:ext uri="{FF2B5EF4-FFF2-40B4-BE49-F238E27FC236}">
                <a16:creationId xmlns:a16="http://schemas.microsoft.com/office/drawing/2014/main" id="{530CDEBD-29DF-5BEC-5331-BCAF4E5AF9F5}"/>
              </a:ext>
            </a:extLst>
          </p:cNvPr>
          <p:cNvSpPr>
            <a:spLocks noGrp="1"/>
          </p:cNvSpPr>
          <p:nvPr>
            <p:ph type="subTitle" idx="1"/>
          </p:nvPr>
        </p:nvSpPr>
        <p:spPr>
          <a:xfrm>
            <a:off x="6562970" y="3901494"/>
            <a:ext cx="4009521" cy="1160213"/>
          </a:xfrm>
        </p:spPr>
        <p:txBody>
          <a:bodyPr>
            <a:normAutofit fontScale="77500" lnSpcReduction="20000"/>
          </a:bodyPr>
          <a:lstStyle/>
          <a:p>
            <a:r>
              <a:rPr lang="en-GB" dirty="0" err="1"/>
              <a:t>eduMe</a:t>
            </a:r>
            <a:r>
              <a:rPr lang="en-GB" dirty="0"/>
              <a:t> (</a:t>
            </a:r>
            <a:r>
              <a:rPr lang="en-GB" dirty="0" err="1"/>
              <a:t>n.d</a:t>
            </a:r>
            <a:r>
              <a:rPr lang="en-GB" dirty="0"/>
              <a:t>) Microsoft Teams microlearning: benefits and training solutions. Available at: </a:t>
            </a:r>
            <a:r>
              <a:rPr lang="en-GB" dirty="0">
                <a:hlinkClick r:id="rId7"/>
              </a:rPr>
              <a:t>https://www.edume.com/blog/Microsoft-teams-microlearning</a:t>
            </a:r>
            <a:r>
              <a:rPr lang="en-GB" dirty="0"/>
              <a:t> (accessed:14 June 2026)</a:t>
            </a:r>
          </a:p>
        </p:txBody>
      </p:sp>
      <p:sp>
        <p:nvSpPr>
          <p:cNvPr id="87" name="Rectangle 86">
            <a:extLst>
              <a:ext uri="{FF2B5EF4-FFF2-40B4-BE49-F238E27FC236}">
                <a16:creationId xmlns:a16="http://schemas.microsoft.com/office/drawing/2014/main" id="{59EAD6B0-1AD9-4CE3-B0CC-D4E06D1C0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2355" y="238784"/>
            <a:ext cx="3933821" cy="6373405"/>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68A8878A-83A5-409E-A085-A29C70A2C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20956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TM16401375[[fn=Madison]]</Template>
  <TotalTime>4762</TotalTime>
  <Words>372</Words>
  <Application>Microsoft Office PowerPoint</Application>
  <PresentationFormat>Widescreen</PresentationFormat>
  <Paragraphs>27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MS Shell Dlg 2</vt:lpstr>
      <vt:lpstr>Wingdings</vt:lpstr>
      <vt:lpstr>Wingdings 3</vt:lpstr>
      <vt:lpstr>Madison</vt:lpstr>
      <vt:lpstr>Digital skills and Research</vt:lpstr>
      <vt:lpstr>Staff training at Riverdale nursing home Karisha-Jayne Edie</vt:lpstr>
      <vt:lpstr>Staff training</vt:lpstr>
      <vt:lpstr>PowerPoint/Teams</vt:lpstr>
      <vt:lpstr>You may increase the efficiency of the entire process and give your training and development team much-needed time by automating repetitive procedures and consolidating all the necessary resources for successful employee training into a single platform. 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Edie</dc:creator>
  <cp:lastModifiedBy>Lauren Edie</cp:lastModifiedBy>
  <cp:revision>1</cp:revision>
  <dcterms:created xsi:type="dcterms:W3CDTF">2026-06-11T10:32:01Z</dcterms:created>
  <dcterms:modified xsi:type="dcterms:W3CDTF">2026-06-14T17:54:47Z</dcterms:modified>
</cp:coreProperties>
</file>