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_rels/.rels" ContentType="application/vnd.openxmlformats-package.relationship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_rels/presentation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.xml.rels" ContentType="application/vnd.openxmlformats-package.relationships+xml"/>
  <Override PartName="/ppt/slideLayouts/slideLayout5.xml" ContentType="application/vnd.openxmlformats-officedocument.presentationml.slideLayout+xml"/>
  <Override PartName="/ppt/media/image1.jpeg" ContentType="image/jpeg"/>
  <Override PartName="/ppt/media/image2.jpeg" ContentType="image/jpeg"/>
  <Override PartName="/ppt/media/image3.jpeg" ContentType="image/jpeg"/>
  <Override PartName="/ppt/slides/_rels/slide45.xml.rels" ContentType="application/vnd.openxmlformats-package.relationships+xml"/>
  <Override PartName="/ppt/slides/_rels/slide39.xml.rels" ContentType="application/vnd.openxmlformats-package.relationships+xml"/>
  <Override PartName="/ppt/slides/_rels/slide44.xml.rels" ContentType="application/vnd.openxmlformats-package.relationships+xml"/>
  <Override PartName="/ppt/slides/_rels/slide29.xml.rels" ContentType="application/vnd.openxmlformats-package.relationships+xml"/>
  <Override PartName="/ppt/slides/_rels/slide38.xml.rels" ContentType="application/vnd.openxmlformats-package.relationships+xml"/>
  <Override PartName="/ppt/slides/_rels/slide43.xml.rels" ContentType="application/vnd.openxmlformats-package.relationships+xml"/>
  <Override PartName="/ppt/slides/_rels/slide28.xml.rels" ContentType="application/vnd.openxmlformats-package.relationships+xml"/>
  <Override PartName="/ppt/slides/_rels/slide37.xml.rels" ContentType="application/vnd.openxmlformats-package.relationships+xml"/>
  <Override PartName="/ppt/slides/_rels/slide42.xml.rels" ContentType="application/vnd.openxmlformats-package.relationships+xml"/>
  <Override PartName="/ppt/slides/_rels/slide27.xml.rels" ContentType="application/vnd.openxmlformats-package.relationships+xml"/>
  <Override PartName="/ppt/slides/_rels/slide36.xml.rels" ContentType="application/vnd.openxmlformats-package.relationships+xml"/>
  <Override PartName="/ppt/slides/_rels/slide41.xml.rels" ContentType="application/vnd.openxmlformats-package.relationships+xml"/>
  <Override PartName="/ppt/slides/_rels/slide26.xml.rels" ContentType="application/vnd.openxmlformats-package.relationships+xml"/>
  <Override PartName="/ppt/slides/_rels/slide35.xml.rels" ContentType="application/vnd.openxmlformats-package.relationships+xml"/>
  <Override PartName="/ppt/slides/_rels/slide40.xml.rels" ContentType="application/vnd.openxmlformats-package.relationships+xml"/>
  <Override PartName="/ppt/slides/_rels/slide25.xml.rels" ContentType="application/vnd.openxmlformats-package.relationships+xml"/>
  <Override PartName="/ppt/slides/_rels/slide34.xml.rels" ContentType="application/vnd.openxmlformats-package.relationships+xml"/>
  <Override PartName="/ppt/slides/_rels/slide9.xml.rels" ContentType="application/vnd.openxmlformats-package.relationships+xml"/>
  <Override PartName="/ppt/slides/_rels/slide33.xml.rels" ContentType="application/vnd.openxmlformats-package.relationships+xml"/>
  <Override PartName="/ppt/slides/_rels/slide8.xml.rels" ContentType="application/vnd.openxmlformats-package.relationships+xml"/>
  <Override PartName="/ppt/slides/_rels/slide32.xml.rels" ContentType="application/vnd.openxmlformats-package.relationships+xml"/>
  <Override PartName="/ppt/slides/_rels/slide7.xml.rels" ContentType="application/vnd.openxmlformats-package.relationships+xml"/>
  <Override PartName="/ppt/slides/_rels/slide24.xml.rels" ContentType="application/vnd.openxmlformats-package.relationships+xml"/>
  <Override PartName="/ppt/slides/_rels/slide31.xml.rels" ContentType="application/vnd.openxmlformats-package.relationships+xml"/>
  <Override PartName="/ppt/slides/_rels/slide6.xml.rels" ContentType="application/vnd.openxmlformats-package.relationships+xml"/>
  <Override PartName="/ppt/slides/_rels/slide23.xml.rels" ContentType="application/vnd.openxmlformats-package.relationships+xml"/>
  <Override PartName="/ppt/slides/_rels/slide30.xml.rels" ContentType="application/vnd.openxmlformats-package.relationships+xml"/>
  <Override PartName="/ppt/slides/_rels/slide5.xml.rels" ContentType="application/vnd.openxmlformats-package.relationships+xml"/>
  <Override PartName="/ppt/slides/_rels/slide22.xml.rels" ContentType="application/vnd.openxmlformats-package.relationships+xml"/>
  <Override PartName="/ppt/slides/_rels/slide1.xml.rels" ContentType="application/vnd.openxmlformats-package.relationships+xml"/>
  <Override PartName="/ppt/slides/_rels/slide15.xml.rels" ContentType="application/vnd.openxmlformats-package.relationships+xml"/>
  <Override PartName="/ppt/slides/_rels/slide14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3.xml.rels" ContentType="application/vnd.openxmlformats-package.relationships+xml"/>
  <Override PartName="/ppt/slides/_rels/slide20.xml.rels" ContentType="application/vnd.openxmlformats-package.relationships+xml"/>
  <Override PartName="/ppt/slides/_rels/slide19.xml.rels" ContentType="application/vnd.openxmlformats-package.relationships+xml"/>
  <Override PartName="/ppt/slides/_rels/slide18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11.xml.rels" ContentType="application/vnd.openxmlformats-package.relationships+xml"/>
  <Override PartName="/ppt/slides/_rels/slide17.xml.rels" ContentType="application/vnd.openxmlformats-package.relationships+xml"/>
  <Override PartName="/ppt/slides/_rels/slide10.xml.rels" ContentType="application/vnd.openxmlformats-package.relationships+xml"/>
  <Override PartName="/ppt/slides/_rels/slide2.xml.rels" ContentType="application/vnd.openxmlformats-package.relationships+xml"/>
  <Override PartName="/ppt/slides/_rels/slide16.xml.rels" ContentType="application/vnd.openxmlformats-package.relationships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11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20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25.xml" ContentType="application/vnd.openxmlformats-officedocument.presentationml.slide+xml"/>
  <Override PartName="/ppt/slides/slide40.xml" ContentType="application/vnd.openxmlformats-officedocument.presentationml.slide+xml"/>
  <Override PartName="/ppt/slides/slide35.xml" ContentType="application/vnd.openxmlformats-officedocument.presentationml.slide+xml"/>
  <Override PartName="/ppt/slides/slide26.xml" ContentType="application/vnd.openxmlformats-officedocument.presentationml.slide+xml"/>
  <Override PartName="/ppt/slides/slide41.xml" ContentType="application/vnd.openxmlformats-officedocument.presentationml.slide+xml"/>
  <Override PartName="/ppt/slides/slide36.xml" ContentType="application/vnd.openxmlformats-officedocument.presentationml.slide+xml"/>
  <Override PartName="/ppt/slides/slide27.xml" ContentType="application/vnd.openxmlformats-officedocument.presentationml.slide+xml"/>
  <Override PartName="/ppt/slides/slide42.xml" ContentType="application/vnd.openxmlformats-officedocument.presentationml.slide+xml"/>
  <Override PartName="/ppt/slides/slide37.xml" ContentType="application/vnd.openxmlformats-officedocument.presentationml.slide+xml"/>
  <Override PartName="/ppt/slides/slide28.xml" ContentType="application/vnd.openxmlformats-officedocument.presentationml.slide+xml"/>
  <Override PartName="/ppt/slides/slide43.xml" ContentType="application/vnd.openxmlformats-officedocument.presentationml.slide+xml"/>
  <Override PartName="/ppt/slides/slide38.xml" ContentType="application/vnd.openxmlformats-officedocument.presentationml.slide+xml"/>
  <Override PartName="/ppt/slides/slide29.xml" ContentType="application/vnd.openxmlformats-officedocument.presentationml.slide+xml"/>
  <Override PartName="/ppt/slides/slide44.xml" ContentType="application/vnd.openxmlformats-officedocument.presentationml.slide+xml"/>
  <Override PartName="/ppt/slides/slide39.xml" ContentType="application/vnd.openxmlformats-officedocument.presentationml.slide+xml"/>
  <Override PartName="/ppt/slides/slide45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</p:sldIdLst>
  <p:sldSz cx="7556500" cy="106934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37" Type="http://schemas.openxmlformats.org/officeDocument/2006/relationships/slide" Target="slides/slide31.xml"/><Relationship Id="rId38" Type="http://schemas.openxmlformats.org/officeDocument/2006/relationships/slide" Target="slides/slide32.xml"/><Relationship Id="rId39" Type="http://schemas.openxmlformats.org/officeDocument/2006/relationships/slide" Target="slides/slide33.xml"/><Relationship Id="rId40" Type="http://schemas.openxmlformats.org/officeDocument/2006/relationships/slide" Target="slides/slide34.xml"/><Relationship Id="rId41" Type="http://schemas.openxmlformats.org/officeDocument/2006/relationships/slide" Target="slides/slide35.xml"/><Relationship Id="rId42" Type="http://schemas.openxmlformats.org/officeDocument/2006/relationships/slide" Target="slides/slide36.xml"/><Relationship Id="rId43" Type="http://schemas.openxmlformats.org/officeDocument/2006/relationships/slide" Target="slides/slide37.xml"/><Relationship Id="rId44" Type="http://schemas.openxmlformats.org/officeDocument/2006/relationships/slide" Target="slides/slide38.xml"/><Relationship Id="rId45" Type="http://schemas.openxmlformats.org/officeDocument/2006/relationships/slide" Target="slides/slide39.xml"/><Relationship Id="rId46" Type="http://schemas.openxmlformats.org/officeDocument/2006/relationships/slide" Target="slides/slide40.xml"/><Relationship Id="rId47" Type="http://schemas.openxmlformats.org/officeDocument/2006/relationships/slide" Target="slides/slide41.xml"/><Relationship Id="rId48" Type="http://schemas.openxmlformats.org/officeDocument/2006/relationships/slide" Target="slides/slide42.xml"/><Relationship Id="rId49" Type="http://schemas.openxmlformats.org/officeDocument/2006/relationships/slide" Target="slides/slide43.xml"/><Relationship Id="rId50" Type="http://schemas.openxmlformats.org/officeDocument/2006/relationships/slide" Target="slides/slide44.xml"/><Relationship Id="rId51" Type="http://schemas.openxmlformats.org/officeDocument/2006/relationships/slide" Target="slides/slide45.xml"/><Relationship Id="rId52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BEFAFEFE-B543-42C2-BE1D-DC700EE678B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103DEDBE-2AE6-41C3-9231-D5C18F8085B8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9"/>
          </p:nvPr>
        </p:nvSpPr>
        <p:spPr/>
        <p:txBody>
          <a:bodyPr/>
          <a:p>
            <a:fld id="{D39D018C-97DE-417B-84B9-0FD7A70D8A1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2"/>
          </p:nvPr>
        </p:nvSpPr>
        <p:spPr/>
        <p:txBody>
          <a:bodyPr/>
          <a:p>
            <a:fld id="{2212BE85-165E-453A-A7C5-84B337AA1C93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5"/>
          </p:nvPr>
        </p:nvSpPr>
        <p:spPr/>
        <p:txBody>
          <a:bodyPr/>
          <a:p>
            <a:fld id="{74645AE9-FACF-45F8-9973-F7D251037E02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5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67360" y="3314880"/>
            <a:ext cx="6428160" cy="1785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ftr" idx="1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dt" idx="2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F7C3EF18-6277-4ECA-BBE1-D0695F946625}" type="slidenum">
              <a: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378000" y="427680"/>
            <a:ext cx="6806160" cy="1710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378000" y="2459520"/>
            <a:ext cx="6806160" cy="7057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ftr" idx="4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PlaceHolder 4"/>
          <p:cNvSpPr>
            <a:spLocks noGrp="1"/>
          </p:cNvSpPr>
          <p:nvPr>
            <p:ph type="dt" idx="5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" name="PlaceHolder 5"/>
          <p:cNvSpPr>
            <a:spLocks noGrp="1"/>
          </p:cNvSpPr>
          <p:nvPr>
            <p:ph type="sldNum" idx="6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A3F6E862-0BAC-4A8B-8843-4172B2E13BD4}" type="slidenum">
              <a: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1" r:id="rId2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378000" y="427680"/>
            <a:ext cx="6806160" cy="1710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378000" y="2459520"/>
            <a:ext cx="3289320" cy="674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3894840" y="2459520"/>
            <a:ext cx="3289320" cy="674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ftr" idx="7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PlaceHolder 5"/>
          <p:cNvSpPr>
            <a:spLocks noGrp="1"/>
          </p:cNvSpPr>
          <p:nvPr>
            <p:ph type="dt" idx="8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" name="PlaceHolder 6"/>
          <p:cNvSpPr>
            <a:spLocks noGrp="1"/>
          </p:cNvSpPr>
          <p:nvPr>
            <p:ph type="sldNum" idx="9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C31A8043-55C6-4307-A3FB-7EBD68375DD4}" type="slidenum">
              <a: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3" r:id="rId2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378000" y="427680"/>
            <a:ext cx="6806160" cy="1710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ftr" idx="10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dt" idx="11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sldNum" idx="12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383BE0D2-058B-48E7-85F8-17EC923ABE16}" type="slidenum">
              <a: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5" r:id="rId2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chemeClr val="l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ftr" idx="13"/>
          </p:nvPr>
        </p:nvSpPr>
        <p:spPr>
          <a:xfrm>
            <a:off x="2571480" y="9945000"/>
            <a:ext cx="241992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ct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PlaceHolder 2"/>
          <p:cNvSpPr>
            <a:spLocks noGrp="1"/>
          </p:cNvSpPr>
          <p:nvPr>
            <p:ph type="dt" idx="14"/>
          </p:nvPr>
        </p:nvSpPr>
        <p:spPr>
          <a:xfrm>
            <a:off x="37800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" name="PlaceHolder 3"/>
          <p:cNvSpPr>
            <a:spLocks noGrp="1"/>
          </p:cNvSpPr>
          <p:nvPr>
            <p:ph type="sldNum" idx="15"/>
          </p:nvPr>
        </p:nvSpPr>
        <p:spPr>
          <a:xfrm>
            <a:off x="5445360" y="9945000"/>
            <a:ext cx="173916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lnSpc>
                <a:spcPct val="100000"/>
              </a:lnSpc>
              <a:buNone/>
              <a:def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4FBF35C2-B59C-4A08-9112-5C6BC4B0D2E1}" type="slidenum">
              <a:rPr b="0" lang="en-GB" sz="1400" spc="-1" strike="noStrike">
                <a:solidFill>
                  <a:schemeClr val="dk1">
                    <a:tint val="75000"/>
                  </a:schemeClr>
                </a:solidFill>
                <a:latin typeface="Times New Roman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0" name="PlaceHolder 4"/>
          <p:cNvSpPr>
            <a:spLocks noGrp="1"/>
          </p:cNvSpPr>
          <p:nvPr>
            <p:ph type="title"/>
          </p:nvPr>
        </p:nvSpPr>
        <p:spPr>
          <a:xfrm>
            <a:off x="377640" y="426600"/>
            <a:ext cx="6800400" cy="1785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" name="PlaceHolder 5"/>
          <p:cNvSpPr>
            <a:spLocks noGrp="1"/>
          </p:cNvSpPr>
          <p:nvPr>
            <p:ph type="body"/>
          </p:nvPr>
        </p:nvSpPr>
        <p:spPr>
          <a:xfrm>
            <a:off x="377640" y="2502000"/>
            <a:ext cx="6800400" cy="6201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7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hyperlink" Target="https://gooselane.com/products/coastlines" TargetMode="External"/><Relationship Id="rId2" Type="http://schemas.openxmlformats.org/officeDocument/2006/relationships/hyperlink" Target="https://gooselane.com/products/coastlines" TargetMode="External"/><Relationship Id="rId3" Type="http://schemas.openxmlformats.org/officeDocument/2006/relationships/hyperlink" Target="https://gooselane.com/products/coastlines" TargetMode="External"/><Relationship Id="rId4" Type="http://schemas.openxmlformats.org/officeDocument/2006/relationships/hyperlink" Target="https://gooselane.com/products/coastlines" TargetMode="External"/><Relationship Id="rId5" Type="http://schemas.openxmlformats.org/officeDocument/2006/relationships/hyperlink" Target="https://gooselane.com/products/coastlines" TargetMode="External"/><Relationship Id="rId6" Type="http://schemas.openxmlformats.org/officeDocument/2006/relationships/hyperlink" Target="https://gooselane.com/products/coastlines" TargetMode="External"/><Relationship Id="rId7" Type="http://schemas.openxmlformats.org/officeDocument/2006/relationships/hyperlink" Target="https://gooselane.com/products/coastlines" TargetMode="External"/><Relationship Id="rId8" Type="http://schemas.openxmlformats.org/officeDocument/2006/relationships/hyperlink" Target="https://gooselane.com/products/coastlines" TargetMode="External"/><Relationship Id="rId9" Type="http://schemas.openxmlformats.org/officeDocument/2006/relationships/hyperlink" Target="https://gooselane.com/products/coastlines" TargetMode="External"/><Relationship Id="rId10" Type="http://schemas.openxmlformats.org/officeDocument/2006/relationships/hyperlink" Target="https://gooselane.com/products/coastlines" TargetMode="External"/><Relationship Id="rId11" Type="http://schemas.openxmlformats.org/officeDocument/2006/relationships/hyperlink" Target="https://gooselane.com/products/coastlines" TargetMode="External"/><Relationship Id="rId12" Type="http://schemas.openxmlformats.org/officeDocument/2006/relationships/slideLayout" Target="../slideLayouts/slideLayout5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5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5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5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hyperlink" Target="https://www.poetryfoundation.org/poets/michael-symmons-roberts" TargetMode="External"/><Relationship Id="rId2" Type="http://schemas.openxmlformats.org/officeDocument/2006/relationships/hyperlink" Target="https://www.poetryfoundation.org/poets/michael-symmons-roberts" TargetMode="External"/><Relationship Id="rId3" Type="http://schemas.openxmlformats.org/officeDocument/2006/relationships/hyperlink" Target="https://www.poetryfoundation.org/poets/michael-symmons-roberts" TargetMode="External"/><Relationship Id="rId4" Type="http://schemas.openxmlformats.org/officeDocument/2006/relationships/hyperlink" Target="https://www.poetryfoundation.org/poets/michael-symmons-roberts" TargetMode="External"/><Relationship Id="rId5" Type="http://schemas.openxmlformats.org/officeDocument/2006/relationships/hyperlink" Target="https://www.poetryfoundation.org/poets/michael-symmons-roberts" TargetMode="External"/><Relationship Id="rId6" Type="http://schemas.openxmlformats.org/officeDocument/2006/relationships/hyperlink" Target="https://www.poetryfoundation.org/poets/michael-symmons-roberts" TargetMode="External"/><Relationship Id="rId7" Type="http://schemas.openxmlformats.org/officeDocument/2006/relationships/slideLayout" Target="../slideLayouts/slideLayout5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ject 2"/>
          <p:cNvSpPr/>
          <p:nvPr/>
        </p:nvSpPr>
        <p:spPr>
          <a:xfrm>
            <a:off x="707400" y="1050480"/>
            <a:ext cx="6145200" cy="2320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4840" bIns="0" anchor="t">
            <a:spAutoFit/>
          </a:bodyPr>
          <a:p>
            <a:pPr marL="12600">
              <a:lnSpc>
                <a:spcPts val="1380"/>
              </a:lnSpc>
              <a:spcBef>
                <a:spcPts val="196"/>
              </a:spcBef>
            </a:pP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Cyprus</a:t>
            </a:r>
            <a:r>
              <a:rPr b="0" lang="en-GB" sz="12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Well,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2" strike="noStrike">
                <a:solidFill>
                  <a:srgbClr val="000000"/>
                </a:solidFill>
                <a:latin typeface="Times New Roman"/>
              </a:rPr>
              <a:t>Causley’s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house,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2" strike="noStrike">
                <a:solidFill>
                  <a:srgbClr val="000000"/>
                </a:solidFill>
                <a:latin typeface="Times New Roman"/>
              </a:rPr>
              <a:t>stepping-down-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into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house.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step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then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another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2" strike="noStrike">
                <a:solidFill>
                  <a:srgbClr val="000000"/>
                </a:solidFill>
                <a:latin typeface="Times New Roman"/>
              </a:rPr>
              <a:t>front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door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little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hall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then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into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lounge.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will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come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see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what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means.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will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come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down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into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house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because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will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come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into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yourself.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Into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well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yourself.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You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will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keep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going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until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come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water.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will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become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bucket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rope,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round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stone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wall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winching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system.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When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are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full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water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will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haul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bucket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yourself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back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up.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38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what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stepping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does.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lowers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hauls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2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up.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helps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house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is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quiet.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nothing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2" strike="noStrike">
                <a:solidFill>
                  <a:srgbClr val="000000"/>
                </a:solidFill>
                <a:latin typeface="Times New Roman"/>
              </a:rPr>
              <a:t>interrupts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race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rope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plummets.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also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helps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there’s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2" strike="noStrike">
                <a:solidFill>
                  <a:srgbClr val="000000"/>
                </a:solidFill>
                <a:latin typeface="Times New Roman"/>
              </a:rPr>
              <a:t>tradition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stepping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here.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More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thirty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years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2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2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2" strike="noStrike">
                <a:solidFill>
                  <a:srgbClr val="000000"/>
                </a:solidFill>
                <a:latin typeface="Times New Roman"/>
              </a:rPr>
              <a:t>already.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ct val="100000"/>
              </a:lnSpc>
              <a:spcBef>
                <a:spcPts val="1329"/>
              </a:spcBef>
            </a:pPr>
            <a:r>
              <a:rPr b="0" lang="en-GB" sz="1100" spc="-1" strike="noStrike">
                <a:solidFill>
                  <a:srgbClr val="000000"/>
                </a:solidFill>
                <a:latin typeface="Calibri"/>
              </a:rPr>
              <a:t>From:</a:t>
            </a:r>
            <a:r>
              <a:rPr b="0" lang="en-GB" sz="1100" spc="-15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i="1" lang="en-GB" sz="1100" spc="-1" strike="noStrike">
                <a:solidFill>
                  <a:srgbClr val="000000"/>
                </a:solidFill>
                <a:latin typeface="Calibri"/>
              </a:rPr>
              <a:t>On</a:t>
            </a:r>
            <a:r>
              <a:rPr b="0" i="1" lang="en-GB" sz="1100" spc="-12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i="1" lang="en-GB" sz="1100" spc="-1" strike="noStrike">
                <a:solidFill>
                  <a:srgbClr val="000000"/>
                </a:solidFill>
                <a:latin typeface="Calibri"/>
              </a:rPr>
              <a:t>Ridgegrove</a:t>
            </a:r>
            <a:r>
              <a:rPr b="0" i="1" lang="en-GB" sz="1100" spc="-12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i="1" lang="en-GB" sz="1100" spc="-1" strike="noStrike">
                <a:solidFill>
                  <a:srgbClr val="000000"/>
                </a:solidFill>
                <a:latin typeface="Calibri"/>
              </a:rPr>
              <a:t>Hill</a:t>
            </a:r>
            <a:r>
              <a:rPr b="0" i="1" lang="en-GB" sz="1100" spc="-12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lang="en-GB" sz="1100" spc="-1" strike="noStrike">
                <a:solidFill>
                  <a:srgbClr val="000000"/>
                </a:solidFill>
                <a:latin typeface="Calibri"/>
              </a:rPr>
              <a:t>Alyson</a:t>
            </a:r>
            <a:r>
              <a:rPr b="0" lang="en-GB" sz="1100" spc="-15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lang="en-GB" sz="1100" spc="-1" strike="noStrike">
                <a:solidFill>
                  <a:srgbClr val="000000"/>
                </a:solidFill>
                <a:latin typeface="Calibri"/>
              </a:rPr>
              <a:t>Halett</a:t>
            </a:r>
            <a:r>
              <a:rPr b="0" lang="en-GB" sz="1100" spc="-7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lang="en-GB" sz="1100" spc="-1" strike="noStrike">
                <a:solidFill>
                  <a:srgbClr val="000000"/>
                </a:solidFill>
                <a:latin typeface="Calibri"/>
              </a:rPr>
              <a:t>(Atlantic</a:t>
            </a:r>
            <a:r>
              <a:rPr b="0" lang="en-GB" sz="1100" spc="-12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lang="en-GB" sz="1100" spc="-1" strike="noStrike">
                <a:solidFill>
                  <a:srgbClr val="000000"/>
                </a:solidFill>
                <a:latin typeface="Calibri"/>
              </a:rPr>
              <a:t>Press,</a:t>
            </a:r>
            <a:r>
              <a:rPr b="0" lang="en-GB" sz="1100" spc="-7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0" lang="en-GB" sz="1100" spc="-21" strike="noStrike">
                <a:solidFill>
                  <a:srgbClr val="000000"/>
                </a:solidFill>
                <a:latin typeface="Calibri"/>
              </a:rPr>
              <a:t>2015</a:t>
            </a: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300"/>
              </a:spcBef>
            </a:pPr>
            <a:endParaRPr b="0" lang="en-GB" sz="11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Home,</a:t>
            </a:r>
            <a:r>
              <a:rPr b="0" lang="en-GB" sz="12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" strike="noStrike">
                <a:solidFill>
                  <a:srgbClr val="000000"/>
                </a:solidFill>
                <a:latin typeface="Times New Roman"/>
              </a:rPr>
              <a:t>origins,</a:t>
            </a:r>
            <a:r>
              <a:rPr b="0" lang="en-GB" sz="12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200" spc="-12" strike="noStrike">
                <a:solidFill>
                  <a:srgbClr val="000000"/>
                </a:solidFill>
                <a:latin typeface="Times New Roman"/>
              </a:rPr>
              <a:t>memory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object 3"/>
          <p:cNvSpPr/>
          <p:nvPr/>
        </p:nvSpPr>
        <p:spPr>
          <a:xfrm>
            <a:off x="707400" y="3780000"/>
            <a:ext cx="2210760" cy="301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900" spc="-1" strike="noStrike">
                <a:solidFill>
                  <a:srgbClr val="000000"/>
                </a:solidFill>
                <a:latin typeface="Arial"/>
              </a:rPr>
              <a:t>Where</a:t>
            </a:r>
            <a:r>
              <a:rPr b="0" lang="en-GB" sz="1900" spc="-5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900" spc="-1" strike="noStrike">
                <a:solidFill>
                  <a:srgbClr val="000000"/>
                </a:solidFill>
                <a:latin typeface="Arial"/>
              </a:rPr>
              <a:t>I</a:t>
            </a:r>
            <a:r>
              <a:rPr b="0" lang="en-GB" sz="1900" spc="-46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900" spc="-1" strike="noStrike">
                <a:solidFill>
                  <a:srgbClr val="000000"/>
                </a:solidFill>
                <a:latin typeface="Arial"/>
              </a:rPr>
              <a:t>Come</a:t>
            </a:r>
            <a:r>
              <a:rPr b="0" lang="en-GB" sz="1900" spc="-5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900" spc="-21" strike="noStrike">
                <a:solidFill>
                  <a:srgbClr val="000000"/>
                </a:solidFill>
                <a:latin typeface="Arial"/>
              </a:rPr>
              <a:t>From</a:t>
            </a:r>
            <a:endParaRPr b="0" lang="en-GB" sz="19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object 4"/>
          <p:cNvSpPr/>
          <p:nvPr/>
        </p:nvSpPr>
        <p:spPr>
          <a:xfrm>
            <a:off x="707400" y="4301280"/>
            <a:ext cx="3698640" cy="4311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4120" bIns="0" anchor="t">
            <a:spAutoFit/>
          </a:bodyPr>
          <a:p>
            <a:pPr marL="12600">
              <a:lnSpc>
                <a:spcPts val="1321"/>
              </a:lnSpc>
              <a:spcBef>
                <a:spcPts val="190"/>
              </a:spcBef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People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are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made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places.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They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carry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with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them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hints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jungles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or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mountains,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tropic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grace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321"/>
              </a:lnSpc>
              <a:spcBef>
                <a:spcPts val="6"/>
              </a:spcBef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or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cool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eyes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sea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gazers.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Atmosphere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cities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how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different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drops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from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them,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like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smell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smog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or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almost-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not-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smell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tulips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in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spring,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264"/>
              </a:lnSpc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nature</a:t>
            </a:r>
            <a:r>
              <a:rPr b="0" lang="en-GB" sz="1150" spc="-26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tidily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plotted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with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guidebook;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321"/>
              </a:lnSpc>
              <a:spcBef>
                <a:spcPts val="65"/>
              </a:spcBef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or</a:t>
            </a:r>
            <a:r>
              <a:rPr b="0" lang="en-GB" sz="1150" spc="-26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smell</a:t>
            </a:r>
            <a:r>
              <a:rPr b="0" lang="en-GB" sz="1150" spc="-26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work,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glue</a:t>
            </a:r>
            <a:r>
              <a:rPr b="0" lang="en-GB" sz="1150" spc="-26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factories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maybe, chromium-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plated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offices;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smell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subways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crowded</a:t>
            </a:r>
            <a:r>
              <a:rPr b="0" lang="en-GB" sz="1150" spc="-3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at</a:t>
            </a:r>
            <a:r>
              <a:rPr b="0" lang="en-GB" sz="1150" spc="-26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rush</a:t>
            </a:r>
            <a:r>
              <a:rPr b="0" lang="en-GB" sz="1150" spc="-26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hours.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349"/>
              </a:lnSpc>
              <a:spcBef>
                <a:spcPts val="1015"/>
              </a:spcBef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Where</a:t>
            </a:r>
            <a:r>
              <a:rPr b="0" lang="en-GB" sz="1150" spc="-3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I</a:t>
            </a:r>
            <a:r>
              <a:rPr b="0" lang="en-GB" sz="1150" spc="-3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come</a:t>
            </a:r>
            <a:r>
              <a:rPr b="0" lang="en-GB" sz="1150" spc="-3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from,</a:t>
            </a:r>
            <a:r>
              <a:rPr b="0" lang="en-GB" sz="1150" spc="-3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people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321"/>
              </a:lnSpc>
              <a:spcBef>
                <a:spcPts val="65"/>
              </a:spcBef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carry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woods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in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their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minds,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acres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pine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woods;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blueberry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patches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in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burned-out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bush;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wooden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farmhouses,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old,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in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need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paint,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321"/>
              </a:lnSpc>
              <a:spcBef>
                <a:spcPts val="11"/>
              </a:spcBef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with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yards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where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hens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and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chickens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circle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about,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clucking</a:t>
            </a:r>
            <a:r>
              <a:rPr b="0" lang="en-GB" sz="1150" spc="-4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aimlessly;</a:t>
            </a:r>
            <a:r>
              <a:rPr b="0" lang="en-GB" sz="1150" spc="-3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battered</a:t>
            </a:r>
            <a:r>
              <a:rPr b="0" lang="en-GB" sz="1150" spc="-4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schoolhouses</a:t>
            </a:r>
            <a:r>
              <a:rPr b="0" lang="en-GB" sz="1150" spc="497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behind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which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violets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grow.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Spring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and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winter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295"/>
              </a:lnSpc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are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mind's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chief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seasons: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ice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and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breaking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21" strike="noStrike">
                <a:solidFill>
                  <a:srgbClr val="000000"/>
                </a:solidFill>
                <a:latin typeface="Arial"/>
              </a:rPr>
              <a:t> ice.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321"/>
              </a:lnSpc>
              <a:spcBef>
                <a:spcPts val="1134"/>
              </a:spcBef>
            </a:pP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door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in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mind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blows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open,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and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there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blows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a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frosty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wind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from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fields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" strike="noStrike">
                <a:solidFill>
                  <a:srgbClr val="000000"/>
                </a:solidFill>
                <a:latin typeface="Arial"/>
              </a:rPr>
              <a:t>of</a:t>
            </a:r>
            <a:r>
              <a:rPr b="0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lang="en-GB" sz="1150" spc="-12" strike="noStrike">
                <a:solidFill>
                  <a:srgbClr val="000000"/>
                </a:solidFill>
                <a:latin typeface="Arial"/>
              </a:rPr>
              <a:t>snow.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414"/>
              </a:lnSpc>
              <a:spcBef>
                <a:spcPts val="1001"/>
              </a:spcBef>
            </a:pPr>
            <a:r>
              <a:rPr b="0" i="1" lang="en-GB" sz="1200" spc="-1" strike="noStrike">
                <a:solidFill>
                  <a:srgbClr val="000000"/>
                </a:solidFill>
                <a:latin typeface="Times New Roman"/>
              </a:rPr>
              <a:t>Elizabeth</a:t>
            </a:r>
            <a:r>
              <a:rPr b="0" i="1" lang="en-GB" sz="12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200" spc="-12" strike="noStrike">
                <a:solidFill>
                  <a:srgbClr val="000000"/>
                </a:solidFill>
                <a:latin typeface="Times New Roman"/>
              </a:rPr>
              <a:t>Brewster</a:t>
            </a:r>
            <a:endParaRPr b="0" lang="en-GB" sz="12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355"/>
              </a:lnSpc>
            </a:pPr>
            <a:r>
              <a:rPr b="0" i="1" lang="en-GB" sz="1150" spc="-1" strike="noStrike">
                <a:solidFill>
                  <a:srgbClr val="000000"/>
                </a:solidFill>
                <a:latin typeface="Arial"/>
              </a:rPr>
              <a:t>(from</a:t>
            </a:r>
            <a:r>
              <a:rPr b="0" i="1" lang="en-GB" sz="1150" spc="-15" strike="noStrike">
                <a:solidFill>
                  <a:srgbClr val="000000"/>
                </a:solidFill>
                <a:latin typeface="Arial"/>
              </a:rPr>
              <a:t> </a:t>
            </a:r>
            <a:r>
              <a:rPr b="0" i="1" lang="en-GB" sz="1150" spc="-1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1"/>
              </a:rPr>
              <a:t>Coastlines:</a:t>
            </a:r>
            <a:r>
              <a:rPr b="0" i="1" lang="en-GB" sz="1150" spc="-15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2"/>
              </a:rPr>
              <a:t> </a:t>
            </a:r>
            <a:r>
              <a:rPr b="0" i="1" lang="en-GB" sz="1150" spc="-1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3"/>
              </a:rPr>
              <a:t>The</a:t>
            </a:r>
            <a:r>
              <a:rPr b="0" i="1" lang="en-GB" sz="1150" spc="-12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4"/>
              </a:rPr>
              <a:t> </a:t>
            </a:r>
            <a:r>
              <a:rPr b="0" i="1" lang="en-GB" sz="1150" spc="-1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5"/>
              </a:rPr>
              <a:t>Poetry</a:t>
            </a:r>
            <a:r>
              <a:rPr b="0" i="1" lang="en-GB" sz="1150" spc="-15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6"/>
              </a:rPr>
              <a:t> </a:t>
            </a:r>
            <a:r>
              <a:rPr b="0" i="1" lang="en-GB" sz="1150" spc="-1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7"/>
              </a:rPr>
              <a:t>of</a:t>
            </a:r>
            <a:r>
              <a:rPr b="0" i="1" lang="en-GB" sz="1150" spc="-12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8"/>
              </a:rPr>
              <a:t> </a:t>
            </a:r>
            <a:r>
              <a:rPr b="0" i="1" lang="en-GB" sz="1150" spc="-1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9"/>
              </a:rPr>
              <a:t>Atlantic</a:t>
            </a:r>
            <a:r>
              <a:rPr b="0" i="1" lang="en-GB" sz="1150" spc="-15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10"/>
              </a:rPr>
              <a:t> </a:t>
            </a:r>
            <a:r>
              <a:rPr b="0" i="1" lang="en-GB" sz="1150" spc="-12" strike="noStrike" u="sng">
                <a:solidFill>
                  <a:srgbClr val="0000ff"/>
                </a:solidFill>
                <a:uFill>
                  <a:solidFill>
                    <a:srgbClr val="262626"/>
                  </a:solidFill>
                </a:uFill>
                <a:latin typeface="Arial"/>
                <a:hlinkClick r:id="rId11"/>
              </a:rPr>
              <a:t>Canada</a:t>
            </a:r>
            <a:r>
              <a:rPr b="0" i="1" lang="en-GB" sz="1150" spc="-12" strike="noStrike">
                <a:solidFill>
                  <a:srgbClr val="000000"/>
                </a:solidFill>
                <a:latin typeface="Arial"/>
              </a:rPr>
              <a:t>).</a:t>
            </a:r>
            <a:endParaRPr b="0" lang="en-GB" sz="11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ject 2"/>
          <p:cNvSpPr/>
          <p:nvPr/>
        </p:nvSpPr>
        <p:spPr>
          <a:xfrm>
            <a:off x="707400" y="695520"/>
            <a:ext cx="5775120" cy="617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Abandoned</a:t>
            </a:r>
            <a:r>
              <a:rPr b="1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1" lang="en-GB" sz="1400" spc="-12" strike="noStrike">
                <a:solidFill>
                  <a:srgbClr val="000000"/>
                </a:solidFill>
                <a:latin typeface="Times New Roman"/>
              </a:rPr>
              <a:t>Farmhouse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40"/>
              </a:spcBef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was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big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man,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size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his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shoes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pile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broken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dishes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by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house;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tall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man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too,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says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length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bed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upstairs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room;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good,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God-fearing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man,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Bible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with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broken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back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on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floor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below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window,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dusty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with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sun;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but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not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man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for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farming,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fields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cluttered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with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boulders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leaky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barn.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woman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lived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with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him,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bedroom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wall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papered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with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lilacs</a:t>
            </a:r>
            <a:r>
              <a:rPr b="0" lang="en-GB" sz="1400" spc="-3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kitchen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shelves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covered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with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oilcloth,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they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had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child,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sandbox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made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from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tractor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tire.</a:t>
            </a:r>
            <a:r>
              <a:rPr b="0" lang="en-GB" sz="1400" spc="49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Money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was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scarce,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jars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plum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preserves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canned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tomatoes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sealed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cellar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hole.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3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winters</a:t>
            </a:r>
            <a:r>
              <a:rPr b="0" lang="en-GB" sz="1400" spc="-3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cold,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rags</a:t>
            </a:r>
            <a:r>
              <a:rPr b="0" lang="en-GB" sz="1400" spc="-3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window</a:t>
            </a:r>
            <a:r>
              <a:rPr b="0" lang="en-GB" sz="1400" spc="-3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frames.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It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was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lonely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here,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narrow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country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road.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Something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went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wrong,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empty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house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weed-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choked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yard.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Stones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fields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he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was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not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farmer;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still-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sealed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jars</a:t>
            </a:r>
            <a:r>
              <a:rPr b="0" lang="en-GB" sz="1400" spc="49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cellar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say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left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nervous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haste.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child?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Its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toys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are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strewn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yard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like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branches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after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storm—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rubber 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cow,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rusty tractor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with a</a:t>
            </a:r>
            <a:r>
              <a:rPr b="0" lang="en-GB" sz="1400" spc="-7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broken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plow,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doll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in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overalls.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Something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went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wrong,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they</a:t>
            </a:r>
            <a:r>
              <a:rPr b="0" lang="en-GB" sz="1400" spc="-15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say.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1539"/>
              </a:spcBef>
            </a:pP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Ted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Kooser,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"Abandoned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1c1d21"/>
                </a:solidFill>
                <a:latin typeface="Times New Roman"/>
              </a:rPr>
              <a:t>Farmhouse"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from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Sure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Signs: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New</a:t>
            </a:r>
            <a:r>
              <a:rPr b="0" lang="en-GB" sz="1400" spc="-32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and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1c1d21"/>
                </a:solidFill>
                <a:latin typeface="Times New Roman"/>
              </a:rPr>
              <a:t>Selected</a:t>
            </a:r>
            <a:r>
              <a:rPr b="0" lang="en-GB" sz="1400" spc="-26" strike="noStrike">
                <a:solidFill>
                  <a:srgbClr val="1c1d21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1c1d21"/>
                </a:solidFill>
                <a:latin typeface="Times New Roman"/>
              </a:rPr>
              <a:t>Poem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object 3"/>
          <p:cNvSpPr/>
          <p:nvPr/>
        </p:nvSpPr>
        <p:spPr>
          <a:xfrm>
            <a:off x="707400" y="7211520"/>
            <a:ext cx="2874240" cy="224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Where</a:t>
            </a:r>
            <a:r>
              <a:rPr b="1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I'm</a:t>
            </a:r>
            <a:r>
              <a:rPr b="1" lang="en-GB" sz="1400" spc="-21" strike="noStrike">
                <a:solidFill>
                  <a:srgbClr val="000000"/>
                </a:solidFill>
                <a:latin typeface="Times New Roman"/>
              </a:rPr>
              <a:t> From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spcBef>
                <a:spcPts val="132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am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clothespins,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Clorox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carbon-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tetrachloride.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am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dirt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under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back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porch.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(Black,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glistening,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tasted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like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beets.)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am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forsythia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bush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Dutch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elm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whose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long-gone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limbs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remember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own.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object 2"/>
          <p:cNvSpPr/>
          <p:nvPr/>
        </p:nvSpPr>
        <p:spPr>
          <a:xfrm>
            <a:off x="707400" y="695520"/>
            <a:ext cx="2854440" cy="588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ts val="1644"/>
              </a:lnSpc>
              <a:spcBef>
                <a:spcPts val="9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I'm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fudge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eyeglasses,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4572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Imogene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Alafair.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457200" indent="-444600">
              <a:lnSpc>
                <a:spcPts val="1610"/>
              </a:lnSpc>
              <a:spcBef>
                <a:spcPts val="74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I'm</a:t>
            </a:r>
            <a:r>
              <a:rPr b="0" lang="en-GB" sz="1400" spc="4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9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4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know-it-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alls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 the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pass-it-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ons,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Perk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up!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Pipe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down!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457200" indent="-444600">
              <a:lnSpc>
                <a:spcPts val="1610"/>
              </a:lnSpc>
              <a:spcBef>
                <a:spcPts val="74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I'm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restoreth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soul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cottonball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lamb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457200">
              <a:lnSpc>
                <a:spcPts val="157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ten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verses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say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myself.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446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I'm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Artemus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Billie's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Branch,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fried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corn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strong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coffee.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457200" indent="-44460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finger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 grandfather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lost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auger,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7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eye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father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shut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keep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sight.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610"/>
              </a:lnSpc>
              <a:spcBef>
                <a:spcPts val="1440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Under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dress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box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spilling old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pictures,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sift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lost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faces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610"/>
              </a:lnSpc>
              <a:spcBef>
                <a:spcPts val="79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drift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beneath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dreams.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am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those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moments-</a:t>
            </a:r>
            <a:r>
              <a:rPr b="0" lang="en-GB" sz="1400" spc="-52" strike="noStrike">
                <a:solidFill>
                  <a:srgbClr val="000000"/>
                </a:solidFill>
                <a:latin typeface="Times New Roman"/>
              </a:rPr>
              <a:t>-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snapped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before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budded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-</a:t>
            </a:r>
            <a:r>
              <a:rPr b="0" lang="en-GB" sz="1400" spc="-52" strike="noStrike">
                <a:solidFill>
                  <a:srgbClr val="000000"/>
                </a:solidFill>
                <a:latin typeface="Times New Roman"/>
              </a:rPr>
              <a:t>-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57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leaf-fall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family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tree.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1536"/>
              </a:spcBef>
              <a:tabLst>
                <a:tab algn="l" pos="0"/>
              </a:tabLst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ct val="10000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George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Ella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object 3"/>
          <p:cNvSpPr/>
          <p:nvPr/>
        </p:nvSpPr>
        <p:spPr>
          <a:xfrm>
            <a:off x="555120" y="7056360"/>
            <a:ext cx="4129200" cy="274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65240">
              <a:lnSpc>
                <a:spcPct val="100000"/>
              </a:lnSpc>
              <a:spcBef>
                <a:spcPts val="99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How</a:t>
            </a:r>
            <a:r>
              <a:rPr b="1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1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Get</a:t>
            </a:r>
            <a:r>
              <a:rPr b="1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1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1" lang="en-GB" sz="1400" spc="-1" strike="noStrike">
                <a:solidFill>
                  <a:srgbClr val="000000"/>
                </a:solidFill>
                <a:latin typeface="Times New Roman"/>
              </a:rPr>
              <a:t>Green</a:t>
            </a:r>
            <a:r>
              <a:rPr b="1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1" lang="en-GB" sz="1400" spc="-12" strike="noStrike">
                <a:solidFill>
                  <a:srgbClr val="000000"/>
                </a:solidFill>
                <a:latin typeface="Times New Roman"/>
              </a:rPr>
              <a:t>Springs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ct val="100000"/>
              </a:lnSpc>
              <a:spcBef>
                <a:spcPts val="340"/>
              </a:spcBef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Nobody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knows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exactly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fell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map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what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pressures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flooding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river.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hedge,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tottering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mailbox,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gone.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dimple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light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bicycle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raised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itself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creak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noon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across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clattering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bridge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names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father.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blood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silent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surging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wish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drags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town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lost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body,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place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get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back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only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hunch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train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whistle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right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time.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time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trains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never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right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Green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Springs,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West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Virginia.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What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color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could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map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coal’s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grime,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object 2"/>
          <p:cNvSpPr/>
          <p:nvPr/>
        </p:nvSpPr>
        <p:spPr>
          <a:xfrm>
            <a:off x="555120" y="695520"/>
            <a:ext cx="6231600" cy="9362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shacks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shored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against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river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every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March,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mail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left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rot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because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answered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occupant?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Farmers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low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sugar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cursed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heat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left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bad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cigars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boys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would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puff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back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clouds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where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dreamed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girls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naked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their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hands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under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outfield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flies.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Scores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low.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There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springs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for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sick.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Women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lined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their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walls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Sears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catalog,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but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only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fur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ever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had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warbled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rabbit.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get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here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think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dirt,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think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night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leaking,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tick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waterbugs,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train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held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Pittsburgh.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799"/>
              </a:spcBef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</a:pP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Dave</a:t>
            </a:r>
            <a:r>
              <a:rPr b="0" lang="en-GB" sz="1400" spc="-26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Smith,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“How</a:t>
            </a:r>
            <a:r>
              <a:rPr b="0" lang="en-GB" sz="1400" spc="-26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to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Get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to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Green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Springs,”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from</a:t>
            </a:r>
            <a:r>
              <a:rPr b="0" lang="en-GB" sz="1400" spc="-26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757575"/>
                </a:solidFill>
                <a:latin typeface="Times New Roman"/>
              </a:rPr>
              <a:t>The</a:t>
            </a:r>
            <a:r>
              <a:rPr b="0" i="1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757575"/>
                </a:solidFill>
                <a:latin typeface="Times New Roman"/>
              </a:rPr>
              <a:t>Roundhouse</a:t>
            </a:r>
            <a:r>
              <a:rPr b="0" i="1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757575"/>
                </a:solidFill>
                <a:latin typeface="Times New Roman"/>
              </a:rPr>
              <a:t>Voices:</a:t>
            </a:r>
            <a:r>
              <a:rPr b="0" i="1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i="1" lang="en-GB" sz="1400" spc="-12" strike="noStrike">
                <a:solidFill>
                  <a:srgbClr val="757575"/>
                </a:solidFill>
                <a:latin typeface="Times New Roman"/>
              </a:rPr>
              <a:t>Selected </a:t>
            </a:r>
            <a:r>
              <a:rPr b="0" i="1" lang="en-GB" sz="1400" spc="-1" strike="noStrike">
                <a:solidFill>
                  <a:srgbClr val="757575"/>
                </a:solidFill>
                <a:latin typeface="Times New Roman"/>
              </a:rPr>
              <a:t>and</a:t>
            </a:r>
            <a:r>
              <a:rPr b="0" i="1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757575"/>
                </a:solidFill>
                <a:latin typeface="Times New Roman"/>
              </a:rPr>
              <a:t>New</a:t>
            </a:r>
            <a:r>
              <a:rPr b="0" i="1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757575"/>
                </a:solidFill>
                <a:latin typeface="Times New Roman"/>
              </a:rPr>
              <a:t>Poems</a:t>
            </a:r>
            <a:r>
              <a:rPr b="0" i="1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(New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York: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Harper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&amp;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Row,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1985).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Copyright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©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1985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by</a:t>
            </a:r>
            <a:r>
              <a:rPr b="0" lang="en-GB" sz="1400" spc="-15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Dave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Smith.</a:t>
            </a:r>
            <a:r>
              <a:rPr b="0" lang="en-GB" sz="1400" spc="-26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Reprinted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with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permission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757575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757575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757575"/>
                </a:solidFill>
                <a:latin typeface="Times New Roman"/>
              </a:rPr>
              <a:t>author.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ct val="100000"/>
              </a:lnSpc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ct val="100000"/>
              </a:lnSpc>
              <a:spcBef>
                <a:spcPts val="635"/>
              </a:spcBef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44"/>
              </a:lnSpc>
            </a:pPr>
            <a:r>
              <a:rPr b="1" lang="en-GB" sz="1400" spc="-21" strike="noStrike">
                <a:solidFill>
                  <a:srgbClr val="000000"/>
                </a:solidFill>
                <a:latin typeface="Times New Roman"/>
              </a:rPr>
              <a:t>Home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leaves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unless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  <a:spcBef>
                <a:spcPts val="7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mouth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shark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only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run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for the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border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57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see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whole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city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running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well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  <a:spcBef>
                <a:spcPts val="144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neighbors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running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faster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you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breath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bloody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their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throats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boy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went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school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with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kissed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dizzy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behind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old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tin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factory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holding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gun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bigger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body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only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leave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home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44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won’t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stay.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  <a:spcBef>
                <a:spcPts val="1446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leaves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unless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chases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you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fire under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feet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hot blood in your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belly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it’s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something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ever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thought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doing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until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blade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burnt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threats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into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neck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  <a:spcBef>
                <a:spcPts val="7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even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carried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anthem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under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breath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only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tearing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up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passport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airport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toilet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sobbing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each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mouthful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paper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57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made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clear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wouldn’t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going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back.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44"/>
              </a:lnSpc>
              <a:spcBef>
                <a:spcPts val="132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have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understand,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65240">
              <a:lnSpc>
                <a:spcPts val="1644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puts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their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children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boat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object 2"/>
          <p:cNvSpPr/>
          <p:nvPr/>
        </p:nvSpPr>
        <p:spPr>
          <a:xfrm>
            <a:off x="707400" y="695520"/>
            <a:ext cx="3989880" cy="9747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unless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water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safer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land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burns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their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palms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under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trains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beneath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carriages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spends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days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nights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stomach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truck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feeding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newspaper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unless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miles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travelled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means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something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more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journey.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crawls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under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fences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wants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beaten pitied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40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chooses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refugee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camps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strip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searches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where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your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body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left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aching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prison,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because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prison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safer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city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fire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prison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guard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night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better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truckload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look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like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father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could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take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could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stomach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skin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would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tough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enough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spcBef>
                <a:spcPts val="1329"/>
              </a:spcBef>
            </a:pP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the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blacks refugees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dirty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immigrants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asylum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seekers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sucking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country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dry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niggers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their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hands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out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they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smell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strange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savage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messed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up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their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country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now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want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mess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ours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up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how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words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dirty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looks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roll off your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backs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maybe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because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blow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softer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limb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torn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off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395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words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are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more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tender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fourteen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between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legs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object 2"/>
          <p:cNvSpPr/>
          <p:nvPr/>
        </p:nvSpPr>
        <p:spPr>
          <a:xfrm>
            <a:off x="707400" y="695520"/>
            <a:ext cx="4311360" cy="7333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insults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are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easier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swallow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rubble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bone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child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body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pieces.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want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go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home,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mouth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shark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barrel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gun</a:t>
            </a:r>
            <a:r>
              <a:rPr b="0" lang="en-GB" sz="1400" spc="49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would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leave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home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unless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chased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shore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unless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told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you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quicken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legs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leave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clothes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behind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crawl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desert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wade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oceans drown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1"/>
              </a:lnSpc>
            </a:pP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save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hunger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beg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forget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pride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survival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more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important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44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leaves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until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home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sweaty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voice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ear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saying-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leave,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run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away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now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dont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know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what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i’ve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become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know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anywhere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7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safer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than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here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132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Warsan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Shire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object 3"/>
          <p:cNvSpPr/>
          <p:nvPr/>
        </p:nvSpPr>
        <p:spPr>
          <a:xfrm>
            <a:off x="555120" y="8180280"/>
            <a:ext cx="2731320" cy="165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65240">
              <a:lnSpc>
                <a:spcPts val="1644"/>
              </a:lnSpc>
              <a:spcBef>
                <a:spcPts val="99"/>
              </a:spcBef>
            </a:pPr>
            <a:r>
              <a:rPr b="1" lang="en-GB" sz="1400" spc="-12" strike="noStrike">
                <a:solidFill>
                  <a:srgbClr val="000000"/>
                </a:solidFill>
                <a:latin typeface="Times New Roman"/>
              </a:rPr>
              <a:t>Islands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For</a:t>
            </a:r>
            <a:r>
              <a:rPr b="0" i="1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Derek</a:t>
            </a:r>
            <a:r>
              <a:rPr b="0" i="1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2" strike="noStrike">
                <a:solidFill>
                  <a:srgbClr val="000000"/>
                </a:solidFill>
                <a:latin typeface="Times New Roman"/>
              </a:rPr>
              <a:t>Walcott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spcBef>
                <a:spcPts val="153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island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great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eye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indent="177840">
              <a:lnSpc>
                <a:spcPts val="1610"/>
              </a:lnSpc>
              <a:spcBef>
                <a:spcPts val="74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gazing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out,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beckoning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lighthouse,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searchlight,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wishbone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compass,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counterweight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stars.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comes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outlook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point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bject 2"/>
          <p:cNvSpPr/>
          <p:nvPr/>
        </p:nvSpPr>
        <p:spPr>
          <a:xfrm>
            <a:off x="555120" y="695520"/>
            <a:ext cx="3091320" cy="963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 indent="177840">
              <a:lnSpc>
                <a:spcPts val="1610"/>
              </a:lnSpc>
              <a:spcBef>
                <a:spcPts val="210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view,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figure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stands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rocky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ledge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peering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toward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archipelago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indent="177840" algn="r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glass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mainland,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seagull’s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wings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touching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tip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high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wave,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where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brain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stumble.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tabLst>
                <a:tab algn="l" pos="0"/>
              </a:tabLst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when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mind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climbs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down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high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craggy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lookout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know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truly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stubborn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thing,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ctr">
              <a:lnSpc>
                <a:spcPts val="1610"/>
              </a:lnSpc>
              <a:tabLst>
                <a:tab algn="l" pos="0"/>
              </a:tabLst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has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leaf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pages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dust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240" algn="ctr">
              <a:lnSpc>
                <a:spcPts val="1610"/>
              </a:lnSpc>
              <a:spcBef>
                <a:spcPts val="74"/>
              </a:spcBef>
              <a:tabLst>
                <a:tab algn="l" pos="0"/>
              </a:tabLst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light, through pre-memory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folklore,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remembering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fires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roared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there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240" algn="ctr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till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pushed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up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seafloor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plumes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ash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covered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dead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shaken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awake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worlds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away,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silence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filled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up with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centuries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waiting.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spcBef>
                <a:spcPts val="1500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Sea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urchin,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turtle,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crab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came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earthly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know-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how,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spcBef>
                <a:spcPts val="74"/>
              </a:spcBef>
              <a:tabLst>
                <a:tab algn="l" pos="0"/>
              </a:tabLst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bird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arrived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sprig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its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beak,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before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everything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clouded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cries,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millennium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small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deaths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now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topsoil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ts val="1610"/>
              </a:lnSpc>
              <a:tabLst>
                <a:tab algn="l" pos="0"/>
              </a:tabLst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seasons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blossoms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single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seed.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spcBef>
                <a:spcPts val="79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Light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edged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along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salt-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crusted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stones,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across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cataract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blue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water,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tabLst>
                <a:tab algn="l" pos="0"/>
              </a:tabLst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lost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sailors’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parrots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spoke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sirens,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last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words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buried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sea.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spcBef>
                <a:spcPts val="1604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Someone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could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stand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here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contemplating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future,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leafing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torn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pages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St.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Augustine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prophecies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by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fishermen,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translating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spore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folly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taproot.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dreamy-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eyed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boy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still in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man,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indent="-1778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girl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woman,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sunny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forecast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behind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today,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but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tomorrow’s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beyond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words.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behold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body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water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ts val="1644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know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pig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iron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mother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wit.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 algn="ctr">
              <a:lnSpc>
                <a:spcPts val="1644"/>
              </a:lnSpc>
              <a:spcBef>
                <a:spcPts val="1539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Whoever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figure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is,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240" indent="15120" algn="ctr">
              <a:lnSpc>
                <a:spcPts val="1610"/>
              </a:lnSpc>
              <a:spcBef>
                <a:spcPts val="79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will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soon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return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dancing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aroma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dagger’s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log,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ginger lily,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bougainvillea,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240" algn="ctr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between</a:t>
            </a:r>
            <a:r>
              <a:rPr b="0" lang="en-GB" sz="1400" spc="-5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chants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strings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struck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240" algn="ctr">
              <a:lnSpc>
                <a:spcPts val="1644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till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gourds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rally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healing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air,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ject 2"/>
          <p:cNvSpPr/>
          <p:nvPr/>
        </p:nvSpPr>
        <p:spPr>
          <a:xfrm>
            <a:off x="555120" y="695520"/>
            <a:ext cx="3062160" cy="452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90440" indent="-177840">
              <a:lnSpc>
                <a:spcPts val="1610"/>
              </a:lnSpc>
              <a:spcBef>
                <a:spcPts val="210"/>
              </a:spcBef>
              <a:tabLst>
                <a:tab algn="l" pos="0"/>
              </a:tabLst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till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church-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steeple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birds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fly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sweet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darkness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home.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Whoever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friend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lover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is,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ts val="1644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</a:t>
            </a:r>
            <a:r>
              <a:rPr b="0" lang="en-GB" sz="14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intones</a:t>
            </a:r>
            <a:r>
              <a:rPr b="0" lang="en-GB" sz="1400" spc="-5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redemptive</a:t>
            </a:r>
            <a:r>
              <a:rPr b="0" lang="en-GB" sz="14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harmonies.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spcBef>
                <a:spcPts val="1539"/>
              </a:spcBef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lie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remembrance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know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each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prodigal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daughter,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looking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beyond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land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indent="177840">
              <a:lnSpc>
                <a:spcPts val="1610"/>
              </a:lnSpc>
              <a:spcBef>
                <a:spcPts val="74"/>
              </a:spcBef>
              <a:tabLst>
                <a:tab algn="l" pos="0"/>
              </a:tabLst>
            </a:pP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sky,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chemical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metaphysical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beyond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falling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&amp;</a:t>
            </a:r>
            <a:r>
              <a:rPr b="0" i="1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turning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waterwheels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indent="1778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colossal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brain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damnable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gods,</a:t>
            </a:r>
            <a:r>
              <a:rPr b="0" lang="en-GB" sz="1400" spc="49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Eureka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held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up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sun’s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blinding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eye,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indent="17784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born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gaze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into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fire.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After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conquering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frontiers,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mind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comes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back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rest,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ts val="157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stretching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over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white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sand.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90440">
              <a:lnSpc>
                <a:spcPct val="100000"/>
              </a:lnSpc>
              <a:spcBef>
                <a:spcPts val="1539"/>
              </a:spcBef>
              <a:tabLst>
                <a:tab algn="l" pos="0"/>
              </a:tabLst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Yusef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Komunyakaa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object 3"/>
          <p:cNvSpPr/>
          <p:nvPr/>
        </p:nvSpPr>
        <p:spPr>
          <a:xfrm>
            <a:off x="707400" y="4808160"/>
            <a:ext cx="3875760" cy="477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2200" spc="-12" strike="noStrike">
                <a:solidFill>
                  <a:srgbClr val="180c3b"/>
                </a:solidFill>
                <a:latin typeface="Arial"/>
              </a:rPr>
              <a:t>Remembering</a:t>
            </a:r>
            <a:r>
              <a:rPr b="0" lang="en-GB" sz="2200" spc="-80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2200" spc="-12" strike="noStrike">
                <a:solidFill>
                  <a:srgbClr val="180c3b"/>
                </a:solidFill>
                <a:latin typeface="Arial"/>
              </a:rPr>
              <a:t>Carrigskeewaun</a:t>
            </a:r>
            <a:endParaRPr b="0" lang="en-GB" sz="22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930"/>
              </a:spcBef>
            </a:pPr>
            <a:endParaRPr b="0" lang="en-GB" sz="22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6"/>
              </a:spcBef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wintry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night,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hearth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inhales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53000"/>
              </a:lnSpc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And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chimney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becomes</a:t>
            </a:r>
            <a:r>
              <a:rPr b="0" lang="en-GB" sz="1600" spc="-7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windpipe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Fluffy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with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soot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and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thistledown,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53000"/>
              </a:lnSpc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voice-box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recalling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animals: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leveret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come</a:t>
            </a:r>
            <a:r>
              <a:rPr b="0" lang="en-GB" sz="1600" spc="-7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of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age,</a:t>
            </a:r>
            <a:r>
              <a:rPr b="0" lang="en-GB" sz="1600" spc="-7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snipe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At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an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angle,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then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porpoises’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53000"/>
              </a:lnSpc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Demonstration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of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meaningless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smiles.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Home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is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hollow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between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waves,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clump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of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nettles,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feathery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winds,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And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memory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no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longer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than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day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When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animals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come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back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to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35" strike="noStrike">
                <a:solidFill>
                  <a:srgbClr val="180c3b"/>
                </a:solidFill>
                <a:latin typeface="Arial"/>
              </a:rPr>
              <a:t>me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bject 2"/>
          <p:cNvSpPr/>
          <p:nvPr/>
        </p:nvSpPr>
        <p:spPr>
          <a:xfrm>
            <a:off x="707400" y="564840"/>
            <a:ext cx="3515760" cy="757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53000"/>
              </a:lnSpc>
              <a:spcBef>
                <a:spcPts val="99"/>
              </a:spcBef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From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townland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of</a:t>
            </a:r>
            <a:r>
              <a:rPr b="0" lang="en-GB" sz="1600" spc="-3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Carrigskeewaun,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From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page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lit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by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Milky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Way.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object 3"/>
          <p:cNvSpPr/>
          <p:nvPr/>
        </p:nvSpPr>
        <p:spPr>
          <a:xfrm>
            <a:off x="723960" y="1650960"/>
            <a:ext cx="5981400" cy="226440"/>
          </a:xfrm>
          <a:prstGeom prst="rect">
            <a:avLst/>
          </a:prstGeom>
          <a:solidFill>
            <a:srgbClr val="f2f4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>
              <a:lnSpc>
                <a:spcPts val="1780"/>
              </a:lnSpc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from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Selected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Poems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(Jonathan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Cape,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1998),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copyright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©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Michael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" name="object 4"/>
          <p:cNvSpPr/>
          <p:nvPr/>
        </p:nvSpPr>
        <p:spPr>
          <a:xfrm>
            <a:off x="723960" y="1879560"/>
            <a:ext cx="5905080" cy="228240"/>
          </a:xfrm>
          <a:prstGeom prst="rect">
            <a:avLst/>
          </a:prstGeom>
          <a:solidFill>
            <a:srgbClr val="f2f4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>
              <a:lnSpc>
                <a:spcPts val="1800"/>
              </a:lnSpc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Longley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1998,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used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by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permission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of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author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and</a:t>
            </a:r>
            <a:r>
              <a:rPr b="0" lang="en-GB" sz="1600" spc="-15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The</a:t>
            </a:r>
            <a:r>
              <a:rPr b="0" lang="en-GB" sz="1600" spc="-2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2" strike="noStrike">
                <a:solidFill>
                  <a:srgbClr val="180c3b"/>
                </a:solidFill>
                <a:latin typeface="Arial"/>
              </a:rPr>
              <a:t>Random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object 5"/>
          <p:cNvSpPr/>
          <p:nvPr/>
        </p:nvSpPr>
        <p:spPr>
          <a:xfrm>
            <a:off x="723960" y="2108160"/>
            <a:ext cx="1549080" cy="236520"/>
          </a:xfrm>
          <a:prstGeom prst="rect">
            <a:avLst/>
          </a:prstGeom>
          <a:solidFill>
            <a:srgbClr val="f2f4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spAutoFit/>
          </a:bodyPr>
          <a:p>
            <a:pPr>
              <a:lnSpc>
                <a:spcPts val="1860"/>
              </a:lnSpc>
            </a:pP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House</a:t>
            </a:r>
            <a:r>
              <a:rPr b="0" lang="en-GB" sz="1600" spc="-46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1" strike="noStrike">
                <a:solidFill>
                  <a:srgbClr val="180c3b"/>
                </a:solidFill>
                <a:latin typeface="Arial"/>
              </a:rPr>
              <a:t>Group</a:t>
            </a:r>
            <a:r>
              <a:rPr b="0" lang="en-GB" sz="1600" spc="-41" strike="noStrike">
                <a:solidFill>
                  <a:srgbClr val="180c3b"/>
                </a:solidFill>
                <a:latin typeface="Arial"/>
              </a:rPr>
              <a:t> </a:t>
            </a:r>
            <a:r>
              <a:rPr b="0" lang="en-GB" sz="1600" spc="-26" strike="noStrike">
                <a:solidFill>
                  <a:srgbClr val="180c3b"/>
                </a:solidFill>
                <a:latin typeface="Arial"/>
              </a:rPr>
              <a:t>Ltd</a:t>
            </a:r>
            <a:endParaRPr b="0" lang="en-GB" sz="1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object 6"/>
          <p:cNvSpPr/>
          <p:nvPr/>
        </p:nvSpPr>
        <p:spPr>
          <a:xfrm>
            <a:off x="707400" y="3870000"/>
            <a:ext cx="6108480" cy="3826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Contrasting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places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within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poem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highly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effective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(giving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opportunities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to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use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contrasting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sonic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effects,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colours,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textures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etc)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-it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can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also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help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provide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structure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tension,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for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example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by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contrasting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place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once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inhabit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now.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Consider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poem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by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Grace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Nichols: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129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lsland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Man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132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(for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Caribbean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island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London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who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still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wakes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up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sound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sea)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spcBef>
                <a:spcPts val="1329"/>
              </a:spcBef>
            </a:pP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Morning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island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man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wakes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up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sound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blue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surf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his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head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steady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breaking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wombing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wild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seabirds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fishermen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pushing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out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sea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sun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surfacing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defiantly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east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his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small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emerald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island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" name="object 7"/>
          <p:cNvSpPr/>
          <p:nvPr/>
        </p:nvSpPr>
        <p:spPr>
          <a:xfrm>
            <a:off x="2936160" y="7674840"/>
            <a:ext cx="127476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groggily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groggily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" name="object 8"/>
          <p:cNvSpPr/>
          <p:nvPr/>
        </p:nvSpPr>
        <p:spPr>
          <a:xfrm>
            <a:off x="707400" y="7674840"/>
            <a:ext cx="2225880" cy="186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always</a:t>
            </a:r>
            <a:r>
              <a:rPr b="0" lang="en-GB" sz="14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comes</a:t>
            </a:r>
            <a:r>
              <a:rPr b="0" lang="en-GB" sz="14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back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Comes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back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sands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grey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metallic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soar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indent="901800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surge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wheels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dull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North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Circular</a:t>
            </a:r>
            <a:r>
              <a:rPr b="0" lang="en-GB" sz="140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roar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muffling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muffling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610"/>
              </a:lnSpc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his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crumpled</a:t>
            </a:r>
            <a:r>
              <a:rPr b="0" lang="en-GB" sz="14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pillow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waves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island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man</a:t>
            </a:r>
            <a:r>
              <a:rPr b="0" lang="en-GB" sz="14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heaves</a:t>
            </a:r>
            <a:r>
              <a:rPr b="0" lang="en-GB" sz="14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himself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Another London 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day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object 2" descr=""/>
          <p:cNvPicPr/>
          <p:nvPr/>
        </p:nvPicPr>
        <p:blipFill>
          <a:blip r:embed="rId1"/>
          <a:stretch/>
        </p:blipFill>
        <p:spPr>
          <a:xfrm>
            <a:off x="723960" y="723960"/>
            <a:ext cx="6121080" cy="8165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object 2" descr=""/>
          <p:cNvPicPr/>
          <p:nvPr/>
        </p:nvPicPr>
        <p:blipFill>
          <a:blip r:embed="rId1"/>
          <a:stretch/>
        </p:blipFill>
        <p:spPr>
          <a:xfrm>
            <a:off x="723960" y="914400"/>
            <a:ext cx="6121080" cy="8165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ject 2" descr=""/>
          <p:cNvPicPr/>
          <p:nvPr/>
        </p:nvPicPr>
        <p:blipFill>
          <a:blip r:embed="rId1"/>
          <a:stretch/>
        </p:blipFill>
        <p:spPr>
          <a:xfrm>
            <a:off x="723960" y="914400"/>
            <a:ext cx="6121080" cy="8165880"/>
          </a:xfrm>
          <a:prstGeom prst="rect">
            <a:avLst/>
          </a:prstGeom>
          <a:ln w="0">
            <a:noFill/>
          </a:ln>
        </p:spPr>
      </p:pic>
      <p:sp>
        <p:nvSpPr>
          <p:cNvPr id="58" name="object 3"/>
          <p:cNvSpPr/>
          <p:nvPr/>
        </p:nvSpPr>
        <p:spPr>
          <a:xfrm>
            <a:off x="707400" y="9460440"/>
            <a:ext cx="519084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From</a:t>
            </a:r>
            <a:r>
              <a:rPr b="0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Magnetic</a:t>
            </a:r>
            <a:r>
              <a:rPr b="0" i="1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i="1" lang="en-GB" sz="1400" spc="-1" strike="noStrike">
                <a:solidFill>
                  <a:srgbClr val="000000"/>
                </a:solidFill>
                <a:latin typeface="Times New Roman"/>
              </a:rPr>
              <a:t>North</a:t>
            </a:r>
            <a:r>
              <a:rPr b="0" i="1" lang="en-GB" sz="14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Jenna</a:t>
            </a:r>
            <a:r>
              <a:rPr b="0" lang="en-GB" sz="14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Butler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(University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alberta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press</a:t>
            </a:r>
            <a:r>
              <a:rPr b="0" lang="en-GB" sz="14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2018)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object 2"/>
          <p:cNvSpPr/>
          <p:nvPr/>
        </p:nvSpPr>
        <p:spPr>
          <a:xfrm>
            <a:off x="707400" y="688320"/>
            <a:ext cx="4272480" cy="6237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1" lang="en-GB" sz="2250" spc="-1" strike="noStrike">
                <a:solidFill>
                  <a:srgbClr val="000000"/>
                </a:solidFill>
                <a:latin typeface="Times New Roman"/>
              </a:rPr>
              <a:t>Night </a:t>
            </a:r>
            <a:r>
              <a:rPr b="1" lang="en-GB" sz="2250" spc="-12" strike="noStrike">
                <a:solidFill>
                  <a:srgbClr val="000000"/>
                </a:solidFill>
                <a:latin typeface="Times New Roman"/>
              </a:rPr>
              <a:t>Drive</a:t>
            </a:r>
            <a:endParaRPr b="0" lang="en-GB" sz="225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115"/>
              </a:lnSpc>
              <a:spcBef>
                <a:spcPts val="1525"/>
              </a:spcBef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smells</a:t>
            </a:r>
            <a:r>
              <a:rPr b="0" lang="en-GB" sz="180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ordinariness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069"/>
              </a:lnSpc>
              <a:spcBef>
                <a:spcPts val="99"/>
              </a:spcBef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new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night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drive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through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France;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Rain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hay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woods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air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013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Made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warm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draughts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open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car.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51"/>
              </a:spcBef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069"/>
              </a:lnSpc>
              <a:spcBef>
                <a:spcPts val="6"/>
              </a:spcBef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Signposts</a:t>
            </a:r>
            <a:r>
              <a:rPr b="0" lang="en-GB" sz="1800" spc="-60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whitened</a:t>
            </a:r>
            <a:r>
              <a:rPr b="0" lang="en-GB" sz="1800" spc="-5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relentlessly.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Montrueil,</a:t>
            </a:r>
            <a:r>
              <a:rPr b="0" lang="en-GB" sz="1800" spc="-80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Abbéville,</a:t>
            </a:r>
            <a:r>
              <a:rPr b="0" lang="en-GB" sz="1800" spc="-7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Beauvais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069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Were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promised,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promised,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came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went,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Each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place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granting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its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name’s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fulfilment.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2069"/>
              </a:lnSpc>
              <a:spcBef>
                <a:spcPts val="2064"/>
              </a:spcBef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combine</a:t>
            </a:r>
            <a:r>
              <a:rPr b="0" lang="en-GB" sz="18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groaning</a:t>
            </a:r>
            <a:r>
              <a:rPr b="0" lang="en-GB" sz="18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its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way</a:t>
            </a:r>
            <a:r>
              <a:rPr b="0" lang="en-GB" sz="18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late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Bled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seeds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across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its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work-light.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forest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fire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smouldered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out.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2013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by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one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small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cafés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shut.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115"/>
              </a:lnSpc>
              <a:spcBef>
                <a:spcPts val="1981"/>
              </a:spcBef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I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thought</a:t>
            </a:r>
            <a:r>
              <a:rPr b="0" lang="en-GB" sz="18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8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800" spc="-7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continuously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069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800" spc="-5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thousand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miles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south</a:t>
            </a:r>
            <a:r>
              <a:rPr b="0" lang="en-GB" sz="18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where</a:t>
            </a:r>
            <a:r>
              <a:rPr b="0" lang="en-GB" sz="180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Italy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2069"/>
              </a:lnSpc>
              <a:spcBef>
                <a:spcPts val="99"/>
              </a:spcBef>
            </a:pP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Laid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its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loin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France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80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darkened</a:t>
            </a:r>
            <a:r>
              <a:rPr b="0" lang="en-GB" sz="180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sphere.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ordinariness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was</a:t>
            </a:r>
            <a:r>
              <a:rPr b="0" lang="en-GB" sz="180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" strike="noStrike">
                <a:solidFill>
                  <a:srgbClr val="000000"/>
                </a:solidFill>
                <a:latin typeface="Times New Roman"/>
              </a:rPr>
              <a:t>renewed</a:t>
            </a:r>
            <a:r>
              <a:rPr b="0" lang="en-GB" sz="180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800" spc="-12" strike="noStrike">
                <a:solidFill>
                  <a:srgbClr val="000000"/>
                </a:solidFill>
                <a:latin typeface="Times New Roman"/>
              </a:rPr>
              <a:t>there.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ct val="100000"/>
              </a:lnSpc>
              <a:spcBef>
                <a:spcPts val="1494"/>
              </a:spcBef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Seamus</a:t>
            </a:r>
            <a:r>
              <a:rPr b="0" lang="en-GB" sz="1400" spc="-7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400" spc="-12" strike="noStrike">
                <a:solidFill>
                  <a:srgbClr val="000000"/>
                </a:solidFill>
                <a:latin typeface="Times New Roman"/>
              </a:rPr>
              <a:t>Heaney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object 2"/>
          <p:cNvSpPr/>
          <p:nvPr/>
        </p:nvSpPr>
        <p:spPr>
          <a:xfrm>
            <a:off x="567720" y="1460520"/>
            <a:ext cx="6009840" cy="143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33120" bIns="0" anchor="t">
            <a:spAutoFit/>
          </a:bodyPr>
          <a:p>
            <a:pPr marL="12600">
              <a:lnSpc>
                <a:spcPts val="2299"/>
              </a:lnSpc>
              <a:spcBef>
                <a:spcPts val="261"/>
              </a:spcBef>
            </a:pP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My</a:t>
            </a:r>
            <a:r>
              <a:rPr b="1" lang="en-GB" sz="20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Dead</a:t>
            </a:r>
            <a:r>
              <a:rPr b="1" lang="en-GB" sz="20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Father’s</a:t>
            </a:r>
            <a:r>
              <a:rPr b="1" lang="en-GB" sz="20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General</a:t>
            </a:r>
            <a:r>
              <a:rPr b="1" lang="en-GB" sz="20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Store</a:t>
            </a:r>
            <a:r>
              <a:rPr b="1" lang="en-GB" sz="20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in</a:t>
            </a:r>
            <a:r>
              <a:rPr b="1" lang="en-GB" sz="20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1" lang="en-GB" sz="20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Middle</a:t>
            </a:r>
            <a:r>
              <a:rPr b="1" lang="en-GB" sz="20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1" strike="noStrike">
                <a:solidFill>
                  <a:srgbClr val="182a3b"/>
                </a:solidFill>
                <a:latin typeface="Arial"/>
              </a:rPr>
              <a:t>of</a:t>
            </a:r>
            <a:r>
              <a:rPr b="1" lang="en-GB" sz="20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2000" spc="-52" strike="noStrike">
                <a:solidFill>
                  <a:srgbClr val="182a3b"/>
                </a:solidFill>
                <a:latin typeface="Arial"/>
              </a:rPr>
              <a:t>a </a:t>
            </a:r>
            <a:r>
              <a:rPr b="1" lang="en-GB" sz="2000" spc="-12" strike="noStrike">
                <a:solidFill>
                  <a:srgbClr val="182a3b"/>
                </a:solidFill>
                <a:latin typeface="Arial"/>
              </a:rPr>
              <a:t>Desert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1636"/>
              </a:spcBef>
            </a:pP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6"/>
              </a:spcBef>
            </a:pPr>
            <a:r>
              <a:rPr b="0" i="1" lang="en-GB" sz="2000" spc="-1" strike="noStrike">
                <a:solidFill>
                  <a:srgbClr val="182a3b"/>
                </a:solidFill>
                <a:latin typeface="Arial"/>
              </a:rPr>
              <a:t>Lee</a:t>
            </a:r>
            <a:r>
              <a:rPr b="0" i="1" lang="en-GB" sz="20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2000" spc="-12" strike="noStrike">
                <a:solidFill>
                  <a:srgbClr val="182a3b"/>
                </a:solidFill>
                <a:latin typeface="Arial"/>
              </a:rPr>
              <a:t>Stockdale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object 3"/>
          <p:cNvSpPr/>
          <p:nvPr/>
        </p:nvSpPr>
        <p:spPr>
          <a:xfrm>
            <a:off x="948600" y="3649680"/>
            <a:ext cx="5530320" cy="145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ts val="1644"/>
              </a:lnSpc>
              <a:spcBef>
                <a:spcPts val="99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has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gas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pumps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with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red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horses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and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wings,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but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is not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merely a gas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station, your father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is not my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father,</a:t>
            </a:r>
            <a:r>
              <a:rPr b="0" lang="en-GB" sz="1400" spc="49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standing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over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with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clipboard,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checking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off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things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done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and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left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undone.He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seems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happy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last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stop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before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death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for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those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living,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before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life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for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those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not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yet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born,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where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his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general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store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deals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flour,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sugar,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pieces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of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hacked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meat,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liver,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reddish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purple,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heart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wraps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brown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paper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object 4"/>
          <p:cNvSpPr/>
          <p:nvPr/>
        </p:nvSpPr>
        <p:spPr>
          <a:xfrm>
            <a:off x="948600" y="6172920"/>
            <a:ext cx="5065560" cy="839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cuts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my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hair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beneath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tin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awning.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must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have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gotten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here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from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one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direction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other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road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that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stretches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horizon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6" strike="noStrike">
                <a:solidFill>
                  <a:srgbClr val="182a3b"/>
                </a:solidFill>
                <a:latin typeface="Arial"/>
              </a:rPr>
              <a:t>to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horizon,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7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desert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heat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shimmering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my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eyes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into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pools.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object 5"/>
          <p:cNvSpPr/>
          <p:nvPr/>
        </p:nvSpPr>
        <p:spPr>
          <a:xfrm>
            <a:off x="948600" y="8083080"/>
            <a:ext cx="5460120" cy="1656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ts val="1644"/>
              </a:lnSpc>
              <a:spcBef>
                <a:spcPts val="99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crawled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my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hands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and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knees,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handed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ice-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cold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orange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Nehi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drink.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It’s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pure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coincidence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that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store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my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father’s.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ask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him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where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all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stuff comes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from,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no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trucks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travel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this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road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4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replenish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merchandise</a:t>
            </a:r>
            <a:r>
              <a:rPr b="0" lang="en-GB" sz="14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no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one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buys.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36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doesn’t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like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questions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that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challenge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his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existence.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become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quiet,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he’s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cutting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my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hair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and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might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consciously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or unconsciously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make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look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bad.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object 2"/>
          <p:cNvSpPr/>
          <p:nvPr/>
        </p:nvSpPr>
        <p:spPr>
          <a:xfrm>
            <a:off x="948600" y="696240"/>
            <a:ext cx="5618880" cy="186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You’re</a:t>
            </a:r>
            <a:r>
              <a:rPr b="0" i="1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doing</a:t>
            </a:r>
            <a:r>
              <a:rPr b="0" i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i="1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great</a:t>
            </a:r>
            <a:r>
              <a:rPr b="0" i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job</a:t>
            </a:r>
            <a:r>
              <a:rPr b="0" i="1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out</a:t>
            </a:r>
            <a:r>
              <a:rPr b="0" i="1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here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say,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which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knows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bullshit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52" strike="noStrike">
                <a:solidFill>
                  <a:srgbClr val="182a3b"/>
                </a:solidFill>
                <a:latin typeface="Arial"/>
              </a:rPr>
              <a:t>–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how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many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fathers,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even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if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they’re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dead,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set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up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general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store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52" strike="noStrike">
                <a:solidFill>
                  <a:srgbClr val="182a3b"/>
                </a:solidFill>
                <a:latin typeface="Arial"/>
              </a:rPr>
              <a:t>a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desert.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persist,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You</a:t>
            </a:r>
            <a:r>
              <a:rPr b="0" i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keep</a:t>
            </a:r>
            <a:r>
              <a:rPr b="0" i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the shelves</a:t>
            </a:r>
            <a:r>
              <a:rPr b="0" i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stocked,</a:t>
            </a:r>
            <a:r>
              <a:rPr b="0" i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floor</a:t>
            </a:r>
            <a:r>
              <a:rPr b="0" i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broomed, </a:t>
            </a:r>
            <a:r>
              <a:rPr b="0" i="1" lang="en-GB" sz="1400" spc="-12" strike="noStrike">
                <a:solidFill>
                  <a:srgbClr val="182a3b"/>
                </a:solidFill>
                <a:latin typeface="Arial"/>
              </a:rPr>
              <a:t>bathroom clean.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more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talk,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more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encourage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myself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love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him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for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trouble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went </a:t>
            </a:r>
            <a:r>
              <a:rPr b="0" lang="en-GB" sz="1400" spc="-26" strike="noStrike">
                <a:solidFill>
                  <a:srgbClr val="182a3b"/>
                </a:solidFill>
                <a:latin typeface="Arial"/>
              </a:rPr>
              <a:t>to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making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all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seem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real,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with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cans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of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various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sized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nails,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beans,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rice,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shelves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of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liquor,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deli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section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with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giant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pickles.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object 3"/>
          <p:cNvSpPr/>
          <p:nvPr/>
        </p:nvSpPr>
        <p:spPr>
          <a:xfrm>
            <a:off x="707400" y="4925160"/>
            <a:ext cx="3044520" cy="441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 algn="just">
              <a:lnSpc>
                <a:spcPct val="100000"/>
              </a:lnSpc>
              <a:spcBef>
                <a:spcPts val="99"/>
              </a:spcBef>
            </a:pPr>
            <a:r>
              <a:rPr b="1" lang="en-GB" sz="1400" spc="-1" strike="noStrike">
                <a:solidFill>
                  <a:srgbClr val="182a3b"/>
                </a:solidFill>
                <a:latin typeface="Arial"/>
              </a:rPr>
              <a:t>Mapping</a:t>
            </a:r>
            <a:r>
              <a:rPr b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1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1" lang="en-GB" sz="1400" spc="-12" strike="noStrike">
                <a:solidFill>
                  <a:srgbClr val="182a3b"/>
                </a:solidFill>
                <a:latin typeface="Arial"/>
              </a:rPr>
              <a:t>Genome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836"/>
              </a:spcBef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Geneticist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driver,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down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gene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codes in, let's say, a topless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coupe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and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you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keep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expecting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bends,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 algn="just">
              <a:lnSpc>
                <a:spcPts val="1644"/>
              </a:lnSpc>
              <a:spcBef>
                <a:spcPts val="1491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real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tyre-testers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tight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mountain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passes,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but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instead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it's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dead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straight, highway as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runway,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44"/>
              </a:lnSpc>
              <a:spcBef>
                <a:spcPts val="1491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helix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unravelled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as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vista,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74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as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vanishing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point.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Keep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your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foot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down.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finite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desert.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599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You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move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too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fast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read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6" strike="noStrike">
                <a:solidFill>
                  <a:srgbClr val="182a3b"/>
                </a:solidFill>
                <a:latin typeface="Arial"/>
              </a:rPr>
              <a:t>it,</a:t>
            </a:r>
            <a:r>
              <a:rPr b="0" lang="en-GB" sz="1400" spc="49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order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of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rocks,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cacti,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roadside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weeds,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blur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you.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599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Every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hour or so,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you pass a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shack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which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passes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for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motel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here: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7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tidy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faded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rooms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with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TVs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6" strike="noStrike">
                <a:solidFill>
                  <a:srgbClr val="182a3b"/>
                </a:solidFill>
                <a:latin typeface="Arial"/>
              </a:rPr>
              <a:t>on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object 2"/>
          <p:cNvSpPr/>
          <p:nvPr/>
        </p:nvSpPr>
        <p:spPr>
          <a:xfrm>
            <a:off x="707400" y="696240"/>
            <a:ext cx="3117960" cy="431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26640" bIns="0" anchor="t">
            <a:spAutoFit/>
          </a:bodyPr>
          <a:p>
            <a:pPr marL="12600">
              <a:lnSpc>
                <a:spcPts val="1610"/>
              </a:lnSpc>
              <a:spcBef>
                <a:spcPts val="210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for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company,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owner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pacing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26" strike="noStrike">
                <a:solidFill>
                  <a:srgbClr val="182a3b"/>
                </a:solidFill>
                <a:latin typeface="Arial"/>
              </a:rPr>
              <a:t>out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his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empty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parking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lot.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And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after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each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motel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you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hit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sandstorm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599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thick as fog, but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agony.</a:t>
            </a:r>
            <a:r>
              <a:rPr b="0" lang="en-GB" sz="1400" spc="49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Somewhere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out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there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are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remnants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of our evolution, genes for </a:t>
            </a:r>
            <a:r>
              <a:rPr b="0" lang="en-GB" sz="1400" spc="-26" strike="noStrike">
                <a:solidFill>
                  <a:srgbClr val="182a3b"/>
                </a:solidFill>
                <a:latin typeface="Arial"/>
              </a:rPr>
              <a:t>how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  <a:spcBef>
                <a:spcPts val="1599"/>
              </a:spcBef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fly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south,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sense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storm,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hunt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at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night, how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harden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7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your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flesh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into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hide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scales.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31"/>
              </a:spcBef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These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miles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of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dead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code.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Every desert has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them.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7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You</a:t>
            </a:r>
            <a:r>
              <a:rPr b="0" lang="en-GB" sz="1400" spc="-2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are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mission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discover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ct val="100000"/>
              </a:lnSpc>
              <a:spcBef>
                <a:spcPts val="34"/>
              </a:spcBef>
            </a:pP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61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why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human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heart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still</a:t>
            </a:r>
            <a:r>
              <a:rPr b="0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slows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when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divers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break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the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surface,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570"/>
              </a:lnSpc>
            </a:pP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why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mermaids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still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swim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in</a:t>
            </a:r>
            <a:r>
              <a:rPr b="0" lang="en-GB" sz="1400" spc="-7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400" spc="-1" strike="noStrike">
                <a:solidFill>
                  <a:srgbClr val="182a3b"/>
                </a:solidFill>
                <a:latin typeface="Arial"/>
              </a:rPr>
              <a:t>our</a:t>
            </a:r>
            <a:r>
              <a:rPr b="0" lang="en-GB" sz="1400" spc="-12" strike="noStrike">
                <a:solidFill>
                  <a:srgbClr val="182a3b"/>
                </a:solidFill>
                <a:latin typeface="Arial"/>
              </a:rPr>
              <a:t> dreams.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" name="object 3"/>
          <p:cNvSpPr/>
          <p:nvPr/>
        </p:nvSpPr>
        <p:spPr>
          <a:xfrm>
            <a:off x="707400" y="5186880"/>
            <a:ext cx="214992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Michael</a:t>
            </a:r>
            <a:r>
              <a:rPr b="0" i="1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" strike="noStrike">
                <a:solidFill>
                  <a:srgbClr val="182a3b"/>
                </a:solidFill>
                <a:latin typeface="Arial"/>
              </a:rPr>
              <a:t>Symmons</a:t>
            </a:r>
            <a:r>
              <a:rPr b="0" i="1" lang="en-GB" sz="1400" spc="-1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400" spc="-12" strike="noStrike">
                <a:solidFill>
                  <a:srgbClr val="182a3b"/>
                </a:solidFill>
                <a:latin typeface="Arial"/>
              </a:rPr>
              <a:t>Roberts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object 2"/>
          <p:cNvSpPr/>
          <p:nvPr/>
        </p:nvSpPr>
        <p:spPr>
          <a:xfrm>
            <a:off x="948600" y="694080"/>
            <a:ext cx="5605920" cy="275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30600" bIns="0" anchor="t">
            <a:spAutoFit/>
          </a:bodyPr>
          <a:p>
            <a:pPr marL="12600">
              <a:lnSpc>
                <a:spcPts val="1950"/>
              </a:lnSpc>
              <a:spcBef>
                <a:spcPts val="241"/>
              </a:spcBef>
            </a:pP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begin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see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what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dear,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sweet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man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is.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Is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21" strike="noStrike">
                <a:solidFill>
                  <a:srgbClr val="182a3b"/>
                </a:solidFill>
                <a:latin typeface="Arial"/>
              </a:rPr>
              <a:t>this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because</a:t>
            </a:r>
            <a:r>
              <a:rPr b="0" lang="en-GB" sz="1700" spc="-4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700" spc="-4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is</a:t>
            </a:r>
            <a:r>
              <a:rPr b="0" lang="en-GB" sz="1700" spc="-4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2" strike="noStrike">
                <a:solidFill>
                  <a:srgbClr val="182a3b"/>
                </a:solidFill>
                <a:latin typeface="Arial"/>
              </a:rPr>
              <a:t>dead?</a:t>
            </a:r>
            <a:endParaRPr b="0" lang="en-GB" sz="17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865"/>
              </a:lnSpc>
            </a:pP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wish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were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alive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2" strike="noStrike">
                <a:solidFill>
                  <a:srgbClr val="182a3b"/>
                </a:solidFill>
                <a:latin typeface="Arial"/>
              </a:rPr>
              <a:t>again.</a:t>
            </a:r>
            <a:endParaRPr b="0" lang="en-GB" sz="17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950"/>
              </a:lnSpc>
              <a:spcBef>
                <a:spcPts val="96"/>
              </a:spcBef>
            </a:pP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don’t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think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killed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himself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be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mean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me</a:t>
            </a:r>
            <a:r>
              <a:rPr b="0" lang="en-GB" sz="1700" spc="-3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2" strike="noStrike">
                <a:solidFill>
                  <a:srgbClr val="182a3b"/>
                </a:solidFill>
                <a:latin typeface="Arial"/>
              </a:rPr>
              <a:t>personally.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At</a:t>
            </a:r>
            <a:r>
              <a:rPr b="0" i="1" lang="en-GB" sz="17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night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,</a:t>
            </a:r>
            <a:r>
              <a:rPr b="0" lang="en-GB" sz="17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700" spc="-4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says,</a:t>
            </a:r>
            <a:r>
              <a:rPr b="0" lang="en-GB" sz="1700" spc="-5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howling</a:t>
            </a:r>
            <a:r>
              <a:rPr b="0" i="1" lang="en-GB" sz="1700" spc="-4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coyotes</a:t>
            </a:r>
            <a:r>
              <a:rPr b="0" i="1" lang="en-GB" sz="17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come</a:t>
            </a:r>
            <a:r>
              <a:rPr b="0" i="1" lang="en-GB" sz="1700" spc="-4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down</a:t>
            </a:r>
            <a:r>
              <a:rPr b="0" i="1" lang="en-GB" sz="17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from</a:t>
            </a:r>
            <a:r>
              <a:rPr b="0" i="1" lang="en-GB" sz="17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26" strike="noStrike">
                <a:solidFill>
                  <a:srgbClr val="182a3b"/>
                </a:solidFill>
                <a:latin typeface="Arial"/>
              </a:rPr>
              <a:t>the </a:t>
            </a:r>
            <a:r>
              <a:rPr b="0" i="1" lang="en-GB" sz="1700" spc="-12" strike="noStrike">
                <a:solidFill>
                  <a:srgbClr val="182a3b"/>
                </a:solidFill>
                <a:latin typeface="Arial"/>
              </a:rPr>
              <a:t>mountains</a:t>
            </a:r>
            <a:endParaRPr b="0" lang="en-GB" sz="17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950"/>
              </a:lnSpc>
              <a:spcBef>
                <a:spcPts val="14"/>
              </a:spcBef>
            </a:pP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and</a:t>
            </a:r>
            <a:r>
              <a:rPr b="0" i="1" lang="en-GB" sz="1700" spc="-5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leave</a:t>
            </a:r>
            <a:r>
              <a:rPr b="0" i="1" lang="en-GB" sz="1700" spc="-5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notes,</a:t>
            </a:r>
            <a:r>
              <a:rPr b="0" i="1" lang="en-GB" sz="1700" spc="-5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Bible</a:t>
            </a:r>
            <a:r>
              <a:rPr b="0" i="1" lang="en-GB" sz="1700" spc="-5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verses,</a:t>
            </a:r>
            <a:r>
              <a:rPr b="0" i="1" lang="en-GB" sz="1700" spc="-5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2" strike="noStrike">
                <a:solidFill>
                  <a:srgbClr val="182a3b"/>
                </a:solidFill>
                <a:latin typeface="Arial"/>
              </a:rPr>
              <a:t>threatening</a:t>
            </a:r>
            <a:r>
              <a:rPr b="0" i="1" lang="en-GB" sz="1700" spc="-5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messages,</a:t>
            </a:r>
            <a:r>
              <a:rPr b="0" i="1" lang="en-GB" sz="1700" spc="-55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21" strike="noStrike">
                <a:solidFill>
                  <a:srgbClr val="182a3b"/>
                </a:solidFill>
                <a:latin typeface="Arial"/>
              </a:rPr>
              <a:t>love </a:t>
            </a:r>
            <a:r>
              <a:rPr b="0" i="1" lang="en-GB" sz="1700" spc="-12" strike="noStrike">
                <a:solidFill>
                  <a:srgbClr val="182a3b"/>
                </a:solidFill>
                <a:latin typeface="Arial"/>
              </a:rPr>
              <a:t>letters.</a:t>
            </a:r>
            <a:endParaRPr b="0" lang="en-GB" sz="17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865"/>
              </a:lnSpc>
            </a:pPr>
            <a:r>
              <a:rPr b="0" i="1" lang="en-GB" sz="1700" spc="-12" strike="noStrike">
                <a:solidFill>
                  <a:srgbClr val="182a3b"/>
                </a:solidFill>
                <a:latin typeface="Arial"/>
              </a:rPr>
              <a:t>Everything</a:t>
            </a:r>
            <a:r>
              <a:rPr b="0" i="1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a</a:t>
            </a:r>
            <a:r>
              <a:rPr b="0" i="1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coyote</a:t>
            </a:r>
            <a:r>
              <a:rPr b="0" i="1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wants</a:t>
            </a:r>
            <a:r>
              <a:rPr b="0" i="1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to</a:t>
            </a:r>
            <a:r>
              <a:rPr b="0" i="1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get</a:t>
            </a:r>
            <a:r>
              <a:rPr b="0" i="1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off</a:t>
            </a:r>
            <a:r>
              <a:rPr b="0" i="1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its</a:t>
            </a:r>
            <a:r>
              <a:rPr b="0" i="1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2" strike="noStrike">
                <a:solidFill>
                  <a:srgbClr val="182a3b"/>
                </a:solidFill>
                <a:latin typeface="Arial"/>
              </a:rPr>
              <a:t>chest.</a:t>
            </a:r>
            <a:endParaRPr b="0" lang="en-GB" sz="1700" spc="-1" strike="noStrike">
              <a:solidFill>
                <a:srgbClr val="000000"/>
              </a:solidFill>
              <a:latin typeface="Arial"/>
            </a:endParaRPr>
          </a:p>
          <a:p>
            <a:pPr marL="12600">
              <a:lnSpc>
                <a:spcPts val="1950"/>
              </a:lnSpc>
              <a:spcBef>
                <a:spcPts val="99"/>
              </a:spcBef>
            </a:pP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ask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if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they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come</a:t>
            </a:r>
            <a:r>
              <a:rPr b="0" lang="en-GB" sz="1700" spc="-2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every</a:t>
            </a:r>
            <a:r>
              <a:rPr b="0" lang="en-GB" sz="1700" spc="-32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2" strike="noStrike">
                <a:solidFill>
                  <a:srgbClr val="182a3b"/>
                </a:solidFill>
                <a:latin typeface="Arial"/>
              </a:rPr>
              <a:t>night.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He</a:t>
            </a:r>
            <a:r>
              <a:rPr b="0" lang="en-GB" sz="17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lang="en-GB" sz="1700" spc="-1" strike="noStrike">
                <a:solidFill>
                  <a:srgbClr val="182a3b"/>
                </a:solidFill>
                <a:latin typeface="Arial"/>
              </a:rPr>
              <a:t>says,</a:t>
            </a:r>
            <a:r>
              <a:rPr b="0" lang="en-GB" sz="1700" spc="-46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" strike="noStrike">
                <a:solidFill>
                  <a:srgbClr val="182a3b"/>
                </a:solidFill>
                <a:latin typeface="Arial"/>
              </a:rPr>
              <a:t>Without</a:t>
            </a:r>
            <a:r>
              <a:rPr b="0" i="1" lang="en-GB" sz="1700" spc="-41" strike="noStrike">
                <a:solidFill>
                  <a:srgbClr val="182a3b"/>
                </a:solidFill>
                <a:latin typeface="Arial"/>
              </a:rPr>
              <a:t> </a:t>
            </a:r>
            <a:r>
              <a:rPr b="0" i="1" lang="en-GB" sz="1700" spc="-12" strike="noStrike">
                <a:solidFill>
                  <a:srgbClr val="182a3b"/>
                </a:solidFill>
                <a:latin typeface="Arial"/>
              </a:rPr>
              <a:t>fail</a:t>
            </a:r>
            <a:r>
              <a:rPr b="0" lang="en-GB" sz="1700" spc="-12" strike="noStrike">
                <a:solidFill>
                  <a:srgbClr val="182a3b"/>
                </a:solidFill>
                <a:latin typeface="Arial"/>
              </a:rPr>
              <a:t>.</a:t>
            </a:r>
            <a:endParaRPr b="0" lang="en-GB" sz="17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" name="object 3"/>
          <p:cNvSpPr/>
          <p:nvPr/>
        </p:nvSpPr>
        <p:spPr>
          <a:xfrm>
            <a:off x="707400" y="4926600"/>
            <a:ext cx="37440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i="1" lang="en-GB" sz="1650" spc="-21" strike="noStrike" u="sng">
                <a:solidFill>
                  <a:srgbClr val="0000ff"/>
                </a:solidFill>
                <a:uFillTx/>
                <a:latin typeface="Times New Roman"/>
                <a:hlinkClick r:id="rId1"/>
              </a:rPr>
              <a:t>ious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" name="object 4"/>
          <p:cNvSpPr/>
          <p:nvPr/>
        </p:nvSpPr>
        <p:spPr>
          <a:xfrm>
            <a:off x="707400" y="5456520"/>
            <a:ext cx="3305520" cy="44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1" lang="en-GB" sz="2850" spc="-1" strike="noStrike">
                <a:solidFill>
                  <a:srgbClr val="000000"/>
                </a:solidFill>
                <a:latin typeface="Calibri"/>
              </a:rPr>
              <a:t>Mapping</a:t>
            </a:r>
            <a:r>
              <a:rPr b="1" lang="en-GB" sz="2850" spc="-26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1" lang="en-GB" sz="2850" spc="-1" strike="noStrike">
                <a:solidFill>
                  <a:srgbClr val="000000"/>
                </a:solidFill>
                <a:latin typeface="Calibri"/>
              </a:rPr>
              <a:t>the</a:t>
            </a:r>
            <a:r>
              <a:rPr b="1" lang="en-GB" sz="2850" spc="-26" strike="noStrike">
                <a:solidFill>
                  <a:srgbClr val="000000"/>
                </a:solidFill>
                <a:latin typeface="Calibri"/>
              </a:rPr>
              <a:t> </a:t>
            </a:r>
            <a:r>
              <a:rPr b="1" lang="en-GB" sz="2850" spc="-12" strike="noStrike">
                <a:solidFill>
                  <a:srgbClr val="000000"/>
                </a:solidFill>
                <a:latin typeface="Calibri"/>
              </a:rPr>
              <a:t>Genome</a:t>
            </a:r>
            <a:endParaRPr b="0" lang="en-GB" sz="28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object 5"/>
          <p:cNvSpPr/>
          <p:nvPr/>
        </p:nvSpPr>
        <p:spPr>
          <a:xfrm>
            <a:off x="694800" y="7344720"/>
            <a:ext cx="271620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i="1" lang="en-GB" sz="1650" spc="-1" strike="noStrike">
                <a:solidFill>
                  <a:srgbClr val="878787"/>
                </a:solidFill>
                <a:latin typeface="Calibri"/>
              </a:rPr>
              <a:t>Launch</a:t>
            </a:r>
            <a:r>
              <a:rPr b="0" i="1" lang="en-GB" sz="1650" spc="-32" strike="noStrike">
                <a:solidFill>
                  <a:srgbClr val="878787"/>
                </a:solidFill>
                <a:latin typeface="Calibri"/>
              </a:rPr>
              <a:t> </a:t>
            </a:r>
            <a:r>
              <a:rPr b="0" i="1" lang="en-GB" sz="1650" spc="-1" strike="noStrike">
                <a:solidFill>
                  <a:srgbClr val="878787"/>
                </a:solidFill>
                <a:latin typeface="Calibri"/>
              </a:rPr>
              <a:t>Audio</a:t>
            </a:r>
            <a:r>
              <a:rPr b="0" i="1" lang="en-GB" sz="1650" spc="-26" strike="noStrike">
                <a:solidFill>
                  <a:srgbClr val="878787"/>
                </a:solidFill>
                <a:latin typeface="Calibri"/>
              </a:rPr>
              <a:t> </a:t>
            </a:r>
            <a:r>
              <a:rPr b="0" i="1" lang="en-GB" sz="1650" spc="-1" strike="noStrike">
                <a:solidFill>
                  <a:srgbClr val="878787"/>
                </a:solidFill>
                <a:latin typeface="Calibri"/>
              </a:rPr>
              <a:t>in</a:t>
            </a:r>
            <a:r>
              <a:rPr b="0" i="1" lang="en-GB" sz="1650" spc="-26" strike="noStrike">
                <a:solidFill>
                  <a:srgbClr val="878787"/>
                </a:solidFill>
                <a:latin typeface="Calibri"/>
              </a:rPr>
              <a:t> </a:t>
            </a:r>
            <a:r>
              <a:rPr b="0" i="1" lang="en-GB" sz="1650" spc="-1" strike="noStrike">
                <a:solidFill>
                  <a:srgbClr val="878787"/>
                </a:solidFill>
                <a:latin typeface="Calibri"/>
              </a:rPr>
              <a:t>a</a:t>
            </a:r>
            <a:r>
              <a:rPr b="0" i="1" lang="en-GB" sz="1650" spc="-26" strike="noStrike">
                <a:solidFill>
                  <a:srgbClr val="878787"/>
                </a:solidFill>
                <a:latin typeface="Calibri"/>
              </a:rPr>
              <a:t> </a:t>
            </a:r>
            <a:r>
              <a:rPr b="0" i="1" lang="en-GB" sz="1650" spc="-1" strike="noStrike">
                <a:solidFill>
                  <a:srgbClr val="878787"/>
                </a:solidFill>
                <a:latin typeface="Calibri"/>
              </a:rPr>
              <a:t>New</a:t>
            </a:r>
            <a:r>
              <a:rPr b="0" i="1" lang="en-GB" sz="1650" spc="-26" strike="noStrike">
                <a:solidFill>
                  <a:srgbClr val="878787"/>
                </a:solidFill>
                <a:latin typeface="Calibri"/>
              </a:rPr>
              <a:t> </a:t>
            </a:r>
            <a:r>
              <a:rPr b="0" i="1" lang="en-GB" sz="1650" spc="-12" strike="noStrike">
                <a:solidFill>
                  <a:srgbClr val="878787"/>
                </a:solidFill>
                <a:latin typeface="Calibri"/>
              </a:rPr>
              <a:t>Window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object 6"/>
          <p:cNvSpPr/>
          <p:nvPr/>
        </p:nvSpPr>
        <p:spPr>
          <a:xfrm>
            <a:off x="707400" y="8859240"/>
            <a:ext cx="287568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494949"/>
                </a:solidFill>
                <a:latin typeface="Calibri"/>
              </a:rPr>
              <a:t>BY</a:t>
            </a:r>
            <a:r>
              <a:rPr b="0" lang="en-GB" sz="1650" spc="-26" strike="noStrike">
                <a:solidFill>
                  <a:srgbClr val="494949"/>
                </a:solidFill>
                <a:latin typeface="Calibri"/>
              </a:rPr>
              <a:t> </a:t>
            </a:r>
            <a:r>
              <a:rPr b="0" lang="en-GB" sz="1650" spc="-1" strike="noStrike" u="sng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Calibri"/>
                <a:hlinkClick r:id="rId2"/>
              </a:rPr>
              <a:t>MICHAEL</a:t>
            </a:r>
            <a:r>
              <a:rPr b="0" lang="en-GB" sz="1650" spc="-32" strike="noStrike" u="sng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Calibri"/>
                <a:hlinkClick r:id="rId3"/>
              </a:rPr>
              <a:t> </a:t>
            </a:r>
            <a:r>
              <a:rPr b="0" lang="en-GB" sz="1650" spc="-1" strike="noStrike" u="sng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Calibri"/>
                <a:hlinkClick r:id="rId4"/>
              </a:rPr>
              <a:t>SYMMONS</a:t>
            </a:r>
            <a:r>
              <a:rPr b="0" lang="en-GB" sz="1650" spc="-32" strike="noStrike" u="sng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Calibri"/>
                <a:hlinkClick r:id="rId5"/>
              </a:rPr>
              <a:t> </a:t>
            </a:r>
            <a:r>
              <a:rPr b="0" lang="en-GB" sz="1650" spc="-12" strike="noStrike" u="sng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Calibri"/>
                <a:hlinkClick r:id="rId6"/>
              </a:rPr>
              <a:t>ROBERTS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object 2"/>
          <p:cNvSpPr/>
          <p:nvPr/>
        </p:nvSpPr>
        <p:spPr>
          <a:xfrm>
            <a:off x="910440" y="693360"/>
            <a:ext cx="298152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Geneticist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driver,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down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gene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object 3"/>
          <p:cNvSpPr/>
          <p:nvPr/>
        </p:nvSpPr>
        <p:spPr>
          <a:xfrm>
            <a:off x="910440" y="2391120"/>
            <a:ext cx="286776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codes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in,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let's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say,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topless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coupe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object 4"/>
          <p:cNvSpPr/>
          <p:nvPr/>
        </p:nvSpPr>
        <p:spPr>
          <a:xfrm>
            <a:off x="910440" y="4088520"/>
            <a:ext cx="260316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keep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expecting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bends,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object 5"/>
          <p:cNvSpPr/>
          <p:nvPr/>
        </p:nvSpPr>
        <p:spPr>
          <a:xfrm>
            <a:off x="910440" y="7483680"/>
            <a:ext cx="202068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real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tyre-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testers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tight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object 6"/>
          <p:cNvSpPr/>
          <p:nvPr/>
        </p:nvSpPr>
        <p:spPr>
          <a:xfrm>
            <a:off x="910440" y="9181080"/>
            <a:ext cx="315936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mountain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passes,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but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instead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it's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dead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ject 2"/>
          <p:cNvSpPr/>
          <p:nvPr/>
        </p:nvSpPr>
        <p:spPr>
          <a:xfrm>
            <a:off x="910440" y="693360"/>
            <a:ext cx="244044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straight,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highway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runway,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object 3"/>
          <p:cNvSpPr/>
          <p:nvPr/>
        </p:nvSpPr>
        <p:spPr>
          <a:xfrm>
            <a:off x="910440" y="4088520"/>
            <a:ext cx="210852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helix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unravelled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vista,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object 4"/>
          <p:cNvSpPr/>
          <p:nvPr/>
        </p:nvSpPr>
        <p:spPr>
          <a:xfrm>
            <a:off x="910440" y="5786280"/>
            <a:ext cx="292392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vanishing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point.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Keep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foot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object 5"/>
          <p:cNvSpPr/>
          <p:nvPr/>
        </p:nvSpPr>
        <p:spPr>
          <a:xfrm>
            <a:off x="910440" y="7483680"/>
            <a:ext cx="240552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down.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This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is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finite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desert.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object 2"/>
          <p:cNvSpPr/>
          <p:nvPr/>
        </p:nvSpPr>
        <p:spPr>
          <a:xfrm>
            <a:off x="910440" y="693360"/>
            <a:ext cx="242928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move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too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fast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read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it,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object 3"/>
          <p:cNvSpPr/>
          <p:nvPr/>
        </p:nvSpPr>
        <p:spPr>
          <a:xfrm>
            <a:off x="910440" y="2391120"/>
            <a:ext cx="267876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order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rocks,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cacti,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object 4"/>
          <p:cNvSpPr/>
          <p:nvPr/>
        </p:nvSpPr>
        <p:spPr>
          <a:xfrm>
            <a:off x="910440" y="4088520"/>
            <a:ext cx="253404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roadside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weeds,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blur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you.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object 5"/>
          <p:cNvSpPr/>
          <p:nvPr/>
        </p:nvSpPr>
        <p:spPr>
          <a:xfrm>
            <a:off x="910440" y="7483680"/>
            <a:ext cx="293508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Every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hour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so,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pass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shack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object 6"/>
          <p:cNvSpPr/>
          <p:nvPr/>
        </p:nvSpPr>
        <p:spPr>
          <a:xfrm>
            <a:off x="910440" y="9181080"/>
            <a:ext cx="256824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which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passes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for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motel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here: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object 2"/>
          <p:cNvSpPr/>
          <p:nvPr/>
        </p:nvSpPr>
        <p:spPr>
          <a:xfrm>
            <a:off x="910440" y="693360"/>
            <a:ext cx="254520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tidy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faded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rooms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with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TVs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on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object 3"/>
          <p:cNvSpPr/>
          <p:nvPr/>
        </p:nvSpPr>
        <p:spPr>
          <a:xfrm>
            <a:off x="910440" y="4088520"/>
            <a:ext cx="295812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for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company,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owner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pacing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out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object 4"/>
          <p:cNvSpPr/>
          <p:nvPr/>
        </p:nvSpPr>
        <p:spPr>
          <a:xfrm>
            <a:off x="910440" y="5786280"/>
            <a:ext cx="271368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his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empty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parking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lot.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And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after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object 5"/>
          <p:cNvSpPr/>
          <p:nvPr/>
        </p:nvSpPr>
        <p:spPr>
          <a:xfrm>
            <a:off x="910440" y="7483680"/>
            <a:ext cx="263880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each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motel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hit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sandstorm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object 2"/>
          <p:cNvSpPr/>
          <p:nvPr/>
        </p:nvSpPr>
        <p:spPr>
          <a:xfrm>
            <a:off x="910440" y="693360"/>
            <a:ext cx="199224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thick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as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fog,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but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agony.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object 3"/>
          <p:cNvSpPr/>
          <p:nvPr/>
        </p:nvSpPr>
        <p:spPr>
          <a:xfrm>
            <a:off x="910440" y="2391120"/>
            <a:ext cx="293508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Somewhere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out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there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are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remnants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object 4"/>
          <p:cNvSpPr/>
          <p:nvPr/>
        </p:nvSpPr>
        <p:spPr>
          <a:xfrm>
            <a:off x="910440" y="4088520"/>
            <a:ext cx="266724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our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evolution,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genes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for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how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object 5"/>
          <p:cNvSpPr/>
          <p:nvPr/>
        </p:nvSpPr>
        <p:spPr>
          <a:xfrm>
            <a:off x="910440" y="7483680"/>
            <a:ext cx="226656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fly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south,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sense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storm,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object 6"/>
          <p:cNvSpPr/>
          <p:nvPr/>
        </p:nvSpPr>
        <p:spPr>
          <a:xfrm>
            <a:off x="910440" y="9181080"/>
            <a:ext cx="238860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hunt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at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night,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how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harden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ject 2"/>
          <p:cNvSpPr/>
          <p:nvPr/>
        </p:nvSpPr>
        <p:spPr>
          <a:xfrm>
            <a:off x="910440" y="693360"/>
            <a:ext cx="249264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your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flesh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into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hide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or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scales.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object 3"/>
          <p:cNvSpPr/>
          <p:nvPr/>
        </p:nvSpPr>
        <p:spPr>
          <a:xfrm>
            <a:off x="910440" y="4088520"/>
            <a:ext cx="282420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These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are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miles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of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dead</a:t>
            </a:r>
            <a:r>
              <a:rPr b="0" lang="en-GB" sz="1650" spc="-3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code.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object 4"/>
          <p:cNvSpPr/>
          <p:nvPr/>
        </p:nvSpPr>
        <p:spPr>
          <a:xfrm>
            <a:off x="910440" y="5786280"/>
            <a:ext cx="193392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Every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desert</a:t>
            </a:r>
            <a:r>
              <a:rPr b="0" lang="en-GB" sz="1650" spc="-3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has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them.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object 5"/>
          <p:cNvSpPr/>
          <p:nvPr/>
        </p:nvSpPr>
        <p:spPr>
          <a:xfrm>
            <a:off x="910440" y="7483680"/>
            <a:ext cx="278424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You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are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on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a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mission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to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discover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object 2"/>
          <p:cNvSpPr/>
          <p:nvPr/>
        </p:nvSpPr>
        <p:spPr>
          <a:xfrm>
            <a:off x="910440" y="693360"/>
            <a:ext cx="268560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why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human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heart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still</a:t>
            </a:r>
            <a:r>
              <a:rPr b="0" lang="en-GB" sz="1650" spc="-2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slows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object 3"/>
          <p:cNvSpPr/>
          <p:nvPr/>
        </p:nvSpPr>
        <p:spPr>
          <a:xfrm>
            <a:off x="910440" y="2391120"/>
            <a:ext cx="257976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when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divers</a:t>
            </a:r>
            <a:r>
              <a:rPr b="0" lang="en-GB" sz="1650" spc="-46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break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the</a:t>
            </a:r>
            <a:r>
              <a:rPr b="0" lang="en-GB" sz="1650" spc="-4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surface,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object 4"/>
          <p:cNvSpPr/>
          <p:nvPr/>
        </p:nvSpPr>
        <p:spPr>
          <a:xfrm>
            <a:off x="910440" y="4088520"/>
            <a:ext cx="3395160" cy="26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12600" bIns="0" anchor="t">
            <a:spAutoFit/>
          </a:bodyPr>
          <a:p>
            <a:pPr marL="12600">
              <a:lnSpc>
                <a:spcPct val="100000"/>
              </a:lnSpc>
              <a:spcBef>
                <a:spcPts val="99"/>
              </a:spcBef>
            </a:pP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why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mermaids</a:t>
            </a:r>
            <a:r>
              <a:rPr b="0" lang="en-GB" sz="1650" spc="-21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still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swim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in</a:t>
            </a:r>
            <a:r>
              <a:rPr b="0" lang="en-GB" sz="1650" spc="-15" strike="noStrike">
                <a:solidFill>
                  <a:srgbClr val="000000"/>
                </a:solidFill>
                <a:latin typeface="Times New Roman"/>
              </a:rPr>
              <a:t> </a:t>
            </a:r>
            <a:r>
              <a:rPr b="0" lang="en-GB" sz="1650" spc="-1" strike="noStrike">
                <a:solidFill>
                  <a:srgbClr val="000000"/>
                </a:solidFill>
                <a:latin typeface="Times New Roman"/>
              </a:rPr>
              <a:t>our</a:t>
            </a:r>
            <a:r>
              <a:rPr b="0" lang="en-GB" sz="1650" spc="-12" strike="noStrike">
                <a:solidFill>
                  <a:srgbClr val="000000"/>
                </a:solidFill>
                <a:latin typeface="Times New Roman"/>
              </a:rPr>
              <a:t> dreams.</a:t>
            </a:r>
            <a:endParaRPr b="0" lang="en-GB" sz="165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shade val="51000"/>
              </a:schemeClr>
            </a:gs>
            <a:gs pos="80000">
              <a:schemeClr val="phClr">
                <a:shade val="93000"/>
              </a:schemeClr>
            </a:gs>
            <a:gs pos="100000">
              <a:schemeClr val="phClr">
                <a:shade val="94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LibreOffice/24.2.0.3$MacOSX_X86_64 LibreOffice_project/da48488a73ddd66ea24cf16bbc4f7b9c08e9bea1</Application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2024-03-12T15:06:07Z</dcterms:created>
  <dc:creator/>
  <dc:description/>
  <dc:language>en-GB</dc:language>
  <cp:lastModifiedBy/>
  <dcterms:modified xsi:type="dcterms:W3CDTF">2024-03-12T15:06:07Z</dcterms:modified>
  <cp:revision>0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2024-03-12T00:00:00Z</vt:filetime>
  </property>
  <property fmtid="{D5CDD505-2E9C-101B-9397-08002B2CF9AE}" pid="3" name="Creator">
    <vt:lpwstr>GdPicture.NET</vt:lpwstr>
  </property>
  <property fmtid="{D5CDD505-2E9C-101B-9397-08002B2CF9AE}" pid="4" name="LastSaved">
    <vt:filetime>2024-03-12T00:00:00Z</vt:filetime>
  </property>
  <property fmtid="{D5CDD505-2E9C-101B-9397-08002B2CF9AE}" pid="5" name="PresentationFormat">
    <vt:lpwstr>On-screen Show (4:3)</vt:lpwstr>
  </property>
  <property fmtid="{D5CDD505-2E9C-101B-9397-08002B2CF9AE}" pid="6" name="Producer">
    <vt:lpwstr>GdPicture.NET</vt:lpwstr>
  </property>
</Properties>
</file>