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3" roundtripDataSignature="AMtx7mjVOuI3ZASpXqQcinUkAVTMymvSJ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customschemas.google.com/relationships/presentationmetadata" Target="metadata" /><Relationship Id="rId3" Type="http://schemas.openxmlformats.org/officeDocument/2006/relationships/slide" Target="slides/slide2.xml" /><Relationship Id="rId7" Type="http://schemas.openxmlformats.org/officeDocument/2006/relationships/slide" Target="slides/slide6.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5" Type="http://schemas.openxmlformats.org/officeDocument/2006/relationships/slide" Target="slides/slide4.xml" /><Relationship Id="rId15"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notesMaster" Target="notesMasters/notesMaster1.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82" name="Google Shape;82;p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Greenwashing is when companies make their products sound more eco-friendly than they really are. In the car industry, this has caused a lot of issues, especially after Volkswagen’s Dieselgate scandal. This event showed how greenwashing can damage trust, lead to stricter laws, and hurt reputations.</a:t>
            </a:r>
            <a:endParaRPr/>
          </a:p>
        </p:txBody>
      </p:sp>
      <p:sp>
        <p:nvSpPr>
          <p:cNvPr id="83" name="Google Shape;83;p1:notes"/>
          <p:cNvSpPr txBox="1">
            <a:spLocks noGrp="1"/>
          </p:cNvSpPr>
          <p:nvPr>
            <p:ph type="sldNum" idx="12"/>
          </p:nvPr>
        </p:nvSpPr>
        <p:spPr>
          <a:xfrm>
            <a:off x="0" y="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90" name="Google Shape;90;p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2015, Volkswagen was caught using software to cheat emissions tests. The cars passed lab tests but actually polluted far more on the road. The company was fined billions, and many customers lost trust. Now, Volkswagen is trying to rebuild its image by focusing on electric cars.</a:t>
            </a:r>
            <a:endParaRPr/>
          </a:p>
        </p:txBody>
      </p:sp>
      <p:sp>
        <p:nvSpPr>
          <p:cNvPr id="91" name="Google Shape;91;p2:notes"/>
          <p:cNvSpPr txBox="1">
            <a:spLocks noGrp="1"/>
          </p:cNvSpPr>
          <p:nvPr>
            <p:ph type="sldNum" idx="12"/>
          </p:nvPr>
        </p:nvSpPr>
        <p:spPr>
          <a:xfrm>
            <a:off x="0" y="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97" name="Google Shape;97;p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After Dieselgate, people started to question all car companies’ green claims. Governments brought in stricter emissions tests and advertising laws to stop more greenwashing. Now, real-world driving tests are used to check pollution levels more accurately.</a:t>
            </a:r>
            <a:endParaRPr/>
          </a:p>
        </p:txBody>
      </p:sp>
      <p:sp>
        <p:nvSpPr>
          <p:cNvPr id="98" name="Google Shape;98;p3:notes"/>
          <p:cNvSpPr txBox="1">
            <a:spLocks noGrp="1"/>
          </p:cNvSpPr>
          <p:nvPr>
            <p:ph type="sldNum" idx="12"/>
          </p:nvPr>
        </p:nvSpPr>
        <p:spPr>
          <a:xfrm>
            <a:off x="0" y="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4" name="Google Shape;104;p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Even with new rules, some car companies still make vague claims like 'carbon neutral' without giving clear proof. This confuses consumers and makes it hard to tell who’s being honest about the environment.</a:t>
            </a:r>
            <a:endParaRPr/>
          </a:p>
        </p:txBody>
      </p:sp>
      <p:sp>
        <p:nvSpPr>
          <p:cNvPr id="105" name="Google Shape;105;p4:notes"/>
          <p:cNvSpPr txBox="1">
            <a:spLocks noGrp="1"/>
          </p:cNvSpPr>
          <p:nvPr>
            <p:ph type="sldNum" idx="12"/>
          </p:nvPr>
        </p:nvSpPr>
        <p:spPr>
          <a:xfrm>
            <a:off x="0" y="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11" name="Google Shape;111;p5: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When companies are caught greenwashing, they lose trust, investors, and sales. It also makes people doubt genuine green efforts from other companies, slowing down progress across the industry.</a:t>
            </a:r>
            <a:endParaRPr/>
          </a:p>
        </p:txBody>
      </p:sp>
      <p:sp>
        <p:nvSpPr>
          <p:cNvPr id="112" name="Google Shape;112;p5:notes"/>
          <p:cNvSpPr txBox="1">
            <a:spLocks noGrp="1"/>
          </p:cNvSpPr>
          <p:nvPr>
            <p:ph type="sldNum" idx="12"/>
          </p:nvPr>
        </p:nvSpPr>
        <p:spPr>
          <a:xfrm>
            <a:off x="0" y="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18" name="Google Shape;118;p6: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To sum up, greenwashing has serious impacts. Volkswagen’s scandal shows how easy it is to lose trust. The car industry now needs to prove its green claims with facts, honesty, and transparency.</a:t>
            </a:r>
            <a:endParaRPr/>
          </a:p>
        </p:txBody>
      </p:sp>
      <p:sp>
        <p:nvSpPr>
          <p:cNvPr id="119" name="Google Shape;119;p6:notes"/>
          <p:cNvSpPr txBox="1">
            <a:spLocks noGrp="1"/>
          </p:cNvSpPr>
          <p:nvPr>
            <p:ph type="sldNum" idx="12"/>
          </p:nvPr>
        </p:nvSpPr>
        <p:spPr>
          <a:xfrm>
            <a:off x="0" y="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7: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5" name="Google Shape;125;p7: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These are the sources used to support my research. They include articles and studies that discuss Dieselgate and how greenwashing has affected the car industry.</a:t>
            </a:r>
            <a:endParaRPr/>
          </a:p>
        </p:txBody>
      </p:sp>
      <p:sp>
        <p:nvSpPr>
          <p:cNvPr id="126" name="Google Shape;126;p7:notes"/>
          <p:cNvSpPr txBox="1">
            <a:spLocks noGrp="1"/>
          </p:cNvSpPr>
          <p:nvPr>
            <p:ph type="sldNum" idx="12"/>
          </p:nvPr>
        </p:nvSpPr>
        <p:spPr>
          <a:xfrm>
            <a:off x="0" y="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9"/>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9"/>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4" name="Google Shape;14;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0" name="Google Shape;20;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11"/>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1"/>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6" name="Google Shape;26;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12"/>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2" name="Google Shape;32;p12"/>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3" name="Google Shape;33;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3"/>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9" name="Google Shape;39;p13"/>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0" name="Google Shape;40;p13"/>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1" name="Google Shape;41;p13"/>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2" name="Google Shape;4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6"/>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16"/>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7"/>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7"/>
          <p:cNvSpPr>
            <a:spLocks noGrp="1"/>
          </p:cNvSpPr>
          <p:nvPr>
            <p:ph type="pic" idx="2"/>
          </p:nvPr>
        </p:nvSpPr>
        <p:spPr>
          <a:xfrm>
            <a:off x="1792288" y="612775"/>
            <a:ext cx="5486400" cy="4114800"/>
          </a:xfrm>
          <a:prstGeom prst="rect">
            <a:avLst/>
          </a:prstGeom>
          <a:noFill/>
          <a:ln>
            <a:noFill/>
          </a:ln>
        </p:spPr>
      </p:sp>
      <p:sp>
        <p:nvSpPr>
          <p:cNvPr id="64" name="Google Shape;64;p17"/>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8"/>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9"/>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9"/>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sz="4400">
                <a:solidFill>
                  <a:schemeClr val="dk1"/>
                </a:solidFill>
                <a:latin typeface="Calibri"/>
                <a:ea typeface="Calibri"/>
                <a:cs typeface="Calibri"/>
                <a:sym typeface="Calibri"/>
              </a:rPr>
              <a:t>The Impact of Greenwashing in the Automobile Industry by Jodie Hughes</a:t>
            </a:r>
            <a:endParaRPr/>
          </a:p>
        </p:txBody>
      </p:sp>
      <p:sp>
        <p:nvSpPr>
          <p:cNvPr id="86" name="Google Shape;86;p1"/>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888888"/>
              </a:buClr>
              <a:buSzPts val="3200"/>
              <a:buNone/>
            </a:pPr>
            <a:r>
              <a:rPr lang="en-US">
                <a:solidFill>
                  <a:srgbClr val="888888"/>
                </a:solidFill>
              </a:rPr>
              <a:t>A summary of the current situation – focusing on Volkswagen’s Dieselgate scandal</a:t>
            </a:r>
            <a:endParaRPr/>
          </a:p>
        </p:txBody>
      </p:sp>
      <p:pic>
        <p:nvPicPr>
          <p:cNvPr id="87" name="Google Shape;87;p1"/>
          <p:cNvPicPr preferRelativeResize="0"/>
          <p:nvPr/>
        </p:nvPicPr>
        <p:blipFill>
          <a:blip r:embed="rId3">
            <a:alphaModFix/>
          </a:blip>
          <a:stretch>
            <a:fillRect/>
          </a:stretch>
        </p:blipFill>
        <p:spPr>
          <a:xfrm>
            <a:off x="152400" y="152400"/>
            <a:ext cx="2857500" cy="15906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Volkswagen: Case Example</a:t>
            </a:r>
            <a:endParaRPr/>
          </a:p>
        </p:txBody>
      </p:sp>
      <p:sp>
        <p:nvSpPr>
          <p:cNvPr id="94" name="Google Shape;94;p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sz="3200">
                <a:solidFill>
                  <a:schemeClr val="dk1"/>
                </a:solidFill>
                <a:latin typeface="Calibri"/>
                <a:ea typeface="Calibri"/>
                <a:cs typeface="Calibri"/>
                <a:sym typeface="Calibri"/>
              </a:rPr>
              <a:t>• 2015 Dieselgate scandal exposed emissions cheating</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Billions in fines and executive resignations</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Severe loss of brand credibility and consumer trust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Broader Industry Effects</a:t>
            </a:r>
            <a:endParaRPr/>
          </a:p>
        </p:txBody>
      </p:sp>
      <p:sp>
        <p:nvSpPr>
          <p:cNvPr id="101" name="Google Shape;101;p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sz="3200">
                <a:solidFill>
                  <a:schemeClr val="dk1"/>
                </a:solidFill>
                <a:latin typeface="Calibri"/>
                <a:ea typeface="Calibri"/>
                <a:cs typeface="Calibri"/>
                <a:sym typeface="Calibri"/>
              </a:rPr>
              <a:t>• Heightened consumer skepticism</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Stricter emissions testing and disclosure laws</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Regulatory bodies enforcing greater transparency</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Ongoing Greenwashing Challenges</a:t>
            </a:r>
            <a:endParaRPr/>
          </a:p>
        </p:txBody>
      </p:sp>
      <p:sp>
        <p:nvSpPr>
          <p:cNvPr id="108" name="Google Shape;108;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sz="3200">
                <a:solidFill>
                  <a:schemeClr val="dk1"/>
                </a:solidFill>
                <a:latin typeface="Calibri"/>
                <a:ea typeface="Calibri"/>
                <a:cs typeface="Calibri"/>
                <a:sym typeface="Calibri"/>
              </a:rPr>
              <a:t>• Vague or misleading “green” claims persist</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Lack of independent verification</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Consumer confusion and regulatory fatigue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Wider Implications</a:t>
            </a:r>
            <a:endParaRPr/>
          </a:p>
        </p:txBody>
      </p:sp>
      <p:sp>
        <p:nvSpPr>
          <p:cNvPr id="115" name="Google Shape;115;p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sz="3200">
                <a:solidFill>
                  <a:schemeClr val="dk1"/>
                </a:solidFill>
                <a:latin typeface="Calibri"/>
                <a:ea typeface="Calibri"/>
                <a:cs typeface="Calibri"/>
                <a:sym typeface="Calibri"/>
              </a:rPr>
              <a:t>• Decline in stakeholder and investor trust</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Negative impact on genuine sustainability efforts</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Need for authenticity and verified transparency</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Summary</a:t>
            </a:r>
            <a:endParaRPr/>
          </a:p>
        </p:txBody>
      </p:sp>
      <p:sp>
        <p:nvSpPr>
          <p:cNvPr id="122" name="Google Shape;122;p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sz="3200">
                <a:solidFill>
                  <a:schemeClr val="dk1"/>
                </a:solidFill>
                <a:latin typeface="Calibri"/>
                <a:ea typeface="Calibri"/>
                <a:cs typeface="Calibri"/>
                <a:sym typeface="Calibri"/>
              </a:rPr>
              <a:t>• Greenwashing causes lasting reputational, economic, and ethical harm</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Volkswagen remains a cautionary example</a:t>
            </a:r>
            <a:endParaRPr/>
          </a:p>
          <a:p>
            <a:pPr marL="342900" lvl="0" indent="-342900" algn="l" rtl="0">
              <a:spcBef>
                <a:spcPts val="640"/>
              </a:spcBef>
              <a:spcAft>
                <a:spcPts val="0"/>
              </a:spcAft>
              <a:buClr>
                <a:schemeClr val="dk1"/>
              </a:buClr>
              <a:buSzPts val="3200"/>
              <a:buChar char="•"/>
            </a:pPr>
            <a:r>
              <a:rPr lang="en-US" sz="3200">
                <a:solidFill>
                  <a:schemeClr val="dk1"/>
                </a:solidFill>
                <a:latin typeface="Calibri"/>
                <a:ea typeface="Calibri"/>
                <a:cs typeface="Calibri"/>
                <a:sym typeface="Calibri"/>
              </a:rPr>
              <a:t>• The future relies on honest sustainability and transparent communication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7"/>
          <p:cNvSpPr txBox="1">
            <a:spLocks noGrp="1"/>
          </p:cNvSpPr>
          <p:nvPr>
            <p:ph type="title"/>
          </p:nvPr>
        </p:nvSpPr>
        <p:spPr>
          <a:xfrm>
            <a:off x="457200" y="128713"/>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3500">
                <a:solidFill>
                  <a:schemeClr val="dk1"/>
                </a:solidFill>
                <a:latin typeface="Calibri"/>
                <a:ea typeface="Calibri"/>
                <a:cs typeface="Calibri"/>
                <a:sym typeface="Calibri"/>
              </a:rPr>
              <a:t>References</a:t>
            </a:r>
            <a:endParaRPr sz="3500"/>
          </a:p>
        </p:txBody>
      </p:sp>
      <p:sp>
        <p:nvSpPr>
          <p:cNvPr id="129" name="Google Shape;129;p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342900" lvl="0" indent="-241300" algn="l" rtl="0">
              <a:spcBef>
                <a:spcPts val="0"/>
              </a:spcBef>
              <a:spcAft>
                <a:spcPts val="0"/>
              </a:spcAft>
              <a:buClr>
                <a:schemeClr val="dk1"/>
              </a:buClr>
              <a:buSzPts val="1600"/>
              <a:buChar char="•"/>
            </a:pPr>
            <a:r>
              <a:rPr lang="en-US" sz="1600">
                <a:solidFill>
                  <a:schemeClr val="dk1"/>
                </a:solidFill>
                <a:latin typeface="Calibri"/>
                <a:ea typeface="Calibri"/>
                <a:cs typeface="Calibri"/>
                <a:sym typeface="Calibri"/>
              </a:rPr>
              <a:t>Kell, G. (2022) Volkswagen’s “Dieselgate” scandal continues to shape debates on greenwashing in the auto sector. Forbes. Available at: https://www.forbes.com (Accessed: 12 November 2025).</a:t>
            </a:r>
            <a:endParaRPr sz="1600"/>
          </a:p>
          <a:p>
            <a:pPr marL="342900" lvl="0" indent="-139700" algn="l" rtl="0">
              <a:spcBef>
                <a:spcPts val="640"/>
              </a:spcBef>
              <a:spcAft>
                <a:spcPts val="0"/>
              </a:spcAft>
              <a:buClr>
                <a:schemeClr val="dk1"/>
              </a:buClr>
              <a:buSzPts val="3200"/>
              <a:buNone/>
            </a:pPr>
            <a:endParaRPr sz="1600">
              <a:solidFill>
                <a:schemeClr val="dk1"/>
              </a:solidFill>
              <a:latin typeface="Calibri"/>
              <a:ea typeface="Calibri"/>
              <a:cs typeface="Calibri"/>
              <a:sym typeface="Calibri"/>
            </a:endParaRPr>
          </a:p>
          <a:p>
            <a:pPr marL="342900" lvl="0" indent="-241300" algn="l" rtl="0">
              <a:spcBef>
                <a:spcPts val="640"/>
              </a:spcBef>
              <a:spcAft>
                <a:spcPts val="0"/>
              </a:spcAft>
              <a:buClr>
                <a:schemeClr val="dk1"/>
              </a:buClr>
              <a:buSzPts val="1600"/>
              <a:buChar char="•"/>
            </a:pPr>
            <a:r>
              <a:rPr lang="en-US" sz="1600">
                <a:solidFill>
                  <a:schemeClr val="dk1"/>
                </a:solidFill>
                <a:latin typeface="Calibri"/>
                <a:ea typeface="Calibri"/>
                <a:cs typeface="Calibri"/>
                <a:sym typeface="Calibri"/>
              </a:rPr>
              <a:t>Boiral, O., Brotherton, M.-C. and Talbot, D. (2022) Through the Smokescreen of the Dieselgate Disclosure: Neutralizing the Impacts of a Major Sustainability Scandal. Journal of Business Ethics, 179(3), pp. 623–639.</a:t>
            </a:r>
            <a:endParaRPr sz="1600"/>
          </a:p>
          <a:p>
            <a:pPr marL="342900" lvl="0" indent="-139700" algn="l" rtl="0">
              <a:spcBef>
                <a:spcPts val="640"/>
              </a:spcBef>
              <a:spcAft>
                <a:spcPts val="0"/>
              </a:spcAft>
              <a:buClr>
                <a:schemeClr val="dk1"/>
              </a:buClr>
              <a:buSzPts val="3200"/>
              <a:buNone/>
            </a:pPr>
            <a:endParaRPr sz="1600">
              <a:solidFill>
                <a:schemeClr val="dk1"/>
              </a:solidFill>
              <a:latin typeface="Calibri"/>
              <a:ea typeface="Calibri"/>
              <a:cs typeface="Calibri"/>
              <a:sym typeface="Calibri"/>
            </a:endParaRPr>
          </a:p>
          <a:p>
            <a:pPr marL="342900" lvl="0" indent="-241300" algn="l" rtl="0">
              <a:spcBef>
                <a:spcPts val="640"/>
              </a:spcBef>
              <a:spcAft>
                <a:spcPts val="0"/>
              </a:spcAft>
              <a:buClr>
                <a:schemeClr val="dk1"/>
              </a:buClr>
              <a:buSzPts val="1600"/>
              <a:buChar char="•"/>
            </a:pPr>
            <a:r>
              <a:rPr lang="en-US" sz="1600">
                <a:solidFill>
                  <a:schemeClr val="dk1"/>
                </a:solidFill>
                <a:latin typeface="Calibri"/>
                <a:ea typeface="Calibri"/>
                <a:cs typeface="Calibri"/>
                <a:sym typeface="Calibri"/>
              </a:rPr>
              <a:t>Syal, R. (2025) Green claims under scrutiny: how carmakers mislead consumers on emissions and sustainability. The Guardian. Available at: https://www.theguardian.com (Accessed: 12 November 2025).</a:t>
            </a:r>
            <a:endParaRPr sz="1600"/>
          </a:p>
          <a:p>
            <a:pPr marL="342900" lvl="0" indent="-139700" algn="l" rtl="0">
              <a:spcBef>
                <a:spcPts val="640"/>
              </a:spcBef>
              <a:spcAft>
                <a:spcPts val="0"/>
              </a:spcAft>
              <a:buClr>
                <a:schemeClr val="dk1"/>
              </a:buClr>
              <a:buSzPts val="3200"/>
              <a:buNone/>
            </a:pPr>
            <a:endParaRPr sz="1600">
              <a:solidFill>
                <a:schemeClr val="dk1"/>
              </a:solidFill>
              <a:latin typeface="Calibri"/>
              <a:ea typeface="Calibri"/>
              <a:cs typeface="Calibri"/>
              <a:sym typeface="Calibri"/>
            </a:endParaRPr>
          </a:p>
          <a:p>
            <a:pPr marL="342900" lvl="0" indent="-241300" algn="l" rtl="0">
              <a:spcBef>
                <a:spcPts val="640"/>
              </a:spcBef>
              <a:spcAft>
                <a:spcPts val="0"/>
              </a:spcAft>
              <a:buClr>
                <a:schemeClr val="dk1"/>
              </a:buClr>
              <a:buSzPts val="1600"/>
              <a:buChar char="•"/>
            </a:pPr>
            <a:r>
              <a:rPr lang="en-US" sz="1600">
                <a:solidFill>
                  <a:schemeClr val="dk1"/>
                </a:solidFill>
                <a:latin typeface="Calibri"/>
                <a:ea typeface="Calibri"/>
                <a:cs typeface="Calibri"/>
                <a:sym typeface="Calibri"/>
              </a:rPr>
              <a:t>Koch, M. and Denner, J. (2025) Different Shades of Green Deception: Greenwashing’s Adverse Effects on Corporate Image and Credibility. Corporate Reputation Review, 28(2), pp. 201–219.</a:t>
            </a:r>
            <a:endParaRPr sz="1600"/>
          </a:p>
          <a:p>
            <a:pPr marL="342900" lvl="0" indent="-139700" algn="l" rtl="0">
              <a:spcBef>
                <a:spcPts val="640"/>
              </a:spcBef>
              <a:spcAft>
                <a:spcPts val="0"/>
              </a:spcAft>
              <a:buClr>
                <a:schemeClr val="dk1"/>
              </a:buClr>
              <a:buSzPts val="3200"/>
              <a:buNone/>
            </a:pPr>
            <a:endParaRPr sz="1600">
              <a:solidFill>
                <a:schemeClr val="dk1"/>
              </a:solidFill>
              <a:latin typeface="Calibri"/>
              <a:ea typeface="Calibri"/>
              <a:cs typeface="Calibri"/>
              <a:sym typeface="Calibri"/>
            </a:endParaRPr>
          </a:p>
          <a:p>
            <a:pPr marL="342900" lvl="0" indent="-241300" algn="l" rtl="0">
              <a:spcBef>
                <a:spcPts val="640"/>
              </a:spcBef>
              <a:spcAft>
                <a:spcPts val="0"/>
              </a:spcAft>
              <a:buClr>
                <a:schemeClr val="dk1"/>
              </a:buClr>
              <a:buSzPts val="1600"/>
              <a:buChar char="•"/>
            </a:pPr>
            <a:r>
              <a:rPr lang="en-US" sz="1600">
                <a:solidFill>
                  <a:schemeClr val="dk1"/>
                </a:solidFill>
                <a:latin typeface="Calibri"/>
                <a:ea typeface="Calibri"/>
                <a:cs typeface="Calibri"/>
                <a:sym typeface="Calibri"/>
              </a:rPr>
              <a:t>European Commission (2023) Guidelines on Environmental Claims in the Automotive Sector. Brussels: European Commission. Available at: https://ec.europa.eu (Accessed: 12 November 2025).</a:t>
            </a:r>
            <a:endParaRPr sz="160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7</Slides>
  <Notes>7</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Impact of Greenwashing in the Automobile Industry by Jodie Hughes</vt:lpstr>
      <vt:lpstr>Volkswagen: Case Example</vt:lpstr>
      <vt:lpstr>Broader Industry Effects</vt:lpstr>
      <vt:lpstr>Ongoing Greenwashing Challenges</vt:lpstr>
      <vt:lpstr>Wider Implications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Greenwashing in the Automobile Industry by Jodie Hughes</dc:title>
  <cp:lastModifiedBy>Jodie Hughes (2438497)</cp:lastModifiedBy>
  <cp:revision>1</cp:revision>
  <dcterms:created xsi:type="dcterms:W3CDTF">2013-01-27T09:14:16Z</dcterms:created>
  <dcterms:modified xsi:type="dcterms:W3CDTF">2025-11-13T21:03:34Z</dcterms:modified>
</cp:coreProperties>
</file>