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968" autoAdjust="0"/>
    <p:restoredTop sz="94660"/>
  </p:normalViewPr>
  <p:slideViewPr>
    <p:cSldViewPr snapToGrid="0">
      <p:cViewPr varScale="1">
        <p:scale>
          <a:sx n="71" d="100"/>
          <a:sy n="71" d="100"/>
        </p:scale>
        <p:origin x="414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A29D07-855B-47F9-AB4F-D29D8847BF43}" type="datetimeFigureOut">
              <a:rPr lang="en-GB" smtClean="0"/>
              <a:t>24/04/2017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CC517B-D244-46BF-A18E-F9BA3249DFB5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588691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A29D07-855B-47F9-AB4F-D29D8847BF43}" type="datetimeFigureOut">
              <a:rPr lang="en-GB" smtClean="0"/>
              <a:t>24/04/2017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CC517B-D244-46BF-A18E-F9BA3249DFB5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0955636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A29D07-855B-47F9-AB4F-D29D8847BF43}" type="datetimeFigureOut">
              <a:rPr lang="en-GB" smtClean="0"/>
              <a:t>24/04/2017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CC517B-D244-46BF-A18E-F9BA3249DFB5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4144109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A29D07-855B-47F9-AB4F-D29D8847BF43}" type="datetimeFigureOut">
              <a:rPr lang="en-GB" smtClean="0"/>
              <a:t>24/04/2017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CC517B-D244-46BF-A18E-F9BA3249DFB5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9631292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A29D07-855B-47F9-AB4F-D29D8847BF43}" type="datetimeFigureOut">
              <a:rPr lang="en-GB" smtClean="0"/>
              <a:t>24/04/2017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CC517B-D244-46BF-A18E-F9BA3249DFB5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5728025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A29D07-855B-47F9-AB4F-D29D8847BF43}" type="datetimeFigureOut">
              <a:rPr lang="en-GB" smtClean="0"/>
              <a:t>24/04/2017</a:t>
            </a:fld>
            <a:endParaRPr lang="en-GB" dirty="0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CC517B-D244-46BF-A18E-F9BA3249DFB5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1700199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A29D07-855B-47F9-AB4F-D29D8847BF43}" type="datetimeFigureOut">
              <a:rPr lang="en-GB" smtClean="0"/>
              <a:t>24/04/2017</a:t>
            </a:fld>
            <a:endParaRPr lang="en-GB" dirty="0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CC517B-D244-46BF-A18E-F9BA3249DFB5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7710049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A29D07-855B-47F9-AB4F-D29D8847BF43}" type="datetimeFigureOut">
              <a:rPr lang="en-GB" smtClean="0"/>
              <a:t>24/04/2017</a:t>
            </a:fld>
            <a:endParaRPr lang="en-GB" dirty="0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CC517B-D244-46BF-A18E-F9BA3249DFB5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2609987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A29D07-855B-47F9-AB4F-D29D8847BF43}" type="datetimeFigureOut">
              <a:rPr lang="en-GB" smtClean="0"/>
              <a:t>24/04/2017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CC517B-D244-46BF-A18E-F9BA3249DFB5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395277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A29D07-855B-47F9-AB4F-D29D8847BF43}" type="datetimeFigureOut">
              <a:rPr lang="en-GB" smtClean="0"/>
              <a:t>24/04/2017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CC517B-D244-46BF-A18E-F9BA3249DFB5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6311696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A29D07-855B-47F9-AB4F-D29D8847BF43}" type="datetimeFigureOut">
              <a:rPr lang="en-GB" smtClean="0"/>
              <a:t>24/04/2017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CC517B-D244-46BF-A18E-F9BA3249DFB5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4663296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A29D07-855B-47F9-AB4F-D29D8847BF43}" type="datetimeFigureOut">
              <a:rPr lang="en-GB" smtClean="0"/>
              <a:t>24/04/2017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CC517B-D244-46BF-A18E-F9BA3249DFB5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02623327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A29D07-855B-47F9-AB4F-D29D8847BF43}" type="datetimeFigureOut">
              <a:rPr lang="en-GB" smtClean="0"/>
              <a:t>24/04/2017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CC517B-D244-46BF-A18E-F9BA3249DFB5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3669183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A29D07-855B-47F9-AB4F-D29D8847BF43}" type="datetimeFigureOut">
              <a:rPr lang="en-GB" smtClean="0"/>
              <a:t>24/04/2017</a:t>
            </a:fld>
            <a:endParaRPr lang="en-GB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CC517B-D244-46BF-A18E-F9BA3249DFB5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6757624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A29D07-855B-47F9-AB4F-D29D8847BF43}" type="datetimeFigureOut">
              <a:rPr lang="en-GB" smtClean="0"/>
              <a:t>24/04/2017</a:t>
            </a:fld>
            <a:endParaRPr lang="en-GB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CC517B-D244-46BF-A18E-F9BA3249DFB5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6912634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A29D07-855B-47F9-AB4F-D29D8847BF43}" type="datetimeFigureOut">
              <a:rPr lang="en-GB" smtClean="0"/>
              <a:t>24/04/2017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CC517B-D244-46BF-A18E-F9BA3249DFB5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3826618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A29D07-855B-47F9-AB4F-D29D8847BF43}" type="datetimeFigureOut">
              <a:rPr lang="en-GB" smtClean="0"/>
              <a:t>24/04/2017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CC517B-D244-46BF-A18E-F9BA3249DFB5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0293563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87A29D07-855B-47F9-AB4F-D29D8847BF43}" type="datetimeFigureOut">
              <a:rPr lang="en-GB" smtClean="0"/>
              <a:t>24/04/2017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CC517B-D244-46BF-A18E-F9BA3249DFB5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39545691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Multiculturalism 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0471916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Multiculturalism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area of political philosophy devoted to the study of the proper response to religious and cultural diversity. </a:t>
            </a:r>
          </a:p>
          <a:p>
            <a:endParaRPr lang="en-GB" dirty="0"/>
          </a:p>
          <a:p>
            <a:r>
              <a:rPr lang="en-GB" dirty="0" smtClean="0"/>
              <a:t>Multiculturalism can be applied to any disadvantaged group, although it is usually used to refer to immigrant populations who are an ethnic or religious minority. </a:t>
            </a:r>
          </a:p>
          <a:p>
            <a:endParaRPr lang="en-GB" dirty="0"/>
          </a:p>
          <a:p>
            <a:r>
              <a:rPr lang="en-GB" dirty="0" smtClean="0"/>
              <a:t>Multiculturalism may include discussions of issues such as religion, language, race, ethnicity and nationality.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0928317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Will </a:t>
            </a:r>
            <a:r>
              <a:rPr lang="en-GB" dirty="0" err="1" smtClean="0"/>
              <a:t>Kymlicka</a:t>
            </a:r>
            <a:r>
              <a:rPr lang="en-GB" dirty="0" smtClean="0"/>
              <a:t> – ‘Group-differentiated rights’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Individuals that are granted exceptions to laws or regulations due to their religious beliefs.</a:t>
            </a:r>
          </a:p>
          <a:p>
            <a:endParaRPr lang="en-GB" dirty="0"/>
          </a:p>
          <a:p>
            <a:r>
              <a:rPr lang="en-GB" dirty="0" smtClean="0"/>
              <a:t>A group can claim rights by virtue of their identity. </a:t>
            </a:r>
          </a:p>
          <a:p>
            <a:endParaRPr lang="en-GB" dirty="0"/>
          </a:p>
          <a:p>
            <a:r>
              <a:rPr lang="en-GB" dirty="0" smtClean="0"/>
              <a:t>Egalitarian objections</a:t>
            </a:r>
          </a:p>
        </p:txBody>
      </p:sp>
    </p:spTree>
    <p:extLst>
      <p:ext uri="{BB962C8B-B14F-4D97-AF65-F5344CB8AC3E}">
        <p14:creationId xmlns:p14="http://schemas.microsoft.com/office/powerpoint/2010/main" val="35641358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Liberal Egalitarian Justifications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err="1" smtClean="0"/>
              <a:t>Kymlicka</a:t>
            </a:r>
            <a:r>
              <a:rPr lang="en-GB" dirty="0" smtClean="0"/>
              <a:t>:</a:t>
            </a:r>
          </a:p>
          <a:p>
            <a:pPr lvl="1"/>
            <a:endParaRPr lang="en-GB" dirty="0" smtClean="0"/>
          </a:p>
          <a:p>
            <a:pPr lvl="1"/>
            <a:r>
              <a:rPr lang="en-GB" dirty="0" smtClean="0"/>
              <a:t>Multiculturalism is instrumental value for:</a:t>
            </a:r>
          </a:p>
          <a:p>
            <a:pPr marL="1371600" lvl="2" indent="-457200">
              <a:buFont typeface="+mj-lt"/>
              <a:buAutoNum type="arabicPeriod"/>
            </a:pPr>
            <a:r>
              <a:rPr lang="en-GB" dirty="0" smtClean="0"/>
              <a:t>People’s autonomy – as they have more range of choice</a:t>
            </a:r>
          </a:p>
          <a:p>
            <a:pPr marL="1371600" lvl="2" indent="-457200">
              <a:buFont typeface="+mj-lt"/>
              <a:buAutoNum type="arabicPeriod"/>
            </a:pPr>
            <a:r>
              <a:rPr lang="en-GB" dirty="0" smtClean="0"/>
              <a:t>Sense of self-respect grounded in cultural identity</a:t>
            </a:r>
          </a:p>
          <a:p>
            <a:pPr marL="914400" lvl="2" indent="0">
              <a:buNone/>
            </a:pPr>
            <a:endParaRPr lang="en-GB" dirty="0"/>
          </a:p>
          <a:p>
            <a:pPr lvl="1"/>
            <a:r>
              <a:rPr lang="en-GB" dirty="0" smtClean="0"/>
              <a:t>Luck egalitarianism </a:t>
            </a:r>
          </a:p>
          <a:p>
            <a:pPr lvl="2"/>
            <a:r>
              <a:rPr lang="en-GB" dirty="0" smtClean="0"/>
              <a:t>Members of minority cultures should be compensated for disadvantages they receive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9367867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Communitarianism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rejection of the priority placed on the individual over the community in liberal philosophy.</a:t>
            </a:r>
          </a:p>
          <a:p>
            <a:endParaRPr lang="en-GB" dirty="0"/>
          </a:p>
          <a:p>
            <a:r>
              <a:rPr lang="en-GB" dirty="0" smtClean="0"/>
              <a:t>Charles Taylor</a:t>
            </a:r>
          </a:p>
          <a:p>
            <a:pPr lvl="1"/>
            <a:r>
              <a:rPr lang="en-GB" dirty="0" smtClean="0"/>
              <a:t>Diverse cultural identities are non-reducible social goods.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6224028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Post-colonialism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debt is owed to indigenous cultures due to past wrongs.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7767575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Cosmopolitanism vs Multiculturalism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Jeremy Waldron:</a:t>
            </a:r>
          </a:p>
          <a:p>
            <a:pPr lvl="1"/>
            <a:r>
              <a:rPr lang="en-GB" dirty="0" smtClean="0"/>
              <a:t>We live in a rich cultural mix – formed from mass migration and trade. </a:t>
            </a:r>
          </a:p>
          <a:p>
            <a:pPr lvl="1"/>
            <a:r>
              <a:rPr lang="en-GB" dirty="0" smtClean="0"/>
              <a:t>It is important that we have a varied range of cultural sources, rather than protecting any particular culture.</a:t>
            </a:r>
          </a:p>
          <a:p>
            <a:pPr lvl="1"/>
            <a:endParaRPr lang="en-GB" dirty="0"/>
          </a:p>
          <a:p>
            <a:r>
              <a:rPr lang="en-GB" dirty="0" smtClean="0"/>
              <a:t>Will </a:t>
            </a:r>
            <a:r>
              <a:rPr lang="en-GB" dirty="0" err="1" smtClean="0"/>
              <a:t>Kymlicka</a:t>
            </a:r>
            <a:endParaRPr lang="en-GB" dirty="0" smtClean="0"/>
          </a:p>
          <a:p>
            <a:pPr lvl="1"/>
            <a:r>
              <a:rPr lang="en-GB" dirty="0" smtClean="0"/>
              <a:t>We need to protect minority groups to preserve distinct cultural practices.</a:t>
            </a:r>
          </a:p>
          <a:p>
            <a:pPr lvl="1"/>
            <a:endParaRPr lang="en-GB" dirty="0"/>
          </a:p>
          <a:p>
            <a:pPr marL="457200" lvl="1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8647535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i="1" dirty="0" smtClean="0"/>
              <a:t>Laissez-faire </a:t>
            </a:r>
            <a:r>
              <a:rPr lang="en-GB" dirty="0" smtClean="0"/>
              <a:t>approach</a:t>
            </a:r>
            <a:endParaRPr lang="en-GB" i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An emphasis placed upon indifference.</a:t>
            </a:r>
          </a:p>
          <a:p>
            <a:endParaRPr lang="en-GB" dirty="0"/>
          </a:p>
          <a:p>
            <a:r>
              <a:rPr lang="en-GB" dirty="0" smtClean="0"/>
              <a:t>Differences are tolerated, rather than accommodations made for them.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1018744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Multiculturalism &amp; Redistribution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Cultural identity may be a distraction from class solidarity.</a:t>
            </a: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5684633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87</TotalTime>
  <Words>269</Words>
  <Application>Microsoft Office PowerPoint</Application>
  <PresentationFormat>Widescreen</PresentationFormat>
  <Paragraphs>42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Arial</vt:lpstr>
      <vt:lpstr>Century Gothic</vt:lpstr>
      <vt:lpstr>Wingdings 3</vt:lpstr>
      <vt:lpstr>Ion</vt:lpstr>
      <vt:lpstr>Multiculturalism </vt:lpstr>
      <vt:lpstr>Multiculturalism</vt:lpstr>
      <vt:lpstr>Will Kymlicka – ‘Group-differentiated rights’</vt:lpstr>
      <vt:lpstr>Liberal Egalitarian Justifications</vt:lpstr>
      <vt:lpstr>Communitarianism</vt:lpstr>
      <vt:lpstr>Post-colonialism </vt:lpstr>
      <vt:lpstr>Cosmopolitanism vs Multiculturalism </vt:lpstr>
      <vt:lpstr>Laissez-faire approach</vt:lpstr>
      <vt:lpstr>Multiculturalism &amp; Redistribution 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Multiculturalism</dc:title>
  <dc:creator>Tristan Nash</dc:creator>
  <cp:lastModifiedBy>Davis</cp:lastModifiedBy>
  <cp:revision>10</cp:revision>
  <dcterms:created xsi:type="dcterms:W3CDTF">2015-11-26T22:55:03Z</dcterms:created>
  <dcterms:modified xsi:type="dcterms:W3CDTF">2017-04-24T21:35:13Z</dcterms:modified>
</cp:coreProperties>
</file>