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3"/>
  </p:notesMasterIdLst>
  <p:sldIdLst>
    <p:sldId id="257" r:id="rId5"/>
    <p:sldId id="278" r:id="rId6"/>
    <p:sldId id="279" r:id="rId7"/>
    <p:sldId id="256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80" r:id="rId16"/>
    <p:sldId id="265" r:id="rId17"/>
    <p:sldId id="281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  <p:sldId id="276" r:id="rId29"/>
    <p:sldId id="282" r:id="rId30"/>
    <p:sldId id="283" r:id="rId31"/>
    <p:sldId id="284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E210795-1412-4AD7-B640-DE246ABB3726}">
          <p14:sldIdLst>
            <p14:sldId id="257"/>
            <p14:sldId id="278"/>
            <p14:sldId id="279"/>
            <p14:sldId id="256"/>
            <p14:sldId id="258"/>
            <p14:sldId id="259"/>
            <p14:sldId id="260"/>
            <p14:sldId id="261"/>
            <p14:sldId id="262"/>
            <p14:sldId id="263"/>
            <p14:sldId id="264"/>
            <p14:sldId id="280"/>
            <p14:sldId id="265"/>
            <p14:sldId id="281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82"/>
            <p14:sldId id="283"/>
            <p14:sldId id="2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21C949-CF76-0BA0-5CAC-5BD6F93C367B}" v="68" dt="2023-11-24T13:02:24.0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5514" autoAdjust="0"/>
  </p:normalViewPr>
  <p:slideViewPr>
    <p:cSldViewPr snapToGrid="0">
      <p:cViewPr varScale="1">
        <p:scale>
          <a:sx n="91" d="100"/>
          <a:sy n="91" d="100"/>
        </p:scale>
        <p:origin x="32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Burniene (2115498)" userId="S::2115498@student.uwtsd.ac.uk::fae09623-c910-4e0e-acc4-f5d46cbf176e" providerId="AD" clId="Web-{CC21C949-CF76-0BA0-5CAC-5BD6F93C367B}"/>
    <pc:docChg chg="modSld">
      <pc:chgData name="Laura Burniene (2115498)" userId="S::2115498@student.uwtsd.ac.uk::fae09623-c910-4e0e-acc4-f5d46cbf176e" providerId="AD" clId="Web-{CC21C949-CF76-0BA0-5CAC-5BD6F93C367B}" dt="2023-11-24T13:02:24.002" v="73" actId="1076"/>
      <pc:docMkLst>
        <pc:docMk/>
      </pc:docMkLst>
      <pc:sldChg chg="modSp">
        <pc:chgData name="Laura Burniene (2115498)" userId="S::2115498@student.uwtsd.ac.uk::fae09623-c910-4e0e-acc4-f5d46cbf176e" providerId="AD" clId="Web-{CC21C949-CF76-0BA0-5CAC-5BD6F93C367B}" dt="2023-11-24T13:01:59.845" v="70" actId="20577"/>
        <pc:sldMkLst>
          <pc:docMk/>
          <pc:sldMk cId="4093421779" sldId="259"/>
        </pc:sldMkLst>
        <pc:spChg chg="mod">
          <ac:chgData name="Laura Burniene (2115498)" userId="S::2115498@student.uwtsd.ac.uk::fae09623-c910-4e0e-acc4-f5d46cbf176e" providerId="AD" clId="Web-{CC21C949-CF76-0BA0-5CAC-5BD6F93C367B}" dt="2023-11-24T13:01:59.845" v="70" actId="20577"/>
          <ac:spMkLst>
            <pc:docMk/>
            <pc:sldMk cId="4093421779" sldId="259"/>
            <ac:spMk id="3" creationId="{D3BDF86C-10EA-DEBC-BF68-EA3B1E0B07FE}"/>
          </ac:spMkLst>
        </pc:spChg>
        <pc:spChg chg="mod">
          <ac:chgData name="Laura Burniene (2115498)" userId="S::2115498@student.uwtsd.ac.uk::fae09623-c910-4e0e-acc4-f5d46cbf176e" providerId="AD" clId="Web-{CC21C949-CF76-0BA0-5CAC-5BD6F93C367B}" dt="2023-11-24T13:00:06.717" v="51" actId="1076"/>
          <ac:spMkLst>
            <pc:docMk/>
            <pc:sldMk cId="4093421779" sldId="259"/>
            <ac:spMk id="8" creationId="{C782006C-9548-7640-91A0-DE875D3F6DD7}"/>
          </ac:spMkLst>
        </pc:spChg>
      </pc:sldChg>
      <pc:sldChg chg="modSp">
        <pc:chgData name="Laura Burniene (2115498)" userId="S::2115498@student.uwtsd.ac.uk::fae09623-c910-4e0e-acc4-f5d46cbf176e" providerId="AD" clId="Web-{CC21C949-CF76-0BA0-5CAC-5BD6F93C367B}" dt="2023-11-24T13:02:24.002" v="73" actId="1076"/>
        <pc:sldMkLst>
          <pc:docMk/>
          <pc:sldMk cId="2101238939" sldId="261"/>
        </pc:sldMkLst>
        <pc:spChg chg="mod">
          <ac:chgData name="Laura Burniene (2115498)" userId="S::2115498@student.uwtsd.ac.uk::fae09623-c910-4e0e-acc4-f5d46cbf176e" providerId="AD" clId="Web-{CC21C949-CF76-0BA0-5CAC-5BD6F93C367B}" dt="2023-11-24T13:02:18.471" v="72" actId="14100"/>
          <ac:spMkLst>
            <pc:docMk/>
            <pc:sldMk cId="2101238939" sldId="261"/>
            <ac:spMk id="2" creationId="{631B93DB-7D94-D885-C808-84579E4760E8}"/>
          </ac:spMkLst>
        </pc:spChg>
        <pc:spChg chg="mod">
          <ac:chgData name="Laura Burniene (2115498)" userId="S::2115498@student.uwtsd.ac.uk::fae09623-c910-4e0e-acc4-f5d46cbf176e" providerId="AD" clId="Web-{CC21C949-CF76-0BA0-5CAC-5BD6F93C367B}" dt="2023-11-24T13:02:24.002" v="73" actId="1076"/>
          <ac:spMkLst>
            <pc:docMk/>
            <pc:sldMk cId="2101238939" sldId="261"/>
            <ac:spMk id="6" creationId="{24BF02A7-DF37-D321-7FFA-DD72E0B4ECC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2C193-8381-4D0E-ADAA-812F98FAE522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718E9-4D92-427B-8857-20C51E301C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766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718E9-4D92-427B-8857-20C51E301C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574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718E9-4D92-427B-8857-20C51E301C4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74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718E9-4D92-427B-8857-20C51E301C4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398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718E9-4D92-427B-8857-20C51E301C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3587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718E9-4D92-427B-8857-20C51E301C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490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718E9-4D92-427B-8857-20C51E301C4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9918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718E9-4D92-427B-8857-20C51E301C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126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718E9-4D92-427B-8857-20C51E301C4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0182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718E9-4D92-427B-8857-20C51E301C4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196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718E9-4D92-427B-8857-20C51E301C4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4135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2D17B13-9A2B-4027-BF17-589D2AB7C88E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4288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B98E0-AD39-4028-A0EC-0407F6F5273F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715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7CA70-715B-4906-9D65-FD67B1BE492B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5249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2A8-BE01-4247-9D4C-78C35311EAC5}" type="datetime1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642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3F609-DD2C-4B37-A2DE-1290F09926D2}" type="datetime1">
              <a:rPr lang="en-GB" smtClean="0"/>
              <a:t>24/11/2023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080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362DE-B357-4D9B-8C26-4E52CAA74714}" type="datetime1">
              <a:rPr lang="en-GB" smtClean="0"/>
              <a:t>24/11/2023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3158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6EBD7-CD8C-4E2B-9703-381B4D701BEC}" type="datetime1">
              <a:rPr lang="en-GB" smtClean="0"/>
              <a:t>24/11/2023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753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8ED2-B7C4-43B5-BFE1-5DD7D3DF7E90}" type="datetime1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845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AFB0A-C568-44BD-B271-FCD168A6D5D0}" type="datetime1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02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A0CC6-1A87-4E0F-8832-8799E5512FCF}" type="datetime1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982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AF306-E7F1-4FB2-8FE2-B4B7707DE633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07278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2CF50-366D-4318-BCB8-720D0C59939A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80689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F0422-00CA-44E4-9AF4-D2325EC09496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1453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0E4B-9337-431F-A3A4-E8891BE7E65F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6099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AE32F-3FCC-4D67-B6FF-99BF449978B7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95068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6F528-DB7D-4E7E-8A52-1AB23F0FFB40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2749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3118E-47ED-46C1-93B1-A0B8FE531A5D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5250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68584EA-6A18-4DD6-8A8D-747AF8BFC22F}" type="datetime1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05B3309-2AF3-48D4-99A3-372B156F5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010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1976B-829D-4AEC-A0A6-D7B01F2B4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38290"/>
            <a:ext cx="9601196" cy="1303867"/>
          </a:xfrm>
        </p:spPr>
        <p:txBody>
          <a:bodyPr/>
          <a:lstStyle/>
          <a:p>
            <a:pPr algn="ctr"/>
            <a:r>
              <a:rPr lang="en-US" b="1" dirty="0"/>
              <a:t> 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815680-0AEE-CEF0-4EA3-92218FEB1AA6}"/>
              </a:ext>
            </a:extLst>
          </p:cNvPr>
          <p:cNvSpPr txBox="1"/>
          <p:nvPr/>
        </p:nvSpPr>
        <p:spPr>
          <a:xfrm>
            <a:off x="3745543" y="4782275"/>
            <a:ext cx="470091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latin typeface="Calibri" panose="020F0502020204030204" pitchFamily="34" charset="0"/>
                <a:cs typeface="Calibri" panose="020F0502020204030204" pitchFamily="34" charset="0"/>
              </a:rPr>
              <a:t>Laura </a:t>
            </a:r>
            <a:r>
              <a:rPr lang="en-GB" sz="4800" b="1" dirty="0" err="1">
                <a:latin typeface="Calibri" panose="020F0502020204030204" pitchFamily="34" charset="0"/>
                <a:cs typeface="Calibri" panose="020F0502020204030204" pitchFamily="34" charset="0"/>
              </a:rPr>
              <a:t>Burniene</a:t>
            </a:r>
            <a:endParaRPr lang="en-GB" sz="4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Student No. 2115498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FFAC64-863E-30AD-E4E8-713D2983551D}"/>
              </a:ext>
            </a:extLst>
          </p:cNvPr>
          <p:cNvSpPr txBox="1"/>
          <p:nvPr/>
        </p:nvSpPr>
        <p:spPr>
          <a:xfrm>
            <a:off x="751563" y="814158"/>
            <a:ext cx="10145035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Calibri" panose="020F0502020204030204" pitchFamily="34" charset="0"/>
                <a:cs typeface="Calibri" panose="020F0502020204030204" pitchFamily="34" charset="0"/>
              </a:rPr>
              <a:t>Community Care</a:t>
            </a:r>
          </a:p>
          <a:p>
            <a:pPr algn="ctr"/>
            <a:r>
              <a:rPr lang="en-US" sz="5400" b="1" dirty="0">
                <a:latin typeface="Calibri" panose="020F0502020204030204" pitchFamily="34" charset="0"/>
                <a:cs typeface="Calibri" panose="020F0502020204030204" pitchFamily="34" charset="0"/>
              </a:rPr>
              <a:t>and</a:t>
            </a:r>
          </a:p>
          <a:p>
            <a:pPr algn="ctr"/>
            <a:r>
              <a:rPr lang="en-US" sz="5400" b="1" dirty="0">
                <a:latin typeface="Calibri" panose="020F0502020204030204" pitchFamily="34" charset="0"/>
                <a:cs typeface="Calibri" panose="020F0502020204030204" pitchFamily="34" charset="0"/>
              </a:rPr>
              <a:t>Development</a:t>
            </a:r>
          </a:p>
          <a:p>
            <a:pPr algn="ctr"/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(BMHP6022)</a:t>
            </a:r>
            <a:endParaRPr lang="en-GB" sz="32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EC597A6-99EA-3882-970B-31A1CEB35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</a:t>
            </a:fld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AF2F994-98A8-9AA3-A54A-6C34C8B1E7B6}"/>
              </a:ext>
            </a:extLst>
          </p:cNvPr>
          <p:cNvSpPr/>
          <p:nvPr/>
        </p:nvSpPr>
        <p:spPr>
          <a:xfrm>
            <a:off x="2174405" y="4905204"/>
            <a:ext cx="8179496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2C535DB-DC29-E1B6-2AB3-7209CA2639B3}"/>
              </a:ext>
            </a:extLst>
          </p:cNvPr>
          <p:cNvSpPr/>
          <p:nvPr/>
        </p:nvSpPr>
        <p:spPr>
          <a:xfrm>
            <a:off x="2006251" y="871206"/>
            <a:ext cx="8179496" cy="3405564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70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1976B-829D-4AEC-A0A6-D7B01F2B4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8B871-CA0A-5CE4-F4CA-CEB65EEDC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009846"/>
            <a:ext cx="9601196" cy="33189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Investigate and critically evaluate innovative digital technologies that could be used to develop communities now and in the future.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885E5B-7685-F681-AB16-1EBF0A5C1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2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00A179F-6A4A-0FE1-F6F5-E94FE5754D21}"/>
              </a:ext>
            </a:extLst>
          </p:cNvPr>
          <p:cNvSpPr/>
          <p:nvPr/>
        </p:nvSpPr>
        <p:spPr>
          <a:xfrm>
            <a:off x="1295402" y="1849547"/>
            <a:ext cx="9765080" cy="2258990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935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1976B-829D-4AEC-A0A6-D7B01F2B4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8B871-CA0A-5CE4-F4CA-CEB65EEDC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2563" y="1483751"/>
            <a:ext cx="9601196" cy="424180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5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virtual healthcare and remote working solutions</a:t>
            </a:r>
            <a:r>
              <a:rPr lang="en-US" sz="54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how they can have a</a:t>
            </a:r>
            <a:r>
              <a:rPr lang="en-US" sz="5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positive impact on community development</a:t>
            </a:r>
            <a:endParaRPr lang="en-GB" sz="5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AC3469-F68C-193C-2A4E-2B65F7BC2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3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952C8E4-C877-227C-B9D2-DA0965A5A54B}"/>
              </a:ext>
            </a:extLst>
          </p:cNvPr>
          <p:cNvSpPr/>
          <p:nvPr/>
        </p:nvSpPr>
        <p:spPr>
          <a:xfrm>
            <a:off x="496865" y="548471"/>
            <a:ext cx="10872592" cy="5761057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492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37F9A-1DC7-857A-32BA-A37CB24178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6675" y="207943"/>
            <a:ext cx="8983575" cy="1275126"/>
          </a:xfrm>
        </p:spPr>
        <p:txBody>
          <a:bodyPr/>
          <a:lstStyle/>
          <a:p>
            <a:r>
              <a:rPr lang="en-GB" sz="4000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4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mpact of COVID-19 on communities</a:t>
            </a:r>
            <a:b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008713-2AA2-5D07-BCD9-9242420A1D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4444" y="1152395"/>
            <a:ext cx="6166981" cy="4321479"/>
          </a:xfrm>
        </p:spPr>
        <p:txBody>
          <a:bodyPr>
            <a:normAutofit lnSpcReduction="10000"/>
          </a:bodyPr>
          <a:lstStyle/>
          <a:p>
            <a:pPr marL="457200" lvl="0" indent="-45720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Impact,</a:t>
            </a:r>
          </a:p>
          <a:p>
            <a:pPr marL="457200" lvl="0" indent="-45720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Economic Impact,</a:t>
            </a:r>
          </a:p>
          <a:p>
            <a:pPr marL="457200" lvl="0" indent="-45720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Disruption, </a:t>
            </a:r>
          </a:p>
          <a:p>
            <a:pPr marL="457200" lvl="0" indent="-45720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and Mental Health Impact, </a:t>
            </a:r>
          </a:p>
          <a:p>
            <a:pPr marL="457200" lvl="0" indent="-45720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Solidarity and Innovation, </a:t>
            </a:r>
          </a:p>
          <a:p>
            <a:pPr marL="457200" lvl="0" indent="-45720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Vaccination Efforts, </a:t>
            </a:r>
          </a:p>
          <a:p>
            <a:pPr marL="457200" lvl="0" indent="-45720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Long-Term Societal Changes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B5FD5D-7950-6E55-18A9-8218D5FDF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4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2D30F56-8E4B-610D-C60C-2753FC16D69A}"/>
              </a:ext>
            </a:extLst>
          </p:cNvPr>
          <p:cNvSpPr/>
          <p:nvPr/>
        </p:nvSpPr>
        <p:spPr>
          <a:xfrm>
            <a:off x="534444" y="207943"/>
            <a:ext cx="8179496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DA00D9-F604-1304-019D-3BEE8D2EEA53}"/>
              </a:ext>
            </a:extLst>
          </p:cNvPr>
          <p:cNvSpPr txBox="1"/>
          <p:nvPr/>
        </p:nvSpPr>
        <p:spPr>
          <a:xfrm>
            <a:off x="7948498" y="6098581"/>
            <a:ext cx="3621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Bekele, </a:t>
            </a:r>
            <a:r>
              <a:rPr lang="en-GB" dirty="0" err="1"/>
              <a:t>Mechessa</a:t>
            </a:r>
            <a:r>
              <a:rPr lang="en-GB" dirty="0"/>
              <a:t> and </a:t>
            </a:r>
            <a:r>
              <a:rPr lang="en-GB" dirty="0" err="1"/>
              <a:t>Sefera</a:t>
            </a:r>
            <a:r>
              <a:rPr lang="en-GB" dirty="0"/>
              <a:t>, (2021)</a:t>
            </a:r>
          </a:p>
        </p:txBody>
      </p:sp>
    </p:spTree>
    <p:extLst>
      <p:ext uri="{BB962C8B-B14F-4D97-AF65-F5344CB8AC3E}">
        <p14:creationId xmlns:p14="http://schemas.microsoft.com/office/powerpoint/2010/main" val="261748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B35A4-1EC0-360F-04DB-B27C5C0F7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793" y="105310"/>
            <a:ext cx="9601196" cy="1303867"/>
          </a:xfrm>
        </p:spPr>
        <p:txBody>
          <a:bodyPr>
            <a:noAutofit/>
          </a:bodyPr>
          <a:lstStyle/>
          <a:p>
            <a:pPr algn="l"/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digital technologies in community development during COVID-19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40CFF-C5AB-92CC-1631-F570CBD19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793" y="1719427"/>
            <a:ext cx="7359038" cy="5351515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 Communication Platforms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Telehealth and Telemedicine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E-learning and Online Education Platforms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Payment Systems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Apps and Platforms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E-commerce and Local Delivery Services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Remote Work Tools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Media for Community Engagement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6C749-674B-A8FA-B79A-840E87531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94E718-1740-5DD4-333D-0CC2FE4ED271}"/>
              </a:ext>
            </a:extLst>
          </p:cNvPr>
          <p:cNvSpPr txBox="1"/>
          <p:nvPr/>
        </p:nvSpPr>
        <p:spPr>
          <a:xfrm>
            <a:off x="7639831" y="6227075"/>
            <a:ext cx="3826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Barrett,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Oborn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Orlikowski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(2016)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4FBFD70-BE78-11D2-C00C-888816B4B9A7}"/>
              </a:ext>
            </a:extLst>
          </p:cNvPr>
          <p:cNvSpPr/>
          <p:nvPr/>
        </p:nvSpPr>
        <p:spPr>
          <a:xfrm>
            <a:off x="63675" y="105310"/>
            <a:ext cx="9876769" cy="1303867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751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349A3-D729-EA3D-8D7A-44DDEB865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266" y="330198"/>
            <a:ext cx="11085533" cy="1303867"/>
          </a:xfrm>
        </p:spPr>
        <p:txBody>
          <a:bodyPr>
            <a:noAutofit/>
          </a:bodyPr>
          <a:lstStyle/>
          <a:p>
            <a:pPr algn="l"/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 of Digital Technologies in Post-COVID Community Development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DF86C-10EA-DEBC-BF68-EA3B1E0B0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5342" y="2225330"/>
            <a:ext cx="6160159" cy="3778545"/>
          </a:xfrm>
        </p:spPr>
        <p:txBody>
          <a:bodyPr>
            <a:normAutofit fontScale="92500" lnSpcReduction="10000"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Remote Work Solutions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</a:p>
          <a:p>
            <a:pPr marL="0" indent="0">
              <a:buClr>
                <a:srgbClr val="83992A"/>
              </a:buClr>
              <a:buNone/>
              <a:defRPr/>
            </a:pPr>
            <a:r>
              <a:rPr lang="en-US" sz="2800" dirty="0">
                <a:solidFill>
                  <a:prstClr val="black">
                    <a:lumMod val="85000"/>
                    <a:lumOff val="15000"/>
                  </a:prstClr>
                </a:solidFill>
                <a:latin typeface="Calibri"/>
                <a:cs typeface="Calibri"/>
              </a:rPr>
              <a:t>                                                                            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endParaRPr lang="en-US" dirty="0">
              <a:solidFill>
                <a:prstClr val="black">
                  <a:lumMod val="85000"/>
                  <a:lumOff val="15000"/>
                </a:prstClr>
              </a:solidFill>
              <a:latin typeface="Garamond" panose="02020404030301010803"/>
              <a:cs typeface="Calibri"/>
            </a:endParaRPr>
          </a:p>
          <a:p>
            <a:pPr marL="0" indent="0">
              <a:buNone/>
              <a:defRPr/>
            </a:pPr>
            <a:r>
              <a:rPr kumimoji="0" lang="en-US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Calibri"/>
              </a:rPr>
              <a:t>Flexible </a:t>
            </a:r>
            <a:r>
              <a:rPr lang="en-US" kern="100" dirty="0">
                <a:solidFill>
                  <a:prstClr val="black">
                    <a:lumMod val="85000"/>
                    <a:lumOff val="15000"/>
                  </a:prstClr>
                </a:solidFill>
                <a:latin typeface="Calibri"/>
                <a:ea typeface="Calibri" panose="020F0502020204030204" pitchFamily="34" charset="0"/>
                <a:cs typeface="Calibri"/>
              </a:rPr>
              <a:t>Work Arrangements                                                                                                                     </a:t>
            </a:r>
            <a:endParaRPr lang="en-US">
              <a:solidFill>
                <a:prstClr val="black">
                  <a:lumMod val="85000"/>
                  <a:lumOff val="15000"/>
                </a:prstClr>
              </a:solidFill>
              <a:latin typeface="Garamond" panose="02020404030301010803"/>
              <a:ea typeface="Calibri" panose="020F0502020204030204" pitchFamily="34" charset="0"/>
              <a:cs typeface="Calibri"/>
            </a:endParaRPr>
          </a:p>
          <a:p>
            <a:pPr marL="0" indent="0">
              <a:buNone/>
              <a:defRPr/>
            </a:pPr>
            <a:r>
              <a:rPr kumimoji="0" lang="en-US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Calibri"/>
              </a:rPr>
              <a:t>Virtual</a:t>
            </a:r>
            <a:r>
              <a:rPr lang="en-US" kern="100" dirty="0">
                <a:solidFill>
                  <a:prstClr val="black">
                    <a:lumMod val="85000"/>
                    <a:lumOff val="15000"/>
                  </a:prstClr>
                </a:solidFill>
                <a:latin typeface="Calibri"/>
                <a:ea typeface="Calibri" panose="020F0502020204030204" pitchFamily="34" charset="0"/>
                <a:cs typeface="Calibri"/>
              </a:rPr>
              <a:t> </a:t>
            </a:r>
            <a:r>
              <a:rPr kumimoji="0" lang="en-US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Calibri"/>
              </a:rPr>
              <a:t>Collaboration</a:t>
            </a:r>
            <a:r>
              <a:rPr lang="en-US" kern="100" dirty="0">
                <a:solidFill>
                  <a:prstClr val="black">
                    <a:lumMod val="85000"/>
                    <a:lumOff val="15000"/>
                  </a:prstClr>
                </a:solidFill>
                <a:latin typeface="Calibri"/>
                <a:ea typeface="Calibri" panose="020F0502020204030204" pitchFamily="34" charset="0"/>
                <a:cs typeface="Calibri"/>
              </a:rPr>
              <a:t>                        </a:t>
            </a:r>
            <a:endParaRPr lang="en-US" dirty="0">
              <a:solidFill>
                <a:prstClr val="black">
                  <a:lumMod val="85000"/>
                  <a:lumOff val="15000"/>
                </a:prstClr>
              </a:solidFill>
              <a:latin typeface="Garamond" panose="02020404030301010803"/>
              <a:ea typeface="Calibri" panose="020F0502020204030204" pitchFamily="34" charset="0"/>
              <a:cs typeface="Calibri"/>
            </a:endParaRPr>
          </a:p>
          <a:p>
            <a:pPr marL="0" indent="0">
              <a:buNone/>
              <a:defRPr/>
            </a:pPr>
            <a:r>
              <a:rPr kumimoji="0" lang="en-US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Calibri"/>
              </a:rPr>
              <a:t>Increased Access to Talent</a:t>
            </a:r>
            <a:br>
              <a:rPr lang="en-US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US" kern="100" dirty="0">
              <a:solidFill>
                <a:prstClr val="black">
                  <a:lumMod val="85000"/>
                  <a:lumOff val="15000"/>
                </a:prstClr>
              </a:solidFill>
              <a:latin typeface="Calibri"/>
              <a:ea typeface="Calibri" panose="020F0502020204030204" pitchFamily="34" charset="0"/>
              <a:cs typeface="Calibri"/>
            </a:endParaRPr>
          </a:p>
          <a:p>
            <a:pPr marL="0" indent="0">
              <a:buNone/>
              <a:defRPr/>
            </a:pPr>
            <a:r>
              <a:rPr kumimoji="0" lang="en-US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/>
                <a:ea typeface="Calibri" panose="020F0502020204030204" pitchFamily="34" charset="0"/>
                <a:cs typeface="Calibri"/>
              </a:rPr>
              <a:t>Business Continuity</a:t>
            </a:r>
            <a:endParaRPr lang="en-US" dirty="0">
              <a:solidFill>
                <a:prstClr val="black">
                  <a:lumMod val="85000"/>
                  <a:lumOff val="15000"/>
                </a:prstClr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53D91C9-A04B-23FB-76AE-F0705871B059}"/>
              </a:ext>
            </a:extLst>
          </p:cNvPr>
          <p:cNvSpPr txBox="1">
            <a:spLocks/>
          </p:cNvSpPr>
          <p:nvPr/>
        </p:nvSpPr>
        <p:spPr>
          <a:xfrm>
            <a:off x="1562100" y="982131"/>
            <a:ext cx="5027807" cy="32126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83992A"/>
              </a:buClr>
              <a:buFont typeface="Arial"/>
              <a:buNone/>
              <a:defRPr/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sz="2800" kern="100" dirty="0">
              <a:solidFill>
                <a:prstClr val="black">
                  <a:lumMod val="85000"/>
                  <a:lumOff val="15000"/>
                </a:prst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C4F3BE-9F40-BECF-54B6-D305AACBCDB2}"/>
              </a:ext>
            </a:extLst>
          </p:cNvPr>
          <p:cNvSpPr txBox="1"/>
          <p:nvPr/>
        </p:nvSpPr>
        <p:spPr>
          <a:xfrm>
            <a:off x="495385" y="2146456"/>
            <a:ext cx="5156200" cy="3301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None/>
              <a:tabLst/>
              <a:defRPr/>
            </a:pPr>
            <a:r>
              <a:rPr kumimoji="0" lang="en-US" sz="2800" b="1" i="0" u="none" strike="noStrike" kern="1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Telehealth and Telemedicine</a:t>
            </a:r>
            <a:r>
              <a:rPr kumimoji="0" lang="en-US" sz="2800" b="0" i="0" u="none" strike="noStrike" kern="1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pPr marR="0" lvl="0" algn="l" defTabSz="457200" rtl="0" eaLnBrk="1" fontAlgn="auto" latinLnBrk="0" hangingPunct="1"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tabLst/>
              <a:defRPr/>
            </a:pPr>
            <a:r>
              <a:rPr kumimoji="0" lang="en-US" sz="28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        </a:t>
            </a:r>
            <a:br>
              <a:rPr kumimoji="0" lang="en-US" sz="28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Access to Specialists</a:t>
            </a: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Chronic Disease Management</a:t>
            </a: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Reduced Healthcare Disparities</a:t>
            </a: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Minimized Transmission Risks</a:t>
            </a: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Remote Consultations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F36A42-AE3C-6E0C-20F2-E7323EA8F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6</a:t>
            </a:fld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E5EA8DC-16E0-3B42-49F2-2E9DCBD952EE}"/>
              </a:ext>
            </a:extLst>
          </p:cNvPr>
          <p:cNvSpPr/>
          <p:nvPr/>
        </p:nvSpPr>
        <p:spPr>
          <a:xfrm>
            <a:off x="177885" y="301232"/>
            <a:ext cx="10350415" cy="1519257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85F3CF-902B-4044-99AA-2C7C365A6528}"/>
              </a:ext>
            </a:extLst>
          </p:cNvPr>
          <p:cNvSpPr txBox="1"/>
          <p:nvPr/>
        </p:nvSpPr>
        <p:spPr>
          <a:xfrm>
            <a:off x="495385" y="5969000"/>
            <a:ext cx="2408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Cook, (2002).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82006C-9548-7640-91A0-DE875D3F6DD7}"/>
              </a:ext>
            </a:extLst>
          </p:cNvPr>
          <p:cNvSpPr txBox="1"/>
          <p:nvPr/>
        </p:nvSpPr>
        <p:spPr>
          <a:xfrm>
            <a:off x="9046354" y="6202241"/>
            <a:ext cx="2615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NHS, (2023).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421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25643-129B-6EC7-A302-A73A5E585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04" y="413358"/>
            <a:ext cx="11770767" cy="1453019"/>
          </a:xfrm>
        </p:spPr>
        <p:txBody>
          <a:bodyPr>
            <a:noAutofit/>
          </a:bodyPr>
          <a:lstStyle/>
          <a:p>
            <a:pPr algn="l"/>
            <a:r>
              <a:rPr lang="en-GB" sz="4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 of </a:t>
            </a:r>
            <a:r>
              <a:rPr lang="en-GB" sz="4000" b="1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Virtual healthcare technologies and  Examples of Virtual Healthcare Technologies</a:t>
            </a:r>
            <a:b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1E178-A683-6407-DAA5-C33F4F5F9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329" y="1694679"/>
            <a:ext cx="4155989" cy="3887677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 of </a:t>
            </a:r>
            <a:r>
              <a:rPr lang="en-GB" sz="2800" b="1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Virtual healthcare technologies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kern="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Accessibility                                                                   Convenience</a:t>
            </a:r>
            <a:br>
              <a:rPr lang="en-GB" sz="28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r>
              <a:rPr lang="en-GB" sz="28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Cost-Efficiency</a:t>
            </a:r>
            <a:br>
              <a:rPr lang="en-GB" sz="2800" kern="1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r>
              <a:rPr lang="en-GB" sz="28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Preventive Care</a:t>
            </a:r>
            <a:br>
              <a:rPr lang="en-GB" sz="28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r>
              <a:rPr lang="en-GB" sz="28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Public Health Measures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0E22FD7-C4CE-F0B2-824A-41F21DBD071A}"/>
              </a:ext>
            </a:extLst>
          </p:cNvPr>
          <p:cNvSpPr txBox="1">
            <a:spLocks/>
          </p:cNvSpPr>
          <p:nvPr/>
        </p:nvSpPr>
        <p:spPr>
          <a:xfrm>
            <a:off x="4623627" y="1694679"/>
            <a:ext cx="7240044" cy="5032142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3000" b="1" kern="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Examples of Virtual Healthcare Technologies</a:t>
            </a:r>
            <a:endParaRPr lang="en-GB" sz="3000" b="1" kern="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Font typeface="Arial"/>
              <a:buNone/>
            </a:pPr>
            <a:endParaRPr lang="en-GB" sz="3000" dirty="0"/>
          </a:p>
          <a:p>
            <a:pPr marL="0" indent="0">
              <a:buFont typeface="Arial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Telemedicine Platforms</a:t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Remote Patient Monitoring</a:t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Mobile Health Apps</a:t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Video Conferencing Tools for Healthcare</a:t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E-Prescribing</a:t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Digital Healthcare Records</a:t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Virtual Mental Health</a:t>
            </a:r>
            <a:br>
              <a:rPr lang="en-GB" dirty="0"/>
            </a:b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B45174-E684-D535-0B79-7B9BB2597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7</a:t>
            </a:fld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BD701E2-2CA1-7CAB-A6A3-DF2CFD024D48}"/>
              </a:ext>
            </a:extLst>
          </p:cNvPr>
          <p:cNvSpPr/>
          <p:nvPr/>
        </p:nvSpPr>
        <p:spPr>
          <a:xfrm>
            <a:off x="92904" y="207943"/>
            <a:ext cx="11568827" cy="1345284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DAF026-15BC-2073-8FAC-D5649890CFE4}"/>
              </a:ext>
            </a:extLst>
          </p:cNvPr>
          <p:cNvSpPr txBox="1"/>
          <p:nvPr/>
        </p:nvSpPr>
        <p:spPr>
          <a:xfrm>
            <a:off x="6955670" y="6248400"/>
            <a:ext cx="4139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Abdel-Basset, Chang and </a:t>
            </a:r>
            <a:r>
              <a:rPr lang="en-GB" dirty="0" err="1"/>
              <a:t>Nabeeh</a:t>
            </a:r>
            <a:r>
              <a:rPr lang="en-GB" dirty="0"/>
              <a:t>, (2020).</a:t>
            </a:r>
          </a:p>
        </p:txBody>
      </p:sp>
    </p:spTree>
    <p:extLst>
      <p:ext uri="{BB962C8B-B14F-4D97-AF65-F5344CB8AC3E}">
        <p14:creationId xmlns:p14="http://schemas.microsoft.com/office/powerpoint/2010/main" val="3419098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B93DB-7D94-D885-C808-84579E476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949" y="421064"/>
            <a:ext cx="8818732" cy="970766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Benefits </a:t>
            </a:r>
            <a:r>
              <a:rPr kumimoji="0" lang="en-US" sz="4000" b="1" i="0" u="none" strike="noStrike" kern="1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Telehealth and Telemedicine</a:t>
            </a:r>
            <a:r>
              <a:rPr kumimoji="0" lang="en-US" sz="4000" b="0" i="0" u="none" strike="noStrike" kern="1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br>
              <a:rPr kumimoji="0" lang="en-US" sz="4000" b="0" i="0" u="none" strike="noStrike" kern="1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4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9E545-C190-EA26-5700-44E9E0C8F2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949" y="1655058"/>
            <a:ext cx="9601196" cy="2390849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Accessibility to Healthcare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Reduced Burden on Physical Healthcare Infrastructure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Timely Medical Interventions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7B9FC1-CBAB-BF98-AFBC-9ED37A7CC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8</a:t>
            </a:fld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4BF02A7-DF37-D321-7FFA-DD72E0B4ECC9}"/>
              </a:ext>
            </a:extLst>
          </p:cNvPr>
          <p:cNvSpPr/>
          <p:nvPr/>
        </p:nvSpPr>
        <p:spPr>
          <a:xfrm>
            <a:off x="245659" y="278261"/>
            <a:ext cx="7379381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3EB31A-6119-F777-41B6-E564AFE11FFF}"/>
              </a:ext>
            </a:extLst>
          </p:cNvPr>
          <p:cNvSpPr txBox="1"/>
          <p:nvPr/>
        </p:nvSpPr>
        <p:spPr>
          <a:xfrm>
            <a:off x="7510846" y="6108700"/>
            <a:ext cx="33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Portnoy, Waller and Elliott, (2020).</a:t>
            </a:r>
          </a:p>
        </p:txBody>
      </p:sp>
    </p:spTree>
    <p:extLst>
      <p:ext uri="{BB962C8B-B14F-4D97-AF65-F5344CB8AC3E}">
        <p14:creationId xmlns:p14="http://schemas.microsoft.com/office/powerpoint/2010/main" val="2101238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EA2E0-6B20-55D3-B282-208707C1B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268" y="330198"/>
            <a:ext cx="7602986" cy="1548029"/>
          </a:xfrm>
        </p:spPr>
        <p:txBody>
          <a:bodyPr>
            <a:normAutofit fontScale="90000"/>
          </a:bodyPr>
          <a:lstStyle/>
          <a:p>
            <a:pPr algn="l"/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Critique </a:t>
            </a:r>
            <a:r>
              <a:rPr kumimoji="0" lang="en-US" sz="4000" b="1" i="0" u="none" strike="noStrike" kern="1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Telehealth and Telemedicine</a:t>
            </a:r>
            <a:r>
              <a:rPr kumimoji="0" lang="en-US" sz="4000" b="0" i="0" u="none" strike="noStrike" kern="1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000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E7412-5282-7CFA-02E3-B26CBB4CF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268" y="1454641"/>
            <a:ext cx="9601196" cy="3318936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Privacy Concerns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 Barriers for Certain Demographics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Need for Regulatory Frameworks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Divide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Technical Challenges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66D627-3E23-606F-C9FE-741855205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9</a:t>
            </a:fld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C35DA2D-41D5-6545-0D8C-796709FCA951}"/>
              </a:ext>
            </a:extLst>
          </p:cNvPr>
          <p:cNvSpPr/>
          <p:nvPr/>
        </p:nvSpPr>
        <p:spPr>
          <a:xfrm>
            <a:off x="157057" y="448899"/>
            <a:ext cx="7602986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72FC69-BED4-46DA-13E4-7E0A8FD3E510}"/>
              </a:ext>
            </a:extLst>
          </p:cNvPr>
          <p:cNvSpPr txBox="1"/>
          <p:nvPr/>
        </p:nvSpPr>
        <p:spPr>
          <a:xfrm>
            <a:off x="7203989" y="5969000"/>
            <a:ext cx="2965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Keihanian</a:t>
            </a:r>
            <a:r>
              <a:rPr lang="en-GB" dirty="0"/>
              <a:t> et al., (2020).</a:t>
            </a:r>
          </a:p>
        </p:txBody>
      </p:sp>
    </p:spTree>
    <p:extLst>
      <p:ext uri="{BB962C8B-B14F-4D97-AF65-F5344CB8AC3E}">
        <p14:creationId xmlns:p14="http://schemas.microsoft.com/office/powerpoint/2010/main" val="1198570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E9A0A-6A2E-92C1-FB41-93BE69636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424" y="330198"/>
            <a:ext cx="9601196" cy="1303867"/>
          </a:xfrm>
        </p:spPr>
        <p:txBody>
          <a:bodyPr>
            <a:normAutofit fontScale="90000"/>
          </a:bodyPr>
          <a:lstStyle/>
          <a:p>
            <a:pPr algn="l"/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 of Remote Work Solutions</a:t>
            </a:r>
            <a:b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15CDB-3E63-780A-D45C-C93EE7CADF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424" y="1393750"/>
            <a:ext cx="9601196" cy="4981998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Telehealth Platforms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Remote Patient Monitoring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Mobile Health (mHealth) Applications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Electronic Health Records (EHR) and Telemedicine Integration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E-prescribing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Secure Messaging and Collaboration Tools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Virtual Mental Health Platforms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Telemedicine Software for Specialty Care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73912F-9EC3-5C00-809F-A1DC5A359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10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F4BE1C1-F85C-BEBC-40E7-F4635B931DDA}"/>
              </a:ext>
            </a:extLst>
          </p:cNvPr>
          <p:cNvSpPr/>
          <p:nvPr/>
        </p:nvSpPr>
        <p:spPr>
          <a:xfrm>
            <a:off x="200416" y="330198"/>
            <a:ext cx="8367387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BB6CF2-1C8A-906B-91CF-A71D7E8C341F}"/>
              </a:ext>
            </a:extLst>
          </p:cNvPr>
          <p:cNvSpPr txBox="1"/>
          <p:nvPr/>
        </p:nvSpPr>
        <p:spPr>
          <a:xfrm>
            <a:off x="8031892" y="6191082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NHS, (2023).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215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905C2-BEFD-C538-8F0D-3754D768C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82" y="204937"/>
            <a:ext cx="11405990" cy="1303867"/>
          </a:xfrm>
        </p:spPr>
        <p:txBody>
          <a:bodyPr>
            <a:normAutofit fontScale="90000"/>
          </a:bodyPr>
          <a:lstStyle/>
          <a:p>
            <a:pPr algn="l"/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rise of remote work during the pandemic</a:t>
            </a:r>
            <a:b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5DECD-5CB5-9148-0A22-392C7446B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792" y="1589178"/>
            <a:ext cx="9601196" cy="2149723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Continuity of Patient Care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Access to Healthcare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of Telehealth Technologies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solidFill>
                <a:srgbClr val="C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solidFill>
                <a:srgbClr val="C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solidFill>
                <a:srgbClr val="C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C23158-6D53-3EE7-39DB-EB0A883E2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11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67FCD85-59D8-9C89-E5AB-C535F50EA68E}"/>
              </a:ext>
            </a:extLst>
          </p:cNvPr>
          <p:cNvSpPr/>
          <p:nvPr/>
        </p:nvSpPr>
        <p:spPr>
          <a:xfrm>
            <a:off x="130482" y="207943"/>
            <a:ext cx="10015600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E9A64D-F98D-BF15-6E93-062C10FF1BA7}"/>
              </a:ext>
            </a:extLst>
          </p:cNvPr>
          <p:cNvSpPr txBox="1"/>
          <p:nvPr/>
        </p:nvSpPr>
        <p:spPr>
          <a:xfrm>
            <a:off x="8505568" y="6305438"/>
            <a:ext cx="3480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Tierney et al., (2023).</a:t>
            </a:r>
          </a:p>
        </p:txBody>
      </p:sp>
    </p:spTree>
    <p:extLst>
      <p:ext uri="{BB962C8B-B14F-4D97-AF65-F5344CB8AC3E}">
        <p14:creationId xmlns:p14="http://schemas.microsoft.com/office/powerpoint/2010/main" val="3974055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905C2-BEFD-C538-8F0D-3754D768C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82" y="204937"/>
            <a:ext cx="11405990" cy="1303867"/>
          </a:xfrm>
        </p:spPr>
        <p:txBody>
          <a:bodyPr>
            <a:normAutofit fontScale="90000"/>
          </a:bodyPr>
          <a:lstStyle/>
          <a:p>
            <a:pPr algn="l"/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rise of remote work during the pandemic</a:t>
            </a:r>
            <a:b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5DECD-5CB5-9148-0A22-392C7446B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267" y="1216647"/>
            <a:ext cx="9301618" cy="3230093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Numbers and levels of remote work in the healthcare sector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Impact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Scale of Adoption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C23158-6D53-3EE7-39DB-EB0A883E2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12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CFB9680-41CC-37B4-5658-75D6CDE3FCFE}"/>
              </a:ext>
            </a:extLst>
          </p:cNvPr>
          <p:cNvSpPr/>
          <p:nvPr/>
        </p:nvSpPr>
        <p:spPr>
          <a:xfrm>
            <a:off x="130482" y="207943"/>
            <a:ext cx="10328751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ED3A73-6E9E-AED0-D767-B94655755E27}"/>
              </a:ext>
            </a:extLst>
          </p:cNvPr>
          <p:cNvSpPr txBox="1"/>
          <p:nvPr/>
        </p:nvSpPr>
        <p:spPr>
          <a:xfrm>
            <a:off x="7438344" y="6221629"/>
            <a:ext cx="4263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Battisti, </a:t>
            </a:r>
            <a:r>
              <a:rPr lang="en-GB" dirty="0" err="1"/>
              <a:t>Alfiero</a:t>
            </a:r>
            <a:r>
              <a:rPr lang="en-GB" dirty="0"/>
              <a:t> and </a:t>
            </a:r>
            <a:r>
              <a:rPr lang="en-GB" dirty="0" err="1"/>
              <a:t>Leonidou</a:t>
            </a:r>
            <a:r>
              <a:rPr lang="en-GB" dirty="0"/>
              <a:t>, (2022).</a:t>
            </a:r>
          </a:p>
        </p:txBody>
      </p:sp>
    </p:spTree>
    <p:extLst>
      <p:ext uri="{BB962C8B-B14F-4D97-AF65-F5344CB8AC3E}">
        <p14:creationId xmlns:p14="http://schemas.microsoft.com/office/powerpoint/2010/main" val="42874422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B2DF2-7F31-3D51-2B8A-42CA4A9E9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32" y="-157736"/>
            <a:ext cx="9601196" cy="1303867"/>
          </a:xfrm>
        </p:spPr>
        <p:txBody>
          <a:bodyPr>
            <a:normAutofit/>
          </a:bodyPr>
          <a:lstStyle/>
          <a:p>
            <a:pPr algn="l"/>
            <a:r>
              <a:rPr lang="en-GB" sz="4000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Examples of remote work technologies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05320-1A79-E6CC-1CA4-D73A615AF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532" y="1283917"/>
            <a:ext cx="9601196" cy="2295395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Telehealth Platforms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Remote Patient Monitoring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Health Records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E24D8F-6B82-311E-42CC-9C107E44C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13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25B2EB0-FBEB-74A4-B368-D612316233E8}"/>
              </a:ext>
            </a:extLst>
          </p:cNvPr>
          <p:cNvSpPr/>
          <p:nvPr/>
        </p:nvSpPr>
        <p:spPr>
          <a:xfrm>
            <a:off x="155532" y="115916"/>
            <a:ext cx="8437323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1887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B2DF2-7F31-3D51-2B8A-42CA4A9E9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214" y="-145208"/>
            <a:ext cx="9601196" cy="1303867"/>
          </a:xfrm>
        </p:spPr>
        <p:txBody>
          <a:bodyPr>
            <a:normAutofit/>
          </a:bodyPr>
          <a:lstStyle/>
          <a:p>
            <a:pPr algn="l"/>
            <a:r>
              <a:rPr lang="en-GB" sz="4000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Examples of remote work technologies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05320-1A79-E6CC-1CA4-D73A615AF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214" y="1133604"/>
            <a:ext cx="9357981" cy="291230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Positive impact and challenges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Post-Pandemic Trends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Continued Telehealth Adoption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Regulatory Changes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E24D8F-6B82-311E-42CC-9C107E44C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14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D90BCA7-363D-12CA-7BB8-0E10A6F5A471}"/>
              </a:ext>
            </a:extLst>
          </p:cNvPr>
          <p:cNvSpPr/>
          <p:nvPr/>
        </p:nvSpPr>
        <p:spPr>
          <a:xfrm>
            <a:off x="243214" y="128444"/>
            <a:ext cx="8349641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A590DD-DED4-B8EB-4A7F-EBEE54A6E77E}"/>
              </a:ext>
            </a:extLst>
          </p:cNvPr>
          <p:cNvSpPr txBox="1"/>
          <p:nvPr/>
        </p:nvSpPr>
        <p:spPr>
          <a:xfrm>
            <a:off x="9304638" y="6248400"/>
            <a:ext cx="3558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Xu et al., (2022).</a:t>
            </a:r>
          </a:p>
        </p:txBody>
      </p:sp>
    </p:spTree>
    <p:extLst>
      <p:ext uri="{BB962C8B-B14F-4D97-AF65-F5344CB8AC3E}">
        <p14:creationId xmlns:p14="http://schemas.microsoft.com/office/powerpoint/2010/main" val="2834966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E0980-EE3F-ED68-07D6-9637765F5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60" y="563671"/>
            <a:ext cx="9601196" cy="908136"/>
          </a:xfrm>
        </p:spPr>
        <p:txBody>
          <a:bodyPr>
            <a:normAutofit/>
          </a:bodyPr>
          <a:lstStyle/>
          <a:p>
            <a:pPr algn="l"/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Benefits of remote working</a:t>
            </a:r>
            <a:endParaRPr lang="en-GB" sz="4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369C3-7A08-27FE-EA7C-FE4487333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060" y="1609593"/>
            <a:ext cx="9601196" cy="3318936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Access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Efficient Resource Utilization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Improved Patient Engagement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Enhanced Continuity of Care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076C06-C5A2-4D9D-4358-59CAABB24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15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F094D3D-CDAA-7DAE-26B1-1A1F254C95C4}"/>
              </a:ext>
            </a:extLst>
          </p:cNvPr>
          <p:cNvSpPr/>
          <p:nvPr/>
        </p:nvSpPr>
        <p:spPr>
          <a:xfrm>
            <a:off x="168060" y="670302"/>
            <a:ext cx="5927940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F96892-38D9-1C34-10C6-05D8B3D3F0A1}"/>
              </a:ext>
            </a:extLst>
          </p:cNvPr>
          <p:cNvSpPr txBox="1"/>
          <p:nvPr/>
        </p:nvSpPr>
        <p:spPr>
          <a:xfrm>
            <a:off x="8328453" y="6210644"/>
            <a:ext cx="3162269" cy="370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NHS England, (2023).</a:t>
            </a:r>
          </a:p>
        </p:txBody>
      </p:sp>
    </p:spTree>
    <p:extLst>
      <p:ext uri="{BB962C8B-B14F-4D97-AF65-F5344CB8AC3E}">
        <p14:creationId xmlns:p14="http://schemas.microsoft.com/office/powerpoint/2010/main" val="24463209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C32CB-288F-5592-DAD8-CC6BDE3B9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268" y="293201"/>
            <a:ext cx="9601196" cy="943049"/>
          </a:xfrm>
        </p:spPr>
        <p:txBody>
          <a:bodyPr>
            <a:normAutofit/>
          </a:bodyPr>
          <a:lstStyle/>
          <a:p>
            <a:pPr algn="l"/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Critique of remote working</a:t>
            </a:r>
            <a:endParaRPr lang="en-GB" sz="4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12118-B92D-242A-570B-502EF31CF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268" y="1461718"/>
            <a:ext cx="9601196" cy="478668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Isolation and Mental Health Concerns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 Disparities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 in Maintaining Team Cohesion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Patient Confidentiality and Data Security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Work-Life Balance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and Onboarding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6AC65F-235E-0158-F351-F57E5C582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16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2626C5E-CD8B-598A-F7AD-2C9AF0CB4DC0}"/>
              </a:ext>
            </a:extLst>
          </p:cNvPr>
          <p:cNvSpPr/>
          <p:nvPr/>
        </p:nvSpPr>
        <p:spPr>
          <a:xfrm>
            <a:off x="268268" y="386444"/>
            <a:ext cx="5934824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11ECEB-56BB-6A79-8677-D4ED017CEDD2}"/>
              </a:ext>
            </a:extLst>
          </p:cNvPr>
          <p:cNvSpPr txBox="1"/>
          <p:nvPr/>
        </p:nvSpPr>
        <p:spPr>
          <a:xfrm>
            <a:off x="6512011" y="6248400"/>
            <a:ext cx="4768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Babapour</a:t>
            </a:r>
            <a:r>
              <a:rPr lang="en-GB" dirty="0"/>
              <a:t> </a:t>
            </a:r>
            <a:r>
              <a:rPr lang="en-GB" dirty="0" err="1"/>
              <a:t>Chafi</a:t>
            </a:r>
            <a:r>
              <a:rPr lang="en-GB" dirty="0"/>
              <a:t>, </a:t>
            </a:r>
            <a:r>
              <a:rPr lang="en-GB" dirty="0" err="1"/>
              <a:t>Hultberg</a:t>
            </a:r>
            <a:r>
              <a:rPr lang="en-GB" dirty="0"/>
              <a:t> and </a:t>
            </a:r>
            <a:r>
              <a:rPr lang="en-GB" dirty="0" err="1"/>
              <a:t>Bozic</a:t>
            </a:r>
            <a:r>
              <a:rPr lang="en-GB" dirty="0"/>
              <a:t> Yams, (2021).</a:t>
            </a:r>
          </a:p>
        </p:txBody>
      </p:sp>
    </p:spTree>
    <p:extLst>
      <p:ext uri="{BB962C8B-B14F-4D97-AF65-F5344CB8AC3E}">
        <p14:creationId xmlns:p14="http://schemas.microsoft.com/office/powerpoint/2010/main" val="2625396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25F31-FD64-BFB4-5788-8B80609FD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690" y="318254"/>
            <a:ext cx="9601196" cy="1034558"/>
          </a:xfrm>
        </p:spPr>
        <p:txBody>
          <a:bodyPr>
            <a:normAutofit fontScale="90000"/>
          </a:bodyPr>
          <a:lstStyle/>
          <a:p>
            <a:pPr algn="l"/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Future Prospects and Challenges</a:t>
            </a:r>
            <a:b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7D265-5340-0F15-6349-298F568FD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896" y="1175360"/>
            <a:ext cx="9601196" cy="507304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Continued Growth and Integration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Expanding Services and Specialties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 Advancements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 on Preventive Care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Patient-Centric Care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Regulatory Support and Standardization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4861BD-D7E2-8241-F04C-5CB079915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17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F11C8AF-0FBC-3B8E-EB5A-0395864ADD7B}"/>
              </a:ext>
            </a:extLst>
          </p:cNvPr>
          <p:cNvSpPr/>
          <p:nvPr/>
        </p:nvSpPr>
        <p:spPr>
          <a:xfrm>
            <a:off x="130484" y="231319"/>
            <a:ext cx="7397658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05FF37-4725-2096-7F6B-876EE89A855A}"/>
              </a:ext>
            </a:extLst>
          </p:cNvPr>
          <p:cNvSpPr txBox="1"/>
          <p:nvPr/>
        </p:nvSpPr>
        <p:spPr>
          <a:xfrm>
            <a:off x="8575589" y="6343134"/>
            <a:ext cx="3818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Bhavnani</a:t>
            </a:r>
            <a:r>
              <a:rPr lang="en-GB" dirty="0"/>
              <a:t> et al., (2017).</a:t>
            </a:r>
          </a:p>
        </p:txBody>
      </p:sp>
    </p:spTree>
    <p:extLst>
      <p:ext uri="{BB962C8B-B14F-4D97-AF65-F5344CB8AC3E}">
        <p14:creationId xmlns:p14="http://schemas.microsoft.com/office/powerpoint/2010/main" val="7370764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55A54-A727-E812-457B-691506AF3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358" y="292620"/>
            <a:ext cx="11873284" cy="1303867"/>
          </a:xfrm>
        </p:spPr>
        <p:txBody>
          <a:bodyPr>
            <a:normAutofit fontScale="90000"/>
          </a:bodyPr>
          <a:lstStyle/>
          <a:p>
            <a:pPr algn="l"/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Future Challenges of Virtual Healthcare?</a:t>
            </a:r>
            <a:b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5D2C5-78FC-85CD-813C-929F37CB6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741" y="1298008"/>
            <a:ext cx="9601196" cy="496947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Healthcare Disparities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Privacy and Security Concerns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Regulatory and Legal Frameworks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Integration with Traditional Healthcare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Maintaining Patient-Provider Relationship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Considerations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08CCB1-8FBA-96CC-DDC8-14C2139E9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18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83E659F-A4F6-6027-DD55-9A6509052B80}"/>
              </a:ext>
            </a:extLst>
          </p:cNvPr>
          <p:cNvSpPr/>
          <p:nvPr/>
        </p:nvSpPr>
        <p:spPr>
          <a:xfrm>
            <a:off x="159358" y="292620"/>
            <a:ext cx="11615108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AA4559-3327-1556-A5D5-9DEC8F0CD924}"/>
              </a:ext>
            </a:extLst>
          </p:cNvPr>
          <p:cNvSpPr txBox="1"/>
          <p:nvPr/>
        </p:nvSpPr>
        <p:spPr>
          <a:xfrm>
            <a:off x="9113108" y="6305059"/>
            <a:ext cx="3373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Kaplan, (2020).</a:t>
            </a:r>
          </a:p>
        </p:txBody>
      </p:sp>
    </p:spTree>
    <p:extLst>
      <p:ext uri="{BB962C8B-B14F-4D97-AF65-F5344CB8AC3E}">
        <p14:creationId xmlns:p14="http://schemas.microsoft.com/office/powerpoint/2010/main" val="3421686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271A7-3A29-71CB-8E31-3873D32EC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32" y="205518"/>
            <a:ext cx="11616751" cy="1303867"/>
          </a:xfrm>
        </p:spPr>
        <p:txBody>
          <a:bodyPr>
            <a:normAutofit fontScale="90000"/>
          </a:bodyPr>
          <a:lstStyle/>
          <a:p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Future Prospects of Remote Working?</a:t>
            </a:r>
            <a:b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DFF08-22CB-1095-9B22-688485229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217" y="1179068"/>
            <a:ext cx="9601196" cy="4219649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Hybrid Work Models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Virtual Care Continuation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 Integration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Enhanced Security Measures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Development and Training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Patient-</a:t>
            </a:r>
            <a:r>
              <a:rPr lang="en-GB" sz="2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Centered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Remote Care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8C0A24-4391-4EA8-4806-A9EBAB2D7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19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ED21F7A-8B1B-5D11-E866-2477D5C74E15}"/>
              </a:ext>
            </a:extLst>
          </p:cNvPr>
          <p:cNvSpPr/>
          <p:nvPr/>
        </p:nvSpPr>
        <p:spPr>
          <a:xfrm>
            <a:off x="413359" y="207943"/>
            <a:ext cx="11047956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0A7AD8-D00F-B516-0A4D-F19A52419675}"/>
              </a:ext>
            </a:extLst>
          </p:cNvPr>
          <p:cNvSpPr txBox="1"/>
          <p:nvPr/>
        </p:nvSpPr>
        <p:spPr>
          <a:xfrm>
            <a:off x="9327290" y="6248400"/>
            <a:ext cx="3138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Talal et al., (2020)</a:t>
            </a:r>
          </a:p>
        </p:txBody>
      </p:sp>
    </p:spTree>
    <p:extLst>
      <p:ext uri="{BB962C8B-B14F-4D97-AF65-F5344CB8AC3E}">
        <p14:creationId xmlns:p14="http://schemas.microsoft.com/office/powerpoint/2010/main" val="23857986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3F386-6455-10F7-4934-FA3633AC2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268" y="330198"/>
            <a:ext cx="11568828" cy="1303867"/>
          </a:xfrm>
        </p:spPr>
        <p:txBody>
          <a:bodyPr>
            <a:normAutofit fontScale="90000"/>
          </a:bodyPr>
          <a:lstStyle/>
          <a:p>
            <a:pPr algn="l"/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Future Challenges of Remote Working?</a:t>
            </a:r>
            <a:b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824EC-E0A8-B478-97E8-5A3C84DDD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04" y="1341906"/>
            <a:ext cx="9601196" cy="551609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Inclusion and Accessibility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 Well-being and Mental Health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Collaboration and Team Dynamics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Security and Privacy Concerns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Leadership and Management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Regulatory Compliance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 Infrastructure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D5940-A600-0E25-846D-E0DBADF0D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20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174FF69-F655-FE80-F448-81D6661EE05F}"/>
              </a:ext>
            </a:extLst>
          </p:cNvPr>
          <p:cNvSpPr/>
          <p:nvPr/>
        </p:nvSpPr>
        <p:spPr>
          <a:xfrm>
            <a:off x="268268" y="330198"/>
            <a:ext cx="11285951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55B388-048D-FAAD-BF2F-DABDA1DB036B}"/>
              </a:ext>
            </a:extLst>
          </p:cNvPr>
          <p:cNvSpPr txBox="1"/>
          <p:nvPr/>
        </p:nvSpPr>
        <p:spPr>
          <a:xfrm>
            <a:off x="9160065" y="6343136"/>
            <a:ext cx="4247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Fisk et al., (2022).</a:t>
            </a:r>
          </a:p>
        </p:txBody>
      </p:sp>
    </p:spTree>
    <p:extLst>
      <p:ext uri="{BB962C8B-B14F-4D97-AF65-F5344CB8AC3E}">
        <p14:creationId xmlns:p14="http://schemas.microsoft.com/office/powerpoint/2010/main" val="37113691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D4147-8BEE-57D5-0BA9-60C405B89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845" y="243097"/>
            <a:ext cx="9601196" cy="1303867"/>
          </a:xfrm>
        </p:spPr>
        <p:txBody>
          <a:bodyPr>
            <a:normAutofit fontScale="90000"/>
          </a:bodyPr>
          <a:lstStyle/>
          <a:p>
            <a:pPr algn="l"/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Integration of Technologies</a:t>
            </a:r>
            <a:b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24FE1-B594-9EFB-42F7-CD49C2CEB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845" y="1166543"/>
            <a:ext cx="9601196" cy="361840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Telehealth for Community Health Monitoring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Health Platforms with Remote Work Access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Virtual Health Education and Remote Learning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Remote Work for Community Health Outreach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Analytics for Community Health Planning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363281-5BEF-5B06-1586-9A24D9AA2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21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5F44923-B4A1-0F26-174F-CF4D7110C42D}"/>
              </a:ext>
            </a:extLst>
          </p:cNvPr>
          <p:cNvSpPr/>
          <p:nvPr/>
        </p:nvSpPr>
        <p:spPr>
          <a:xfrm>
            <a:off x="305845" y="243097"/>
            <a:ext cx="6150279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8954AB-5DFE-2FE5-8CAB-C69B7506BF59}"/>
              </a:ext>
            </a:extLst>
          </p:cNvPr>
          <p:cNvSpPr txBox="1"/>
          <p:nvPr/>
        </p:nvSpPr>
        <p:spPr>
          <a:xfrm>
            <a:off x="8894803" y="6338332"/>
            <a:ext cx="4003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Källander</a:t>
            </a:r>
            <a:r>
              <a:rPr lang="en-GB" dirty="0"/>
              <a:t> et al., (2013).</a:t>
            </a:r>
          </a:p>
        </p:txBody>
      </p:sp>
    </p:spTree>
    <p:extLst>
      <p:ext uri="{BB962C8B-B14F-4D97-AF65-F5344CB8AC3E}">
        <p14:creationId xmlns:p14="http://schemas.microsoft.com/office/powerpoint/2010/main" val="35572773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2B736-906B-765D-30A3-D5B10216B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637" y="180466"/>
            <a:ext cx="9601196" cy="1303867"/>
          </a:xfrm>
        </p:spPr>
        <p:txBody>
          <a:bodyPr>
            <a:normAutofit fontScale="90000"/>
          </a:bodyPr>
          <a:lstStyle/>
          <a:p>
            <a:pPr algn="l"/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 Inclusivity</a:t>
            </a:r>
            <a:b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4E2E1-5629-B2DB-1C78-F9386A299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897" y="1179068"/>
            <a:ext cx="9601196" cy="3318936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Literacy Programs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Accessible Technology Design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Technology Centres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Mobile Technology Outreach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Affordable Internet Access Programs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8EEE6C-A92B-E350-4B30-1DA248A4D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22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60E1853-595C-2F68-2F71-C3DFE67FAD1A}"/>
              </a:ext>
            </a:extLst>
          </p:cNvPr>
          <p:cNvSpPr/>
          <p:nvPr/>
        </p:nvSpPr>
        <p:spPr>
          <a:xfrm>
            <a:off x="205637" y="207943"/>
            <a:ext cx="5706648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A5DC11-5974-4AB3-10D6-B81060946585}"/>
              </a:ext>
            </a:extLst>
          </p:cNvPr>
          <p:cNvSpPr txBox="1"/>
          <p:nvPr/>
        </p:nvSpPr>
        <p:spPr>
          <a:xfrm>
            <a:off x="7735330" y="6248400"/>
            <a:ext cx="4769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Strover</a:t>
            </a:r>
            <a:r>
              <a:rPr lang="en-GB" dirty="0"/>
              <a:t>, Chapman and Waters, (2004).</a:t>
            </a:r>
          </a:p>
        </p:txBody>
      </p:sp>
    </p:spTree>
    <p:extLst>
      <p:ext uri="{BB962C8B-B14F-4D97-AF65-F5344CB8AC3E}">
        <p14:creationId xmlns:p14="http://schemas.microsoft.com/office/powerpoint/2010/main" val="10166706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F591F-E537-C94F-983E-5F88AD497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33" y="142888"/>
            <a:ext cx="9601196" cy="1303867"/>
          </a:xfrm>
        </p:spPr>
        <p:txBody>
          <a:bodyPr>
            <a:normAutofit fontScale="90000"/>
          </a:bodyPr>
          <a:lstStyle/>
          <a:p>
            <a:pPr algn="l"/>
            <a:r>
              <a:rPr lang="en-GB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Regulatory Consideration </a:t>
            </a:r>
            <a:b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A6C63-AEAA-3FDE-9253-7D891B7EE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741" y="1166543"/>
            <a:ext cx="9601196" cy="4802458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Protection and Privacy Regulations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Guidelines for Artificial Intelligence (AI)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Telehealth and Telemedicine Regulations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Accessibility Standards for Digital Platforms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Cybersecurity Regulations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E-Government Regulations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Content Regulation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4F6194-DE72-E0A7-6DEE-B9C246558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23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8BDAE3-8926-255E-5752-9E0A3CBFA6E3}"/>
              </a:ext>
            </a:extLst>
          </p:cNvPr>
          <p:cNvSpPr/>
          <p:nvPr/>
        </p:nvSpPr>
        <p:spPr>
          <a:xfrm>
            <a:off x="155533" y="142888"/>
            <a:ext cx="6057377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12AC5A-4900-4C43-DE62-C86839BEA73C}"/>
              </a:ext>
            </a:extLst>
          </p:cNvPr>
          <p:cNvSpPr txBox="1"/>
          <p:nvPr/>
        </p:nvSpPr>
        <p:spPr>
          <a:xfrm>
            <a:off x="8421627" y="6273799"/>
            <a:ext cx="4407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Siriwardhana</a:t>
            </a:r>
            <a:r>
              <a:rPr lang="en-GB" dirty="0"/>
              <a:t> et al., (2020).</a:t>
            </a:r>
          </a:p>
        </p:txBody>
      </p:sp>
    </p:spTree>
    <p:extLst>
      <p:ext uri="{BB962C8B-B14F-4D97-AF65-F5344CB8AC3E}">
        <p14:creationId xmlns:p14="http://schemas.microsoft.com/office/powerpoint/2010/main" val="6960956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B49A2-1300-0EEB-5BC7-24C758B1C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164" y="330198"/>
            <a:ext cx="9601196" cy="1303867"/>
          </a:xfrm>
        </p:spPr>
        <p:txBody>
          <a:bodyPr/>
          <a:lstStyle/>
          <a:p>
            <a:pPr algn="l"/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925FB-DBA5-97EA-360C-A8B65AFBD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281359"/>
            <a:ext cx="9601196" cy="170191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irtual healthcare and remote work solutions used widely during Covid-19, have continued to be widely used post-Covid-19, providing a positive impact on community development.</a:t>
            </a:r>
            <a:endParaRPr lang="en-GB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EDB75-4848-4527-2EE5-F5E1D0479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24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6D1753F-0198-5923-40D5-CEB1D957AC63}"/>
              </a:ext>
            </a:extLst>
          </p:cNvPr>
          <p:cNvSpPr/>
          <p:nvPr/>
        </p:nvSpPr>
        <p:spPr>
          <a:xfrm>
            <a:off x="1295402" y="1634065"/>
            <a:ext cx="9840236" cy="3626867"/>
          </a:xfrm>
          <a:prstGeom prst="roundRect">
            <a:avLst/>
          </a:prstGeom>
          <a:solidFill>
            <a:schemeClr val="accent1">
              <a:alpha val="8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FAD9945-F7BC-99E2-4378-6BDEB361BC89}"/>
              </a:ext>
            </a:extLst>
          </p:cNvPr>
          <p:cNvSpPr/>
          <p:nvPr/>
        </p:nvSpPr>
        <p:spPr>
          <a:xfrm>
            <a:off x="218164" y="625423"/>
            <a:ext cx="2900817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78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D3FC8-7ED3-BE88-9FFD-3C5C36E04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053" y="2323438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Questions</a:t>
            </a:r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4DC8DE-ACA6-D5CD-5A6F-A6484B8D7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25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37576E3-6C6E-3865-8CA8-E5BFBC50B9BA}"/>
              </a:ext>
            </a:extLst>
          </p:cNvPr>
          <p:cNvSpPr/>
          <p:nvPr/>
        </p:nvSpPr>
        <p:spPr>
          <a:xfrm>
            <a:off x="1734903" y="2323438"/>
            <a:ext cx="8179496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8565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D3FC8-7ED3-BE88-9FFD-3C5C36E04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346" y="1198605"/>
            <a:ext cx="10305535" cy="5462254"/>
          </a:xfrm>
        </p:spPr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4DC8DE-ACA6-D5CD-5A6F-A6484B8D7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26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37576E3-6C6E-3865-8CA8-E5BFBC50B9BA}"/>
              </a:ext>
            </a:extLst>
          </p:cNvPr>
          <p:cNvSpPr/>
          <p:nvPr/>
        </p:nvSpPr>
        <p:spPr>
          <a:xfrm>
            <a:off x="98852" y="128714"/>
            <a:ext cx="3595817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673EFA-736F-2286-8251-2C92A8BEA2F3}"/>
              </a:ext>
            </a:extLst>
          </p:cNvPr>
          <p:cNvSpPr txBox="1"/>
          <p:nvPr/>
        </p:nvSpPr>
        <p:spPr>
          <a:xfrm>
            <a:off x="0" y="1443841"/>
            <a:ext cx="1209314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Abdel-Basset, M., Chang, V. and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Nabeeh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N.A. (2020). An Intelligent Framework using Disruptive Technologies for COVID-19 analysis. </a:t>
            </a:r>
            <a:r>
              <a:rPr lang="en-GB" sz="1400" b="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Technological Forecasting and Social Change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163, p.120431.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://doi.org/10.1016/j.techfore.2020.120431.</a:t>
            </a:r>
          </a:p>
          <a:p>
            <a:pPr algn="l"/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Babapour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Chafi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Hultberg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and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Bozic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Yams, N. (2021). Post-Pandemic Office Work: Perceived Challenges and Opportunities for a Sustainable Work Environment. </a:t>
            </a:r>
            <a:r>
              <a:rPr lang="en-GB" sz="1400" b="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Sustainability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[online] 14(1), p.294. Available at: https://www.mdpi.com/2071-1050/14/1/294.</a:t>
            </a:r>
          </a:p>
          <a:p>
            <a:pPr algn="l"/>
            <a:endParaRPr lang="en-GB" sz="1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Barrett, M.,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Oborn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and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Orlikowski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W. (2016). Creating Value in Online Communities: The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Sociomaterial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Configuring of Strategy, Platform, and Stakeholder Engagement. </a:t>
            </a:r>
            <a:r>
              <a:rPr lang="en-GB" sz="1400" b="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 Systems Research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27(4), pp.704–723.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://doi.org/10.1287/isre.2016.0648.</a:t>
            </a:r>
          </a:p>
          <a:p>
            <a:pPr algn="l"/>
            <a:endParaRPr lang="en-GB" sz="1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Battisti, E.,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Alfiero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and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Leonidou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(2022). Remote working and digital transformation during the COVID-19 pandemic: Economic–financial impacts and psychological drivers for employees. </a:t>
            </a:r>
            <a:r>
              <a:rPr lang="en-GB" sz="1400" b="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Business Research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[online] 150(1), pp.38–50.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://doi.org/10.1016/j.jbusres.2022.06.010.</a:t>
            </a:r>
          </a:p>
          <a:p>
            <a:pPr algn="l"/>
            <a:endParaRPr lang="en-GB" sz="1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Bekele, F.,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Mechessa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D.F. and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Sefera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 (2021). Prevalence and associated factors of the psychological impact of COVID-19 among communities, health care workers and patients in Ethiopia: A systematic review. </a:t>
            </a:r>
            <a:r>
              <a:rPr lang="en-GB" sz="1400" b="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Annals of Medicine and Surgery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66, p.102403.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://doi.org/10.1016/j.amsu.2021.102403.</a:t>
            </a:r>
          </a:p>
          <a:p>
            <a:pPr algn="l"/>
            <a:endParaRPr lang="en-GB" sz="1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Bhavnani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S.P.,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Parakh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K.,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Atreja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Druz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Graham, G.N., Hayek, S.S.,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Krumholz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H.M., Maddox, T.M.,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Majmudar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M.D., Rumsfeld, J.S. and Shah, B.R. (2017). 2017 Roadmap for Innovation—ACC Health Policy Statement on Healthcare Transformation in the Era of Digital Health, Big Data, and Precision Health. </a:t>
            </a:r>
            <a:r>
              <a:rPr lang="en-GB" sz="1400" b="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the American College of Cardiology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70(21), pp.2696–2718. </a:t>
            </a:r>
            <a:r>
              <a:rPr lang="en-GB" sz="1400" b="0" i="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://doi.org/10.1016/j.jacc.2017.10.018.</a:t>
            </a:r>
          </a:p>
        </p:txBody>
      </p:sp>
    </p:spTree>
    <p:extLst>
      <p:ext uri="{BB962C8B-B14F-4D97-AF65-F5344CB8AC3E}">
        <p14:creationId xmlns:p14="http://schemas.microsoft.com/office/powerpoint/2010/main" val="12825106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D3FC8-7ED3-BE88-9FFD-3C5C36E04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346" y="1198605"/>
            <a:ext cx="10305535" cy="5189837"/>
          </a:xfrm>
        </p:spPr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4DC8DE-ACA6-D5CD-5A6F-A6484B8D7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27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37576E3-6C6E-3865-8CA8-E5BFBC50B9BA}"/>
              </a:ext>
            </a:extLst>
          </p:cNvPr>
          <p:cNvSpPr/>
          <p:nvPr/>
        </p:nvSpPr>
        <p:spPr>
          <a:xfrm>
            <a:off x="98852" y="128714"/>
            <a:ext cx="3595817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95EC9E-B811-0C35-7FAE-4D342E6D3D24}"/>
              </a:ext>
            </a:extLst>
          </p:cNvPr>
          <p:cNvSpPr txBox="1"/>
          <p:nvPr/>
        </p:nvSpPr>
        <p:spPr>
          <a:xfrm>
            <a:off x="154288" y="1262204"/>
            <a:ext cx="1188342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Cook, D.J. (2002). E-Health, Telehealth and Telemedicine.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Telemedicine Journal and e-Health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8(2), pp.167–167.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://doi.org/10.1089/15305620260008101.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Fisk, R.P.,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Gallan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A.S., Joubert, A.M.,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Beekhuyzen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Cheung, L. and Russell-Bennett, R. (2022). Healing the Digital Divide With Digital Inclusion: Enabling Human Capabilities.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Service Research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p.109467052211401.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://doi.org/10.1177/10946705221140148.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Källander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Tibenderana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J.K.,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Akpogheneta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O.J., Strachan, D.L., Hill, Z., ten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Asbroek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A.H.A., Conteh, L., Kirkwood, B.R. and Meek, S.R. (2013). Mobile Health (mHealth) Approaches and Lessons for Increased Performance and Retention of Community Health Workers in Low- and Middle-Income Countries: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Review. Journal of Medical Internet Research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15(1), p.e17.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://doi.org/10.2196/jmir.2130.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Kaplan, B. (2020). Revisiting Health Information Technology Ethical, Legal, and Social Issues and Evaluation: Telehealth/Telemedicine and COVID-19.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Medical Informatics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143(1), p.104239.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://doi.org/10.1016/j.ijmedinf.2020.104239.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Keihanian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T., Sharma, P., Goyal, J., Sussman, D.A. and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Girotra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(2020).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TeleHealth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utilization in Gastroenterology (GI) clinics amid Coronavirus-19 (COVID-19) pandemic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Impact on clinical practice &amp; GI training. Gastroenterology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://doi.org/10.1053/j.gastro.2020.06.040.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(2023a).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England» Microsoft Teams and remote working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www.england.nhs.uk. Available at: https://www.england.nhs.uk/long-read/microsoft-teams-and-remote-working/ [Accessed 24 Nov. 2023].</a:t>
            </a:r>
          </a:p>
          <a:p>
            <a:pPr algn="l"/>
            <a:endParaRPr lang="en-US" sz="1400" b="0" i="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(2023b).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REMOTE WORKING POLICY </a:t>
            </a:r>
            <a:r>
              <a:rPr lang="en-US" sz="14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POLICY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 https://www.sfh-tr.nhs.uk/media/15712/isp-09-remote-working-policy-v7-apr-23.pdf [Accessed 24 Nov. 2023].</a:t>
            </a:r>
          </a:p>
          <a:p>
            <a:pPr algn="l"/>
            <a:endParaRPr lang="en-US" sz="1400" b="0" i="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England (2023).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England» Microsoft Teams and remote working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www.england.nhs.uk. Available at: https://www.england.nhs.uk/long-read/microsoft-teams-and-remote-working/.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80606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D3FC8-7ED3-BE88-9FFD-3C5C36E04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346" y="1198605"/>
            <a:ext cx="10305535" cy="5189837"/>
          </a:xfrm>
        </p:spPr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4DC8DE-ACA6-D5CD-5A6F-A6484B8D7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3309-2AF3-48D4-99A3-372B156F5924}" type="slidenum">
              <a:rPr lang="en-GB" smtClean="0"/>
              <a:t>28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37576E3-6C6E-3865-8CA8-E5BFBC50B9BA}"/>
              </a:ext>
            </a:extLst>
          </p:cNvPr>
          <p:cNvSpPr/>
          <p:nvPr/>
        </p:nvSpPr>
        <p:spPr>
          <a:xfrm>
            <a:off x="98852" y="128714"/>
            <a:ext cx="3595817" cy="756561"/>
          </a:xfrm>
          <a:prstGeom prst="roundRect">
            <a:avLst/>
          </a:prstGeom>
          <a:solidFill>
            <a:schemeClr val="accent1">
              <a:alpha val="1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AC8263-FE2B-0334-4241-B7448D98887C}"/>
              </a:ext>
            </a:extLst>
          </p:cNvPr>
          <p:cNvSpPr txBox="1"/>
          <p:nvPr/>
        </p:nvSpPr>
        <p:spPr>
          <a:xfrm>
            <a:off x="253068" y="1407367"/>
            <a:ext cx="11685864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Portnoy, J., Waller, M. and Elliott, T. (2020). Telemedicine in the Era of COVID-19.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Journal of Allergy and Clinical Immunology: In Practice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8(5).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://doi.org/10.1016/j.jaip.2020.03.008.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Siriwardhana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Y.,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Alwis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C.D.,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Gür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Ylianttila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and Liyanage, M. (2020). The Fight Against the COVID-19 Pandemic With 5G Technologies.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IEEE Engineering Management Review,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48(3), pp.72–84.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://doi.org/10.1109/EMR.2020.3017451.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Strover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Chapman, G. and Waters, J. (2004). Beyond community networking and CTCs: access, development, and public policy.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Telecommunications Policy,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28(7-8), pp.465–485.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://doi.org/10.1016/j.telpol.2004.05.008.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Talal, A.H.,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Sofikitou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E.M.,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Jaanimägi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U.,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Zeremski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Tobin, J.N. and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Markatou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(2020). A framework for patient-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centered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telemedicine: Application and lessons learned from vulnerable populations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Journal of Biomedical Informatics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112(1), p.103622.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://doi.org/10.1016/j.jbi.2020.103622.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Tierney, A.A.,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Payán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D.D., Brown, T.T., Aguilera, A.,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Shortell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S.M. and Rodriguez, H.P. (2023). Telehealth Use, Care Continuity, and Quality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Medical Care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61(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Suppl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1), pp.S62–S69.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://doi.org/10.1097/mlr.0000000000001811.</a:t>
            </a:r>
          </a:p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Xu, P., Hudnall, M., Zhao, S., Raja, U., Parton, J. and Lewis, D. (2022). Pandemic-Triggered Adoption of Telehealth in Underserved Communities: Descriptive Study of Pre- and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Postshutdown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Trends.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Medical Internet </a:t>
            </a:r>
            <a:r>
              <a:rPr lang="en-GB" sz="1400" i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</a:t>
            </a:r>
            <a:r>
              <a:rPr lang="en-GB" sz="1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24(7), p.e38602.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://doi.org/10.2196/38602.</a:t>
            </a:r>
          </a:p>
        </p:txBody>
      </p:sp>
    </p:spTree>
    <p:extLst>
      <p:ext uri="{BB962C8B-B14F-4D97-AF65-F5344CB8AC3E}">
        <p14:creationId xmlns:p14="http://schemas.microsoft.com/office/powerpoint/2010/main" val="37897594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5" ma:contentTypeDescription="Create a new document." ma:contentTypeScope="" ma:versionID="56c9993d0acb8c47b9022b68ce36f969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d4f8e3a18966f6adc23d32c71d8d55b3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_activity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Props1.xml><?xml version="1.0" encoding="utf-8"?>
<ds:datastoreItem xmlns:ds="http://schemas.openxmlformats.org/officeDocument/2006/customXml" ds:itemID="{3D67D66A-05FF-49F1-A49C-0C8AFF864B3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793DA3D-5F83-461B-BFB6-D66519E900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E0FD001-F3CE-4008-82B1-ECC577F1D5B6}">
  <ds:schemaRefs>
    <ds:schemaRef ds:uri="9823f8e4-81f3-4a59-a026-c1a9717271fd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95817cb9-f0eb-4f4d-892c-47ab9f8957c0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215</TotalTime>
  <Words>2122</Words>
  <Application>Microsoft Office PowerPoint</Application>
  <PresentationFormat>Widescreen</PresentationFormat>
  <Paragraphs>245</Paragraphs>
  <Slides>28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Organic</vt:lpstr>
      <vt:lpstr> </vt:lpstr>
      <vt:lpstr> </vt:lpstr>
      <vt:lpstr> </vt:lpstr>
      <vt:lpstr>Impact of COVID-19 on communities </vt:lpstr>
      <vt:lpstr>Importance of digital technologies in community development during COVID-19</vt:lpstr>
      <vt:lpstr>Overview of Digital Technologies in Post-COVID Community Development</vt:lpstr>
      <vt:lpstr>Importance of Virtual healthcare technologies and  Examples of Virtual Healthcare Technologies </vt:lpstr>
      <vt:lpstr>Benefits Telehealth and Telemedicine   </vt:lpstr>
      <vt:lpstr>Critique Telehealth and Telemedicine   </vt:lpstr>
      <vt:lpstr>Overview of Remote Work Solutions </vt:lpstr>
      <vt:lpstr>The rise of remote work during the pandemic </vt:lpstr>
      <vt:lpstr>The rise of remote work during the pandemic </vt:lpstr>
      <vt:lpstr>Examples of remote work technologies</vt:lpstr>
      <vt:lpstr>Examples of remote work technologies</vt:lpstr>
      <vt:lpstr>Benefits of remote working</vt:lpstr>
      <vt:lpstr>Critique of remote working</vt:lpstr>
      <vt:lpstr>Future Prospects and Challenges </vt:lpstr>
      <vt:lpstr>What are the Future Challenges of Virtual Healthcare? </vt:lpstr>
      <vt:lpstr>What are the Future Prospects of Remote Working? </vt:lpstr>
      <vt:lpstr>What are the Future Challenges of Remote Working? </vt:lpstr>
      <vt:lpstr>Integration of Technologies </vt:lpstr>
      <vt:lpstr>Technological Inclusivity </vt:lpstr>
      <vt:lpstr>Regulatory Consideration  </vt:lpstr>
      <vt:lpstr>Conclusion</vt:lpstr>
      <vt:lpstr>Questions </vt:lpstr>
      <vt:lpstr> </vt:lpstr>
      <vt:lpstr>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Laura Burniene (2115498)</dc:creator>
  <cp:lastModifiedBy>Laura Burniene (2115498)</cp:lastModifiedBy>
  <cp:revision>37</cp:revision>
  <dcterms:created xsi:type="dcterms:W3CDTF">2023-11-21T18:49:16Z</dcterms:created>
  <dcterms:modified xsi:type="dcterms:W3CDTF">2023-11-24T13:02:28Z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