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heme/themeOverride1.xml" ContentType="application/vnd.openxmlformats-officedocument.themeOverride+xml"/>
  <Override PartName="/ppt/notesSlides/notesSlide3.xml" ContentType="application/vnd.openxmlformats-officedocument.presentationml.notesSlide+xml"/>
  <Override PartName="/ppt/theme/themeOverride2.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74" r:id="rId2"/>
    <p:sldId id="356" r:id="rId3"/>
    <p:sldId id="349" r:id="rId4"/>
    <p:sldId id="262" r:id="rId5"/>
    <p:sldId id="263" r:id="rId6"/>
    <p:sldId id="266" r:id="rId7"/>
    <p:sldId id="359" r:id="rId8"/>
    <p:sldId id="259" r:id="rId9"/>
    <p:sldId id="264" r:id="rId10"/>
    <p:sldId id="276" r:id="rId11"/>
    <p:sldId id="278" r:id="rId12"/>
    <p:sldId id="281" r:id="rId13"/>
    <p:sldId id="350" r:id="rId14"/>
    <p:sldId id="295" r:id="rId15"/>
    <p:sldId id="291" r:id="rId16"/>
    <p:sldId id="293" r:id="rId17"/>
    <p:sldId id="35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Roberts (IMH)" initials="ER(" lastIdx="1" clrIdx="0">
    <p:extLst>
      <p:ext uri="{19B8F6BF-5375-455C-9EA6-DF929625EA0E}">
        <p15:presenceInfo xmlns:p15="http://schemas.microsoft.com/office/powerpoint/2012/main" userId="Emma Roberts (IM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96D592-01A0-460A-9D8D-2DCC50ED51BC}" v="4" dt="2024-07-12T07:29:08.0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8922" autoAdjust="0"/>
    <p:restoredTop sz="61580" autoAdjust="0"/>
  </p:normalViewPr>
  <p:slideViewPr>
    <p:cSldViewPr>
      <p:cViewPr varScale="1">
        <p:scale>
          <a:sx n="56" d="100"/>
          <a:sy n="56" d="100"/>
        </p:scale>
        <p:origin x="318" y="6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CFB48BEF-CBA8-41A2-BBC4-A7CC4793A8BB}"/>
    <pc:docChg chg="custSel addSld delSld modSld sldOrd">
      <pc:chgData name="Emma Roberts (IMH)" userId="4381aaa8-aec7-4c01-8fc3-2065cac71278" providerId="ADAL" clId="{CFB48BEF-CBA8-41A2-BBC4-A7CC4793A8BB}" dt="2024-06-12T12:38:46.796" v="625" actId="20577"/>
      <pc:docMkLst>
        <pc:docMk/>
      </pc:docMkLst>
      <pc:sldChg chg="delSp modSp add mod ord">
        <pc:chgData name="Emma Roberts (IMH)" userId="4381aaa8-aec7-4c01-8fc3-2065cac71278" providerId="ADAL" clId="{CFB48BEF-CBA8-41A2-BBC4-A7CC4793A8BB}" dt="2024-06-12T12:31:54.557" v="81" actId="20577"/>
        <pc:sldMkLst>
          <pc:docMk/>
          <pc:sldMk cId="0" sldId="259"/>
        </pc:sldMkLst>
        <pc:spChg chg="mod">
          <ac:chgData name="Emma Roberts (IMH)" userId="4381aaa8-aec7-4c01-8fc3-2065cac71278" providerId="ADAL" clId="{CFB48BEF-CBA8-41A2-BBC4-A7CC4793A8BB}" dt="2024-06-12T12:31:54.557" v="81" actId="20577"/>
          <ac:spMkLst>
            <pc:docMk/>
            <pc:sldMk cId="0" sldId="259"/>
            <ac:spMk id="7170" creationId="{20E13268-4E3F-4BA0-BE5A-79DB5D419046}"/>
          </ac:spMkLst>
        </pc:spChg>
        <pc:spChg chg="mod">
          <ac:chgData name="Emma Roberts (IMH)" userId="4381aaa8-aec7-4c01-8fc3-2065cac71278" providerId="ADAL" clId="{CFB48BEF-CBA8-41A2-BBC4-A7CC4793A8BB}" dt="2024-06-12T12:31:05.229" v="56" actId="14100"/>
          <ac:spMkLst>
            <pc:docMk/>
            <pc:sldMk cId="0" sldId="259"/>
            <ac:spMk id="7171" creationId="{606C96AB-F9A3-4B3B-925B-7AC6D754B725}"/>
          </ac:spMkLst>
        </pc:spChg>
        <pc:spChg chg="mod">
          <ac:chgData name="Emma Roberts (IMH)" userId="4381aaa8-aec7-4c01-8fc3-2065cac71278" providerId="ADAL" clId="{CFB48BEF-CBA8-41A2-BBC4-A7CC4793A8BB}" dt="2024-06-12T12:31:28.668" v="72" actId="1076"/>
          <ac:spMkLst>
            <pc:docMk/>
            <pc:sldMk cId="0" sldId="259"/>
            <ac:spMk id="7172" creationId="{5FFB7552-958A-4B7C-9657-60D04C6503AC}"/>
          </ac:spMkLst>
        </pc:spChg>
        <pc:spChg chg="del">
          <ac:chgData name="Emma Roberts (IMH)" userId="4381aaa8-aec7-4c01-8fc3-2065cac71278" providerId="ADAL" clId="{CFB48BEF-CBA8-41A2-BBC4-A7CC4793A8BB}" dt="2024-06-12T12:30:46.808" v="40" actId="478"/>
          <ac:spMkLst>
            <pc:docMk/>
            <pc:sldMk cId="0" sldId="259"/>
            <ac:spMk id="7175" creationId="{89DB3E0C-ADD3-4C19-9B0F-7AE98272A500}"/>
          </ac:spMkLst>
        </pc:spChg>
      </pc:sldChg>
      <pc:sldChg chg="modSp add mod">
        <pc:chgData name="Emma Roberts (IMH)" userId="4381aaa8-aec7-4c01-8fc3-2065cac71278" providerId="ADAL" clId="{CFB48BEF-CBA8-41A2-BBC4-A7CC4793A8BB}" dt="2024-06-12T12:32:00.548" v="82" actId="108"/>
        <pc:sldMkLst>
          <pc:docMk/>
          <pc:sldMk cId="0" sldId="264"/>
        </pc:sldMkLst>
        <pc:spChg chg="mod">
          <ac:chgData name="Emma Roberts (IMH)" userId="4381aaa8-aec7-4c01-8fc3-2065cac71278" providerId="ADAL" clId="{CFB48BEF-CBA8-41A2-BBC4-A7CC4793A8BB}" dt="2024-06-12T12:32:00.548" v="82" actId="108"/>
          <ac:spMkLst>
            <pc:docMk/>
            <pc:sldMk cId="0" sldId="264"/>
            <ac:spMk id="13314" creationId="{1CBB2677-70C1-494E-B1C1-333C378586F5}"/>
          </ac:spMkLst>
        </pc:spChg>
      </pc:sldChg>
      <pc:sldChg chg="del">
        <pc:chgData name="Emma Roberts (IMH)" userId="4381aaa8-aec7-4c01-8fc3-2065cac71278" providerId="ADAL" clId="{CFB48BEF-CBA8-41A2-BBC4-A7CC4793A8BB}" dt="2024-06-12T12:23:12.939" v="8" actId="47"/>
        <pc:sldMkLst>
          <pc:docMk/>
          <pc:sldMk cId="0" sldId="266"/>
        </pc:sldMkLst>
      </pc:sldChg>
      <pc:sldChg chg="delSp modSp add del mod ord">
        <pc:chgData name="Emma Roberts (IMH)" userId="4381aaa8-aec7-4c01-8fc3-2065cac71278" providerId="ADAL" clId="{CFB48BEF-CBA8-41A2-BBC4-A7CC4793A8BB}" dt="2024-06-12T12:31:32.192" v="73" actId="47"/>
        <pc:sldMkLst>
          <pc:docMk/>
          <pc:sldMk cId="0" sldId="267"/>
        </pc:sldMkLst>
        <pc:spChg chg="mod">
          <ac:chgData name="Emma Roberts (IMH)" userId="4381aaa8-aec7-4c01-8fc3-2065cac71278" providerId="ADAL" clId="{CFB48BEF-CBA8-41A2-BBC4-A7CC4793A8BB}" dt="2024-06-12T12:30:42.690" v="39" actId="21"/>
          <ac:spMkLst>
            <pc:docMk/>
            <pc:sldMk cId="0" sldId="267"/>
            <ac:spMk id="19459" creationId="{26CBA75E-7885-4AF2-9194-181EA023CE3F}"/>
          </ac:spMkLst>
        </pc:spChg>
        <pc:spChg chg="mod">
          <ac:chgData name="Emma Roberts (IMH)" userId="4381aaa8-aec7-4c01-8fc3-2065cac71278" providerId="ADAL" clId="{CFB48BEF-CBA8-41A2-BBC4-A7CC4793A8BB}" dt="2024-06-12T12:31:10.185" v="57" actId="21"/>
          <ac:spMkLst>
            <pc:docMk/>
            <pc:sldMk cId="0" sldId="267"/>
            <ac:spMk id="19460" creationId="{137A546A-EFB5-4B17-A62B-9009CBB8872D}"/>
          </ac:spMkLst>
        </pc:spChg>
        <pc:spChg chg="del">
          <ac:chgData name="Emma Roberts (IMH)" userId="4381aaa8-aec7-4c01-8fc3-2065cac71278" providerId="ADAL" clId="{CFB48BEF-CBA8-41A2-BBC4-A7CC4793A8BB}" dt="2024-06-12T12:30:24.564" v="37" actId="478"/>
          <ac:spMkLst>
            <pc:docMk/>
            <pc:sldMk cId="0" sldId="267"/>
            <ac:spMk id="19461" creationId="{BED24D34-1C0F-40F4-828D-C1F70F7AB466}"/>
          </ac:spMkLst>
        </pc:spChg>
        <pc:spChg chg="del">
          <ac:chgData name="Emma Roberts (IMH)" userId="4381aaa8-aec7-4c01-8fc3-2065cac71278" providerId="ADAL" clId="{CFB48BEF-CBA8-41A2-BBC4-A7CC4793A8BB}" dt="2024-06-12T12:30:35.666" v="38" actId="478"/>
          <ac:spMkLst>
            <pc:docMk/>
            <pc:sldMk cId="0" sldId="267"/>
            <ac:spMk id="19462" creationId="{0FAA65D3-95AC-4E01-9B29-BA67A64AF393}"/>
          </ac:spMkLst>
        </pc:spChg>
      </pc:sldChg>
      <pc:sldChg chg="del">
        <pc:chgData name="Emma Roberts (IMH)" userId="4381aaa8-aec7-4c01-8fc3-2065cac71278" providerId="ADAL" clId="{CFB48BEF-CBA8-41A2-BBC4-A7CC4793A8BB}" dt="2024-06-12T12:22:55.501" v="6" actId="47"/>
        <pc:sldMkLst>
          <pc:docMk/>
          <pc:sldMk cId="2362288347" sldId="268"/>
        </pc:sldMkLst>
      </pc:sldChg>
      <pc:sldChg chg="del">
        <pc:chgData name="Emma Roberts (IMH)" userId="4381aaa8-aec7-4c01-8fc3-2065cac71278" providerId="ADAL" clId="{CFB48BEF-CBA8-41A2-BBC4-A7CC4793A8BB}" dt="2024-06-12T12:22:32.598" v="0" actId="47"/>
        <pc:sldMkLst>
          <pc:docMk/>
          <pc:sldMk cId="2632105320" sldId="269"/>
        </pc:sldMkLst>
      </pc:sldChg>
      <pc:sldChg chg="del">
        <pc:chgData name="Emma Roberts (IMH)" userId="4381aaa8-aec7-4c01-8fc3-2065cac71278" providerId="ADAL" clId="{CFB48BEF-CBA8-41A2-BBC4-A7CC4793A8BB}" dt="2024-06-12T12:23:11.900" v="7" actId="47"/>
        <pc:sldMkLst>
          <pc:docMk/>
          <pc:sldMk cId="0" sldId="275"/>
        </pc:sldMkLst>
      </pc:sldChg>
      <pc:sldChg chg="modSp add mod">
        <pc:chgData name="Emma Roberts (IMH)" userId="4381aaa8-aec7-4c01-8fc3-2065cac71278" providerId="ADAL" clId="{CFB48BEF-CBA8-41A2-BBC4-A7CC4793A8BB}" dt="2024-06-12T12:32:04.684" v="83" actId="108"/>
        <pc:sldMkLst>
          <pc:docMk/>
          <pc:sldMk cId="0" sldId="276"/>
        </pc:sldMkLst>
        <pc:spChg chg="mod">
          <ac:chgData name="Emma Roberts (IMH)" userId="4381aaa8-aec7-4c01-8fc3-2065cac71278" providerId="ADAL" clId="{CFB48BEF-CBA8-41A2-BBC4-A7CC4793A8BB}" dt="2024-06-12T12:32:04.684" v="83" actId="108"/>
          <ac:spMkLst>
            <pc:docMk/>
            <pc:sldMk cId="0" sldId="276"/>
            <ac:spMk id="29698" creationId="{D59D00B7-1EC9-4065-9A30-CF03ABACE876}"/>
          </ac:spMkLst>
        </pc:spChg>
      </pc:sldChg>
      <pc:sldChg chg="modSp add mod">
        <pc:chgData name="Emma Roberts (IMH)" userId="4381aaa8-aec7-4c01-8fc3-2065cac71278" providerId="ADAL" clId="{CFB48BEF-CBA8-41A2-BBC4-A7CC4793A8BB}" dt="2024-06-12T12:32:07.612" v="84" actId="108"/>
        <pc:sldMkLst>
          <pc:docMk/>
          <pc:sldMk cId="0" sldId="278"/>
        </pc:sldMkLst>
        <pc:spChg chg="mod">
          <ac:chgData name="Emma Roberts (IMH)" userId="4381aaa8-aec7-4c01-8fc3-2065cac71278" providerId="ADAL" clId="{CFB48BEF-CBA8-41A2-BBC4-A7CC4793A8BB}" dt="2024-06-12T12:32:07.612" v="84" actId="108"/>
          <ac:spMkLst>
            <pc:docMk/>
            <pc:sldMk cId="0" sldId="278"/>
            <ac:spMk id="31746" creationId="{1BE73CBD-A335-4F7E-82C8-A0D7BDA3EE4F}"/>
          </ac:spMkLst>
        </pc:spChg>
      </pc:sldChg>
      <pc:sldChg chg="modSp add mod">
        <pc:chgData name="Emma Roberts (IMH)" userId="4381aaa8-aec7-4c01-8fc3-2065cac71278" providerId="ADAL" clId="{CFB48BEF-CBA8-41A2-BBC4-A7CC4793A8BB}" dt="2024-06-12T12:32:11.864" v="85" actId="108"/>
        <pc:sldMkLst>
          <pc:docMk/>
          <pc:sldMk cId="0" sldId="281"/>
        </pc:sldMkLst>
        <pc:spChg chg="mod">
          <ac:chgData name="Emma Roberts (IMH)" userId="4381aaa8-aec7-4c01-8fc3-2065cac71278" providerId="ADAL" clId="{CFB48BEF-CBA8-41A2-BBC4-A7CC4793A8BB}" dt="2024-06-12T12:32:11.864" v="85" actId="108"/>
          <ac:spMkLst>
            <pc:docMk/>
            <pc:sldMk cId="0" sldId="281"/>
            <ac:spMk id="38914" creationId="{0B6C23EC-3EB0-41E5-D5F8-0B1411A52815}"/>
          </ac:spMkLst>
        </pc:spChg>
      </pc:sldChg>
      <pc:sldChg chg="modSp add mod setBg">
        <pc:chgData name="Emma Roberts (IMH)" userId="4381aaa8-aec7-4c01-8fc3-2065cac71278" providerId="ADAL" clId="{CFB48BEF-CBA8-41A2-BBC4-A7CC4793A8BB}" dt="2024-06-12T12:32:29.174" v="88" actId="108"/>
        <pc:sldMkLst>
          <pc:docMk/>
          <pc:sldMk cId="0" sldId="291"/>
        </pc:sldMkLst>
        <pc:spChg chg="mod">
          <ac:chgData name="Emma Roberts (IMH)" userId="4381aaa8-aec7-4c01-8fc3-2065cac71278" providerId="ADAL" clId="{CFB48BEF-CBA8-41A2-BBC4-A7CC4793A8BB}" dt="2024-06-12T12:32:29.174" v="88" actId="108"/>
          <ac:spMkLst>
            <pc:docMk/>
            <pc:sldMk cId="0" sldId="291"/>
            <ac:spMk id="49154" creationId="{41645937-2879-C7AB-3CBE-4BC3C9D49783}"/>
          </ac:spMkLst>
        </pc:spChg>
      </pc:sldChg>
      <pc:sldChg chg="add">
        <pc:chgData name="Emma Roberts (IMH)" userId="4381aaa8-aec7-4c01-8fc3-2065cac71278" providerId="ADAL" clId="{CFB48BEF-CBA8-41A2-BBC4-A7CC4793A8BB}" dt="2024-06-12T12:24:45.524" v="14"/>
        <pc:sldMkLst>
          <pc:docMk/>
          <pc:sldMk cId="0" sldId="293"/>
        </pc:sldMkLst>
      </pc:sldChg>
      <pc:sldChg chg="modSp add mod">
        <pc:chgData name="Emma Roberts (IMH)" userId="4381aaa8-aec7-4c01-8fc3-2065cac71278" providerId="ADAL" clId="{CFB48BEF-CBA8-41A2-BBC4-A7CC4793A8BB}" dt="2024-06-12T12:29:55.946" v="26" actId="27636"/>
        <pc:sldMkLst>
          <pc:docMk/>
          <pc:sldMk cId="0" sldId="295"/>
        </pc:sldMkLst>
        <pc:spChg chg="mod">
          <ac:chgData name="Emma Roberts (IMH)" userId="4381aaa8-aec7-4c01-8fc3-2065cac71278" providerId="ADAL" clId="{CFB48BEF-CBA8-41A2-BBC4-A7CC4793A8BB}" dt="2024-06-12T12:29:55.946" v="26" actId="27636"/>
          <ac:spMkLst>
            <pc:docMk/>
            <pc:sldMk cId="0" sldId="295"/>
            <ac:spMk id="57347" creationId="{E966349E-5687-EA04-8E3B-24165ECB6F5E}"/>
          </ac:spMkLst>
        </pc:spChg>
      </pc:sldChg>
      <pc:sldChg chg="del">
        <pc:chgData name="Emma Roberts (IMH)" userId="4381aaa8-aec7-4c01-8fc3-2065cac71278" providerId="ADAL" clId="{CFB48BEF-CBA8-41A2-BBC4-A7CC4793A8BB}" dt="2024-06-12T12:22:44.025" v="2" actId="47"/>
        <pc:sldMkLst>
          <pc:docMk/>
          <pc:sldMk cId="890081831" sldId="301"/>
        </pc:sldMkLst>
      </pc:sldChg>
      <pc:sldChg chg="del">
        <pc:chgData name="Emma Roberts (IMH)" userId="4381aaa8-aec7-4c01-8fc3-2065cac71278" providerId="ADAL" clId="{CFB48BEF-CBA8-41A2-BBC4-A7CC4793A8BB}" dt="2024-06-12T12:22:51.386" v="5" actId="47"/>
        <pc:sldMkLst>
          <pc:docMk/>
          <pc:sldMk cId="3288867040" sldId="307"/>
        </pc:sldMkLst>
      </pc:sldChg>
      <pc:sldChg chg="modSp add mod">
        <pc:chgData name="Emma Roberts (IMH)" userId="4381aaa8-aec7-4c01-8fc3-2065cac71278" providerId="ADAL" clId="{CFB48BEF-CBA8-41A2-BBC4-A7CC4793A8BB}" dt="2024-06-12T12:32:16.508" v="86" actId="108"/>
        <pc:sldMkLst>
          <pc:docMk/>
          <pc:sldMk cId="0" sldId="350"/>
        </pc:sldMkLst>
        <pc:spChg chg="mod">
          <ac:chgData name="Emma Roberts (IMH)" userId="4381aaa8-aec7-4c01-8fc3-2065cac71278" providerId="ADAL" clId="{CFB48BEF-CBA8-41A2-BBC4-A7CC4793A8BB}" dt="2024-06-12T12:32:16.508" v="86" actId="108"/>
          <ac:spMkLst>
            <pc:docMk/>
            <pc:sldMk cId="0" sldId="350"/>
            <ac:spMk id="51202" creationId="{DC2786E6-5A8B-443B-B064-0F467B7C01AB}"/>
          </ac:spMkLst>
        </pc:spChg>
      </pc:sldChg>
      <pc:sldChg chg="del">
        <pc:chgData name="Emma Roberts (IMH)" userId="4381aaa8-aec7-4c01-8fc3-2065cac71278" providerId="ADAL" clId="{CFB48BEF-CBA8-41A2-BBC4-A7CC4793A8BB}" dt="2024-06-12T12:22:39.256" v="1" actId="47"/>
        <pc:sldMkLst>
          <pc:docMk/>
          <pc:sldMk cId="3063061723" sldId="354"/>
        </pc:sldMkLst>
      </pc:sldChg>
      <pc:sldChg chg="del">
        <pc:chgData name="Emma Roberts (IMH)" userId="4381aaa8-aec7-4c01-8fc3-2065cac71278" providerId="ADAL" clId="{CFB48BEF-CBA8-41A2-BBC4-A7CC4793A8BB}" dt="2024-06-12T12:22:50.298" v="4" actId="47"/>
        <pc:sldMkLst>
          <pc:docMk/>
          <pc:sldMk cId="4263924149" sldId="356"/>
        </pc:sldMkLst>
      </pc:sldChg>
      <pc:sldChg chg="del">
        <pc:chgData name="Emma Roberts (IMH)" userId="4381aaa8-aec7-4c01-8fc3-2065cac71278" providerId="ADAL" clId="{CFB48BEF-CBA8-41A2-BBC4-A7CC4793A8BB}" dt="2024-06-12T12:22:44.972" v="3" actId="47"/>
        <pc:sldMkLst>
          <pc:docMk/>
          <pc:sldMk cId="614735664" sldId="357"/>
        </pc:sldMkLst>
      </pc:sldChg>
      <pc:sldChg chg="modSp add del mod">
        <pc:chgData name="Emma Roberts (IMH)" userId="4381aaa8-aec7-4c01-8fc3-2065cac71278" providerId="ADAL" clId="{CFB48BEF-CBA8-41A2-BBC4-A7CC4793A8BB}" dt="2024-06-12T12:38:46.796" v="625" actId="20577"/>
        <pc:sldMkLst>
          <pc:docMk/>
          <pc:sldMk cId="3696829358" sldId="358"/>
        </pc:sldMkLst>
        <pc:spChg chg="mod">
          <ac:chgData name="Emma Roberts (IMH)" userId="4381aaa8-aec7-4c01-8fc3-2065cac71278" providerId="ADAL" clId="{CFB48BEF-CBA8-41A2-BBC4-A7CC4793A8BB}" dt="2024-06-12T12:36:55.629" v="300" actId="20577"/>
          <ac:spMkLst>
            <pc:docMk/>
            <pc:sldMk cId="3696829358" sldId="358"/>
            <ac:spMk id="3" creationId="{1F509952-5756-F7C4-025F-322168F2BE4D}"/>
          </ac:spMkLst>
        </pc:spChg>
        <pc:graphicFrameChg chg="modGraphic">
          <ac:chgData name="Emma Roberts (IMH)" userId="4381aaa8-aec7-4c01-8fc3-2065cac71278" providerId="ADAL" clId="{CFB48BEF-CBA8-41A2-BBC4-A7CC4793A8BB}" dt="2024-06-12T12:38:46.796" v="625" actId="20577"/>
          <ac:graphicFrameMkLst>
            <pc:docMk/>
            <pc:sldMk cId="3696829358" sldId="358"/>
            <ac:graphicFrameMk id="6" creationId="{7CA5010A-55B2-4F0B-1820-B36E98A60C43}"/>
          </ac:graphicFrameMkLst>
        </pc:graphicFrameChg>
      </pc:sldChg>
      <pc:sldChg chg="del">
        <pc:chgData name="Emma Roberts (IMH)" userId="4381aaa8-aec7-4c01-8fc3-2065cac71278" providerId="ADAL" clId="{CFB48BEF-CBA8-41A2-BBC4-A7CC4793A8BB}" dt="2024-06-12T12:23:17.805" v="9" actId="47"/>
        <pc:sldMkLst>
          <pc:docMk/>
          <pc:sldMk cId="3158887504" sldId="359"/>
        </pc:sldMkLst>
      </pc:sldChg>
    </pc:docChg>
  </pc:docChgLst>
  <pc:docChgLst>
    <pc:chgData name="Emma Roberts (IMH)" userId="4381aaa8-aec7-4c01-8fc3-2065cac71278" providerId="ADAL" clId="{DB96D592-01A0-460A-9D8D-2DCC50ED51BC}"/>
    <pc:docChg chg="custSel addSld modSld">
      <pc:chgData name="Emma Roberts (IMH)" userId="4381aaa8-aec7-4c01-8fc3-2065cac71278" providerId="ADAL" clId="{DB96D592-01A0-460A-9D8D-2DCC50ED51BC}" dt="2024-07-12T07:29:08.090" v="76"/>
      <pc:docMkLst>
        <pc:docMk/>
      </pc:docMkLst>
      <pc:sldChg chg="add">
        <pc:chgData name="Emma Roberts (IMH)" userId="4381aaa8-aec7-4c01-8fc3-2065cac71278" providerId="ADAL" clId="{DB96D592-01A0-460A-9D8D-2DCC50ED51BC}" dt="2024-07-12T07:29:08.090" v="76"/>
        <pc:sldMkLst>
          <pc:docMk/>
          <pc:sldMk cId="0" sldId="266"/>
        </pc:sldMkLst>
      </pc:sldChg>
      <pc:sldChg chg="addSp delSp modSp mod">
        <pc:chgData name="Emma Roberts (IMH)" userId="4381aaa8-aec7-4c01-8fc3-2065cac71278" providerId="ADAL" clId="{DB96D592-01A0-460A-9D8D-2DCC50ED51BC}" dt="2024-07-12T07:27:18.542" v="23" actId="478"/>
        <pc:sldMkLst>
          <pc:docMk/>
          <pc:sldMk cId="712588059" sldId="274"/>
        </pc:sldMkLst>
        <pc:spChg chg="add del mod">
          <ac:chgData name="Emma Roberts (IMH)" userId="4381aaa8-aec7-4c01-8fc3-2065cac71278" providerId="ADAL" clId="{DB96D592-01A0-460A-9D8D-2DCC50ED51BC}" dt="2024-07-12T07:27:18.542" v="23" actId="478"/>
          <ac:spMkLst>
            <pc:docMk/>
            <pc:sldMk cId="712588059" sldId="274"/>
            <ac:spMk id="2" creationId="{51F2A8BF-0DF7-199F-9A0F-669AB8C35840}"/>
          </ac:spMkLst>
        </pc:spChg>
      </pc:sldChg>
      <pc:sldChg chg="modSp add mod">
        <pc:chgData name="Emma Roberts (IMH)" userId="4381aaa8-aec7-4c01-8fc3-2065cac71278" providerId="ADAL" clId="{DB96D592-01A0-460A-9D8D-2DCC50ED51BC}" dt="2024-07-12T07:28:25.797" v="75" actId="20577"/>
        <pc:sldMkLst>
          <pc:docMk/>
          <pc:sldMk cId="4263924149" sldId="356"/>
        </pc:sldMkLst>
        <pc:spChg chg="mod">
          <ac:chgData name="Emma Roberts (IMH)" userId="4381aaa8-aec7-4c01-8fc3-2065cac71278" providerId="ADAL" clId="{DB96D592-01A0-460A-9D8D-2DCC50ED51BC}" dt="2024-07-12T07:28:25.797" v="75" actId="20577"/>
          <ac:spMkLst>
            <pc:docMk/>
            <pc:sldMk cId="4263924149" sldId="356"/>
            <ac:spMk id="2" creationId="{00000000-0000-0000-0000-000000000000}"/>
          </ac:spMkLst>
        </pc:spChg>
      </pc:sldChg>
      <pc:sldChg chg="modSp add mod">
        <pc:chgData name="Emma Roberts (IMH)" userId="4381aaa8-aec7-4c01-8fc3-2065cac71278" providerId="ADAL" clId="{DB96D592-01A0-460A-9D8D-2DCC50ED51BC}" dt="2024-07-12T07:25:52.983" v="21" actId="20577"/>
        <pc:sldMkLst>
          <pc:docMk/>
          <pc:sldMk cId="2571698974" sldId="359"/>
        </pc:sldMkLst>
        <pc:spChg chg="mod">
          <ac:chgData name="Emma Roberts (IMH)" userId="4381aaa8-aec7-4c01-8fc3-2065cac71278" providerId="ADAL" clId="{DB96D592-01A0-460A-9D8D-2DCC50ED51BC}" dt="2024-07-12T07:25:52.983" v="21" actId="20577"/>
          <ac:spMkLst>
            <pc:docMk/>
            <pc:sldMk cId="2571698974" sldId="359"/>
            <ac:spMk id="3" creationId="{1F509952-5756-F7C4-025F-322168F2BE4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D56189-99E0-4B47-BFC5-571BBAF22E0B}" type="datetimeFigureOut">
              <a:rPr lang="en-GB" smtClean="0"/>
              <a:t>12/07/2024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207540-EC7D-4791-806E-E644BF3314ED}" type="slidenum">
              <a:rPr lang="en-GB" smtClean="0"/>
              <a:t>‹#›</a:t>
            </a:fld>
            <a:endParaRPr lang="en-GB"/>
          </a:p>
        </p:txBody>
      </p:sp>
    </p:spTree>
    <p:extLst>
      <p:ext uri="{BB962C8B-B14F-4D97-AF65-F5344CB8AC3E}">
        <p14:creationId xmlns:p14="http://schemas.microsoft.com/office/powerpoint/2010/main" val="3976291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207540-EC7D-4791-806E-E644BF3314ED}" type="slidenum">
              <a:rPr lang="en-GB" smtClean="0"/>
              <a:t>2</a:t>
            </a:fld>
            <a:endParaRPr lang="en-GB"/>
          </a:p>
        </p:txBody>
      </p:sp>
    </p:spTree>
    <p:extLst>
      <p:ext uri="{BB962C8B-B14F-4D97-AF65-F5344CB8AC3E}">
        <p14:creationId xmlns:p14="http://schemas.microsoft.com/office/powerpoint/2010/main" val="3345914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207540-EC7D-4791-806E-E644BF3314ED}" type="slidenum">
              <a:rPr lang="en-GB" smtClean="0"/>
              <a:t>3</a:t>
            </a:fld>
            <a:endParaRPr lang="en-GB"/>
          </a:p>
        </p:txBody>
      </p:sp>
    </p:spTree>
    <p:extLst>
      <p:ext uri="{BB962C8B-B14F-4D97-AF65-F5344CB8AC3E}">
        <p14:creationId xmlns:p14="http://schemas.microsoft.com/office/powerpoint/2010/main" val="575111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07192E2-6A25-4727-882F-10EE78E8DE9E}"/>
              </a:ext>
            </a:extLst>
          </p:cNvPr>
          <p:cNvSpPr>
            <a:spLocks noGrp="1" noChangeArrowheads="1"/>
          </p:cNvSpPr>
          <p:nvPr>
            <p:ph type="sldNum" sz="quarter" idx="5"/>
          </p:nvPr>
        </p:nvSpPr>
        <p:spPr>
          <a:ln/>
        </p:spPr>
        <p:txBody>
          <a:bodyPr/>
          <a:lstStyle/>
          <a:p>
            <a:fld id="{811CC6D6-53FB-4C40-9902-1B8ACD603F74}" type="slidenum">
              <a:rPr lang="en-GB" altLang="en-US"/>
              <a:pPr/>
              <a:t>6</a:t>
            </a:fld>
            <a:endParaRPr lang="en-GB" altLang="en-US"/>
          </a:p>
        </p:txBody>
      </p:sp>
      <p:sp>
        <p:nvSpPr>
          <p:cNvPr id="18434" name="Rectangle 2">
            <a:extLst>
              <a:ext uri="{FF2B5EF4-FFF2-40B4-BE49-F238E27FC236}">
                <a16:creationId xmlns:a16="http://schemas.microsoft.com/office/drawing/2014/main" id="{E111299C-660A-432D-80DE-65EAEEB56E02}"/>
              </a:ext>
            </a:extLst>
          </p:cNvPr>
          <p:cNvSpPr>
            <a:spLocks noGrp="1" noRot="1" noChangeAspect="1" noChangeArrowheads="1" noTextEdit="1"/>
          </p:cNvSpPr>
          <p:nvPr>
            <p:ph type="sldImg"/>
          </p:nvPr>
        </p:nvSpPr>
        <p:spPr>
          <a:xfrm>
            <a:off x="581025" y="798513"/>
            <a:ext cx="5694363" cy="3203575"/>
          </a:xfrm>
          <a:ln/>
        </p:spPr>
      </p:sp>
      <p:sp>
        <p:nvSpPr>
          <p:cNvPr id="18435" name="Rectangle 3">
            <a:extLst>
              <a:ext uri="{FF2B5EF4-FFF2-40B4-BE49-F238E27FC236}">
                <a16:creationId xmlns:a16="http://schemas.microsoft.com/office/drawing/2014/main" id="{F710D599-2084-4E1E-842D-841D03883B65}"/>
              </a:ext>
            </a:extLst>
          </p:cNvPr>
          <p:cNvSpPr>
            <a:spLocks noGrp="1" noChangeArrowheads="1"/>
          </p:cNvSpPr>
          <p:nvPr>
            <p:ph type="body" idx="1"/>
          </p:nvPr>
        </p:nvSpPr>
        <p:spPr>
          <a:xfrm>
            <a:off x="914400" y="4346575"/>
            <a:ext cx="5029200" cy="3849688"/>
          </a:xfrm>
        </p:spPr>
        <p:txBody>
          <a:bodyPr lIns="88615" tIns="44307" rIns="88615" bIns="44307"/>
          <a:lstStyle/>
          <a:p>
            <a:r>
              <a:rPr lang="en-GB" altLang="en-US" sz="1600"/>
              <a:t>Now we get more practical</a:t>
            </a:r>
          </a:p>
          <a:p>
            <a:r>
              <a:rPr lang="en-GB" altLang="en-US" sz="1600"/>
              <a:t>designed as a diagnostic tool, for managers to explore their own leadership style.</a:t>
            </a:r>
          </a:p>
          <a:p>
            <a:r>
              <a:rPr lang="en-GB" altLang="en-US" sz="1600"/>
              <a:t>Come across this on your (grad.trainee scheme)</a:t>
            </a:r>
          </a:p>
          <a:p>
            <a:endParaRPr lang="en-GB" altLang="en-US" sz="1600"/>
          </a:p>
          <a:p>
            <a:r>
              <a:rPr lang="en-GB" altLang="en-US" sz="1600"/>
              <a:t>‘Team managemtn style is ideal’</a:t>
            </a:r>
          </a:p>
          <a:p>
            <a:r>
              <a:rPr lang="en-GB" altLang="en-US" sz="1600"/>
              <a:t>high concern for people and for production/task.</a:t>
            </a:r>
          </a:p>
          <a:p>
            <a:endParaRPr lang="en-GB" altLang="en-US" sz="1600"/>
          </a:p>
          <a:p>
            <a:r>
              <a:rPr lang="en-GB" altLang="en-US" sz="1600"/>
              <a:t>Again some situations need more direction.</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450784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600188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6DC715-FDAB-4FC9-8BF7-21F78FB7F100}"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15055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26DC715-FDAB-4FC9-8BF7-21F78FB7F100}" type="datetimeFigureOut">
              <a:rPr lang="en-GB" smtClean="0"/>
              <a:t>12/07/2024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551403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26DC715-FDAB-4FC9-8BF7-21F78FB7F100}" type="datetimeFigureOut">
              <a:rPr lang="en-GB" smtClean="0"/>
              <a:t>12/07/2024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521269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26DC715-FDAB-4FC9-8BF7-21F78FB7F100}" type="datetimeFigureOut">
              <a:rPr lang="en-GB" smtClean="0"/>
              <a:t>12/07/2024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5478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6DC715-FDAB-4FC9-8BF7-21F78FB7F100}" type="datetimeFigureOut">
              <a:rPr lang="en-GB" smtClean="0"/>
              <a:t>12/07/2024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170828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12/07/2024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390560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12/07/2024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181496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829623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053736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740866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6DC715-FDAB-4FC9-8BF7-21F78FB7F100}" type="datetimeFigureOut">
              <a:rPr lang="en-GB" smtClean="0"/>
              <a:t>12/07/2024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832C8-592D-4851-A9B3-DB4C8B5C66CA}" type="slidenum">
              <a:rPr lang="en-GB" smtClean="0"/>
              <a:t>‹#›</a:t>
            </a:fld>
            <a:endParaRPr lang="en-GB"/>
          </a:p>
        </p:txBody>
      </p:sp>
    </p:spTree>
    <p:extLst>
      <p:ext uri="{BB962C8B-B14F-4D97-AF65-F5344CB8AC3E}">
        <p14:creationId xmlns:p14="http://schemas.microsoft.com/office/powerpoint/2010/main" val="1198382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greenleaf.org/index.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3432" y="643622"/>
            <a:ext cx="7560840" cy="1692771"/>
          </a:xfrm>
          <a:prstGeom prst="rect">
            <a:avLst/>
          </a:prstGeom>
          <a:noFill/>
        </p:spPr>
        <p:txBody>
          <a:bodyPr wrap="square" rtlCol="0">
            <a:spAutoFit/>
          </a:bodyPr>
          <a:lstStyle/>
          <a:p>
            <a:r>
              <a:rPr lang="en-GB" sz="4000" b="1" dirty="0">
                <a:solidFill>
                  <a:schemeClr val="tx2">
                    <a:lumMod val="60000"/>
                    <a:lumOff val="40000"/>
                  </a:schemeClr>
                </a:solidFill>
              </a:rPr>
              <a:t>Welcome to IUBA6003</a:t>
            </a:r>
          </a:p>
          <a:p>
            <a:r>
              <a:rPr lang="en-GB" sz="4000" b="1" dirty="0">
                <a:solidFill>
                  <a:schemeClr val="tx2">
                    <a:lumMod val="60000"/>
                    <a:lumOff val="40000"/>
                  </a:schemeClr>
                </a:solidFill>
              </a:rPr>
              <a:t>Leading and Developing People</a:t>
            </a:r>
          </a:p>
          <a:p>
            <a:r>
              <a:rPr lang="en-GB" sz="2400" dirty="0"/>
              <a:t>Dr Emma Roberts</a:t>
            </a:r>
          </a:p>
        </p:txBody>
      </p:sp>
      <p:sp>
        <p:nvSpPr>
          <p:cNvPr id="3" name="TextBox 2"/>
          <p:cNvSpPr txBox="1"/>
          <p:nvPr/>
        </p:nvSpPr>
        <p:spPr>
          <a:xfrm>
            <a:off x="4511824" y="3429000"/>
            <a:ext cx="3096344" cy="1938992"/>
          </a:xfrm>
          <a:prstGeom prst="rect">
            <a:avLst/>
          </a:prstGeom>
          <a:noFill/>
        </p:spPr>
        <p:txBody>
          <a:bodyPr wrap="square" rtlCol="0">
            <a:spAutoFit/>
          </a:bodyPr>
          <a:lstStyle/>
          <a:p>
            <a:pPr algn="ctr"/>
            <a:r>
              <a:rPr lang="en-GB" sz="4000" b="1" dirty="0">
                <a:solidFill>
                  <a:schemeClr val="bg1"/>
                </a:solidFill>
              </a:rPr>
              <a:t>Wat is people management for?</a:t>
            </a:r>
          </a:p>
        </p:txBody>
      </p:sp>
      <p:sp>
        <p:nvSpPr>
          <p:cNvPr id="5" name="Subtitle 2">
            <a:extLst>
              <a:ext uri="{FF2B5EF4-FFF2-40B4-BE49-F238E27FC236}">
                <a16:creationId xmlns:a16="http://schemas.microsoft.com/office/drawing/2014/main" id="{D9D5D234-0D58-4422-B233-61D5BC52B0FF}"/>
              </a:ext>
            </a:extLst>
          </p:cNvPr>
          <p:cNvSpPr txBox="1">
            <a:spLocks/>
          </p:cNvSpPr>
          <p:nvPr/>
        </p:nvSpPr>
        <p:spPr>
          <a:xfrm>
            <a:off x="911424" y="4005064"/>
            <a:ext cx="7056784" cy="1884768"/>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t>e.roberts@uwtsd.ac.uk</a:t>
            </a:r>
          </a:p>
          <a:p>
            <a:pPr marL="0" indent="0">
              <a:buNone/>
            </a:pPr>
            <a:r>
              <a:rPr lang="en-GB" sz="2400" dirty="0"/>
              <a:t>(Please email me with any queries, rather than using Teams)</a:t>
            </a:r>
          </a:p>
        </p:txBody>
      </p:sp>
      <p:pic>
        <p:nvPicPr>
          <p:cNvPr id="6" name="Picture 5" descr="A close-up of a person smiling&#10;&#10;Description automatically generated">
            <a:extLst>
              <a:ext uri="{FF2B5EF4-FFF2-40B4-BE49-F238E27FC236}">
                <a16:creationId xmlns:a16="http://schemas.microsoft.com/office/drawing/2014/main" id="{090B0C1C-0C0F-1B8B-DE01-271CCE9413F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51053" y="1234083"/>
            <a:ext cx="2576513" cy="4389834"/>
          </a:xfrm>
          <a:prstGeom prst="rect">
            <a:avLst/>
          </a:prstGeom>
        </p:spPr>
      </p:pic>
    </p:spTree>
    <p:extLst>
      <p:ext uri="{BB962C8B-B14F-4D97-AF65-F5344CB8AC3E}">
        <p14:creationId xmlns:p14="http://schemas.microsoft.com/office/powerpoint/2010/main" val="712588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07368" y="836712"/>
            <a:ext cx="11449272" cy="2736304"/>
          </a:xfrm>
        </p:spPr>
        <p:txBody>
          <a:bodyPr>
            <a:normAutofit/>
          </a:bodyPr>
          <a:lstStyle/>
          <a:p>
            <a:pPr algn="l"/>
            <a:r>
              <a:rPr lang="en-GB" sz="6000" b="1" dirty="0">
                <a:solidFill>
                  <a:schemeClr val="tx2">
                    <a:lumMod val="60000"/>
                    <a:lumOff val="40000"/>
                  </a:schemeClr>
                </a:solidFill>
                <a:latin typeface="+mn-lt"/>
                <a:ea typeface="+mn-ea"/>
                <a:cs typeface="+mn-cs"/>
              </a:rPr>
              <a:t>Leading and Developing People: </a:t>
            </a:r>
            <a:br>
              <a:rPr lang="en-GB" sz="6000" b="1" dirty="0">
                <a:solidFill>
                  <a:schemeClr val="tx2">
                    <a:lumMod val="60000"/>
                    <a:lumOff val="40000"/>
                  </a:schemeClr>
                </a:solidFill>
                <a:latin typeface="+mn-lt"/>
                <a:ea typeface="+mn-ea"/>
                <a:cs typeface="+mn-cs"/>
              </a:rPr>
            </a:br>
            <a:r>
              <a:rPr lang="en-GB" sz="4000" b="1" dirty="0">
                <a:solidFill>
                  <a:schemeClr val="tx2">
                    <a:lumMod val="60000"/>
                    <a:lumOff val="40000"/>
                  </a:schemeClr>
                </a:solidFill>
                <a:latin typeface="+mn-lt"/>
                <a:ea typeface="+mn-ea"/>
                <a:cs typeface="+mn-cs"/>
              </a:rPr>
              <a:t>This module covers Leadership, Strategy and HR</a:t>
            </a:r>
            <a:br>
              <a:rPr lang="en-GB" sz="4000" b="1" dirty="0">
                <a:solidFill>
                  <a:schemeClr val="tx2">
                    <a:lumMod val="60000"/>
                    <a:lumOff val="40000"/>
                  </a:schemeClr>
                </a:solidFill>
                <a:latin typeface="+mn-lt"/>
                <a:ea typeface="+mn-ea"/>
                <a:cs typeface="+mn-cs"/>
              </a:rPr>
            </a:br>
            <a:endParaRPr lang="en-GB" sz="4800" b="1" dirty="0">
              <a:latin typeface="+mn-lt"/>
              <a:ea typeface="+mn-ea"/>
              <a:cs typeface="+mn-cs"/>
            </a:endParaRPr>
          </a:p>
        </p:txBody>
      </p:sp>
      <p:sp>
        <p:nvSpPr>
          <p:cNvPr id="3" name="Oval 2">
            <a:extLst>
              <a:ext uri="{FF2B5EF4-FFF2-40B4-BE49-F238E27FC236}">
                <a16:creationId xmlns:a16="http://schemas.microsoft.com/office/drawing/2014/main" id="{45FFA83B-4B25-BEBB-9008-597EA5C27253}"/>
              </a:ext>
            </a:extLst>
          </p:cNvPr>
          <p:cNvSpPr/>
          <p:nvPr/>
        </p:nvSpPr>
        <p:spPr>
          <a:xfrm>
            <a:off x="4871864" y="3395349"/>
            <a:ext cx="2448272" cy="172819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Leadership and strategy</a:t>
            </a:r>
          </a:p>
        </p:txBody>
      </p:sp>
      <p:sp>
        <p:nvSpPr>
          <p:cNvPr id="5" name="Oval 4">
            <a:extLst>
              <a:ext uri="{FF2B5EF4-FFF2-40B4-BE49-F238E27FC236}">
                <a16:creationId xmlns:a16="http://schemas.microsoft.com/office/drawing/2014/main" id="{6A36FF44-5172-568C-AF62-CCF165A76A98}"/>
              </a:ext>
            </a:extLst>
          </p:cNvPr>
          <p:cNvSpPr/>
          <p:nvPr/>
        </p:nvSpPr>
        <p:spPr>
          <a:xfrm>
            <a:off x="2207568" y="3098381"/>
            <a:ext cx="8064895" cy="3528392"/>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400" dirty="0">
              <a:solidFill>
                <a:schemeClr val="tx1"/>
              </a:solidFill>
            </a:endParaRPr>
          </a:p>
          <a:p>
            <a:pPr algn="ctr"/>
            <a:endParaRPr lang="en-GB" sz="2400" dirty="0">
              <a:solidFill>
                <a:schemeClr val="tx1"/>
              </a:solidFill>
            </a:endParaRPr>
          </a:p>
          <a:p>
            <a:pPr algn="ctr"/>
            <a:endParaRPr lang="en-GB" sz="2400" dirty="0">
              <a:solidFill>
                <a:schemeClr val="tx1"/>
              </a:solidFill>
            </a:endParaRPr>
          </a:p>
          <a:p>
            <a:r>
              <a:rPr lang="en-GB" sz="2400" dirty="0">
                <a:solidFill>
                  <a:schemeClr val="tx1"/>
                </a:solidFill>
              </a:rPr>
              <a:t>Business Context</a:t>
            </a:r>
            <a:r>
              <a:rPr lang="en-GB" sz="2400" dirty="0"/>
              <a:t> Context</a:t>
            </a:r>
          </a:p>
        </p:txBody>
      </p:sp>
      <p:sp>
        <p:nvSpPr>
          <p:cNvPr id="6" name="Oval 5">
            <a:extLst>
              <a:ext uri="{FF2B5EF4-FFF2-40B4-BE49-F238E27FC236}">
                <a16:creationId xmlns:a16="http://schemas.microsoft.com/office/drawing/2014/main" id="{0DAADA42-D422-CCBC-9C4F-09006D1577A8}"/>
              </a:ext>
            </a:extLst>
          </p:cNvPr>
          <p:cNvSpPr/>
          <p:nvPr/>
        </p:nvSpPr>
        <p:spPr>
          <a:xfrm>
            <a:off x="7032104" y="3998481"/>
            <a:ext cx="2448272" cy="172819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HRM</a:t>
            </a:r>
          </a:p>
        </p:txBody>
      </p:sp>
    </p:spTree>
    <p:extLst>
      <p:ext uri="{BB962C8B-B14F-4D97-AF65-F5344CB8AC3E}">
        <p14:creationId xmlns:p14="http://schemas.microsoft.com/office/powerpoint/2010/main" val="4263924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AE2EA-D7FF-4F02-91B2-971300A533E8}"/>
              </a:ext>
            </a:extLst>
          </p:cNvPr>
          <p:cNvSpPr>
            <a:spLocks noGrp="1"/>
          </p:cNvSpPr>
          <p:nvPr>
            <p:ph type="title"/>
          </p:nvPr>
        </p:nvSpPr>
        <p:spPr>
          <a:xfrm>
            <a:off x="983432" y="237796"/>
            <a:ext cx="9577064" cy="829695"/>
          </a:xfrm>
        </p:spPr>
        <p:txBody>
          <a:bodyPr>
            <a:normAutofit/>
          </a:bodyPr>
          <a:lstStyle/>
          <a:p>
            <a:r>
              <a:rPr lang="en-US" sz="3100" dirty="0"/>
              <a:t>Assessment 1 </a:t>
            </a:r>
            <a:endParaRPr lang="en-GB" dirty="0"/>
          </a:p>
        </p:txBody>
      </p:sp>
      <p:sp>
        <p:nvSpPr>
          <p:cNvPr id="3" name="Vertical Text Placeholder 2">
            <a:extLst>
              <a:ext uri="{FF2B5EF4-FFF2-40B4-BE49-F238E27FC236}">
                <a16:creationId xmlns:a16="http://schemas.microsoft.com/office/drawing/2014/main" id="{97C1CDD2-F493-43C4-8BE7-0C2E5D6ABFC3}"/>
              </a:ext>
            </a:extLst>
          </p:cNvPr>
          <p:cNvSpPr>
            <a:spLocks noGrp="1"/>
          </p:cNvSpPr>
          <p:nvPr>
            <p:ph type="body" orient="vert" idx="1"/>
          </p:nvPr>
        </p:nvSpPr>
        <p:spPr>
          <a:xfrm>
            <a:off x="1163758" y="1646468"/>
            <a:ext cx="9252722" cy="5022893"/>
          </a:xfrm>
        </p:spPr>
        <p:txBody>
          <a:bodyPr>
            <a:normAutofit/>
          </a:bodyPr>
          <a:lstStyle/>
          <a:p>
            <a:pPr marL="0" marR="81280" indent="0" algn="just">
              <a:lnSpc>
                <a:spcPct val="153000"/>
              </a:lnSpc>
              <a:spcAft>
                <a:spcPts val="25"/>
              </a:spcAft>
              <a:buNone/>
            </a:pPr>
            <a:r>
              <a:rPr lang="en-US" sz="1800" dirty="0">
                <a:solidFill>
                  <a:srgbClr val="000000"/>
                </a:solidFill>
                <a:effectLst/>
                <a:latin typeface="Calibri" panose="020F0502020204030204" pitchFamily="34" charset="0"/>
                <a:ea typeface="Calibri" panose="020F0502020204030204" pitchFamily="34" charset="0"/>
              </a:rPr>
              <a:t>Essay brief: Critically examine the role of leadership of people in contemporary </a:t>
            </a:r>
            <a:r>
              <a:rPr lang="en-US" sz="1800" dirty="0" err="1">
                <a:solidFill>
                  <a:srgbClr val="000000"/>
                </a:solidFill>
                <a:effectLst/>
                <a:latin typeface="Calibri" panose="020F0502020204030204" pitchFamily="34" charset="0"/>
                <a:ea typeface="Calibri" panose="020F0502020204030204" pitchFamily="34" charset="0"/>
              </a:rPr>
              <a:t>organisations</a:t>
            </a:r>
            <a:r>
              <a:rPr lang="en-US" sz="1800" dirty="0">
                <a:solidFill>
                  <a:srgbClr val="000000"/>
                </a:solidFill>
                <a:effectLst/>
                <a:latin typeface="Calibri" panose="020F0502020204030204" pitchFamily="34" charset="0"/>
                <a:ea typeface="Calibri" panose="020F0502020204030204" pitchFamily="34" charset="0"/>
              </a:rPr>
              <a:t>. Refer to a range of theories in your analysis and apply these to a number of examples of leaders and </a:t>
            </a:r>
            <a:r>
              <a:rPr lang="en-US" sz="1800" dirty="0" err="1">
                <a:solidFill>
                  <a:srgbClr val="000000"/>
                </a:solidFill>
                <a:effectLst/>
                <a:latin typeface="Calibri" panose="020F0502020204030204" pitchFamily="34" charset="0"/>
                <a:ea typeface="Calibri" panose="020F0502020204030204" pitchFamily="34" charset="0"/>
              </a:rPr>
              <a:t>organisations</a:t>
            </a:r>
            <a:r>
              <a:rPr lang="en-US" sz="1800" dirty="0">
                <a:solidFill>
                  <a:srgbClr val="000000"/>
                </a:solidFill>
                <a:effectLst/>
                <a:latin typeface="Calibri" panose="020F0502020204030204" pitchFamily="34" charset="0"/>
                <a:ea typeface="Calibri" panose="020F0502020204030204" pitchFamily="34" charset="0"/>
              </a:rPr>
              <a:t>.</a:t>
            </a:r>
            <a:endParaRPr lang="en-GB" sz="1800" dirty="0">
              <a:solidFill>
                <a:srgbClr val="000000"/>
              </a:solidFill>
              <a:effectLst/>
              <a:latin typeface="Calibri" panose="020F0502020204030204" pitchFamily="34" charset="0"/>
              <a:ea typeface="Calibri" panose="020F0502020204030204" pitchFamily="34" charset="0"/>
            </a:endParaRPr>
          </a:p>
          <a:p>
            <a:pPr marL="114300" indent="0">
              <a:lnSpc>
                <a:spcPct val="107000"/>
              </a:lnSpc>
              <a:spcAft>
                <a:spcPts val="800"/>
              </a:spcAft>
              <a:buNone/>
            </a:pPr>
            <a:r>
              <a:rPr lang="en-US" sz="1800" dirty="0">
                <a:solidFill>
                  <a:srgbClr val="000000"/>
                </a:solidFill>
                <a:effectLst/>
                <a:latin typeface="Arial" panose="020B0604020202020204" pitchFamily="34" charset="0"/>
                <a:ea typeface="Arial" panose="020B0604020202020204" pitchFamily="34" charset="0"/>
              </a:rPr>
              <a:t> </a:t>
            </a:r>
            <a:endParaRPr lang="en-GB" sz="1800" dirty="0">
              <a:solidFill>
                <a:srgbClr val="000000"/>
              </a:solidFill>
              <a:effectLst/>
              <a:latin typeface="Calibri" panose="020F0502020204030204" pitchFamily="34" charset="0"/>
              <a:ea typeface="Calibri" panose="020F0502020204030204" pitchFamily="34" charset="0"/>
            </a:endParaRPr>
          </a:p>
          <a:p>
            <a:pPr marL="342900" marR="81280" lvl="0" indent="-342900" algn="just">
              <a:lnSpc>
                <a:spcPct val="153000"/>
              </a:lnSpc>
              <a:spcAft>
                <a:spcPts val="25"/>
              </a:spcAft>
              <a:buFont typeface="Symbol" panose="05050102010706020507" pitchFamily="18" charset="2"/>
              <a:buChar char=""/>
            </a:pPr>
            <a:r>
              <a:rPr lang="en-US" sz="1800" dirty="0">
                <a:solidFill>
                  <a:srgbClr val="000000"/>
                </a:solidFill>
                <a:effectLst/>
                <a:latin typeface="Calibri" panose="020F0502020204030204" pitchFamily="34" charset="0"/>
                <a:ea typeface="Calibri" panose="020F0502020204030204" pitchFamily="34" charset="0"/>
              </a:rPr>
              <a:t>You should include at least 20 references from peer reviewed journals. </a:t>
            </a:r>
            <a:endParaRPr lang="en-GB" sz="1800" dirty="0">
              <a:solidFill>
                <a:srgbClr val="000000"/>
              </a:solidFill>
              <a:effectLst/>
              <a:latin typeface="Calibri" panose="020F0502020204030204" pitchFamily="34" charset="0"/>
              <a:ea typeface="Calibri" panose="020F0502020204030204" pitchFamily="34" charset="0"/>
            </a:endParaRPr>
          </a:p>
          <a:p>
            <a:pPr marL="342900" marR="81280" lvl="0" indent="-342900" algn="just">
              <a:lnSpc>
                <a:spcPct val="153000"/>
              </a:lnSpc>
              <a:spcAft>
                <a:spcPts val="25"/>
              </a:spcAft>
              <a:buFont typeface="Symbol" panose="05050102010706020507" pitchFamily="18" charset="2"/>
              <a:buChar char=""/>
            </a:pPr>
            <a:r>
              <a:rPr lang="en-US" sz="1800" dirty="0">
                <a:solidFill>
                  <a:srgbClr val="000000"/>
                </a:solidFill>
                <a:effectLst/>
                <a:latin typeface="Calibri" panose="020F0502020204030204" pitchFamily="34" charset="0"/>
                <a:ea typeface="Calibri" panose="020F0502020204030204" pitchFamily="34" charset="0"/>
              </a:rPr>
              <a:t>Please refer to a broad range of leadership theories and principles but without long descriptions or quotations. You will be given marks for applying these theories rather than describing or explaining them. There is no need for diagrams.</a:t>
            </a:r>
            <a:endParaRPr lang="en-GB" sz="1800" dirty="0">
              <a:solidFill>
                <a:srgbClr val="000000"/>
              </a:solidFill>
              <a:effectLst/>
              <a:latin typeface="Calibri" panose="020F0502020204030204" pitchFamily="34" charset="0"/>
              <a:ea typeface="Calibri" panose="020F0502020204030204" pitchFamily="34" charset="0"/>
            </a:endParaRPr>
          </a:p>
        </p:txBody>
      </p:sp>
      <p:sp>
        <p:nvSpPr>
          <p:cNvPr id="5" name="Vertical Text Placeholder 3">
            <a:extLst>
              <a:ext uri="{FF2B5EF4-FFF2-40B4-BE49-F238E27FC236}">
                <a16:creationId xmlns:a16="http://schemas.microsoft.com/office/drawing/2014/main" id="{C79DEEDE-DA82-47EB-AC3F-3D6EFE065384}"/>
              </a:ext>
            </a:extLst>
          </p:cNvPr>
          <p:cNvSpPr>
            <a:spLocks noGrp="1"/>
          </p:cNvSpPr>
          <p:nvPr>
            <p:ph type="body" orient="vert" idx="13"/>
          </p:nvPr>
        </p:nvSpPr>
        <p:spPr>
          <a:xfrm>
            <a:off x="1163758" y="1067491"/>
            <a:ext cx="8784976" cy="345285"/>
          </a:xfrm>
        </p:spPr>
        <p:txBody>
          <a:bodyPr/>
          <a:lstStyle/>
          <a:p>
            <a:pPr marL="0" indent="0">
              <a:buNone/>
            </a:pPr>
            <a:r>
              <a:rPr lang="en-GB" sz="1800" dirty="0">
                <a:latin typeface="Arial" panose="020B0604020202020204" pitchFamily="34" charset="0"/>
              </a:rPr>
              <a:t>Essay 2,500 words (50%) </a:t>
            </a:r>
            <a:endParaRPr lang="en-GB" dirty="0"/>
          </a:p>
        </p:txBody>
      </p:sp>
    </p:spTree>
    <p:extLst>
      <p:ext uri="{BB962C8B-B14F-4D97-AF65-F5344CB8AC3E}">
        <p14:creationId xmlns:p14="http://schemas.microsoft.com/office/powerpoint/2010/main" val="891509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3347C0C0-4E9E-424D-AEE2-3E94C4698E45}"/>
              </a:ext>
            </a:extLst>
          </p:cNvPr>
          <p:cNvSpPr>
            <a:spLocks noGrp="1" noChangeArrowheads="1"/>
          </p:cNvSpPr>
          <p:nvPr>
            <p:ph type="title"/>
          </p:nvPr>
        </p:nvSpPr>
        <p:spPr>
          <a:xfrm>
            <a:off x="2209800" y="228600"/>
            <a:ext cx="7772400" cy="1143000"/>
          </a:xfrm>
        </p:spPr>
        <p:txBody>
          <a:bodyPr>
            <a:normAutofit fontScale="90000"/>
          </a:bodyPr>
          <a:lstStyle/>
          <a:p>
            <a:r>
              <a:rPr lang="en-GB" altLang="en-US" sz="5400" b="1" dirty="0">
                <a:solidFill>
                  <a:schemeClr val="tx2">
                    <a:lumMod val="60000"/>
                    <a:lumOff val="40000"/>
                  </a:schemeClr>
                </a:solidFill>
                <a:latin typeface="+mn-lt"/>
                <a:ea typeface="+mn-ea"/>
                <a:cs typeface="+mn-cs"/>
              </a:rPr>
              <a:t>Trait Theory </a:t>
            </a:r>
            <a:br>
              <a:rPr lang="en-GB" altLang="en-US" sz="5400" b="1" dirty="0">
                <a:solidFill>
                  <a:schemeClr val="tx2">
                    <a:lumMod val="60000"/>
                    <a:lumOff val="40000"/>
                  </a:schemeClr>
                </a:solidFill>
                <a:latin typeface="+mn-lt"/>
                <a:ea typeface="+mn-ea"/>
                <a:cs typeface="+mn-cs"/>
              </a:rPr>
            </a:br>
            <a:r>
              <a:rPr lang="en-GB" altLang="en-US" sz="4000" b="1" dirty="0">
                <a:solidFill>
                  <a:schemeClr val="tx2">
                    <a:lumMod val="60000"/>
                    <a:lumOff val="40000"/>
                  </a:schemeClr>
                </a:solidFill>
                <a:latin typeface="+mn-lt"/>
                <a:ea typeface="+mn-ea"/>
                <a:cs typeface="+mn-cs"/>
              </a:rPr>
              <a:t>(simplistic common sense)</a:t>
            </a:r>
            <a:endParaRPr lang="en-GB" altLang="en-US" sz="5400" b="1" dirty="0">
              <a:solidFill>
                <a:schemeClr val="tx2">
                  <a:lumMod val="60000"/>
                  <a:lumOff val="40000"/>
                </a:schemeClr>
              </a:solidFill>
              <a:latin typeface="+mn-lt"/>
              <a:ea typeface="+mn-ea"/>
              <a:cs typeface="+mn-cs"/>
            </a:endParaRPr>
          </a:p>
        </p:txBody>
      </p:sp>
      <p:sp>
        <p:nvSpPr>
          <p:cNvPr id="11267" name="Rectangle 3">
            <a:extLst>
              <a:ext uri="{FF2B5EF4-FFF2-40B4-BE49-F238E27FC236}">
                <a16:creationId xmlns:a16="http://schemas.microsoft.com/office/drawing/2014/main" id="{FA3742BB-8A4F-4057-AAEE-438236747AE5}"/>
              </a:ext>
            </a:extLst>
          </p:cNvPr>
          <p:cNvSpPr>
            <a:spLocks noGrp="1" noChangeArrowheads="1"/>
          </p:cNvSpPr>
          <p:nvPr>
            <p:ph idx="1"/>
          </p:nvPr>
        </p:nvSpPr>
        <p:spPr>
          <a:xfrm>
            <a:off x="1905000" y="1600200"/>
            <a:ext cx="8077200" cy="4495800"/>
          </a:xfrm>
        </p:spPr>
        <p:txBody>
          <a:bodyPr/>
          <a:lstStyle/>
          <a:p>
            <a:r>
              <a:rPr lang="en-GB" altLang="en-US" sz="2800"/>
              <a:t>Leaders are born not made </a:t>
            </a:r>
          </a:p>
          <a:p>
            <a:r>
              <a:rPr lang="en-GB" altLang="en-US" sz="2800"/>
              <a:t>Traits needed e.g.</a:t>
            </a:r>
          </a:p>
          <a:p>
            <a:pPr lvl="1">
              <a:buFont typeface="Wingdings" panose="05000000000000000000" pitchFamily="2" charset="2"/>
              <a:buNone/>
            </a:pPr>
            <a:r>
              <a:rPr lang="en-GB" altLang="en-US" sz="2400"/>
              <a:t>- Interpersonal skills		- Problem-solving</a:t>
            </a:r>
          </a:p>
          <a:p>
            <a:pPr lvl="1">
              <a:buFont typeface="Wingdings" panose="05000000000000000000" pitchFamily="2" charset="2"/>
              <a:buNone/>
            </a:pPr>
            <a:r>
              <a:rPr lang="en-GB" altLang="en-US" sz="2400"/>
              <a:t>- Intelligence			- Vision</a:t>
            </a:r>
          </a:p>
          <a:p>
            <a:pPr lvl="1">
              <a:buFont typeface="Wingdings" panose="05000000000000000000" pitchFamily="2" charset="2"/>
              <a:buNone/>
            </a:pPr>
            <a:r>
              <a:rPr lang="en-GB" altLang="en-US" sz="2400"/>
              <a:t>- Communication                          - Charisma</a:t>
            </a:r>
          </a:p>
          <a:p>
            <a:pPr lvl="1"/>
            <a:endParaRPr lang="en-GB" altLang="en-US" sz="2400"/>
          </a:p>
          <a:p>
            <a:r>
              <a:rPr lang="en-GB" altLang="en-US" sz="2800" u="sng"/>
              <a:t>but</a:t>
            </a:r>
            <a:r>
              <a:rPr lang="en-GB" altLang="en-US" sz="2800"/>
              <a:t> which traits?</a:t>
            </a:r>
          </a:p>
          <a:p>
            <a:endParaRPr lang="en-GB" altLang="en-US" sz="2800"/>
          </a:p>
          <a:p>
            <a:pPr algn="ctr">
              <a:buFont typeface="Wingdings" panose="05000000000000000000" pitchFamily="2" charset="2"/>
              <a:buNone/>
            </a:pPr>
            <a:r>
              <a:rPr lang="en-GB" altLang="en-US" sz="2800">
                <a:solidFill>
                  <a:schemeClr val="tx2"/>
                </a:solidFill>
              </a:rPr>
              <a:t>Do all leaders have an identical set of skills?</a:t>
            </a:r>
          </a:p>
          <a:p>
            <a:endParaRPr lang="en-GB" altLang="en-US" sz="2800"/>
          </a:p>
        </p:txBody>
      </p:sp>
    </p:spTree>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AD317EE-34A9-48F2-9776-630344EB481B}"/>
              </a:ext>
            </a:extLst>
          </p:cNvPr>
          <p:cNvSpPr>
            <a:spLocks noGrp="1" noChangeArrowheads="1"/>
          </p:cNvSpPr>
          <p:nvPr>
            <p:ph type="title"/>
          </p:nvPr>
        </p:nvSpPr>
        <p:spPr>
          <a:xfrm>
            <a:off x="2209800" y="304800"/>
            <a:ext cx="7846640" cy="1035968"/>
          </a:xfrm>
        </p:spPr>
        <p:txBody>
          <a:bodyPr>
            <a:normAutofit fontScale="90000"/>
          </a:bodyPr>
          <a:lstStyle/>
          <a:p>
            <a:r>
              <a:rPr lang="en-GB" altLang="en-US" sz="4900" b="1" dirty="0">
                <a:solidFill>
                  <a:schemeClr val="tx2">
                    <a:lumMod val="60000"/>
                    <a:lumOff val="40000"/>
                  </a:schemeClr>
                </a:solidFill>
                <a:latin typeface="+mn-lt"/>
                <a:ea typeface="+mn-ea"/>
                <a:cs typeface="+mn-cs"/>
              </a:rPr>
              <a:t>Leadership styles </a:t>
            </a:r>
            <a:br>
              <a:rPr lang="en-GB" altLang="en-US" sz="4900" b="1" dirty="0">
                <a:solidFill>
                  <a:schemeClr val="tx2">
                    <a:lumMod val="60000"/>
                    <a:lumOff val="40000"/>
                  </a:schemeClr>
                </a:solidFill>
                <a:latin typeface="+mn-lt"/>
                <a:ea typeface="+mn-ea"/>
                <a:cs typeface="+mn-cs"/>
              </a:rPr>
            </a:br>
            <a:r>
              <a:rPr lang="en-GB" altLang="en-US" sz="3600" b="1" dirty="0">
                <a:solidFill>
                  <a:schemeClr val="tx2">
                    <a:lumMod val="60000"/>
                    <a:lumOff val="40000"/>
                  </a:schemeClr>
                </a:solidFill>
                <a:latin typeface="+mn-lt"/>
                <a:ea typeface="+mn-ea"/>
                <a:cs typeface="+mn-cs"/>
              </a:rPr>
              <a:t>(very simplistic/descriptive)</a:t>
            </a:r>
            <a:endParaRPr lang="en-GB" altLang="en-US" sz="5400" b="1" dirty="0">
              <a:solidFill>
                <a:schemeClr val="tx2">
                  <a:lumMod val="60000"/>
                  <a:lumOff val="40000"/>
                </a:schemeClr>
              </a:solidFill>
              <a:latin typeface="+mn-lt"/>
              <a:ea typeface="+mn-ea"/>
              <a:cs typeface="+mn-cs"/>
            </a:endParaRPr>
          </a:p>
        </p:txBody>
      </p:sp>
      <p:sp>
        <p:nvSpPr>
          <p:cNvPr id="12291" name="Rectangle 3">
            <a:extLst>
              <a:ext uri="{FF2B5EF4-FFF2-40B4-BE49-F238E27FC236}">
                <a16:creationId xmlns:a16="http://schemas.microsoft.com/office/drawing/2014/main" id="{B1FF31A7-F16B-490C-AD0A-D8B9CD99C388}"/>
              </a:ext>
            </a:extLst>
          </p:cNvPr>
          <p:cNvSpPr>
            <a:spLocks noGrp="1" noChangeArrowheads="1"/>
          </p:cNvSpPr>
          <p:nvPr>
            <p:ph type="body" idx="1"/>
          </p:nvPr>
        </p:nvSpPr>
        <p:spPr>
          <a:xfrm>
            <a:off x="2209800" y="1828800"/>
            <a:ext cx="7620000" cy="4572000"/>
          </a:xfrm>
        </p:spPr>
        <p:txBody>
          <a:bodyPr/>
          <a:lstStyle/>
          <a:p>
            <a:pPr>
              <a:spcAft>
                <a:spcPct val="35000"/>
              </a:spcAft>
            </a:pPr>
            <a:r>
              <a:rPr lang="en-GB" altLang="en-US" u="sng" dirty="0"/>
              <a:t>Autocratic</a:t>
            </a:r>
            <a:r>
              <a:rPr lang="en-GB" altLang="en-US" dirty="0"/>
              <a:t> - </a:t>
            </a:r>
            <a:r>
              <a:rPr lang="en-GB" altLang="en-US" sz="2800" i="1" dirty="0"/>
              <a:t>focus of power with leader</a:t>
            </a:r>
            <a:r>
              <a:rPr lang="en-GB" altLang="en-US" sz="2800" dirty="0"/>
              <a:t>, leader 			controls decisions, policy, tasks, 			rewards and punishment.</a:t>
            </a:r>
          </a:p>
          <a:p>
            <a:pPr>
              <a:spcAft>
                <a:spcPct val="35000"/>
              </a:spcAft>
            </a:pPr>
            <a:r>
              <a:rPr lang="en-GB" altLang="en-US" u="sng" dirty="0"/>
              <a:t>Democratic</a:t>
            </a:r>
            <a:r>
              <a:rPr lang="en-GB" altLang="en-US" dirty="0"/>
              <a:t> - </a:t>
            </a:r>
            <a:r>
              <a:rPr lang="en-GB" altLang="en-US" sz="2800" i="1" dirty="0"/>
              <a:t>focus of power on the group</a:t>
            </a:r>
            <a:r>
              <a:rPr lang="en-GB" altLang="en-US" sz="2800" dirty="0"/>
              <a:t>, 				leadership functions shared 				with the group</a:t>
            </a:r>
            <a:r>
              <a:rPr lang="en-GB" altLang="en-US" dirty="0"/>
              <a:t>.</a:t>
            </a:r>
          </a:p>
          <a:p>
            <a:pPr>
              <a:spcAft>
                <a:spcPct val="35000"/>
              </a:spcAft>
            </a:pPr>
            <a:r>
              <a:rPr lang="en-GB" altLang="en-US" u="sng" dirty="0"/>
              <a:t>Laissez-faire</a:t>
            </a:r>
            <a:r>
              <a:rPr lang="en-GB" altLang="en-US" dirty="0"/>
              <a:t> </a:t>
            </a:r>
            <a:r>
              <a:rPr lang="en-GB" altLang="en-US" sz="2800" dirty="0"/>
              <a:t>- no interference from leader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81865D80-3782-4E7B-A351-7525CD2AF8DC}"/>
              </a:ext>
            </a:extLst>
          </p:cNvPr>
          <p:cNvSpPr>
            <a:spLocks noGrp="1" noChangeArrowheads="1"/>
          </p:cNvSpPr>
          <p:nvPr>
            <p:ph type="title"/>
          </p:nvPr>
        </p:nvSpPr>
        <p:spPr/>
        <p:txBody>
          <a:bodyPr>
            <a:noAutofit/>
          </a:bodyPr>
          <a:lstStyle/>
          <a:p>
            <a:r>
              <a:rPr lang="en-GB" altLang="en-US" sz="4900" b="1" dirty="0">
                <a:solidFill>
                  <a:schemeClr val="tx2">
                    <a:lumMod val="60000"/>
                    <a:lumOff val="40000"/>
                  </a:schemeClr>
                </a:solidFill>
                <a:latin typeface="+mn-lt"/>
                <a:ea typeface="+mn-ea"/>
                <a:cs typeface="+mn-cs"/>
              </a:rPr>
              <a:t>Blake &amp; Mouton’s ‘Leadership Grid’</a:t>
            </a:r>
            <a:br>
              <a:rPr lang="en-GB" altLang="en-US" sz="4900" b="1" dirty="0">
                <a:solidFill>
                  <a:schemeClr val="tx2">
                    <a:lumMod val="60000"/>
                    <a:lumOff val="40000"/>
                  </a:schemeClr>
                </a:solidFill>
                <a:latin typeface="+mn-lt"/>
                <a:ea typeface="+mn-ea"/>
                <a:cs typeface="+mn-cs"/>
              </a:rPr>
            </a:br>
            <a:r>
              <a:rPr lang="en-GB" altLang="en-US" sz="4000" b="1" dirty="0">
                <a:solidFill>
                  <a:schemeClr val="tx2">
                    <a:lumMod val="60000"/>
                    <a:lumOff val="40000"/>
                  </a:schemeClr>
                </a:solidFill>
                <a:latin typeface="+mn-lt"/>
                <a:ea typeface="+mn-ea"/>
                <a:cs typeface="+mn-cs"/>
              </a:rPr>
              <a:t>(introduces people vs task)</a:t>
            </a:r>
            <a:endParaRPr lang="en-GB" altLang="en-US" sz="4900" b="1" dirty="0">
              <a:solidFill>
                <a:schemeClr val="tx2">
                  <a:lumMod val="60000"/>
                  <a:lumOff val="40000"/>
                </a:schemeClr>
              </a:solidFill>
              <a:latin typeface="+mn-lt"/>
              <a:ea typeface="+mn-ea"/>
              <a:cs typeface="+mn-cs"/>
            </a:endParaRPr>
          </a:p>
        </p:txBody>
      </p:sp>
      <p:sp>
        <p:nvSpPr>
          <p:cNvPr id="17411" name="Line 3">
            <a:extLst>
              <a:ext uri="{FF2B5EF4-FFF2-40B4-BE49-F238E27FC236}">
                <a16:creationId xmlns:a16="http://schemas.microsoft.com/office/drawing/2014/main" id="{324BDA28-5D13-49D0-8D73-7622D07EDDE1}"/>
              </a:ext>
            </a:extLst>
          </p:cNvPr>
          <p:cNvSpPr>
            <a:spLocks noChangeShapeType="1"/>
          </p:cNvSpPr>
          <p:nvPr/>
        </p:nvSpPr>
        <p:spPr bwMode="auto">
          <a:xfrm>
            <a:off x="2819400" y="1905000"/>
            <a:ext cx="0" cy="4114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12" name="Line 4">
            <a:extLst>
              <a:ext uri="{FF2B5EF4-FFF2-40B4-BE49-F238E27FC236}">
                <a16:creationId xmlns:a16="http://schemas.microsoft.com/office/drawing/2014/main" id="{9072B6EC-B9B7-4F93-B14D-9F382AFFE686}"/>
              </a:ext>
            </a:extLst>
          </p:cNvPr>
          <p:cNvSpPr>
            <a:spLocks noChangeShapeType="1"/>
          </p:cNvSpPr>
          <p:nvPr/>
        </p:nvSpPr>
        <p:spPr bwMode="auto">
          <a:xfrm>
            <a:off x="2819400" y="6019800"/>
            <a:ext cx="64770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13" name="Text Box 5">
            <a:extLst>
              <a:ext uri="{FF2B5EF4-FFF2-40B4-BE49-F238E27FC236}">
                <a16:creationId xmlns:a16="http://schemas.microsoft.com/office/drawing/2014/main" id="{600E0D52-1781-4E11-B178-1295A8E81D77}"/>
              </a:ext>
            </a:extLst>
          </p:cNvPr>
          <p:cNvSpPr txBox="1">
            <a:spLocks noChangeArrowheads="1"/>
          </p:cNvSpPr>
          <p:nvPr/>
        </p:nvSpPr>
        <p:spPr bwMode="auto">
          <a:xfrm>
            <a:off x="8382000" y="6096000"/>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i="1">
                <a:latin typeface="Arial" panose="020B0604020202020204" pitchFamily="34" charset="0"/>
              </a:rPr>
              <a:t>High</a:t>
            </a:r>
          </a:p>
        </p:txBody>
      </p:sp>
      <p:sp>
        <p:nvSpPr>
          <p:cNvPr id="17414" name="Text Box 6">
            <a:extLst>
              <a:ext uri="{FF2B5EF4-FFF2-40B4-BE49-F238E27FC236}">
                <a16:creationId xmlns:a16="http://schemas.microsoft.com/office/drawing/2014/main" id="{FB56445A-0FD5-48CD-9BBD-2FB4D9CBFEF8}"/>
              </a:ext>
            </a:extLst>
          </p:cNvPr>
          <p:cNvSpPr txBox="1">
            <a:spLocks noChangeArrowheads="1"/>
          </p:cNvSpPr>
          <p:nvPr/>
        </p:nvSpPr>
        <p:spPr bwMode="auto">
          <a:xfrm>
            <a:off x="1752600" y="1752600"/>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i="1">
                <a:latin typeface="Arial" panose="020B0604020202020204" pitchFamily="34" charset="0"/>
              </a:rPr>
              <a:t>High</a:t>
            </a:r>
          </a:p>
        </p:txBody>
      </p:sp>
      <p:sp>
        <p:nvSpPr>
          <p:cNvPr id="17415" name="Text Box 7">
            <a:extLst>
              <a:ext uri="{FF2B5EF4-FFF2-40B4-BE49-F238E27FC236}">
                <a16:creationId xmlns:a16="http://schemas.microsoft.com/office/drawing/2014/main" id="{F3A485D9-9983-4B56-888F-B3534EF3554C}"/>
              </a:ext>
            </a:extLst>
          </p:cNvPr>
          <p:cNvSpPr txBox="1">
            <a:spLocks noChangeArrowheads="1"/>
          </p:cNvSpPr>
          <p:nvPr/>
        </p:nvSpPr>
        <p:spPr bwMode="auto">
          <a:xfrm>
            <a:off x="1828800" y="5562600"/>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Low</a:t>
            </a:r>
          </a:p>
        </p:txBody>
      </p:sp>
      <p:sp>
        <p:nvSpPr>
          <p:cNvPr id="17416" name="Text Box 8">
            <a:extLst>
              <a:ext uri="{FF2B5EF4-FFF2-40B4-BE49-F238E27FC236}">
                <a16:creationId xmlns:a16="http://schemas.microsoft.com/office/drawing/2014/main" id="{BA3EF139-8374-4456-8F52-8CA0DCE54CFC}"/>
              </a:ext>
            </a:extLst>
          </p:cNvPr>
          <p:cNvSpPr txBox="1">
            <a:spLocks noChangeArrowheads="1"/>
          </p:cNvSpPr>
          <p:nvPr/>
        </p:nvSpPr>
        <p:spPr bwMode="auto">
          <a:xfrm>
            <a:off x="2667000" y="6096000"/>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Low</a:t>
            </a:r>
          </a:p>
        </p:txBody>
      </p:sp>
      <p:sp>
        <p:nvSpPr>
          <p:cNvPr id="17417" name="Text Box 9">
            <a:extLst>
              <a:ext uri="{FF2B5EF4-FFF2-40B4-BE49-F238E27FC236}">
                <a16:creationId xmlns:a16="http://schemas.microsoft.com/office/drawing/2014/main" id="{5C3F952D-3D10-4ED4-8471-16FD812511D2}"/>
              </a:ext>
            </a:extLst>
          </p:cNvPr>
          <p:cNvSpPr txBox="1">
            <a:spLocks noChangeArrowheads="1"/>
          </p:cNvSpPr>
          <p:nvPr/>
        </p:nvSpPr>
        <p:spPr bwMode="auto">
          <a:xfrm rot="-5418094">
            <a:off x="691356" y="3804444"/>
            <a:ext cx="30432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b="1" i="1">
                <a:latin typeface="Arial" panose="020B0604020202020204" pitchFamily="34" charset="0"/>
              </a:rPr>
              <a:t>Concern for people</a:t>
            </a:r>
          </a:p>
        </p:txBody>
      </p:sp>
      <p:sp>
        <p:nvSpPr>
          <p:cNvPr id="17418" name="Text Box 10">
            <a:extLst>
              <a:ext uri="{FF2B5EF4-FFF2-40B4-BE49-F238E27FC236}">
                <a16:creationId xmlns:a16="http://schemas.microsoft.com/office/drawing/2014/main" id="{4F97ED4B-7DF1-4B66-929D-1790EE53EC24}"/>
              </a:ext>
            </a:extLst>
          </p:cNvPr>
          <p:cNvSpPr txBox="1">
            <a:spLocks noChangeArrowheads="1"/>
          </p:cNvSpPr>
          <p:nvPr/>
        </p:nvSpPr>
        <p:spPr bwMode="auto">
          <a:xfrm>
            <a:off x="4191000" y="6096000"/>
            <a:ext cx="3657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Concern for Production</a:t>
            </a:r>
          </a:p>
        </p:txBody>
      </p:sp>
      <p:sp>
        <p:nvSpPr>
          <p:cNvPr id="17419" name="Text Box 11">
            <a:extLst>
              <a:ext uri="{FF2B5EF4-FFF2-40B4-BE49-F238E27FC236}">
                <a16:creationId xmlns:a16="http://schemas.microsoft.com/office/drawing/2014/main" id="{5AC8AC34-4DD3-40EB-BC91-4DAB287A48F5}"/>
              </a:ext>
            </a:extLst>
          </p:cNvPr>
          <p:cNvSpPr txBox="1">
            <a:spLocks noChangeArrowheads="1"/>
          </p:cNvSpPr>
          <p:nvPr/>
        </p:nvSpPr>
        <p:spPr bwMode="auto">
          <a:xfrm>
            <a:off x="3124200" y="1981201"/>
            <a:ext cx="2590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‘Country Club’ Management</a:t>
            </a:r>
          </a:p>
        </p:txBody>
      </p:sp>
      <p:sp>
        <p:nvSpPr>
          <p:cNvPr id="17420" name="Text Box 12">
            <a:extLst>
              <a:ext uri="{FF2B5EF4-FFF2-40B4-BE49-F238E27FC236}">
                <a16:creationId xmlns:a16="http://schemas.microsoft.com/office/drawing/2014/main" id="{C66A2713-AACA-4534-AF36-860C643C10D9}"/>
              </a:ext>
            </a:extLst>
          </p:cNvPr>
          <p:cNvSpPr txBox="1">
            <a:spLocks noChangeArrowheads="1"/>
          </p:cNvSpPr>
          <p:nvPr/>
        </p:nvSpPr>
        <p:spPr bwMode="auto">
          <a:xfrm>
            <a:off x="6705600" y="1905001"/>
            <a:ext cx="2590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Team Management</a:t>
            </a:r>
          </a:p>
        </p:txBody>
      </p:sp>
      <p:sp>
        <p:nvSpPr>
          <p:cNvPr id="17421" name="Text Box 13">
            <a:extLst>
              <a:ext uri="{FF2B5EF4-FFF2-40B4-BE49-F238E27FC236}">
                <a16:creationId xmlns:a16="http://schemas.microsoft.com/office/drawing/2014/main" id="{882116EB-1975-4757-A3D9-6CF58C21284F}"/>
              </a:ext>
            </a:extLst>
          </p:cNvPr>
          <p:cNvSpPr txBox="1">
            <a:spLocks noChangeArrowheads="1"/>
          </p:cNvSpPr>
          <p:nvPr/>
        </p:nvSpPr>
        <p:spPr bwMode="auto">
          <a:xfrm>
            <a:off x="4800600" y="3200401"/>
            <a:ext cx="259080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‘Middle-of-the-road’ Management</a:t>
            </a:r>
          </a:p>
        </p:txBody>
      </p:sp>
      <p:sp>
        <p:nvSpPr>
          <p:cNvPr id="17422" name="Text Box 14">
            <a:extLst>
              <a:ext uri="{FF2B5EF4-FFF2-40B4-BE49-F238E27FC236}">
                <a16:creationId xmlns:a16="http://schemas.microsoft.com/office/drawing/2014/main" id="{7813DFAE-7490-45A7-BBCA-E0337B98A1E2}"/>
              </a:ext>
            </a:extLst>
          </p:cNvPr>
          <p:cNvSpPr txBox="1">
            <a:spLocks noChangeArrowheads="1"/>
          </p:cNvSpPr>
          <p:nvPr/>
        </p:nvSpPr>
        <p:spPr bwMode="auto">
          <a:xfrm>
            <a:off x="3048000" y="4876801"/>
            <a:ext cx="2590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Impoverished Management</a:t>
            </a:r>
          </a:p>
        </p:txBody>
      </p:sp>
      <p:sp>
        <p:nvSpPr>
          <p:cNvPr id="17423" name="Text Box 15">
            <a:extLst>
              <a:ext uri="{FF2B5EF4-FFF2-40B4-BE49-F238E27FC236}">
                <a16:creationId xmlns:a16="http://schemas.microsoft.com/office/drawing/2014/main" id="{7E7C5B87-61D3-46E5-A1C7-53FB0A0407F2}"/>
              </a:ext>
            </a:extLst>
          </p:cNvPr>
          <p:cNvSpPr txBox="1">
            <a:spLocks noChangeArrowheads="1"/>
          </p:cNvSpPr>
          <p:nvPr/>
        </p:nvSpPr>
        <p:spPr bwMode="auto">
          <a:xfrm>
            <a:off x="6705600" y="4953001"/>
            <a:ext cx="2590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Authority- Compliance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1873A-96EA-FBD7-409F-C1AB47795934}"/>
              </a:ext>
            </a:extLst>
          </p:cNvPr>
          <p:cNvSpPr>
            <a:spLocks noGrp="1"/>
          </p:cNvSpPr>
          <p:nvPr>
            <p:ph type="title"/>
          </p:nvPr>
        </p:nvSpPr>
        <p:spPr/>
        <p:txBody>
          <a:bodyPr>
            <a:normAutofit/>
          </a:bodyPr>
          <a:lstStyle/>
          <a:p>
            <a:r>
              <a:rPr lang="en-GB" sz="4900" b="1" dirty="0">
                <a:solidFill>
                  <a:schemeClr val="tx2">
                    <a:lumMod val="60000"/>
                    <a:lumOff val="40000"/>
                  </a:schemeClr>
                </a:solidFill>
                <a:latin typeface="+mn-lt"/>
                <a:ea typeface="+mn-ea"/>
                <a:cs typeface="+mn-cs"/>
              </a:rPr>
              <a:t>Independent Study</a:t>
            </a:r>
          </a:p>
        </p:txBody>
      </p:sp>
      <p:sp>
        <p:nvSpPr>
          <p:cNvPr id="3" name="Content Placeholder 2">
            <a:extLst>
              <a:ext uri="{FF2B5EF4-FFF2-40B4-BE49-F238E27FC236}">
                <a16:creationId xmlns:a16="http://schemas.microsoft.com/office/drawing/2014/main" id="{1F509952-5756-F7C4-025F-322168F2BE4D}"/>
              </a:ext>
            </a:extLst>
          </p:cNvPr>
          <p:cNvSpPr>
            <a:spLocks noGrp="1"/>
          </p:cNvSpPr>
          <p:nvPr>
            <p:ph idx="1"/>
          </p:nvPr>
        </p:nvSpPr>
        <p:spPr/>
        <p:txBody>
          <a:bodyPr/>
          <a:lstStyle/>
          <a:p>
            <a:r>
              <a:rPr lang="en-GB" dirty="0"/>
              <a:t>You were asked to prepare answers for the following:</a:t>
            </a:r>
          </a:p>
          <a:p>
            <a:endParaRPr lang="en-GB" dirty="0"/>
          </a:p>
        </p:txBody>
      </p:sp>
      <p:graphicFrame>
        <p:nvGraphicFramePr>
          <p:cNvPr id="6" name="Table 5">
            <a:extLst>
              <a:ext uri="{FF2B5EF4-FFF2-40B4-BE49-F238E27FC236}">
                <a16:creationId xmlns:a16="http://schemas.microsoft.com/office/drawing/2014/main" id="{7CA5010A-55B2-4F0B-1820-B36E98A60C43}"/>
              </a:ext>
            </a:extLst>
          </p:cNvPr>
          <p:cNvGraphicFramePr>
            <a:graphicFrameLocks noGrp="1"/>
          </p:cNvGraphicFramePr>
          <p:nvPr/>
        </p:nvGraphicFramePr>
        <p:xfrm>
          <a:off x="635688" y="2924944"/>
          <a:ext cx="11148944" cy="3840890"/>
        </p:xfrm>
        <a:graphic>
          <a:graphicData uri="http://schemas.openxmlformats.org/drawingml/2006/table">
            <a:tbl>
              <a:tblPr firstRow="1" bandRow="1">
                <a:tableStyleId>{5C22544A-7EE6-4342-B048-85BDC9FD1C3A}</a:tableStyleId>
              </a:tblPr>
              <a:tblGrid>
                <a:gridCol w="3588104">
                  <a:extLst>
                    <a:ext uri="{9D8B030D-6E8A-4147-A177-3AD203B41FA5}">
                      <a16:colId xmlns:a16="http://schemas.microsoft.com/office/drawing/2014/main" val="316365859"/>
                    </a:ext>
                  </a:extLst>
                </a:gridCol>
                <a:gridCol w="7560840">
                  <a:extLst>
                    <a:ext uri="{9D8B030D-6E8A-4147-A177-3AD203B41FA5}">
                      <a16:colId xmlns:a16="http://schemas.microsoft.com/office/drawing/2014/main" val="1665998807"/>
                    </a:ext>
                  </a:extLst>
                </a:gridCol>
              </a:tblGrid>
              <a:tr h="914605">
                <a:tc>
                  <a:txBody>
                    <a:bodyPr/>
                    <a:lstStyle/>
                    <a:p>
                      <a:r>
                        <a:rPr lang="en-GB" sz="3200" dirty="0"/>
                        <a:t>Define these three…</a:t>
                      </a:r>
                    </a:p>
                  </a:txBody>
                  <a:tcPr/>
                </a:tc>
                <a:tc>
                  <a:txBody>
                    <a:bodyPr/>
                    <a:lstStyle/>
                    <a:p>
                      <a:r>
                        <a:rPr lang="en-GB" sz="3200" dirty="0"/>
                        <a:t>Answer the following questions…</a:t>
                      </a:r>
                    </a:p>
                  </a:txBody>
                  <a:tcPr/>
                </a:tc>
                <a:extLst>
                  <a:ext uri="{0D108BD9-81ED-4DB2-BD59-A6C34878D82A}">
                    <a16:rowId xmlns:a16="http://schemas.microsoft.com/office/drawing/2014/main" val="2031174513"/>
                  </a:ext>
                </a:extLst>
              </a:tr>
              <a:tr h="914605">
                <a:tc>
                  <a:txBody>
                    <a:bodyPr/>
                    <a:lstStyle/>
                    <a:p>
                      <a:r>
                        <a:rPr lang="en-GB" sz="2800" dirty="0"/>
                        <a:t>Leadership</a:t>
                      </a:r>
                    </a:p>
                  </a:txBody>
                  <a:tcPr/>
                </a:tc>
                <a:tc>
                  <a:txBody>
                    <a:bodyPr/>
                    <a:lstStyle/>
                    <a:p>
                      <a:r>
                        <a:rPr lang="en-GB" sz="2800" dirty="0"/>
                        <a:t>Why is Trait theory considered too simplistic?</a:t>
                      </a:r>
                    </a:p>
                  </a:txBody>
                  <a:tcPr/>
                </a:tc>
                <a:extLst>
                  <a:ext uri="{0D108BD9-81ED-4DB2-BD59-A6C34878D82A}">
                    <a16:rowId xmlns:a16="http://schemas.microsoft.com/office/drawing/2014/main" val="18354598"/>
                  </a:ext>
                </a:extLst>
              </a:tr>
              <a:tr h="914605">
                <a:tc>
                  <a:txBody>
                    <a:bodyPr/>
                    <a:lstStyle/>
                    <a:p>
                      <a:r>
                        <a:rPr lang="en-GB" sz="2800" dirty="0"/>
                        <a:t>Management</a:t>
                      </a:r>
                    </a:p>
                  </a:txBody>
                  <a:tcPr/>
                </a:tc>
                <a:tc>
                  <a:txBody>
                    <a:bodyPr/>
                    <a:lstStyle/>
                    <a:p>
                      <a:r>
                        <a:rPr lang="en-GB" sz="2800" dirty="0"/>
                        <a:t>How useful is People vs Task as a way of understanding leadership?</a:t>
                      </a:r>
                    </a:p>
                  </a:txBody>
                  <a:tcPr/>
                </a:tc>
                <a:extLst>
                  <a:ext uri="{0D108BD9-81ED-4DB2-BD59-A6C34878D82A}">
                    <a16:rowId xmlns:a16="http://schemas.microsoft.com/office/drawing/2014/main" val="3737064645"/>
                  </a:ext>
                </a:extLst>
              </a:tr>
              <a:tr h="914605">
                <a:tc>
                  <a:txBody>
                    <a:bodyPr/>
                    <a:lstStyle/>
                    <a:p>
                      <a:r>
                        <a:rPr lang="en-GB" sz="2800" dirty="0"/>
                        <a:t>Power</a:t>
                      </a:r>
                    </a:p>
                  </a:txBody>
                  <a:tcPr/>
                </a:tc>
                <a:tc>
                  <a:txBody>
                    <a:bodyPr/>
                    <a:lstStyle/>
                    <a:p>
                      <a:r>
                        <a:rPr lang="en-GB" sz="2800" dirty="0"/>
                        <a:t>How do you describe ideal leadership?</a:t>
                      </a:r>
                    </a:p>
                  </a:txBody>
                  <a:tcPr/>
                </a:tc>
                <a:extLst>
                  <a:ext uri="{0D108BD9-81ED-4DB2-BD59-A6C34878D82A}">
                    <a16:rowId xmlns:a16="http://schemas.microsoft.com/office/drawing/2014/main" val="3013546159"/>
                  </a:ext>
                </a:extLst>
              </a:tr>
            </a:tbl>
          </a:graphicData>
        </a:graphic>
      </p:graphicFrame>
    </p:spTree>
    <p:extLst>
      <p:ext uri="{BB962C8B-B14F-4D97-AF65-F5344CB8AC3E}">
        <p14:creationId xmlns:p14="http://schemas.microsoft.com/office/powerpoint/2010/main" val="2571698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20E13268-4E3F-4BA0-BE5A-79DB5D419046}"/>
              </a:ext>
            </a:extLst>
          </p:cNvPr>
          <p:cNvSpPr>
            <a:spLocks noGrp="1" noChangeArrowheads="1"/>
          </p:cNvSpPr>
          <p:nvPr>
            <p:ph type="title"/>
          </p:nvPr>
        </p:nvSpPr>
        <p:spPr>
          <a:xfrm>
            <a:off x="2209800" y="228600"/>
            <a:ext cx="7772400" cy="1143000"/>
          </a:xfrm>
        </p:spPr>
        <p:txBody>
          <a:bodyPr>
            <a:normAutofit/>
          </a:bodyPr>
          <a:lstStyle/>
          <a:p>
            <a:r>
              <a:rPr lang="en-GB" altLang="en-US" sz="4900" b="1" dirty="0">
                <a:solidFill>
                  <a:schemeClr val="tx2">
                    <a:lumMod val="60000"/>
                    <a:lumOff val="40000"/>
                  </a:schemeClr>
                </a:solidFill>
                <a:latin typeface="+mn-lt"/>
                <a:ea typeface="+mn-ea"/>
                <a:cs typeface="+mn-cs"/>
              </a:rPr>
              <a:t>Managers and Leaders</a:t>
            </a:r>
          </a:p>
        </p:txBody>
      </p:sp>
      <p:sp>
        <p:nvSpPr>
          <p:cNvPr id="7171" name="Rectangle 3">
            <a:extLst>
              <a:ext uri="{FF2B5EF4-FFF2-40B4-BE49-F238E27FC236}">
                <a16:creationId xmlns:a16="http://schemas.microsoft.com/office/drawing/2014/main" id="{606C96AB-F9A3-4B3B-925B-7AC6D754B725}"/>
              </a:ext>
            </a:extLst>
          </p:cNvPr>
          <p:cNvSpPr>
            <a:spLocks noGrp="1" noChangeArrowheads="1"/>
          </p:cNvSpPr>
          <p:nvPr>
            <p:ph type="body" sz="half" idx="1"/>
          </p:nvPr>
        </p:nvSpPr>
        <p:spPr>
          <a:xfrm>
            <a:off x="407368" y="1268759"/>
            <a:ext cx="5400600" cy="4370041"/>
          </a:xfrm>
        </p:spPr>
        <p:txBody>
          <a:bodyPr>
            <a:normAutofit lnSpcReduction="10000"/>
          </a:bodyPr>
          <a:lstStyle/>
          <a:p>
            <a:r>
              <a:rPr lang="en-GB" altLang="en-US" dirty="0"/>
              <a:t>Impersonal and passive attitude towards goals</a:t>
            </a:r>
          </a:p>
          <a:p>
            <a:r>
              <a:rPr lang="en-GB" altLang="en-US" dirty="0"/>
              <a:t>Balances and compromises conflicting values to get people to accept solutions</a:t>
            </a:r>
          </a:p>
          <a:p>
            <a:r>
              <a:rPr lang="en-GB" altLang="en-US" dirty="0"/>
              <a:t>Low level of emotional involvement</a:t>
            </a:r>
          </a:p>
          <a:p>
            <a:r>
              <a:rPr lang="en-GB" altLang="en-US" dirty="0"/>
              <a:t>Conserve and regulate existing order of organisation and ‘identifies’ with org 	</a:t>
            </a:r>
          </a:p>
        </p:txBody>
      </p:sp>
      <p:sp>
        <p:nvSpPr>
          <p:cNvPr id="7172" name="Rectangle 4">
            <a:extLst>
              <a:ext uri="{FF2B5EF4-FFF2-40B4-BE49-F238E27FC236}">
                <a16:creationId xmlns:a16="http://schemas.microsoft.com/office/drawing/2014/main" id="{5FFB7552-958A-4B7C-9657-60D04C6503AC}"/>
              </a:ext>
            </a:extLst>
          </p:cNvPr>
          <p:cNvSpPr>
            <a:spLocks noGrp="1" noChangeArrowheads="1"/>
          </p:cNvSpPr>
          <p:nvPr>
            <p:ph type="body" sz="half" idx="2"/>
          </p:nvPr>
        </p:nvSpPr>
        <p:spPr>
          <a:xfrm>
            <a:off x="6738992" y="1288577"/>
            <a:ext cx="5079032" cy="4495800"/>
          </a:xfrm>
        </p:spPr>
        <p:txBody>
          <a:bodyPr>
            <a:normAutofit lnSpcReduction="10000"/>
          </a:bodyPr>
          <a:lstStyle/>
          <a:p>
            <a:r>
              <a:rPr lang="en-GB" altLang="en-US" dirty="0"/>
              <a:t>Personal and active towards goals </a:t>
            </a:r>
          </a:p>
          <a:p>
            <a:r>
              <a:rPr lang="en-GB" altLang="en-US" dirty="0"/>
              <a:t>Develops choices that excite people</a:t>
            </a:r>
          </a:p>
          <a:p>
            <a:r>
              <a:rPr lang="en-GB" altLang="en-US" dirty="0"/>
              <a:t>Have empathy with other people and pay attention to what events and actions mean</a:t>
            </a:r>
          </a:p>
          <a:p>
            <a:r>
              <a:rPr lang="en-GB" altLang="en-US" dirty="0"/>
              <a:t>Does not belong to organisation and searches for opportunities for change </a:t>
            </a:r>
            <a:endParaRPr lang="en-GB" altLang="en-US" sz="3600" dirty="0"/>
          </a:p>
          <a:p>
            <a:endParaRPr lang="en-GB" altLang="en-US" b="1" dirty="0"/>
          </a:p>
          <a:p>
            <a:endParaRPr lang="en-GB" altLang="en-US" dirty="0"/>
          </a:p>
        </p:txBody>
      </p:sp>
      <p:sp>
        <p:nvSpPr>
          <p:cNvPr id="7174" name="Text Box 6">
            <a:extLst>
              <a:ext uri="{FF2B5EF4-FFF2-40B4-BE49-F238E27FC236}">
                <a16:creationId xmlns:a16="http://schemas.microsoft.com/office/drawing/2014/main" id="{8E5410E3-17BA-4B4D-997E-FBC9AA62686A}"/>
              </a:ext>
            </a:extLst>
          </p:cNvPr>
          <p:cNvSpPr txBox="1">
            <a:spLocks noChangeArrowheads="1"/>
          </p:cNvSpPr>
          <p:nvPr/>
        </p:nvSpPr>
        <p:spPr bwMode="auto">
          <a:xfrm>
            <a:off x="1752600" y="5715001"/>
            <a:ext cx="89154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GB" altLang="en-US" sz="2400"/>
              <a:t>Zalenik, A. (1977) ‘Managers and Leaders, are they different? </a:t>
            </a:r>
            <a:r>
              <a:rPr lang="en-GB" altLang="en-US" sz="2400" u="sng"/>
              <a:t>Harvard Business Review</a:t>
            </a:r>
            <a:r>
              <a:rPr lang="en-GB" altLang="en-US" sz="2400"/>
              <a:t>, May - June 1977, pp. 8-13 (Mullins p.230.)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CBB2677-70C1-494E-B1C1-333C378586F5}"/>
              </a:ext>
            </a:extLst>
          </p:cNvPr>
          <p:cNvSpPr>
            <a:spLocks noGrp="1" noChangeArrowheads="1"/>
          </p:cNvSpPr>
          <p:nvPr>
            <p:ph type="title"/>
          </p:nvPr>
        </p:nvSpPr>
        <p:spPr/>
        <p:txBody>
          <a:bodyPr/>
          <a:lstStyle/>
          <a:p>
            <a:r>
              <a:rPr lang="en-GB" altLang="en-US" sz="4900" b="1" dirty="0">
                <a:solidFill>
                  <a:schemeClr val="tx2">
                    <a:lumMod val="60000"/>
                    <a:lumOff val="40000"/>
                  </a:schemeClr>
                </a:solidFill>
                <a:latin typeface="+mn-lt"/>
                <a:ea typeface="+mn-ea"/>
                <a:cs typeface="+mn-cs"/>
              </a:rPr>
              <a:t>Contingency models </a:t>
            </a:r>
            <a:r>
              <a:rPr lang="en-GB" altLang="en-US" sz="4900" b="1" dirty="0" err="1">
                <a:solidFill>
                  <a:schemeClr val="tx2">
                    <a:lumMod val="60000"/>
                    <a:lumOff val="40000"/>
                  </a:schemeClr>
                </a:solidFill>
                <a:latin typeface="+mn-lt"/>
                <a:ea typeface="+mn-ea"/>
                <a:cs typeface="+mn-cs"/>
              </a:rPr>
              <a:t>e.g.Fiedler</a:t>
            </a:r>
            <a:r>
              <a:rPr lang="en-GB" altLang="en-US" sz="4900" b="1" dirty="0">
                <a:solidFill>
                  <a:schemeClr val="tx2">
                    <a:lumMod val="60000"/>
                    <a:lumOff val="40000"/>
                  </a:schemeClr>
                </a:solidFill>
                <a:latin typeface="+mn-lt"/>
                <a:ea typeface="+mn-ea"/>
                <a:cs typeface="+mn-cs"/>
              </a:rPr>
              <a:t> </a:t>
            </a:r>
          </a:p>
        </p:txBody>
      </p:sp>
      <p:sp>
        <p:nvSpPr>
          <p:cNvPr id="13315" name="Rectangle 3">
            <a:extLst>
              <a:ext uri="{FF2B5EF4-FFF2-40B4-BE49-F238E27FC236}">
                <a16:creationId xmlns:a16="http://schemas.microsoft.com/office/drawing/2014/main" id="{BFB6DF72-9F08-4ADE-A8B5-712561282BF3}"/>
              </a:ext>
            </a:extLst>
          </p:cNvPr>
          <p:cNvSpPr>
            <a:spLocks noGrp="1" noChangeArrowheads="1"/>
          </p:cNvSpPr>
          <p:nvPr>
            <p:ph type="body" idx="1"/>
          </p:nvPr>
        </p:nvSpPr>
        <p:spPr/>
        <p:txBody>
          <a:bodyPr/>
          <a:lstStyle/>
          <a:p>
            <a:r>
              <a:rPr lang="en-GB" altLang="en-US"/>
              <a:t>Leadership behaviour is dependent upon the favourability of the leadership situation. </a:t>
            </a:r>
          </a:p>
          <a:p>
            <a:endParaRPr lang="en-GB" altLang="en-US"/>
          </a:p>
          <a:p>
            <a:r>
              <a:rPr lang="en-GB" altLang="en-US"/>
              <a:t>Three major variables:</a:t>
            </a:r>
          </a:p>
          <a:p>
            <a:pPr lvl="1">
              <a:buFont typeface="Symbol" panose="05050102010706020507" pitchFamily="18" charset="2"/>
              <a:buChar char="·"/>
            </a:pPr>
            <a:r>
              <a:rPr lang="en-GB" altLang="en-US"/>
              <a:t>Leader-member relations - degree of trust</a:t>
            </a:r>
          </a:p>
          <a:p>
            <a:pPr lvl="1">
              <a:buFont typeface="Symbol" panose="05050102010706020507" pitchFamily="18" charset="2"/>
              <a:buChar char="·"/>
            </a:pPr>
            <a:r>
              <a:rPr lang="en-GB" altLang="en-US"/>
              <a:t>Task structure - is the task clearly defined?</a:t>
            </a:r>
          </a:p>
          <a:p>
            <a:pPr lvl="1">
              <a:buFont typeface="Symbol" panose="05050102010706020507" pitchFamily="18" charset="2"/>
              <a:buChar char="·"/>
            </a:pPr>
            <a:r>
              <a:rPr lang="en-GB" altLang="en-US"/>
              <a:t>Position Power - the degree of authority held.</a:t>
            </a:r>
          </a:p>
          <a:p>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D59D00B7-1EC9-4065-9A30-CF03ABACE876}"/>
              </a:ext>
            </a:extLst>
          </p:cNvPr>
          <p:cNvSpPr>
            <a:spLocks noGrp="1" noChangeArrowheads="1"/>
          </p:cNvSpPr>
          <p:nvPr>
            <p:ph type="title"/>
          </p:nvPr>
        </p:nvSpPr>
        <p:spPr>
          <a:xfrm>
            <a:off x="2209800" y="304800"/>
            <a:ext cx="7772400" cy="1143000"/>
          </a:xfrm>
        </p:spPr>
        <p:txBody>
          <a:bodyPr>
            <a:normAutofit/>
          </a:bodyPr>
          <a:lstStyle/>
          <a:p>
            <a:r>
              <a:rPr lang="en-GB" altLang="en-US" sz="4900" b="1" dirty="0">
                <a:solidFill>
                  <a:schemeClr val="tx2">
                    <a:lumMod val="60000"/>
                    <a:lumOff val="40000"/>
                  </a:schemeClr>
                </a:solidFill>
                <a:latin typeface="+mn-lt"/>
                <a:ea typeface="+mn-ea"/>
                <a:cs typeface="+mn-cs"/>
              </a:rPr>
              <a:t>Example</a:t>
            </a:r>
          </a:p>
        </p:txBody>
      </p:sp>
      <p:sp>
        <p:nvSpPr>
          <p:cNvPr id="29699" name="Rectangle 3">
            <a:extLst>
              <a:ext uri="{FF2B5EF4-FFF2-40B4-BE49-F238E27FC236}">
                <a16:creationId xmlns:a16="http://schemas.microsoft.com/office/drawing/2014/main" id="{B11A563D-009F-476C-B895-DF0871C16506}"/>
              </a:ext>
            </a:extLst>
          </p:cNvPr>
          <p:cNvSpPr>
            <a:spLocks noGrp="1" noChangeArrowheads="1"/>
          </p:cNvSpPr>
          <p:nvPr>
            <p:ph type="body" idx="1"/>
          </p:nvPr>
        </p:nvSpPr>
        <p:spPr>
          <a:xfrm>
            <a:off x="1828800" y="1295400"/>
            <a:ext cx="8153400" cy="5334000"/>
          </a:xfrm>
        </p:spPr>
        <p:txBody>
          <a:bodyPr/>
          <a:lstStyle/>
          <a:p>
            <a:pPr lvl="1">
              <a:buFont typeface="Symbol" panose="05050102010706020507" pitchFamily="18" charset="2"/>
              <a:buChar char="·"/>
            </a:pPr>
            <a:r>
              <a:rPr lang="en-GB" altLang="en-US" u="sng"/>
              <a:t>Leader-member relations - degree of trust</a:t>
            </a:r>
            <a:endParaRPr lang="en-GB" altLang="en-US"/>
          </a:p>
          <a:p>
            <a:pPr lvl="1" algn="ctr">
              <a:buFont typeface="Symbol" panose="05050102010706020507" pitchFamily="18" charset="2"/>
              <a:buNone/>
            </a:pPr>
            <a:r>
              <a:rPr lang="en-GB" altLang="en-US"/>
              <a:t>Very good, you like and respect your leader</a:t>
            </a:r>
          </a:p>
          <a:p>
            <a:pPr lvl="1">
              <a:buFont typeface="Symbol" panose="05050102010706020507" pitchFamily="18" charset="2"/>
              <a:buChar char="·"/>
            </a:pPr>
            <a:endParaRPr lang="en-GB" altLang="en-US"/>
          </a:p>
          <a:p>
            <a:pPr lvl="1">
              <a:buFont typeface="Symbol" panose="05050102010706020507" pitchFamily="18" charset="2"/>
              <a:buChar char="·"/>
            </a:pPr>
            <a:r>
              <a:rPr lang="en-GB" altLang="en-US" u="sng"/>
              <a:t>Task structure - is the task clearly defined?</a:t>
            </a:r>
          </a:p>
          <a:p>
            <a:pPr lvl="1" algn="ctr">
              <a:buFont typeface="Symbol" panose="05050102010706020507" pitchFamily="18" charset="2"/>
              <a:buNone/>
            </a:pPr>
            <a:r>
              <a:rPr lang="en-GB" altLang="en-US"/>
              <a:t>Very unclear, quite a difficult problem we face</a:t>
            </a:r>
          </a:p>
          <a:p>
            <a:pPr lvl="1">
              <a:buFont typeface="Symbol" panose="05050102010706020507" pitchFamily="18" charset="2"/>
              <a:buChar char="·"/>
            </a:pPr>
            <a:endParaRPr lang="en-GB" altLang="en-US"/>
          </a:p>
          <a:p>
            <a:pPr lvl="1">
              <a:buFont typeface="Symbol" panose="05050102010706020507" pitchFamily="18" charset="2"/>
              <a:buChar char="·"/>
            </a:pPr>
            <a:r>
              <a:rPr lang="en-GB" altLang="en-US" u="sng"/>
              <a:t>Position Power - the degree of authority held.</a:t>
            </a:r>
            <a:endParaRPr lang="en-GB" altLang="en-US"/>
          </a:p>
          <a:p>
            <a:pPr algn="ctr">
              <a:buFont typeface="Wingdings" panose="05000000000000000000" pitchFamily="2" charset="2"/>
              <a:buNone/>
            </a:pPr>
            <a:r>
              <a:rPr lang="en-GB" altLang="en-US" sz="2800"/>
              <a:t>The leader has emerged and has no authority</a:t>
            </a:r>
          </a:p>
          <a:p>
            <a:pPr algn="ctr">
              <a:buFont typeface="Wingdings" panose="05000000000000000000" pitchFamily="2" charset="2"/>
              <a:buNone/>
            </a:pPr>
            <a:endParaRPr lang="en-GB" altLang="en-US"/>
          </a:p>
          <a:p>
            <a:pPr algn="ctr">
              <a:buFont typeface="Wingdings" panose="05000000000000000000" pitchFamily="2" charset="2"/>
              <a:buNone/>
            </a:pPr>
            <a:r>
              <a:rPr lang="en-GB" altLang="en-US">
                <a:solidFill>
                  <a:schemeClr val="accent1"/>
                </a:solidFill>
              </a:rPr>
              <a:t>Best leadership style is?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BE73CBD-A335-4F7E-82C8-A0D7BDA3EE4F}"/>
              </a:ext>
            </a:extLst>
          </p:cNvPr>
          <p:cNvSpPr>
            <a:spLocks noGrp="1" noChangeArrowheads="1"/>
          </p:cNvSpPr>
          <p:nvPr>
            <p:ph type="title"/>
          </p:nvPr>
        </p:nvSpPr>
        <p:spPr>
          <a:xfrm>
            <a:off x="2209800" y="304800"/>
            <a:ext cx="7772400" cy="838200"/>
          </a:xfrm>
        </p:spPr>
        <p:txBody>
          <a:bodyPr>
            <a:normAutofit/>
          </a:bodyPr>
          <a:lstStyle/>
          <a:p>
            <a:r>
              <a:rPr lang="en-GB" altLang="en-US" sz="4900" b="1" dirty="0">
                <a:solidFill>
                  <a:schemeClr val="tx2">
                    <a:lumMod val="60000"/>
                    <a:lumOff val="40000"/>
                  </a:schemeClr>
                </a:solidFill>
                <a:latin typeface="+mn-lt"/>
                <a:ea typeface="+mn-ea"/>
                <a:cs typeface="+mn-cs"/>
              </a:rPr>
              <a:t>Example</a:t>
            </a:r>
          </a:p>
        </p:txBody>
      </p:sp>
      <p:sp>
        <p:nvSpPr>
          <p:cNvPr id="31747" name="Rectangle 3">
            <a:extLst>
              <a:ext uri="{FF2B5EF4-FFF2-40B4-BE49-F238E27FC236}">
                <a16:creationId xmlns:a16="http://schemas.microsoft.com/office/drawing/2014/main" id="{8B723926-E6BF-4037-82AF-8CF1A2A11D85}"/>
              </a:ext>
            </a:extLst>
          </p:cNvPr>
          <p:cNvSpPr>
            <a:spLocks noGrp="1" noChangeArrowheads="1"/>
          </p:cNvSpPr>
          <p:nvPr>
            <p:ph type="body" idx="1"/>
          </p:nvPr>
        </p:nvSpPr>
        <p:spPr>
          <a:xfrm>
            <a:off x="1828800" y="1219200"/>
            <a:ext cx="8153400" cy="5410200"/>
          </a:xfrm>
        </p:spPr>
        <p:txBody>
          <a:bodyPr/>
          <a:lstStyle/>
          <a:p>
            <a:pPr lvl="1">
              <a:buFont typeface="Symbol" panose="05050102010706020507" pitchFamily="18" charset="2"/>
              <a:buChar char="·"/>
            </a:pPr>
            <a:r>
              <a:rPr lang="en-GB" altLang="en-US" u="sng"/>
              <a:t>Leader-member relations - degree of trust</a:t>
            </a:r>
            <a:endParaRPr lang="en-GB" altLang="en-US"/>
          </a:p>
          <a:p>
            <a:pPr lvl="1" algn="ctr">
              <a:buFont typeface="Symbol" panose="05050102010706020507" pitchFamily="18" charset="2"/>
              <a:buNone/>
            </a:pPr>
            <a:r>
              <a:rPr lang="en-GB" altLang="en-US"/>
              <a:t>Very poor, you dislike and disrespect your leader</a:t>
            </a:r>
          </a:p>
          <a:p>
            <a:pPr lvl="1">
              <a:buFont typeface="Symbol" panose="05050102010706020507" pitchFamily="18" charset="2"/>
              <a:buChar char="·"/>
            </a:pPr>
            <a:endParaRPr lang="en-GB" altLang="en-US"/>
          </a:p>
          <a:p>
            <a:pPr lvl="1">
              <a:buFont typeface="Symbol" panose="05050102010706020507" pitchFamily="18" charset="2"/>
              <a:buChar char="·"/>
            </a:pPr>
            <a:r>
              <a:rPr lang="en-GB" altLang="en-US" u="sng"/>
              <a:t>Task structure - is the task clearly defined?</a:t>
            </a:r>
          </a:p>
          <a:p>
            <a:pPr lvl="1" algn="ctr">
              <a:buFont typeface="Symbol" panose="05050102010706020507" pitchFamily="18" charset="2"/>
              <a:buNone/>
            </a:pPr>
            <a:r>
              <a:rPr lang="en-GB" altLang="en-US"/>
              <a:t>Very unclear, quite a difficult problem we face</a:t>
            </a:r>
          </a:p>
          <a:p>
            <a:pPr lvl="1">
              <a:buFont typeface="Symbol" panose="05050102010706020507" pitchFamily="18" charset="2"/>
              <a:buChar char="·"/>
            </a:pPr>
            <a:endParaRPr lang="en-GB" altLang="en-US"/>
          </a:p>
          <a:p>
            <a:pPr lvl="1">
              <a:buFont typeface="Symbol" panose="05050102010706020507" pitchFamily="18" charset="2"/>
              <a:buChar char="·"/>
            </a:pPr>
            <a:r>
              <a:rPr lang="en-GB" altLang="en-US" u="sng"/>
              <a:t>Position Power - the degree of authority held.</a:t>
            </a:r>
            <a:endParaRPr lang="en-GB" altLang="en-US"/>
          </a:p>
          <a:p>
            <a:pPr algn="ctr">
              <a:buFont typeface="Wingdings" panose="05000000000000000000" pitchFamily="2" charset="2"/>
              <a:buNone/>
            </a:pPr>
            <a:r>
              <a:rPr lang="en-GB" altLang="en-US" sz="2800"/>
              <a:t>The leader has very clear, legitimate authority</a:t>
            </a:r>
          </a:p>
          <a:p>
            <a:pPr algn="ctr">
              <a:buFont typeface="Wingdings" panose="05000000000000000000" pitchFamily="2" charset="2"/>
              <a:buNone/>
            </a:pPr>
            <a:endParaRPr lang="en-GB" altLang="en-US"/>
          </a:p>
          <a:p>
            <a:pPr algn="ctr">
              <a:buFont typeface="Wingdings" panose="05000000000000000000" pitchFamily="2" charset="2"/>
              <a:buNone/>
            </a:pPr>
            <a:r>
              <a:rPr lang="en-GB" altLang="en-US">
                <a:solidFill>
                  <a:schemeClr val="accent1"/>
                </a:solidFill>
              </a:rPr>
              <a:t>Best leadership style is?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0B6C23EC-3EB0-41E5-D5F8-0B1411A52815}"/>
              </a:ext>
            </a:extLst>
          </p:cNvPr>
          <p:cNvSpPr>
            <a:spLocks noGrp="1" noChangeArrowheads="1"/>
          </p:cNvSpPr>
          <p:nvPr>
            <p:ph type="title"/>
          </p:nvPr>
        </p:nvSpPr>
        <p:spPr/>
        <p:txBody>
          <a:bodyPr>
            <a:normAutofit/>
          </a:bodyPr>
          <a:lstStyle/>
          <a:p>
            <a:r>
              <a:rPr lang="en-GB" altLang="en-US" sz="4900" b="1" dirty="0">
                <a:solidFill>
                  <a:schemeClr val="tx2">
                    <a:lumMod val="60000"/>
                    <a:lumOff val="40000"/>
                  </a:schemeClr>
                </a:solidFill>
                <a:latin typeface="+mn-lt"/>
                <a:ea typeface="+mn-ea"/>
                <a:cs typeface="+mn-cs"/>
              </a:rPr>
              <a:t>Other ways of conceptualising Leadership</a:t>
            </a:r>
          </a:p>
        </p:txBody>
      </p:sp>
      <p:sp>
        <p:nvSpPr>
          <p:cNvPr id="38915" name="Rectangle 3">
            <a:extLst>
              <a:ext uri="{FF2B5EF4-FFF2-40B4-BE49-F238E27FC236}">
                <a16:creationId xmlns:a16="http://schemas.microsoft.com/office/drawing/2014/main" id="{27BD3D37-A637-81F5-C77D-F12B5298DF5F}"/>
              </a:ext>
            </a:extLst>
          </p:cNvPr>
          <p:cNvSpPr>
            <a:spLocks noGrp="1" noChangeArrowheads="1"/>
          </p:cNvSpPr>
          <p:nvPr>
            <p:ph type="body" idx="1"/>
          </p:nvPr>
        </p:nvSpPr>
        <p:spPr>
          <a:xfrm>
            <a:off x="2209800" y="1905000"/>
            <a:ext cx="7772400" cy="4191000"/>
          </a:xfrm>
        </p:spPr>
        <p:txBody>
          <a:bodyPr/>
          <a:lstStyle/>
          <a:p>
            <a:pPr>
              <a:spcAft>
                <a:spcPct val="55000"/>
              </a:spcAft>
            </a:pPr>
            <a:r>
              <a:rPr lang="en-GB" altLang="en-US"/>
              <a:t>Influence/ persuasion</a:t>
            </a:r>
          </a:p>
          <a:p>
            <a:pPr>
              <a:spcAft>
                <a:spcPct val="55000"/>
              </a:spcAft>
            </a:pPr>
            <a:r>
              <a:rPr lang="en-GB" altLang="en-US"/>
              <a:t>Convening – getting people together</a:t>
            </a:r>
          </a:p>
          <a:p>
            <a:pPr>
              <a:spcAft>
                <a:spcPct val="55000"/>
              </a:spcAft>
            </a:pPr>
            <a:r>
              <a:rPr lang="en-GB" altLang="en-US"/>
              <a:t>Taking responsibility/ ownership</a:t>
            </a:r>
          </a:p>
          <a:p>
            <a:pPr>
              <a:spcAft>
                <a:spcPct val="55000"/>
              </a:spcAft>
            </a:pPr>
            <a:r>
              <a:rPr lang="en-GB" altLang="en-US"/>
              <a:t>Role modelling</a:t>
            </a:r>
          </a:p>
          <a:p>
            <a:pPr>
              <a:spcAft>
                <a:spcPct val="55000"/>
              </a:spcAft>
            </a:pPr>
            <a:r>
              <a:rPr lang="en-GB" altLang="en-US"/>
              <a:t>Serving others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DC2786E6-5A8B-443B-B064-0F467B7C01AB}"/>
              </a:ext>
            </a:extLst>
          </p:cNvPr>
          <p:cNvSpPr>
            <a:spLocks noGrp="1" noChangeArrowheads="1"/>
          </p:cNvSpPr>
          <p:nvPr>
            <p:ph type="title"/>
          </p:nvPr>
        </p:nvSpPr>
        <p:spPr/>
        <p:txBody>
          <a:bodyPr>
            <a:normAutofit/>
          </a:bodyPr>
          <a:lstStyle/>
          <a:p>
            <a:r>
              <a:rPr lang="en-GB" altLang="en-US" sz="4900" b="1" dirty="0">
                <a:solidFill>
                  <a:schemeClr val="tx2">
                    <a:lumMod val="60000"/>
                    <a:lumOff val="40000"/>
                  </a:schemeClr>
                </a:solidFill>
                <a:latin typeface="+mn-lt"/>
                <a:ea typeface="+mn-ea"/>
                <a:cs typeface="+mn-cs"/>
              </a:rPr>
              <a:t>Dispersed Leadership</a:t>
            </a:r>
          </a:p>
        </p:txBody>
      </p:sp>
      <p:sp>
        <p:nvSpPr>
          <p:cNvPr id="51203" name="Rectangle 3">
            <a:extLst>
              <a:ext uri="{FF2B5EF4-FFF2-40B4-BE49-F238E27FC236}">
                <a16:creationId xmlns:a16="http://schemas.microsoft.com/office/drawing/2014/main" id="{3D40C913-1E5F-481C-952A-FBB107CE79CB}"/>
              </a:ext>
            </a:extLst>
          </p:cNvPr>
          <p:cNvSpPr>
            <a:spLocks noGrp="1" noChangeArrowheads="1"/>
          </p:cNvSpPr>
          <p:nvPr>
            <p:ph type="body" idx="1"/>
          </p:nvPr>
        </p:nvSpPr>
        <p:spPr/>
        <p:txBody>
          <a:bodyPr/>
          <a:lstStyle/>
          <a:p>
            <a:r>
              <a:rPr lang="en-GB" altLang="en-US"/>
              <a:t>Comes not from the </a:t>
            </a:r>
            <a:r>
              <a:rPr lang="en-GB" altLang="en-US" u="sng"/>
              <a:t>top</a:t>
            </a:r>
            <a:r>
              <a:rPr lang="en-GB" altLang="en-US"/>
              <a:t>… but from </a:t>
            </a:r>
            <a:r>
              <a:rPr lang="en-GB" altLang="en-US" u="sng"/>
              <a:t>within</a:t>
            </a:r>
            <a:r>
              <a:rPr lang="en-GB" altLang="en-US"/>
              <a:t> the organisation.</a:t>
            </a:r>
          </a:p>
          <a:p>
            <a:endParaRPr lang="en-GB" altLang="en-US"/>
          </a:p>
          <a:p>
            <a:r>
              <a:rPr lang="en-GB" altLang="en-US"/>
              <a:t>Need to move away from the ‘hero leader’.</a:t>
            </a:r>
          </a:p>
          <a:p>
            <a:endParaRPr lang="en-GB" altLang="en-US"/>
          </a:p>
          <a:p>
            <a:pPr algn="r">
              <a:buFont typeface="Wingdings" panose="05000000000000000000" pitchFamily="2" charset="2"/>
              <a:buNone/>
            </a:pPr>
            <a:r>
              <a:rPr lang="en-GB" altLang="en-US"/>
              <a:t>Senge et al (1999)</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50" name="Rectangle 6">
            <a:extLst>
              <a:ext uri="{FF2B5EF4-FFF2-40B4-BE49-F238E27FC236}">
                <a16:creationId xmlns:a16="http://schemas.microsoft.com/office/drawing/2014/main" id="{2BB7399B-ADDA-8291-0274-16CE18D1DD4B}"/>
              </a:ext>
            </a:extLst>
          </p:cNvPr>
          <p:cNvSpPr>
            <a:spLocks noChangeArrowheads="1"/>
          </p:cNvSpPr>
          <p:nvPr/>
        </p:nvSpPr>
        <p:spPr bwMode="auto">
          <a:xfrm>
            <a:off x="1524000" y="2565400"/>
            <a:ext cx="9144000" cy="4292600"/>
          </a:xfrm>
          <a:prstGeom prst="rect">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46" name="Rectangle 2">
            <a:extLst>
              <a:ext uri="{FF2B5EF4-FFF2-40B4-BE49-F238E27FC236}">
                <a16:creationId xmlns:a16="http://schemas.microsoft.com/office/drawing/2014/main" id="{41D5407F-BCB5-BD87-2671-D881613AA2F0}"/>
              </a:ext>
            </a:extLst>
          </p:cNvPr>
          <p:cNvSpPr>
            <a:spLocks noGrp="1" noChangeArrowheads="1"/>
          </p:cNvSpPr>
          <p:nvPr>
            <p:ph type="title"/>
          </p:nvPr>
        </p:nvSpPr>
        <p:spPr/>
        <p:txBody>
          <a:bodyPr/>
          <a:lstStyle/>
          <a:p>
            <a:endParaRPr lang="en-US" altLang="en-US"/>
          </a:p>
        </p:txBody>
      </p:sp>
      <p:sp>
        <p:nvSpPr>
          <p:cNvPr id="57347" name="Rectangle 3">
            <a:extLst>
              <a:ext uri="{FF2B5EF4-FFF2-40B4-BE49-F238E27FC236}">
                <a16:creationId xmlns:a16="http://schemas.microsoft.com/office/drawing/2014/main" id="{E966349E-5687-EA04-8E3B-24165ECB6F5E}"/>
              </a:ext>
            </a:extLst>
          </p:cNvPr>
          <p:cNvSpPr>
            <a:spLocks noGrp="1" noChangeArrowheads="1"/>
          </p:cNvSpPr>
          <p:nvPr>
            <p:ph type="body" idx="1"/>
          </p:nvPr>
        </p:nvSpPr>
        <p:spPr>
          <a:xfrm>
            <a:off x="1992314" y="2781300"/>
            <a:ext cx="8218487" cy="2952750"/>
          </a:xfrm>
        </p:spPr>
        <p:txBody>
          <a:bodyPr>
            <a:normAutofit lnSpcReduction="10000"/>
          </a:bodyPr>
          <a:lstStyle/>
          <a:p>
            <a:pPr>
              <a:lnSpc>
                <a:spcPct val="90000"/>
              </a:lnSpc>
              <a:buFont typeface="Wingdings" panose="05000000000000000000" pitchFamily="2" charset="2"/>
              <a:buNone/>
            </a:pPr>
            <a:r>
              <a:rPr lang="en-GB" altLang="en-US" sz="2000">
                <a:solidFill>
                  <a:schemeClr val="bg1"/>
                </a:solidFill>
              </a:rPr>
              <a:t>That person is sharply different from one who is </a:t>
            </a:r>
            <a:r>
              <a:rPr lang="en-GB" altLang="en-US" sz="2000" i="1">
                <a:solidFill>
                  <a:schemeClr val="bg1"/>
                </a:solidFill>
              </a:rPr>
              <a:t>leader</a:t>
            </a:r>
            <a:r>
              <a:rPr lang="en-GB" altLang="en-US" sz="2000">
                <a:solidFill>
                  <a:schemeClr val="bg1"/>
                </a:solidFill>
              </a:rPr>
              <a:t> first, perhaps because of the need to assuage an unusual power drive or to acquire material possessions… The difference manifests itself in the care taken by the servant-first to make sure that other people’s highest priority needs are being served. </a:t>
            </a:r>
          </a:p>
          <a:p>
            <a:pPr>
              <a:lnSpc>
                <a:spcPct val="90000"/>
              </a:lnSpc>
              <a:buFont typeface="Wingdings" panose="05000000000000000000" pitchFamily="2" charset="2"/>
              <a:buNone/>
            </a:pPr>
            <a:endParaRPr lang="en-GB" altLang="en-US" sz="2400">
              <a:solidFill>
                <a:schemeClr val="bg1"/>
              </a:solidFill>
            </a:endParaRPr>
          </a:p>
          <a:p>
            <a:pPr>
              <a:lnSpc>
                <a:spcPct val="90000"/>
              </a:lnSpc>
              <a:buFont typeface="Wingdings" panose="05000000000000000000" pitchFamily="2" charset="2"/>
              <a:buNone/>
            </a:pPr>
            <a:r>
              <a:rPr lang="en-GB" altLang="en-US" sz="2400">
                <a:solidFill>
                  <a:schemeClr val="bg1"/>
                </a:solidFill>
              </a:rPr>
              <a:t>	Do those served grow as persons? </a:t>
            </a:r>
          </a:p>
          <a:p>
            <a:pPr>
              <a:lnSpc>
                <a:spcPct val="90000"/>
              </a:lnSpc>
              <a:buFont typeface="Wingdings" panose="05000000000000000000" pitchFamily="2" charset="2"/>
              <a:buNone/>
            </a:pPr>
            <a:r>
              <a:rPr lang="en-GB" altLang="en-US" sz="2400">
                <a:solidFill>
                  <a:schemeClr val="bg1"/>
                </a:solidFill>
              </a:rPr>
              <a:t>	Do they, </a:t>
            </a:r>
            <a:r>
              <a:rPr lang="en-GB" altLang="en-US" sz="2400" i="1">
                <a:solidFill>
                  <a:schemeClr val="bg1"/>
                </a:solidFill>
              </a:rPr>
              <a:t>while being served</a:t>
            </a:r>
            <a:r>
              <a:rPr lang="en-GB" altLang="en-US" sz="2400">
                <a:solidFill>
                  <a:schemeClr val="bg1"/>
                </a:solidFill>
              </a:rPr>
              <a:t>, become healthier, wiser, freer, more autonomous… </a:t>
            </a:r>
          </a:p>
        </p:txBody>
      </p:sp>
      <p:pic>
        <p:nvPicPr>
          <p:cNvPr id="57349" name="Picture 5" descr="Greenleaf Center fo Servant Leadership">
            <a:hlinkClick r:id="rId2"/>
            <a:extLst>
              <a:ext uri="{FF2B5EF4-FFF2-40B4-BE49-F238E27FC236}">
                <a16:creationId xmlns:a16="http://schemas.microsoft.com/office/drawing/2014/main" id="{B4AF6E1E-8C0C-C536-B341-99C5334C92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2590800"/>
          </a:xfrm>
          <a:prstGeom prst="rect">
            <a:avLst/>
          </a:prstGeom>
          <a:noFill/>
          <a:extLst>
            <a:ext uri="{909E8E84-426E-40DD-AFC4-6F175D3DCCD1}">
              <a14:hiddenFill xmlns:a14="http://schemas.microsoft.com/office/drawing/2010/main">
                <a:solidFill>
                  <a:srgbClr val="FFFFFF"/>
                </a:solidFill>
              </a14:hiddenFill>
            </a:ext>
          </a:extLst>
        </p:spPr>
      </p:pic>
      <p:sp>
        <p:nvSpPr>
          <p:cNvPr id="57351" name="Text Box 7">
            <a:extLst>
              <a:ext uri="{FF2B5EF4-FFF2-40B4-BE49-F238E27FC236}">
                <a16:creationId xmlns:a16="http://schemas.microsoft.com/office/drawing/2014/main" id="{28384F02-4E3A-92EB-4496-AE13FD34DDE0}"/>
              </a:ext>
            </a:extLst>
          </p:cNvPr>
          <p:cNvSpPr txBox="1">
            <a:spLocks noChangeArrowheads="1"/>
          </p:cNvSpPr>
          <p:nvPr/>
        </p:nvSpPr>
        <p:spPr bwMode="auto">
          <a:xfrm>
            <a:off x="3287713" y="6165850"/>
            <a:ext cx="698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en-GB" altLang="en-US" sz="2400">
                <a:solidFill>
                  <a:schemeClr val="bg1"/>
                </a:solidFill>
              </a:rPr>
              <a:t>Robert Greenleaf (1970) http://www.greenleaf.org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41645937-2879-C7AB-3CBE-4BC3C9D49783}"/>
              </a:ext>
            </a:extLst>
          </p:cNvPr>
          <p:cNvSpPr>
            <a:spLocks noGrp="1" noChangeArrowheads="1"/>
          </p:cNvSpPr>
          <p:nvPr>
            <p:ph type="title"/>
          </p:nvPr>
        </p:nvSpPr>
        <p:spPr/>
        <p:txBody>
          <a:bodyPr>
            <a:normAutofit/>
          </a:bodyPr>
          <a:lstStyle/>
          <a:p>
            <a:r>
              <a:rPr lang="en-GB" altLang="en-US" sz="4900" b="1" dirty="0">
                <a:solidFill>
                  <a:schemeClr val="tx2">
                    <a:lumMod val="60000"/>
                    <a:lumOff val="40000"/>
                  </a:schemeClr>
                </a:solidFill>
                <a:latin typeface="+mn-lt"/>
                <a:ea typeface="+mn-ea"/>
                <a:cs typeface="+mn-cs"/>
              </a:rPr>
              <a:t>Servant leadership</a:t>
            </a:r>
          </a:p>
        </p:txBody>
      </p:sp>
      <p:sp>
        <p:nvSpPr>
          <p:cNvPr id="49155" name="Rectangle 3">
            <a:extLst>
              <a:ext uri="{FF2B5EF4-FFF2-40B4-BE49-F238E27FC236}">
                <a16:creationId xmlns:a16="http://schemas.microsoft.com/office/drawing/2014/main" id="{25E9D75F-BABB-FAF2-FE6B-493A10041CE4}"/>
              </a:ext>
            </a:extLst>
          </p:cNvPr>
          <p:cNvSpPr>
            <a:spLocks noGrp="1" noChangeArrowheads="1"/>
          </p:cNvSpPr>
          <p:nvPr>
            <p:ph idx="1"/>
          </p:nvPr>
        </p:nvSpPr>
        <p:spPr>
          <a:xfrm>
            <a:off x="1981200" y="1600201"/>
            <a:ext cx="8229600" cy="4924425"/>
          </a:xfrm>
        </p:spPr>
        <p:txBody>
          <a:bodyPr/>
          <a:lstStyle/>
          <a:p>
            <a:pPr>
              <a:lnSpc>
                <a:spcPct val="90000"/>
              </a:lnSpc>
              <a:buFont typeface="Wingdings" panose="05000000000000000000" pitchFamily="2" charset="2"/>
              <a:buNone/>
            </a:pPr>
            <a:r>
              <a:rPr lang="en-GB" altLang="en-US"/>
              <a:t>The main emphases are…</a:t>
            </a:r>
          </a:p>
          <a:p>
            <a:pPr>
              <a:lnSpc>
                <a:spcPct val="90000"/>
              </a:lnSpc>
              <a:buFont typeface="Wingdings" panose="05000000000000000000" pitchFamily="2" charset="2"/>
              <a:buNone/>
            </a:pPr>
            <a:endParaRPr lang="en-GB" altLang="en-US"/>
          </a:p>
          <a:p>
            <a:pPr>
              <a:lnSpc>
                <a:spcPct val="90000"/>
              </a:lnSpc>
            </a:pPr>
            <a:r>
              <a:rPr lang="en-GB" altLang="en-US"/>
              <a:t>Increased service to others</a:t>
            </a:r>
          </a:p>
          <a:p>
            <a:pPr>
              <a:lnSpc>
                <a:spcPct val="90000"/>
              </a:lnSpc>
            </a:pPr>
            <a:r>
              <a:rPr lang="en-GB" altLang="en-US"/>
              <a:t>A holistic approach to work</a:t>
            </a:r>
          </a:p>
          <a:p>
            <a:pPr>
              <a:lnSpc>
                <a:spcPct val="90000"/>
              </a:lnSpc>
            </a:pPr>
            <a:r>
              <a:rPr lang="en-GB" altLang="en-US"/>
              <a:t>Building a sense of community in the workplace</a:t>
            </a:r>
          </a:p>
          <a:p>
            <a:pPr>
              <a:lnSpc>
                <a:spcPct val="90000"/>
              </a:lnSpc>
            </a:pPr>
            <a:r>
              <a:rPr lang="en-GB" altLang="en-US"/>
              <a:t>A wider sharing or power in decision-making</a:t>
            </a:r>
          </a:p>
          <a:p>
            <a:pPr algn="r">
              <a:lnSpc>
                <a:spcPct val="90000"/>
              </a:lnSpc>
              <a:buFont typeface="Wingdings" panose="05000000000000000000" pitchFamily="2" charset="2"/>
              <a:buNone/>
            </a:pPr>
            <a:endParaRPr lang="en-GB" altLang="en-US" sz="2000"/>
          </a:p>
          <a:p>
            <a:pPr algn="r">
              <a:lnSpc>
                <a:spcPct val="90000"/>
              </a:lnSpc>
              <a:buFont typeface="Wingdings" panose="05000000000000000000" pitchFamily="2" charset="2"/>
              <a:buNone/>
            </a:pPr>
            <a:r>
              <a:rPr lang="en-GB" altLang="en-US" sz="2000"/>
              <a:t>Lewis &amp; Noble (2008) Servant Leadership: Bringing the spirit of work to work. Management Book 2000, Cirencester.</a:t>
            </a:r>
          </a:p>
        </p:txBody>
      </p:sp>
    </p:spTree>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8837DAF7-3679-A262-166B-18E4DD0176DB}"/>
              </a:ext>
            </a:extLst>
          </p:cNvPr>
          <p:cNvSpPr>
            <a:spLocks noGrp="1" noChangeArrowheads="1"/>
          </p:cNvSpPr>
          <p:nvPr>
            <p:ph type="title"/>
          </p:nvPr>
        </p:nvSpPr>
        <p:spPr>
          <a:xfrm>
            <a:off x="3792539" y="404813"/>
            <a:ext cx="6429375" cy="1439862"/>
          </a:xfrm>
        </p:spPr>
        <p:txBody>
          <a:bodyPr/>
          <a:lstStyle/>
          <a:p>
            <a:pPr marL="838200" indent="-838200"/>
            <a:r>
              <a:rPr lang="en-GB" altLang="en-US">
                <a:effectLst/>
              </a:rPr>
              <a:t>“a community waiting to be engaged”</a:t>
            </a:r>
          </a:p>
        </p:txBody>
      </p:sp>
      <p:sp>
        <p:nvSpPr>
          <p:cNvPr id="55299" name="Rectangle 3">
            <a:extLst>
              <a:ext uri="{FF2B5EF4-FFF2-40B4-BE49-F238E27FC236}">
                <a16:creationId xmlns:a16="http://schemas.microsoft.com/office/drawing/2014/main" id="{9286CAE3-B839-D4C2-C05F-418825842FF8}"/>
              </a:ext>
            </a:extLst>
          </p:cNvPr>
          <p:cNvSpPr>
            <a:spLocks noGrp="1" noChangeArrowheads="1"/>
          </p:cNvSpPr>
          <p:nvPr>
            <p:ph type="body" idx="1"/>
          </p:nvPr>
        </p:nvSpPr>
        <p:spPr>
          <a:xfrm>
            <a:off x="4367213" y="2565400"/>
            <a:ext cx="6049962" cy="4032250"/>
          </a:xfrm>
        </p:spPr>
        <p:txBody>
          <a:bodyPr/>
          <a:lstStyle/>
          <a:p>
            <a:pPr marL="609600" indent="-609600">
              <a:buNone/>
            </a:pPr>
            <a:r>
              <a:rPr lang="en-GB" altLang="en-US" sz="2400"/>
              <a:t>The intent is to bring together people across boundaries. Each person who convenes has a network of relationships with people who might have a stake or interest in the possibility. … We constantly seek people in the room who are not used to being together.</a:t>
            </a:r>
          </a:p>
          <a:p>
            <a:pPr marL="609600" indent="-609600">
              <a:buNone/>
            </a:pPr>
            <a:endParaRPr lang="en-GB" altLang="en-US" sz="2400"/>
          </a:p>
          <a:p>
            <a:pPr marL="609600" indent="-609600" algn="r">
              <a:buNone/>
            </a:pPr>
            <a:r>
              <a:rPr lang="en-GB" altLang="en-US" sz="2000"/>
              <a:t>p.4 Block, P. (2008) ‘A Distinct Future </a:t>
            </a:r>
            <a:r>
              <a:rPr lang="en-GB" altLang="en-US" sz="2000" i="1"/>
              <a:t>Revise your idea of leadership’ </a:t>
            </a:r>
            <a:r>
              <a:rPr lang="en-GB" altLang="en-US" sz="2000" i="1" u="sng"/>
              <a:t>Leadership Excellence July 2008</a:t>
            </a:r>
          </a:p>
        </p:txBody>
      </p:sp>
      <p:pic>
        <p:nvPicPr>
          <p:cNvPr id="55301" name="Picture 5">
            <a:extLst>
              <a:ext uri="{FF2B5EF4-FFF2-40B4-BE49-F238E27FC236}">
                <a16:creationId xmlns:a16="http://schemas.microsoft.com/office/drawing/2014/main" id="{D23AF2DB-4F40-F2BA-1F27-B74757F524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389" y="188913"/>
            <a:ext cx="1874837" cy="2781300"/>
          </a:xfrm>
          <a:prstGeom prst="rect">
            <a:avLst/>
          </a:prstGeom>
          <a:noFill/>
          <a:extLst>
            <a:ext uri="{909E8E84-426E-40DD-AFC4-6F175D3DCCD1}">
              <a14:hiddenFill xmlns:a14="http://schemas.microsoft.com/office/drawing/2010/main">
                <a:solidFill>
                  <a:srgbClr val="FFFFFF"/>
                </a:solidFill>
              </a14:hiddenFill>
            </a:ext>
          </a:extLst>
        </p:spPr>
      </p:pic>
      <p:pic>
        <p:nvPicPr>
          <p:cNvPr id="55303" name="Picture 7">
            <a:extLst>
              <a:ext uri="{FF2B5EF4-FFF2-40B4-BE49-F238E27FC236}">
                <a16:creationId xmlns:a16="http://schemas.microsoft.com/office/drawing/2014/main" id="{5663DA41-F72B-802A-6AD6-F11F2E8862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1813" y="1989139"/>
            <a:ext cx="1339850" cy="20097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1873A-96EA-FBD7-409F-C1AB47795934}"/>
              </a:ext>
            </a:extLst>
          </p:cNvPr>
          <p:cNvSpPr>
            <a:spLocks noGrp="1"/>
          </p:cNvSpPr>
          <p:nvPr>
            <p:ph type="title"/>
          </p:nvPr>
        </p:nvSpPr>
        <p:spPr/>
        <p:txBody>
          <a:bodyPr>
            <a:normAutofit/>
          </a:bodyPr>
          <a:lstStyle/>
          <a:p>
            <a:r>
              <a:rPr lang="en-GB" sz="4900" b="1" dirty="0">
                <a:solidFill>
                  <a:schemeClr val="tx2">
                    <a:lumMod val="60000"/>
                    <a:lumOff val="40000"/>
                  </a:schemeClr>
                </a:solidFill>
                <a:latin typeface="+mn-lt"/>
                <a:ea typeface="+mn-ea"/>
                <a:cs typeface="+mn-cs"/>
              </a:rPr>
              <a:t>Independent Study</a:t>
            </a:r>
          </a:p>
        </p:txBody>
      </p:sp>
      <p:sp>
        <p:nvSpPr>
          <p:cNvPr id="3" name="Content Placeholder 2">
            <a:extLst>
              <a:ext uri="{FF2B5EF4-FFF2-40B4-BE49-F238E27FC236}">
                <a16:creationId xmlns:a16="http://schemas.microsoft.com/office/drawing/2014/main" id="{1F509952-5756-F7C4-025F-322168F2BE4D}"/>
              </a:ext>
            </a:extLst>
          </p:cNvPr>
          <p:cNvSpPr>
            <a:spLocks noGrp="1"/>
          </p:cNvSpPr>
          <p:nvPr>
            <p:ph idx="1"/>
          </p:nvPr>
        </p:nvSpPr>
        <p:spPr/>
        <p:txBody>
          <a:bodyPr/>
          <a:lstStyle/>
          <a:p>
            <a:r>
              <a:rPr lang="en-GB" dirty="0"/>
              <a:t>Select a leader that is well known to you and analyse their approach using a range of theories and concepts</a:t>
            </a:r>
          </a:p>
          <a:p>
            <a:endParaRPr lang="en-GB" dirty="0"/>
          </a:p>
        </p:txBody>
      </p:sp>
      <p:graphicFrame>
        <p:nvGraphicFramePr>
          <p:cNvPr id="6" name="Table 5">
            <a:extLst>
              <a:ext uri="{FF2B5EF4-FFF2-40B4-BE49-F238E27FC236}">
                <a16:creationId xmlns:a16="http://schemas.microsoft.com/office/drawing/2014/main" id="{7CA5010A-55B2-4F0B-1820-B36E98A60C43}"/>
              </a:ext>
            </a:extLst>
          </p:cNvPr>
          <p:cNvGraphicFramePr>
            <a:graphicFrameLocks noGrp="1"/>
          </p:cNvGraphicFramePr>
          <p:nvPr>
            <p:extLst>
              <p:ext uri="{D42A27DB-BD31-4B8C-83A1-F6EECF244321}">
                <p14:modId xmlns:p14="http://schemas.microsoft.com/office/powerpoint/2010/main" val="1935136623"/>
              </p:ext>
            </p:extLst>
          </p:nvPr>
        </p:nvGraphicFramePr>
        <p:xfrm>
          <a:off x="635688" y="2924944"/>
          <a:ext cx="10788904" cy="3688695"/>
        </p:xfrm>
        <a:graphic>
          <a:graphicData uri="http://schemas.openxmlformats.org/drawingml/2006/table">
            <a:tbl>
              <a:tblPr firstRow="1" bandRow="1">
                <a:tableStyleId>{5C22544A-7EE6-4342-B048-85BDC9FD1C3A}</a:tableStyleId>
              </a:tblPr>
              <a:tblGrid>
                <a:gridCol w="10788904">
                  <a:extLst>
                    <a:ext uri="{9D8B030D-6E8A-4147-A177-3AD203B41FA5}">
                      <a16:colId xmlns:a16="http://schemas.microsoft.com/office/drawing/2014/main" val="1665998807"/>
                    </a:ext>
                  </a:extLst>
                </a:gridCol>
              </a:tblGrid>
              <a:tr h="914605">
                <a:tc>
                  <a:txBody>
                    <a:bodyPr/>
                    <a:lstStyle/>
                    <a:p>
                      <a:r>
                        <a:rPr lang="en-GB" sz="3200" dirty="0"/>
                        <a:t>Answer the following questions…</a:t>
                      </a:r>
                    </a:p>
                  </a:txBody>
                  <a:tcPr/>
                </a:tc>
                <a:extLst>
                  <a:ext uri="{0D108BD9-81ED-4DB2-BD59-A6C34878D82A}">
                    <a16:rowId xmlns:a16="http://schemas.microsoft.com/office/drawing/2014/main" val="2031174513"/>
                  </a:ext>
                </a:extLst>
              </a:tr>
              <a:tr h="914605">
                <a:tc>
                  <a:txBody>
                    <a:bodyPr/>
                    <a:lstStyle/>
                    <a:p>
                      <a:r>
                        <a:rPr lang="en-GB" sz="2800" dirty="0"/>
                        <a:t>How effective is their leadership style?</a:t>
                      </a:r>
                    </a:p>
                  </a:txBody>
                  <a:tcPr/>
                </a:tc>
                <a:extLst>
                  <a:ext uri="{0D108BD9-81ED-4DB2-BD59-A6C34878D82A}">
                    <a16:rowId xmlns:a16="http://schemas.microsoft.com/office/drawing/2014/main" val="18354598"/>
                  </a:ext>
                </a:extLst>
              </a:tr>
              <a:tr h="914605">
                <a:tc>
                  <a:txBody>
                    <a:bodyPr/>
                    <a:lstStyle/>
                    <a:p>
                      <a:r>
                        <a:rPr lang="en-GB" sz="2800" dirty="0"/>
                        <a:t>How much does the context and business environment make a difference to the leadership approach?</a:t>
                      </a:r>
                    </a:p>
                  </a:txBody>
                  <a:tcPr/>
                </a:tc>
                <a:extLst>
                  <a:ext uri="{0D108BD9-81ED-4DB2-BD59-A6C34878D82A}">
                    <a16:rowId xmlns:a16="http://schemas.microsoft.com/office/drawing/2014/main" val="3737064645"/>
                  </a:ext>
                </a:extLst>
              </a:tr>
              <a:tr h="914605">
                <a:tc>
                  <a:txBody>
                    <a:bodyPr/>
                    <a:lstStyle/>
                    <a:p>
                      <a:r>
                        <a:rPr lang="en-GB" sz="2800" dirty="0"/>
                        <a:t>Should leaders change and adapt their approach to </a:t>
                      </a:r>
                      <a:r>
                        <a:rPr lang="en-GB" sz="2800"/>
                        <a:t>the situation?</a:t>
                      </a:r>
                      <a:endParaRPr lang="en-GB" sz="2800" dirty="0"/>
                    </a:p>
                  </a:txBody>
                  <a:tcPr/>
                </a:tc>
                <a:extLst>
                  <a:ext uri="{0D108BD9-81ED-4DB2-BD59-A6C34878D82A}">
                    <a16:rowId xmlns:a16="http://schemas.microsoft.com/office/drawing/2014/main" val="3013546159"/>
                  </a:ext>
                </a:extLst>
              </a:tr>
            </a:tbl>
          </a:graphicData>
        </a:graphic>
      </p:graphicFrame>
    </p:spTree>
    <p:extLst>
      <p:ext uri="{BB962C8B-B14F-4D97-AF65-F5344CB8AC3E}">
        <p14:creationId xmlns:p14="http://schemas.microsoft.com/office/powerpoint/2010/main" val="36968293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0</TotalTime>
  <Words>1028</Words>
  <Application>Microsoft Office PowerPoint</Application>
  <PresentationFormat>Widescreen</PresentationFormat>
  <Paragraphs>141</Paragraphs>
  <Slides>17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Symbol</vt:lpstr>
      <vt:lpstr>Wingdings</vt:lpstr>
      <vt:lpstr>Office Theme</vt:lpstr>
      <vt:lpstr>PowerPoint Presentation</vt:lpstr>
      <vt:lpstr>Leading and Developing People:  This module covers Leadership, Strategy and HR </vt:lpstr>
      <vt:lpstr>Assessment 1 </vt:lpstr>
      <vt:lpstr>Trait Theory  (simplistic common sense)</vt:lpstr>
      <vt:lpstr>Leadership styles  (very simplistic/descriptive)</vt:lpstr>
      <vt:lpstr>Blake &amp; Mouton’s ‘Leadership Grid’ (introduces people vs task)</vt:lpstr>
      <vt:lpstr>Independent Study</vt:lpstr>
      <vt:lpstr>Managers and Leaders</vt:lpstr>
      <vt:lpstr>Contingency models e.g.Fiedler </vt:lpstr>
      <vt:lpstr>Example</vt:lpstr>
      <vt:lpstr>Example</vt:lpstr>
      <vt:lpstr>Other ways of conceptualising Leadership</vt:lpstr>
      <vt:lpstr>Dispersed Leadership</vt:lpstr>
      <vt:lpstr>PowerPoint Presentation</vt:lpstr>
      <vt:lpstr>Servant leadership</vt:lpstr>
      <vt:lpstr>“a community waiting to be engaged”</vt:lpstr>
      <vt:lpstr>Independent Study</vt:lpstr>
    </vt:vector>
  </TitlesOfParts>
  <Company>LTUC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Roberts</dc:creator>
  <cp:lastModifiedBy>Emma Roberts (IMH)</cp:lastModifiedBy>
  <cp:revision>87</cp:revision>
  <dcterms:created xsi:type="dcterms:W3CDTF">2013-06-25T13:48:10Z</dcterms:created>
  <dcterms:modified xsi:type="dcterms:W3CDTF">2024-07-12T07:29:17Z</dcterms:modified>
</cp:coreProperties>
</file>