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62" autoAdjust="0"/>
    <p:restoredTop sz="94660"/>
  </p:normalViewPr>
  <p:slideViewPr>
    <p:cSldViewPr snapToGrid="0">
      <p:cViewPr>
        <p:scale>
          <a:sx n="56" d="100"/>
          <a:sy n="56" d="100"/>
        </p:scale>
        <p:origin x="196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10/27/2020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614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10/27/2020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6498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10/27/2020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730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10/27/2020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1815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10/27/2020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578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10/27/2020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744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10/27/2020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7835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10/27/2020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4776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10/27/2020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729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10/27/2020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7496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10/27/2020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171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10/27/2020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903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7" r:id="rId5"/>
    <p:sldLayoutId id="2147483731" r:id="rId6"/>
    <p:sldLayoutId id="2147483732" r:id="rId7"/>
    <p:sldLayoutId id="2147483733" r:id="rId8"/>
    <p:sldLayoutId id="2147483736" r:id="rId9"/>
    <p:sldLayoutId id="2147483734" r:id="rId10"/>
    <p:sldLayoutId id="2147483735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18EdAKuC1U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mCh_r6HoDn4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362F176A-9349-4CD7-8042-59C0200C8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0904" y="-4078"/>
            <a:ext cx="4641096" cy="105654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ex robot on TANK TRACKS nicknamed F***zilla which looks like Short  Circuit's Johnny Five is revolutionising porn industry - Mirror Online">
            <a:extLst>
              <a:ext uri="{FF2B5EF4-FFF2-40B4-BE49-F238E27FC236}">
                <a16:creationId xmlns:a16="http://schemas.microsoft.com/office/drawing/2014/main" id="{25F3613E-783D-448E-B606-2869D006FE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02" r="1" b="5126"/>
          <a:stretch/>
        </p:blipFill>
        <p:spPr bwMode="auto">
          <a:xfrm>
            <a:off x="20" y="1074544"/>
            <a:ext cx="7573364" cy="5069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4E9A171F-91A7-42F8-B25C-E38B244E7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7" y="1095508"/>
            <a:ext cx="4606533" cy="501689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829539-E16B-477C-92AA-5B877DA6E4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3503" y="1709530"/>
            <a:ext cx="3754671" cy="2528515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Philosophy of Artificial Intelligence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3D99F5-A063-4712-9166-045B2DA404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6915" y="4238046"/>
            <a:ext cx="3751260" cy="1741404"/>
          </a:xfrm>
        </p:spPr>
        <p:txBody>
          <a:bodyPr anchor="t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405"/>
            <a:ext cx="7534656" cy="734559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1017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4C7E46-05E8-4861-BFC9-A0A850766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Problem of Other Minds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A8F88A-30F9-411B-80C2-226B46ED0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371" y="2702257"/>
            <a:ext cx="9935571" cy="3426158"/>
          </a:xfrm>
        </p:spPr>
        <p:txBody>
          <a:bodyPr anchor="t">
            <a:normAutofit/>
          </a:bodyPr>
          <a:lstStyle/>
          <a:p>
            <a:r>
              <a:rPr lang="en-GB" dirty="0"/>
              <a:t>We only have direct experience of our own minds, so how do we know other people have minds?</a:t>
            </a:r>
          </a:p>
        </p:txBody>
      </p:sp>
    </p:spTree>
    <p:extLst>
      <p:ext uri="{BB962C8B-B14F-4D97-AF65-F5344CB8AC3E}">
        <p14:creationId xmlns:p14="http://schemas.microsoft.com/office/powerpoint/2010/main" val="9869423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6" name="Rectangle 72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7" name="Rectangle 74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René Descartes - Wikipedia">
            <a:extLst>
              <a:ext uri="{FF2B5EF4-FFF2-40B4-BE49-F238E27FC236}">
                <a16:creationId xmlns:a16="http://schemas.microsoft.com/office/drawing/2014/main" id="{28F2017C-F1E9-4560-8EF3-87889770AA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040"/>
          <a:stretch/>
        </p:blipFill>
        <p:spPr bwMode="auto">
          <a:xfrm>
            <a:off x="20" y="719747"/>
            <a:ext cx="4458058" cy="538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9" name="Rectangle 76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0" name="Rectangle 78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367D1E-E625-45E9-9AD6-5E408E7AF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472" y="1056362"/>
            <a:ext cx="6627226" cy="1154102"/>
          </a:xfrm>
        </p:spPr>
        <p:txBody>
          <a:bodyPr>
            <a:normAutofit/>
          </a:bodyPr>
          <a:lstStyle/>
          <a:p>
            <a:r>
              <a:rPr lang="en-GB" dirty="0"/>
              <a:t>René Descartes</a:t>
            </a:r>
          </a:p>
        </p:txBody>
      </p:sp>
      <p:sp>
        <p:nvSpPr>
          <p:cNvPr id="3081" name="Rectangle 80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8" name="Content Placeholder 3077">
            <a:extLst>
              <a:ext uri="{FF2B5EF4-FFF2-40B4-BE49-F238E27FC236}">
                <a16:creationId xmlns:a16="http://schemas.microsoft.com/office/drawing/2014/main" id="{5826AAF7-2853-42FD-B26F-1E12460D52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1857" y="2268656"/>
            <a:ext cx="6627226" cy="3505938"/>
          </a:xfrm>
        </p:spPr>
        <p:txBody>
          <a:bodyPr anchor="t">
            <a:normAutofit lnSpcReduction="10000"/>
          </a:bodyPr>
          <a:lstStyle/>
          <a:p>
            <a:r>
              <a:rPr lang="en-US" dirty="0"/>
              <a:t>If there were a machine that resembled us and imitated our movement, we would know it is not a real person because:</a:t>
            </a:r>
          </a:p>
          <a:p>
            <a:r>
              <a:rPr lang="en-US" dirty="0"/>
              <a:t>1.It cannot arrange thought to be convincing.</a:t>
            </a:r>
          </a:p>
          <a:p>
            <a:r>
              <a:rPr lang="en-US" dirty="0"/>
              <a:t>2. A machine cannot be diverse enough to act in all the ways that we can.</a:t>
            </a:r>
          </a:p>
          <a:p>
            <a:r>
              <a:rPr lang="en-US" dirty="0"/>
              <a:t>  </a:t>
            </a:r>
          </a:p>
        </p:txBody>
      </p:sp>
      <p:sp>
        <p:nvSpPr>
          <p:cNvPr id="3082" name="Rectangle 82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3" name="Rectangle 84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4" name="Rectangle 86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CCBA28-F434-42F4-A509-344176AC12C0}"/>
              </a:ext>
            </a:extLst>
          </p:cNvPr>
          <p:cNvSpPr txBox="1"/>
          <p:nvPr/>
        </p:nvSpPr>
        <p:spPr>
          <a:xfrm>
            <a:off x="0" y="6167615"/>
            <a:ext cx="4391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1596–1650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2365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Alan Turing - Wikipedia">
            <a:extLst>
              <a:ext uri="{FF2B5EF4-FFF2-40B4-BE49-F238E27FC236}">
                <a16:creationId xmlns:a16="http://schemas.microsoft.com/office/drawing/2014/main" id="{1BE5AFFD-11ED-4A99-8904-D398C05A2B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403"/>
          <a:stretch/>
        </p:blipFill>
        <p:spPr bwMode="auto">
          <a:xfrm>
            <a:off x="20" y="719747"/>
            <a:ext cx="4458058" cy="4926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2A6280-8FCE-4CA9-9ED4-4FCE0188F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472" y="1056362"/>
            <a:ext cx="6627226" cy="1154102"/>
          </a:xfrm>
        </p:spPr>
        <p:txBody>
          <a:bodyPr>
            <a:normAutofit/>
          </a:bodyPr>
          <a:lstStyle/>
          <a:p>
            <a:r>
              <a:rPr lang="en-GB" dirty="0"/>
              <a:t>The Turing Test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A59D8DDB-3316-459B-9D35-F1450609D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1857" y="2268656"/>
            <a:ext cx="6627226" cy="3505938"/>
          </a:xfrm>
        </p:spPr>
        <p:txBody>
          <a:bodyPr anchor="t">
            <a:normAutofit/>
          </a:bodyPr>
          <a:lstStyle/>
          <a:p>
            <a:r>
              <a:rPr lang="en-GB" b="0" i="0" dirty="0">
                <a:solidFill>
                  <a:srgbClr val="1A1A1A"/>
                </a:solidFill>
                <a:effectLst/>
                <a:latin typeface="Times New Roman" panose="02020603050405020304" pitchFamily="18" charset="0"/>
              </a:rPr>
              <a:t>Turing, A., 1950, “Computing Machinery and Intelligence,” </a:t>
            </a:r>
            <a:r>
              <a:rPr lang="en-GB" b="0" i="1" dirty="0">
                <a:solidFill>
                  <a:srgbClr val="1A1A1A"/>
                </a:solidFill>
                <a:effectLst/>
                <a:latin typeface="Times New Roman" panose="02020603050405020304" pitchFamily="18" charset="0"/>
              </a:rPr>
              <a:t>Mind</a:t>
            </a:r>
            <a:r>
              <a:rPr lang="en-GB" b="0" i="0" dirty="0">
                <a:solidFill>
                  <a:srgbClr val="1A1A1A"/>
                </a:solidFill>
                <a:effectLst/>
                <a:latin typeface="Times New Roman" panose="02020603050405020304" pitchFamily="18" charset="0"/>
              </a:rPr>
              <a:t>, LIX: 433–460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dirty="0">
                <a:solidFill>
                  <a:srgbClr val="1A1A1A"/>
                </a:solidFill>
                <a:latin typeface="Times New Roman" panose="02020603050405020304" pitchFamily="18" charset="0"/>
              </a:rPr>
              <a:t>Based on the imitation game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dirty="0">
                <a:solidFill>
                  <a:srgbClr val="1A1A1A"/>
                </a:solidFill>
                <a:latin typeface="Times New Roman" panose="02020603050405020304" pitchFamily="18" charset="0"/>
              </a:rPr>
              <a:t>Linguistic indistinguishability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dirty="0">
                <a:solidFill>
                  <a:srgbClr val="1A1A1A"/>
                </a:solidFill>
                <a:latin typeface="Times New Roman" panose="02020603050405020304" pitchFamily="18" charset="0"/>
                <a:hlinkClick r:id="rId3"/>
              </a:rPr>
              <a:t>https://www.youtube.com/watch?v=P18EdAKuC1U</a:t>
            </a:r>
            <a:endParaRPr lang="en-GB" b="0" dirty="0">
              <a:solidFill>
                <a:srgbClr val="1A1A1A"/>
              </a:solidFill>
              <a:latin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dirty="0">
                <a:hlinkClick r:id="rId4"/>
              </a:rPr>
              <a:t>https://www.youtube.com/watch?v=mCh_r6HoDn4</a:t>
            </a:r>
            <a:endParaRPr lang="en-US" b="0" dirty="0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C31A9A-D71F-4123-BBBD-F53B1112F3F4}"/>
              </a:ext>
            </a:extLst>
          </p:cNvPr>
          <p:cNvSpPr txBox="1"/>
          <p:nvPr/>
        </p:nvSpPr>
        <p:spPr>
          <a:xfrm>
            <a:off x="-2" y="5678582"/>
            <a:ext cx="4394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Alan Turing (1912-1954)</a:t>
            </a:r>
          </a:p>
        </p:txBody>
      </p:sp>
    </p:spTree>
    <p:extLst>
      <p:ext uri="{BB962C8B-B14F-4D97-AF65-F5344CB8AC3E}">
        <p14:creationId xmlns:p14="http://schemas.microsoft.com/office/powerpoint/2010/main" val="2559082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D656D1-2A3D-4B66-A742-27E2DD57C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Weak A.I.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DF662-607C-4568-83A8-3EF4BCACBB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371" y="2702257"/>
            <a:ext cx="9935571" cy="3426158"/>
          </a:xfrm>
        </p:spPr>
        <p:txBody>
          <a:bodyPr anchor="t">
            <a:normAutofit/>
          </a:bodyPr>
          <a:lstStyle/>
          <a:p>
            <a:r>
              <a:rPr lang="en-GB" dirty="0"/>
              <a:t>Information processing machines that appear to have the same capacities as humans</a:t>
            </a:r>
          </a:p>
        </p:txBody>
      </p:sp>
    </p:spTree>
    <p:extLst>
      <p:ext uri="{BB962C8B-B14F-4D97-AF65-F5344CB8AC3E}">
        <p14:creationId xmlns:p14="http://schemas.microsoft.com/office/powerpoint/2010/main" val="23058239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A93F81-8EA7-40D2-A9AD-1AC626461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Strong A.I.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FB0EE-8A82-4A72-B79B-59FE99B5E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371" y="2702257"/>
            <a:ext cx="9935571" cy="3426158"/>
          </a:xfrm>
        </p:spPr>
        <p:txBody>
          <a:bodyPr anchor="t">
            <a:normAutofit/>
          </a:bodyPr>
          <a:lstStyle/>
          <a:p>
            <a:r>
              <a:rPr lang="en-GB" dirty="0"/>
              <a:t>Artificial persons that are conscious</a:t>
            </a:r>
          </a:p>
        </p:txBody>
      </p:sp>
    </p:spTree>
    <p:extLst>
      <p:ext uri="{BB962C8B-B14F-4D97-AF65-F5344CB8AC3E}">
        <p14:creationId xmlns:p14="http://schemas.microsoft.com/office/powerpoint/2010/main" val="1351470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7ED93057-B056-4D1D-B0DA-F1619DAAF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8256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5CCA91-79E2-4D3B-8730-D840F4379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03" y="1057522"/>
            <a:ext cx="4741843" cy="2173433"/>
          </a:xfrm>
        </p:spPr>
        <p:txBody>
          <a:bodyPr vert="horz" lIns="109728" tIns="109728" rIns="109728" bIns="91440" rtlCol="0" anchor="ctr">
            <a:normAutofit/>
          </a:bodyPr>
          <a:lstStyle/>
          <a:p>
            <a:pPr>
              <a:lnSpc>
                <a:spcPct val="115000"/>
              </a:lnSpc>
            </a:pPr>
            <a:r>
              <a:rPr lang="en-US" sz="3700" b="0" cap="all">
                <a:solidFill>
                  <a:schemeClr val="bg1"/>
                </a:solidFill>
              </a:rPr>
              <a:t>The Chinese Room Experiment 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F5B41592-BC5E-4AE2-8CA7-91C73FD8F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8896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CB574A3D-9991-4D4A-91DF-0D0DE47DB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D5A56255-4961-41E1-887B-7319F23C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John Searle: The Philosopher in the World | by Tim Crane | The New York  Review of Books">
            <a:extLst>
              <a:ext uri="{FF2B5EF4-FFF2-40B4-BE49-F238E27FC236}">
                <a16:creationId xmlns:a16="http://schemas.microsoft.com/office/drawing/2014/main" id="{7D723882-135A-4CDC-BD60-D8C6ECF9247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7782"/>
          <a:stretch/>
        </p:blipFill>
        <p:spPr bwMode="auto">
          <a:xfrm>
            <a:off x="6859936" y="-2"/>
            <a:ext cx="5332064" cy="6252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56E96FD-1DA5-4928-A982-5938ED7FEAC2}"/>
              </a:ext>
            </a:extLst>
          </p:cNvPr>
          <p:cNvSpPr txBox="1"/>
          <p:nvPr/>
        </p:nvSpPr>
        <p:spPr>
          <a:xfrm>
            <a:off x="6859936" y="6320790"/>
            <a:ext cx="5332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John Searle (1932 - )</a:t>
            </a:r>
          </a:p>
        </p:txBody>
      </p:sp>
    </p:spTree>
    <p:extLst>
      <p:ext uri="{BB962C8B-B14F-4D97-AF65-F5344CB8AC3E}">
        <p14:creationId xmlns:p14="http://schemas.microsoft.com/office/powerpoint/2010/main" val="372616071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182</Words>
  <Application>Microsoft Office PowerPoint</Application>
  <PresentationFormat>Widescreen</PresentationFormat>
  <Paragraphs>22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Meiryo</vt:lpstr>
      <vt:lpstr>Arial</vt:lpstr>
      <vt:lpstr>Arial</vt:lpstr>
      <vt:lpstr>Corbel</vt:lpstr>
      <vt:lpstr>Times New Roman</vt:lpstr>
      <vt:lpstr>ShojiVTI</vt:lpstr>
      <vt:lpstr>Philosophy of Artificial Intelligence</vt:lpstr>
      <vt:lpstr>The Problem of Other Minds</vt:lpstr>
      <vt:lpstr>René Descartes</vt:lpstr>
      <vt:lpstr>The Turing Test</vt:lpstr>
      <vt:lpstr>Weak A.I.</vt:lpstr>
      <vt:lpstr>Strong A.I.</vt:lpstr>
      <vt:lpstr>The Chinese Room Experiment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Philosophy of Artificial Intelligence</dc:title>
  <dc:creator>Tristan Nash</dc:creator>
  <cp:lastModifiedBy>Tristan Nash</cp:lastModifiedBy>
  <cp:revision>1</cp:revision>
  <dcterms:created xsi:type="dcterms:W3CDTF">2020-10-27T03:26:08Z</dcterms:created>
  <dcterms:modified xsi:type="dcterms:W3CDTF">2020-10-27T03:27:35Z</dcterms:modified>
</cp:coreProperties>
</file>