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43" d="100"/>
          <a:sy n="43" d="100"/>
        </p:scale>
        <p:origin x="1186"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DB8E61-0B87-4E82-9ABF-4C8340EDC849}" type="datetimeFigureOut">
              <a:rPr lang="en-US" smtClean="0"/>
              <a:t>7/20/2026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920F0-0E98-4467-8856-516FC994C672}" type="slidenum">
              <a:rPr lang="en-US" smtClean="0"/>
              <a:t>‹#›</a:t>
            </a:fld>
            <a:endParaRPr lang="en-US"/>
          </a:p>
        </p:txBody>
      </p:sp>
    </p:spTree>
    <p:extLst>
      <p:ext uri="{BB962C8B-B14F-4D97-AF65-F5344CB8AC3E}">
        <p14:creationId xmlns:p14="http://schemas.microsoft.com/office/powerpoint/2010/main" val="2003237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am going to be talking about communication skill and its relevance in my professional practice today. As per </a:t>
            </a:r>
            <a:r>
              <a:rPr lang="en-US" sz="1200" kern="1200" dirty="0">
                <a:solidFill>
                  <a:schemeClr val="tx1"/>
                </a:solidFill>
                <a:effectLst/>
                <a:latin typeface="+mn-lt"/>
                <a:ea typeface="+mn-ea"/>
                <a:cs typeface="+mn-cs"/>
              </a:rPr>
              <a:t>Koprowska </a:t>
            </a:r>
            <a:r>
              <a:rPr lang="en-GB" sz="1200" kern="1200" dirty="0">
                <a:solidFill>
                  <a:schemeClr val="tx1"/>
                </a:solidFill>
                <a:effectLst/>
                <a:latin typeface="+mn-lt"/>
                <a:ea typeface="+mn-ea"/>
                <a:cs typeface="+mn-cs"/>
              </a:rPr>
              <a:t>(2024), communication skill is effectively important to perform well in health and social care. As per the code of Nursing and midwifery council, a nurse needs to </a:t>
            </a:r>
            <a:r>
              <a:rPr lang="en-US" sz="1200" kern="1200" dirty="0">
                <a:solidFill>
                  <a:schemeClr val="tx1"/>
                </a:solidFill>
                <a:effectLst/>
                <a:latin typeface="+mn-lt"/>
                <a:ea typeface="+mn-ea"/>
                <a:cs typeface="+mn-cs"/>
              </a:rPr>
              <a:t>communicate effectively, keeping clear and accurate records and sharing skills (</a:t>
            </a:r>
            <a:r>
              <a:rPr lang="en-US" sz="1200" u="sng" kern="1200" dirty="0">
                <a:solidFill>
                  <a:schemeClr val="tx1"/>
                </a:solidFill>
                <a:effectLst/>
                <a:latin typeface="+mn-lt"/>
                <a:ea typeface="+mn-ea"/>
                <a:cs typeface="+mn-cs"/>
              </a:rPr>
              <a:t>nmc.org.uk</a:t>
            </a:r>
            <a:r>
              <a:rPr lang="en-US" sz="1200"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I will discuss what it means, why it is important in a professional setting by considering the relevant model, giving out an example, and explaining how the skill will be applicable to my future career path.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3</a:t>
            </a:fld>
            <a:endParaRPr lang="en-US"/>
          </a:p>
        </p:txBody>
      </p:sp>
    </p:spTree>
    <p:extLst>
      <p:ext uri="{BB962C8B-B14F-4D97-AF65-F5344CB8AC3E}">
        <p14:creationId xmlns:p14="http://schemas.microsoft.com/office/powerpoint/2010/main" val="4154502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skill is not about saying words as it also incorporates active listening, non-verbal skills, including understanding others. I am using the skill in day-to-day life and it is in creasing my confidence level in case of communication and it can lead to success in  health and social care settings.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4</a:t>
            </a:fld>
            <a:endParaRPr lang="en-US"/>
          </a:p>
        </p:txBody>
      </p:sp>
    </p:spTree>
    <p:extLst>
      <p:ext uri="{BB962C8B-B14F-4D97-AF65-F5344CB8AC3E}">
        <p14:creationId xmlns:p14="http://schemas.microsoft.com/office/powerpoint/2010/main" val="74502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is an integral part of healthcare professionals' daily lives. Communication ensures patients know what is being done and staff can work well together in the provision of appropriate care. It decreases errors, enhances working together and develops trust. Delays in treatment, frustrated patients, and unnecessary clinical errors are possible when communication is poor, and can impact the care giver as well as the healthcare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5</a:t>
            </a:fld>
            <a:endParaRPr lang="en-US"/>
          </a:p>
        </p:txBody>
      </p:sp>
    </p:spTree>
    <p:extLst>
      <p:ext uri="{BB962C8B-B14F-4D97-AF65-F5344CB8AC3E}">
        <p14:creationId xmlns:p14="http://schemas.microsoft.com/office/powerpoint/2010/main" val="455902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SBAR is a communication tool to be used in health and social care evidently. There are four steps that guide healthcare workers to maintain clear and transparent communication using SBAR model instead of providing vague information. It can also prevent any key elements from being overlooked, which helps keep patients safe and promotes communication among healthcare and social care staff in various environments.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6</a:t>
            </a:fld>
            <a:endParaRPr lang="en-US"/>
          </a:p>
        </p:txBody>
      </p:sp>
    </p:spTree>
    <p:extLst>
      <p:ext uri="{BB962C8B-B14F-4D97-AF65-F5344CB8AC3E}">
        <p14:creationId xmlns:p14="http://schemas.microsoft.com/office/powerpoint/2010/main" val="1336972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case, communication is at the helm for all decisions a healthcare or social care professional makes. Clear and accurate reporting is needed to assist patient in getting timely treatment by speaking and listening carefully. When the doctor uses the SBAR method, too, he or she will get all of the information, thus making the process less time consuming and providing better patient care services.</a:t>
            </a: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7</a:t>
            </a:fld>
            <a:endParaRPr lang="en-US"/>
          </a:p>
        </p:txBody>
      </p:sp>
    </p:spTree>
    <p:extLst>
      <p:ext uri="{BB962C8B-B14F-4D97-AF65-F5344CB8AC3E}">
        <p14:creationId xmlns:p14="http://schemas.microsoft.com/office/powerpoint/2010/main" val="184637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Strong communication skills will help me in my career. While developing presentations in my educational lives, I have enhanced my communication skill but I want to be better at it in the-professional setting in health and social care settings. Learning and practice will enable my personal development and employment. </a:t>
            </a: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8</a:t>
            </a:fld>
            <a:endParaRPr lang="en-US"/>
          </a:p>
        </p:txBody>
      </p:sp>
    </p:spTree>
    <p:extLst>
      <p:ext uri="{BB962C8B-B14F-4D97-AF65-F5344CB8AC3E}">
        <p14:creationId xmlns:p14="http://schemas.microsoft.com/office/powerpoint/2010/main" val="153612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Finally, communication is crucial in all aspects of health and social care. It enhances patient safety, collaboration and quality of care, promotes professional growth. Building on this skill will enable me to be able to offer good service in my future career.</a:t>
            </a:r>
          </a:p>
          <a:p>
            <a:endParaRPr lang="en-US" dirty="0"/>
          </a:p>
        </p:txBody>
      </p:sp>
      <p:sp>
        <p:nvSpPr>
          <p:cNvPr id="4" name="Slide Number Placeholder 3"/>
          <p:cNvSpPr>
            <a:spLocks noGrp="1"/>
          </p:cNvSpPr>
          <p:nvPr>
            <p:ph type="sldNum" sz="quarter" idx="5"/>
          </p:nvPr>
        </p:nvSpPr>
        <p:spPr/>
        <p:txBody>
          <a:bodyPr/>
          <a:lstStyle/>
          <a:p>
            <a:fld id="{A56920F0-0E98-4467-8856-516FC994C672}" type="slidenum">
              <a:rPr lang="en-US" smtClean="0"/>
              <a:t>9</a:t>
            </a:fld>
            <a:endParaRPr lang="en-US"/>
          </a:p>
        </p:txBody>
      </p:sp>
    </p:spTree>
    <p:extLst>
      <p:ext uri="{BB962C8B-B14F-4D97-AF65-F5344CB8AC3E}">
        <p14:creationId xmlns:p14="http://schemas.microsoft.com/office/powerpoint/2010/main" val="42188292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nmc.org.uk/globalassets/sitedocuments/nmc-publications/nmc-cod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a:t>
            </a:r>
            <a:r>
              <a:rPr lang="en-GB" altLang="en-US" u="sng" dirty="0" err="1"/>
              <a:t>Name</a:t>
            </a:r>
            <a:r>
              <a:rPr lang="en-GB" altLang="en-US" b="1" i="1" dirty="0" err="1"/>
              <a:t>:Luzimayra</a:t>
            </a:r>
            <a:r>
              <a:rPr lang="en-GB" altLang="en-US" b="1" i="1" dirty="0"/>
              <a:t> Neto</a:t>
            </a:r>
          </a:p>
          <a:p>
            <a:r>
              <a:rPr lang="en-GB" altLang="en-US" u="sng" dirty="0"/>
              <a:t>Student ID: 2517543</a:t>
            </a:r>
            <a:endParaRPr lang="en-GB" altLang="en-US" b="1" i="1" dirty="0"/>
          </a:p>
          <a:p>
            <a:r>
              <a:rPr lang="en-GB" altLang="en-US" u="sng" dirty="0"/>
              <a:t>Lecturer’s </a:t>
            </a:r>
            <a:r>
              <a:rPr lang="en-GB" altLang="en-US" u="sng" dirty="0" err="1"/>
              <a:t>Name</a:t>
            </a:r>
            <a:r>
              <a:rPr lang="en-GB" altLang="en-US" b="1" i="1" dirty="0" err="1"/>
              <a:t>:tola</a:t>
            </a:r>
            <a:r>
              <a:rPr lang="en-GB" altLang="en-US" b="1" i="1" dirty="0"/>
              <a:t> </a:t>
            </a:r>
            <a:r>
              <a:rPr lang="en-GB" altLang="en-US" b="1" i="1" dirty="0" err="1"/>
              <a:t>odugbesan</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AI has  not been used for this assessment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marL="0" indent="0">
              <a:buNone/>
              <a:defRPr/>
            </a:pPr>
            <a:endParaRPr lang="en-GB" b="1" dirty="0"/>
          </a:p>
          <a:p>
            <a:pPr lvl="0">
              <a:lnSpc>
                <a:spcPct val="200000"/>
              </a:lnSpc>
            </a:pPr>
            <a:r>
              <a:rPr lang="en-GB" sz="1600" dirty="0"/>
              <a:t>I am a student of “Certificate of Higher Education Skills for the Workplace (Health &amp; Social Care)”</a:t>
            </a:r>
            <a:endParaRPr lang="en-US" sz="1600" dirty="0"/>
          </a:p>
          <a:p>
            <a:pPr lvl="0">
              <a:lnSpc>
                <a:spcPct val="200000"/>
              </a:lnSpc>
            </a:pPr>
            <a:r>
              <a:rPr lang="en-GB" sz="1600" dirty="0"/>
              <a:t> In the presentation, I am going to make a discussion regarding a skill needed for the educational and professional levels </a:t>
            </a:r>
            <a:endParaRPr lang="en-US" sz="1600" dirty="0"/>
          </a:p>
          <a:p>
            <a:pPr lvl="0">
              <a:lnSpc>
                <a:spcPct val="200000"/>
              </a:lnSpc>
            </a:pPr>
            <a:r>
              <a:rPr lang="en-GB" sz="1600" dirty="0"/>
              <a:t>I have chosen the skill of communication, and the presentation is showing its significance in health / social care contexts</a:t>
            </a:r>
            <a:endParaRPr lang="en-US" sz="1600"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my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3884077"/>
          </a:xfrm>
          <a:prstGeom prst="rect">
            <a:avLst/>
          </a:prstGeom>
          <a:noFill/>
        </p:spPr>
        <p:txBody>
          <a:bodyPr wrap="square">
            <a:spAutoFit/>
          </a:bodyPr>
          <a:lstStyle/>
          <a:p>
            <a:pPr marL="342900" lvl="0" indent="-342900" algn="just">
              <a:lnSpc>
                <a:spcPct val="200000"/>
              </a:lnSpc>
              <a:buFont typeface="Arial" panose="020B0604020202020204" pitchFamily="34" charset="0"/>
              <a:buChar char="•"/>
            </a:pPr>
            <a:r>
              <a:rPr lang="en-GB" dirty="0"/>
              <a:t>It has already been stated that communication skill has been considered here</a:t>
            </a:r>
            <a:endParaRPr lang="en-US" dirty="0"/>
          </a:p>
          <a:p>
            <a:pPr marL="342900" lvl="0" indent="-342900" algn="just">
              <a:lnSpc>
                <a:spcPct val="200000"/>
              </a:lnSpc>
              <a:buFont typeface="Arial" panose="020B0604020202020204" pitchFamily="34" charset="0"/>
              <a:buChar char="•"/>
            </a:pPr>
            <a:r>
              <a:rPr lang="en-GB" dirty="0"/>
              <a:t>Communication is the process of conveying information, ideas and feelings clearly and with respect to others (</a:t>
            </a:r>
            <a:r>
              <a:rPr lang="en-US" dirty="0"/>
              <a:t>Aji et al., 2023</a:t>
            </a:r>
            <a:r>
              <a:rPr lang="en-GB" dirty="0"/>
              <a:t>)</a:t>
            </a:r>
            <a:endParaRPr lang="en-US" dirty="0"/>
          </a:p>
          <a:p>
            <a:pPr marL="342900" lvl="0" indent="-342900" algn="just">
              <a:lnSpc>
                <a:spcPct val="200000"/>
              </a:lnSpc>
              <a:buFont typeface="Arial" panose="020B0604020202020204" pitchFamily="34" charset="0"/>
              <a:buChar char="•"/>
            </a:pPr>
            <a:r>
              <a:rPr lang="en-GB" dirty="0"/>
              <a:t>It really means listening intently, speaking clearly and asking the right questions and understanding non-verbal cues in practical considerations</a:t>
            </a:r>
            <a:endParaRPr lang="en-US" dirty="0"/>
          </a:p>
          <a:p>
            <a:pPr marL="342900" lvl="0" indent="-342900" algn="just">
              <a:lnSpc>
                <a:spcPct val="200000"/>
              </a:lnSpc>
              <a:buFont typeface="Arial" panose="020B0604020202020204" pitchFamily="34" charset="0"/>
              <a:buChar char="•"/>
            </a:pPr>
            <a:r>
              <a:rPr lang="en-GB" dirty="0"/>
              <a:t>This has been acquired through university group work, presentations, engaging with peers and respectfully communicating with peers in everyday contexts at the university and throughout the workplace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dirty="0"/>
              <a:t>write the skill here</a:t>
            </a:r>
            <a:r>
              <a:rPr lang="en-GB" sz="2800" b="1" dirty="0"/>
              <a:t>) in professional practice</a:t>
            </a:r>
            <a:endParaRPr lang="en-GB" sz="900" b="1" dirty="0"/>
          </a:p>
        </p:txBody>
      </p:sp>
      <p:sp>
        <p:nvSpPr>
          <p:cNvPr id="5" name="TextBox 4">
            <a:extLst>
              <a:ext uri="{FF2B5EF4-FFF2-40B4-BE49-F238E27FC236}">
                <a16:creationId xmlns:a16="http://schemas.microsoft.com/office/drawing/2014/main" id="{F75D6450-9BB4-7753-C63E-74A483881CDA}"/>
              </a:ext>
            </a:extLst>
          </p:cNvPr>
          <p:cNvSpPr txBox="1"/>
          <p:nvPr/>
        </p:nvSpPr>
        <p:spPr>
          <a:xfrm>
            <a:off x="238539" y="1514275"/>
            <a:ext cx="11953461" cy="3084819"/>
          </a:xfrm>
          <a:prstGeom prst="rect">
            <a:avLst/>
          </a:prstGeom>
          <a:noFill/>
        </p:spPr>
        <p:txBody>
          <a:bodyPr wrap="square">
            <a:spAutoFit/>
          </a:bodyPr>
          <a:lstStyle/>
          <a:p>
            <a:pPr marL="342900" marR="0" lvl="0" indent="-342900" algn="just">
              <a:lnSpc>
                <a:spcPct val="200000"/>
              </a:lnSpc>
              <a:buFont typeface="Symbol" panose="05050102010706020507" pitchFamily="18" charset="2"/>
              <a:buChar char=""/>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Communication facilitates safe, effective and person-centred care as stated by </a:t>
            </a:r>
            <a:r>
              <a:rPr lang="en-US" sz="2000" kern="100" dirty="0">
                <a:effectLst/>
                <a:latin typeface="Times New Roman" panose="02020603050405020304" pitchFamily="18" charset="0"/>
                <a:ea typeface="Aptos" panose="020B0004020202020204" pitchFamily="34" charset="0"/>
                <a:cs typeface="Times New Roman" panose="02020603050405020304" pitchFamily="18" charset="0"/>
              </a:rPr>
              <a:t>Annelie et al., </a:t>
            </a: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(2025)</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200000"/>
              </a:lnSpc>
              <a:buFont typeface="Symbol" panose="05050102010706020507" pitchFamily="18" charset="2"/>
              <a:buChar char=""/>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Effective communication can  ensure service users or patients’ satisfaction</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200000"/>
              </a:lnSpc>
              <a:buFont typeface="Symbol" panose="05050102010706020507" pitchFamily="18" charset="2"/>
              <a:buChar char=""/>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It also generates collaboration among healthcare professionals that reduce the chances of errors </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just">
              <a:lnSpc>
                <a:spcPct val="200000"/>
              </a:lnSpc>
              <a:spcAft>
                <a:spcPts val="800"/>
              </a:spcAft>
              <a:buFont typeface="Symbol" panose="05050102010706020507" pitchFamily="18" charset="2"/>
              <a:buChar char=""/>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Effective communication is crucial if a lack of it leads to reducing the quality of care, thereby exposing individuals to risks of errors and impaired performance</a:t>
            </a:r>
            <a:endParaRPr lang="en-US"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my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lvl="0">
              <a:lnSpc>
                <a:spcPct val="150000"/>
              </a:lnSpc>
            </a:pPr>
            <a:r>
              <a:rPr lang="en-GB" sz="1800" dirty="0"/>
              <a:t>The SBAR model is an effective communication model that emphasizes on four key factors of communication and these are Situation, Background, Assessment and Recommendation (</a:t>
            </a:r>
            <a:r>
              <a:rPr lang="en-US" sz="1800" dirty="0"/>
              <a:t>Davis et al., 2023</a:t>
            </a:r>
            <a:r>
              <a:rPr lang="en-GB" sz="1800" dirty="0"/>
              <a:t>)</a:t>
            </a:r>
            <a:endParaRPr lang="en-US" sz="1800" dirty="0"/>
          </a:p>
          <a:p>
            <a:pPr lvl="0">
              <a:lnSpc>
                <a:spcPct val="150000"/>
              </a:lnSpc>
            </a:pPr>
            <a:r>
              <a:rPr lang="en-GB" sz="1800" dirty="0"/>
              <a:t> It gives a formal means of rapid and accurate communication of essential clinical information by health professionals</a:t>
            </a:r>
            <a:endParaRPr lang="en-US" sz="1800" dirty="0"/>
          </a:p>
          <a:p>
            <a:pPr lvl="0">
              <a:lnSpc>
                <a:spcPct val="150000"/>
              </a:lnSpc>
            </a:pPr>
            <a:r>
              <a:rPr lang="en-GB" sz="1800" dirty="0"/>
              <a:t> The system of using SBAR provides a clearer picture, helps to avoid miscommunications or errors within the patient's life</a:t>
            </a:r>
            <a:endParaRPr lang="en-US" sz="1800" dirty="0"/>
          </a:p>
          <a:p>
            <a:pPr lvl="0">
              <a:lnSpc>
                <a:spcPct val="150000"/>
              </a:lnSpc>
            </a:pPr>
            <a:r>
              <a:rPr lang="en-GB" sz="1800" dirty="0"/>
              <a:t>The model of communication is highly effective in some scenarios like when patients are being transferred, when there is an emergency, or when there are medical decisions to be made by multiple healthcare professionals</a:t>
            </a:r>
            <a:endParaRPr lang="en-US" sz="1800"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lvl="0">
              <a:lnSpc>
                <a:spcPct val="200000"/>
              </a:lnSpc>
            </a:pPr>
            <a:r>
              <a:rPr lang="en-US" sz="1400" dirty="0"/>
              <a:t>Communication skill is effectively used in regular lives of health and social care professional </a:t>
            </a:r>
          </a:p>
          <a:p>
            <a:pPr lvl="0">
              <a:lnSpc>
                <a:spcPct val="200000"/>
              </a:lnSpc>
            </a:pPr>
            <a:r>
              <a:rPr lang="en-US" sz="1400" dirty="0"/>
              <a:t>One of the scenarios where it would effectively be used when I would be responsible of an older person who has difficulty of breathing in a social care setting </a:t>
            </a:r>
          </a:p>
          <a:p>
            <a:pPr lvl="0">
              <a:lnSpc>
                <a:spcPct val="200000"/>
              </a:lnSpc>
            </a:pPr>
            <a:r>
              <a:rPr lang="en-GB" sz="1400" dirty="0"/>
              <a:t> </a:t>
            </a:r>
            <a:r>
              <a:rPr lang="en-US" sz="1400" dirty="0"/>
              <a:t>I, being a social worker, would actively listens and reassures the patient, describing clearly the procedure </a:t>
            </a:r>
          </a:p>
          <a:p>
            <a:pPr lvl="0">
              <a:lnSpc>
                <a:spcPct val="200000"/>
              </a:lnSpc>
            </a:pPr>
            <a:r>
              <a:rPr lang="en-US" sz="1400" dirty="0"/>
              <a:t>I would also use the SBAR technique when calling out a concern to the doctor</a:t>
            </a:r>
          </a:p>
          <a:p>
            <a:pPr lvl="0">
              <a:lnSpc>
                <a:spcPct val="200000"/>
              </a:lnSpc>
            </a:pPr>
            <a:r>
              <a:rPr lang="en-US" sz="1400" dirty="0"/>
              <a:t>Effective communication would promote patient safety, quicker treatment, improved teamwork and a more positive patient experience in this regard </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lvl="0">
              <a:lnSpc>
                <a:spcPct val="200000"/>
              </a:lnSpc>
            </a:pPr>
            <a:r>
              <a:rPr lang="en-US" sz="2000" dirty="0"/>
              <a:t>Having the ability to communicate will enhance my work potential because employers prefer workers who have effective communication skills when dealing with patients and staff</a:t>
            </a:r>
          </a:p>
          <a:p>
            <a:pPr lvl="0">
              <a:lnSpc>
                <a:spcPct val="200000"/>
              </a:lnSpc>
            </a:pPr>
            <a:r>
              <a:rPr lang="en-US" sz="2000" dirty="0"/>
              <a:t> I think that my ability to communicate is growing, but I would like to become more confident in my communication skills in a professional setting</a:t>
            </a:r>
          </a:p>
          <a:p>
            <a:pPr lvl="0">
              <a:lnSpc>
                <a:spcPct val="200000"/>
              </a:lnSpc>
            </a:pPr>
            <a:r>
              <a:rPr lang="en-US" sz="2000" dirty="0"/>
              <a:t>Practicing this ability will benefit me when practicing safe, compassionate and effective works in healthcare and social care </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lvl="0"/>
            <a:r>
              <a:rPr lang="en-US" sz="1600" dirty="0"/>
              <a:t>Communication skill is essential professional skills that underpin safe, effective and caring health and social work practice</a:t>
            </a:r>
          </a:p>
          <a:p>
            <a:pPr lvl="0"/>
            <a:r>
              <a:rPr lang="en-US" sz="1600" dirty="0"/>
              <a:t>It builds patient-provider connection, fosters collaboration and leads to better health</a:t>
            </a:r>
          </a:p>
          <a:p>
            <a:pPr lvl="0"/>
            <a:r>
              <a:rPr lang="en-US" sz="1600" dirty="0"/>
              <a:t>By acquiring effective communication skills, I will be able to be a confident healthcare practitioner and I will be able to provide high quality and person-centered care in my future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77077" y="2176671"/>
            <a:ext cx="11330609" cy="1520685"/>
          </a:xfrm>
        </p:spPr>
        <p:txBody>
          <a:bodyPr/>
          <a:lstStyle/>
          <a:p>
            <a:r>
              <a:rPr lang="en-US" sz="1600" dirty="0"/>
              <a:t>Aji, R., Aji, S.R., </a:t>
            </a:r>
            <a:r>
              <a:rPr lang="en-US" sz="1600" dirty="0" err="1"/>
              <a:t>Noorma</a:t>
            </a:r>
            <a:r>
              <a:rPr lang="en-US" sz="1600" dirty="0"/>
              <a:t>, N. and Suratman, S., 2023. </a:t>
            </a:r>
            <a:r>
              <a:rPr lang="en-US" sz="1600" i="1" dirty="0"/>
              <a:t>Interpersonal communication</a:t>
            </a:r>
            <a:r>
              <a:rPr lang="en-US" sz="1600" dirty="0"/>
              <a:t>. Lambert Academic </a:t>
            </a:r>
            <a:r>
              <a:rPr lang="en-US" sz="1600" dirty="0" err="1"/>
              <a:t>Publishin</a:t>
            </a:r>
            <a:r>
              <a:rPr lang="en-US" sz="1600" dirty="0"/>
              <a:t>. </a:t>
            </a:r>
          </a:p>
          <a:p>
            <a:r>
              <a:rPr lang="en-US" sz="1600" dirty="0"/>
              <a:t>Annelie J, S., Lena, H., Sandra, Mariela, A.M., Ewa, C.L. and Inger K, H., 2025. The COMCARE Framework for Person‐</a:t>
            </a:r>
            <a:r>
              <a:rPr lang="en-US" sz="1600" dirty="0" err="1"/>
              <a:t>Centred</a:t>
            </a:r>
            <a:r>
              <a:rPr lang="en-US" sz="1600" dirty="0"/>
              <a:t> Communication—A Practical Caring Framework. </a:t>
            </a:r>
            <a:r>
              <a:rPr lang="en-US" sz="1600" i="1" dirty="0"/>
              <a:t>Scandinavian Journal of Caring Sciences</a:t>
            </a:r>
            <a:r>
              <a:rPr lang="en-US" sz="1600" dirty="0"/>
              <a:t>, </a:t>
            </a:r>
            <a:r>
              <a:rPr lang="en-US" sz="1600" i="1" dirty="0"/>
              <a:t>39</a:t>
            </a:r>
            <a:r>
              <a:rPr lang="en-US" sz="1600" dirty="0"/>
              <a:t>(3), p.e70074. </a:t>
            </a:r>
          </a:p>
          <a:p>
            <a:r>
              <a:rPr lang="en-US" sz="1600" dirty="0"/>
              <a:t>Davis, B.P., Mitchell, S.A., Weston, J., Dragon, C., Luthra, M., Kim, J., Stoddard, H. and Ander, D., 2023. Situation, Background, Assessment, Recommendation (SBAR) education for health care students: assessment of a training program. </a:t>
            </a:r>
            <a:r>
              <a:rPr lang="en-US" sz="1600" i="1" dirty="0" err="1"/>
              <a:t>MedEdPORTAL</a:t>
            </a:r>
            <a:r>
              <a:rPr lang="en-US" sz="1600" dirty="0"/>
              <a:t>, </a:t>
            </a:r>
            <a:r>
              <a:rPr lang="en-US" sz="1600" i="1" dirty="0"/>
              <a:t>19</a:t>
            </a:r>
            <a:r>
              <a:rPr lang="en-US" sz="1600" dirty="0"/>
              <a:t>, p.11293. </a:t>
            </a:r>
          </a:p>
          <a:p>
            <a:r>
              <a:rPr lang="en-US" sz="1600" dirty="0"/>
              <a:t>Koprowska, J., 2024. Communication and interpersonal skills in social work. </a:t>
            </a:r>
          </a:p>
          <a:p>
            <a:r>
              <a:rPr lang="en-US" sz="1600" u="sng" dirty="0"/>
              <a:t>nmc.org.uk</a:t>
            </a:r>
            <a:r>
              <a:rPr lang="en-US" sz="1600" dirty="0"/>
              <a:t>, 2026, The code. Available at: </a:t>
            </a:r>
            <a:r>
              <a:rPr lang="en-US" sz="1600" u="sng" dirty="0">
                <a:hlinkClick r:id="rId2"/>
              </a:rPr>
              <a:t>https://www.nmc.org.uk/globalassets/sitedocuments/nmc-publications/nmc-code.pdf</a:t>
            </a:r>
            <a:endParaRPr lang="en-US" sz="1600" dirty="0"/>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1359</Words>
  <Application>Microsoft Office PowerPoint</Application>
  <PresentationFormat>Widescreen</PresentationFormat>
  <Paragraphs>82</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Myriad Pro</vt:lpstr>
      <vt:lpstr>Symbol</vt:lpstr>
      <vt:lpstr>Times New Roman</vt:lpstr>
      <vt:lpstr>20140311PresentationUWTSDTemplate</vt:lpstr>
      <vt:lpstr>PowerPoint Presentation</vt:lpstr>
      <vt:lpstr>Acknowledge use of AI</vt:lpstr>
      <vt:lpstr>Introduction</vt:lpstr>
      <vt:lpstr>What is my chosen skill? </vt:lpstr>
      <vt:lpstr>Importance of (write the skill here) in professional practice</vt:lpstr>
      <vt:lpstr>Model or framework linked to my chosen skill</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2026-07-05T06:36:47Z</dcterms:created>
  <dcterms:modified xsi:type="dcterms:W3CDTF">2026-07-20T09:22:30Z</dcterms:modified>
</cp:coreProperties>
</file>