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83" r:id="rId6"/>
    <p:sldId id="318" r:id="rId7"/>
    <p:sldId id="333" r:id="rId8"/>
    <p:sldId id="334" r:id="rId9"/>
    <p:sldId id="31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6" r:id="rId24"/>
    <p:sldId id="335" r:id="rId25"/>
    <p:sldId id="337" r:id="rId26"/>
    <p:sldId id="309" r:id="rId27"/>
    <p:sldId id="31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1B6C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Global Implications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/>
              <a:t>Define </a:t>
            </a:r>
            <a:r>
              <a:rPr lang="en-US" err="1"/>
              <a:t>organisations</a:t>
            </a:r>
            <a:r>
              <a:rPr lang="en-US"/>
              <a:t> and explored the organizational environment</a:t>
            </a:r>
          </a:p>
          <a:p>
            <a:r>
              <a:rPr lang="en-US"/>
              <a:t>Explored tools used to </a:t>
            </a:r>
            <a:r>
              <a:rPr lang="en-US" err="1"/>
              <a:t>analyse</a:t>
            </a:r>
            <a:r>
              <a:rPr lang="en-US"/>
              <a:t> the environment</a:t>
            </a:r>
          </a:p>
          <a:p>
            <a:r>
              <a:rPr lang="en-US"/>
              <a:t>Identified organizational structures</a:t>
            </a:r>
          </a:p>
          <a:p>
            <a:r>
              <a:rPr lang="en-US"/>
              <a:t>Discussed how organizational culture is created and sustained</a:t>
            </a:r>
          </a:p>
          <a:p>
            <a:r>
              <a:rPr lang="en-US"/>
              <a:t>Discussed factors affecting culture and how to change culture</a:t>
            </a:r>
          </a:p>
          <a:p>
            <a:r>
              <a:rPr lang="en-US"/>
              <a:t>Discussed theories related to organizational performance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We will;</a:t>
            </a:r>
          </a:p>
          <a:p>
            <a:r>
              <a:rPr lang="en-US"/>
              <a:t>Discuss the implications of operating globally for an </a:t>
            </a:r>
            <a:r>
              <a:rPr lang="en-US" err="1"/>
              <a:t>organisation</a:t>
            </a:r>
            <a:r>
              <a:rPr lang="en-US"/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Understanding 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Culture and its impact on organisations and people has been an area of research for many scholars for a long period of time.</a:t>
            </a:r>
          </a:p>
          <a:p>
            <a:pPr marL="0" indent="0">
              <a:buNone/>
            </a:pPr>
            <a:r>
              <a:rPr lang="en-GB" dirty="0"/>
              <a:t>Geert Hofstede is one such scholar who’s work is considered to be the most prominent in understanding the impacts of culture.</a:t>
            </a:r>
          </a:p>
        </p:txBody>
      </p:sp>
    </p:spTree>
    <p:extLst>
      <p:ext uri="{BB962C8B-B14F-4D97-AF65-F5344CB8AC3E}">
        <p14:creationId xmlns:p14="http://schemas.microsoft.com/office/powerpoint/2010/main" val="426373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Hofstede’s Dimensions of Culture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6238"/>
            <a:ext cx="8229600" cy="4287018"/>
          </a:xfrm>
        </p:spPr>
        <p:txBody>
          <a:bodyPr>
            <a:noAutofit/>
          </a:bodyPr>
          <a:lstStyle/>
          <a:p>
            <a:r>
              <a:rPr lang="en-US" altLang="en-US" sz="1800" b="1" u="sng" dirty="0"/>
              <a:t>Power Distance</a:t>
            </a:r>
            <a:endParaRPr lang="en-US" altLang="en-US" sz="2000" dirty="0"/>
          </a:p>
          <a:p>
            <a:pPr marL="400050" lvl="1" indent="0">
              <a:buNone/>
            </a:pPr>
            <a:r>
              <a:rPr lang="en-US" altLang="en-US" sz="1200" dirty="0"/>
              <a:t>  </a:t>
            </a:r>
            <a:r>
              <a:rPr lang="en-US" altLang="en-US" sz="1400" dirty="0"/>
              <a:t>Small - trusting, less formal organizations</a:t>
            </a:r>
          </a:p>
          <a:p>
            <a:pPr marL="400050" lvl="1" indent="0">
              <a:buNone/>
            </a:pPr>
            <a:r>
              <a:rPr lang="en-US" altLang="en-US" sz="1400" dirty="0"/>
              <a:t>  Large - mistrusting, hierarchical organizations</a:t>
            </a:r>
          </a:p>
          <a:p>
            <a:r>
              <a:rPr lang="en-US" altLang="en-US" sz="1800" b="1" u="sng" dirty="0"/>
              <a:t>Uncertainty Avoidance</a:t>
            </a:r>
            <a:endParaRPr lang="en-US" altLang="en-US" sz="1400" dirty="0"/>
          </a:p>
          <a:p>
            <a:pPr marL="400050" lvl="1" indent="0">
              <a:buNone/>
            </a:pPr>
            <a:r>
              <a:rPr lang="en-US" altLang="en-US" sz="1200" dirty="0"/>
              <a:t>  </a:t>
            </a:r>
            <a:r>
              <a:rPr lang="en-US" altLang="en-US" sz="1400" dirty="0"/>
              <a:t> Weak - risk is non-threatening; diversity is appreciated</a:t>
            </a:r>
          </a:p>
          <a:p>
            <a:pPr marL="400050" lvl="1" indent="0">
              <a:buNone/>
            </a:pPr>
            <a:r>
              <a:rPr lang="en-US" altLang="en-US" sz="1400" dirty="0"/>
              <a:t>  Strong - risk averse, diversity is threatening</a:t>
            </a:r>
          </a:p>
          <a:p>
            <a:r>
              <a:rPr lang="en-US" altLang="en-US" sz="1800" b="1" u="sng" dirty="0"/>
              <a:t>Individualism</a:t>
            </a:r>
            <a:endParaRPr lang="en-US" altLang="en-US" sz="1400" dirty="0"/>
          </a:p>
          <a:p>
            <a:pPr marL="400050" lvl="1" indent="0">
              <a:buNone/>
            </a:pPr>
            <a:r>
              <a:rPr lang="en-US" altLang="en-US" sz="1200" dirty="0"/>
              <a:t>  </a:t>
            </a:r>
            <a:r>
              <a:rPr lang="en-US" altLang="en-US" sz="1400" dirty="0"/>
              <a:t>Collectivist - belonging to groups ideal; group decision making</a:t>
            </a:r>
          </a:p>
          <a:p>
            <a:pPr marL="400050" lvl="1" indent="0">
              <a:buNone/>
            </a:pPr>
            <a:r>
              <a:rPr lang="en-US" altLang="en-US" sz="1400" dirty="0"/>
              <a:t>  Individualist - individual initiative and achievement; leadership is the ideal</a:t>
            </a:r>
          </a:p>
          <a:p>
            <a:r>
              <a:rPr lang="en-US" altLang="en-US" sz="1800" b="1" u="sng" dirty="0"/>
              <a:t>Masculinity</a:t>
            </a:r>
            <a:endParaRPr lang="en-US" altLang="en-US" sz="1400" dirty="0"/>
          </a:p>
          <a:p>
            <a:pPr marL="400050" lvl="1" indent="0">
              <a:buNone/>
            </a:pPr>
            <a:r>
              <a:rPr lang="en-US" altLang="en-US" sz="1200" dirty="0"/>
              <a:t>  </a:t>
            </a:r>
            <a:r>
              <a:rPr lang="en-US" altLang="en-US" sz="1400" dirty="0"/>
              <a:t>Feminine - quality of life; people and relationships come first</a:t>
            </a:r>
          </a:p>
          <a:p>
            <a:pPr marL="400050" lvl="1" indent="0">
              <a:buNone/>
            </a:pPr>
            <a:r>
              <a:rPr lang="en-US" altLang="en-US" sz="1400" dirty="0"/>
              <a:t> Masculine - performance; money and transactions come first</a:t>
            </a:r>
            <a:endParaRPr lang="en-US" altLang="en-US" sz="1600" b="1" dirty="0"/>
          </a:p>
          <a:p>
            <a:r>
              <a:rPr lang="en-US" altLang="en-US" sz="1800" b="1" u="sng" dirty="0"/>
              <a:t>Long-term orientation</a:t>
            </a:r>
          </a:p>
          <a:p>
            <a:pPr marL="457200" lvl="1" indent="0">
              <a:buNone/>
            </a:pPr>
            <a:r>
              <a:rPr lang="en-US" altLang="en-US" sz="1400" dirty="0"/>
              <a:t>Long-term – Focused on the future</a:t>
            </a:r>
          </a:p>
          <a:p>
            <a:pPr marL="457200" lvl="1" indent="0">
              <a:buNone/>
            </a:pPr>
            <a:r>
              <a:rPr lang="en-US" altLang="en-US" sz="1400" dirty="0"/>
              <a:t>Short-term – Focus on the present</a:t>
            </a:r>
          </a:p>
        </p:txBody>
      </p:sp>
    </p:spTree>
    <p:extLst>
      <p:ext uri="{BB962C8B-B14F-4D97-AF65-F5344CB8AC3E}">
        <p14:creationId xmlns:p14="http://schemas.microsoft.com/office/powerpoint/2010/main" val="93779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Approaches to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6988" indent="0">
              <a:buNone/>
              <a:defRPr/>
            </a:pPr>
            <a:r>
              <a:rPr lang="en-US" altLang="en-US" dirty="0" err="1"/>
              <a:t>Kase</a:t>
            </a:r>
            <a:r>
              <a:rPr lang="en-US" altLang="en-US" dirty="0"/>
              <a:t> </a:t>
            </a:r>
            <a:r>
              <a:rPr lang="en-US" altLang="en-US" i="1" dirty="0"/>
              <a:t>et al</a:t>
            </a:r>
            <a:r>
              <a:rPr lang="en-US" altLang="en-US" dirty="0"/>
              <a:t>. (2011) are convinced that there is a difference between the way Western and Eastern managers approach strategic problems and reach conclusions about outcomes.</a:t>
            </a:r>
          </a:p>
          <a:p>
            <a:pPr marL="333375" indent="-315913">
              <a:defRPr/>
            </a:pPr>
            <a:r>
              <a:rPr lang="en-US" altLang="en-US" dirty="0"/>
              <a:t>Western managers use a </a:t>
            </a:r>
            <a:r>
              <a:rPr lang="en-US" altLang="en-US" b="1" dirty="0"/>
              <a:t>deductive</a:t>
            </a:r>
            <a:r>
              <a:rPr lang="en-US" altLang="en-US" dirty="0"/>
              <a:t>, </a:t>
            </a:r>
            <a:r>
              <a:rPr lang="en-US" altLang="en-US" i="1" dirty="0"/>
              <a:t>top-down</a:t>
            </a:r>
            <a:r>
              <a:rPr lang="en-US" altLang="en-US" dirty="0"/>
              <a:t>, thinking approach, i.e. draw logical consequences (outcomes) from premises (assumptions)</a:t>
            </a:r>
          </a:p>
          <a:p>
            <a:pPr marL="333375" indent="-315913">
              <a:defRPr/>
            </a:pPr>
            <a:r>
              <a:rPr lang="en-US" altLang="en-US" dirty="0"/>
              <a:t>Eastern managers use an </a:t>
            </a:r>
            <a:r>
              <a:rPr lang="en-US" altLang="en-US" b="1" dirty="0"/>
              <a:t>inductive</a:t>
            </a:r>
            <a:r>
              <a:rPr lang="en-US" altLang="en-US" dirty="0"/>
              <a:t>, </a:t>
            </a:r>
            <a:r>
              <a:rPr lang="en-US" altLang="en-US" i="1" dirty="0"/>
              <a:t>bottom-up</a:t>
            </a:r>
            <a:r>
              <a:rPr lang="en-US" altLang="en-US" dirty="0"/>
              <a:t>, thinking approach, i.e. start with a </a:t>
            </a:r>
            <a:r>
              <a:rPr lang="en-US" altLang="en-US" dirty="0" err="1"/>
              <a:t>generalisation</a:t>
            </a:r>
            <a:r>
              <a:rPr lang="en-US" altLang="en-US" dirty="0"/>
              <a:t> and conclude with a particular.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306620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Concept of Asian cultures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tabLst>
                <a:tab pos="635000" algn="l"/>
              </a:tabLst>
              <a:defRPr/>
            </a:pPr>
            <a:r>
              <a:rPr lang="en-US" altLang="en-US" sz="2800" dirty="0"/>
              <a:t>Two Asian clusters:</a:t>
            </a:r>
          </a:p>
          <a:p>
            <a:pPr marL="676275" lvl="1" indent="-360363">
              <a:defRPr/>
            </a:pPr>
            <a:r>
              <a:rPr lang="en-US" altLang="en-US" sz="2600" b="1" dirty="0"/>
              <a:t>Confucian Asia</a:t>
            </a:r>
            <a:r>
              <a:rPr lang="en-US" altLang="en-US" sz="2600" dirty="0"/>
              <a:t>: countries that have undergone influence of </a:t>
            </a:r>
            <a:r>
              <a:rPr lang="en-US" altLang="en-US" sz="2600" b="1" dirty="0"/>
              <a:t>Confucian ideology</a:t>
            </a:r>
          </a:p>
          <a:p>
            <a:pPr marL="676275" lvl="1" indent="-360363">
              <a:defRPr/>
            </a:pPr>
            <a:r>
              <a:rPr lang="en-US" altLang="en-US" sz="2600" b="1" dirty="0"/>
              <a:t>Southern Asia</a:t>
            </a:r>
            <a:r>
              <a:rPr lang="en-US" altLang="en-US" sz="2600" dirty="0"/>
              <a:t>: countries with different religions and ethnic groups living in peaceful co-existence.</a:t>
            </a:r>
          </a:p>
          <a:p>
            <a:pPr marL="457200" lvl="1" indent="-457200">
              <a:buFont typeface="Arial" panose="020B0604020202020204" pitchFamily="34" charset="0"/>
              <a:buChar char="•"/>
              <a:defRPr/>
            </a:pPr>
            <a:r>
              <a:rPr lang="en-US" altLang="en-US" dirty="0"/>
              <a:t>Both clusters share similarities regarding the way relationships are managed: concern for </a:t>
            </a:r>
            <a:r>
              <a:rPr lang="en-US" altLang="en-US" b="1" dirty="0"/>
              <a:t>respect </a:t>
            </a:r>
            <a:r>
              <a:rPr lang="en-US" altLang="en-US" dirty="0"/>
              <a:t>and </a:t>
            </a:r>
            <a:r>
              <a:rPr lang="en-US" altLang="en-US" b="1" dirty="0"/>
              <a:t>harmony</a:t>
            </a:r>
            <a:r>
              <a:rPr lang="en-US" altLang="en-US" dirty="0"/>
              <a:t>.</a:t>
            </a:r>
          </a:p>
          <a:p>
            <a:pPr marL="457200" lvl="1" indent="-457200">
              <a:buFont typeface="Arial" panose="020B0604020202020204" pitchFamily="34" charset="0"/>
              <a:buChar char="•"/>
              <a:tabLst>
                <a:tab pos="635000" algn="l"/>
              </a:tabLst>
              <a:defRPr/>
            </a:pPr>
            <a:r>
              <a:rPr lang="en-US" altLang="en-US" dirty="0"/>
              <a:t>Doing business therefore involves establishing a good relationship.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87418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Confucian Asia: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38125" lvl="1" indent="0">
              <a:buNone/>
              <a:defRPr/>
            </a:pPr>
            <a:r>
              <a:rPr lang="en-US" altLang="en-US" sz="2600" b="1" i="1" u="sng" dirty="0"/>
              <a:t>Guanxi</a:t>
            </a:r>
            <a:r>
              <a:rPr lang="en-US" altLang="en-US" sz="2600" i="1" u="sng" dirty="0"/>
              <a:t>:</a:t>
            </a:r>
          </a:p>
          <a:p>
            <a:pPr marL="588963" lvl="1" indent="-350838">
              <a:defRPr/>
            </a:pPr>
            <a:r>
              <a:rPr lang="en-US" altLang="en-US" sz="2600" dirty="0"/>
              <a:t>Build a strong network of relationships</a:t>
            </a:r>
          </a:p>
          <a:p>
            <a:pPr marL="588963" lvl="1" indent="-350838">
              <a:defRPr/>
            </a:pPr>
            <a:r>
              <a:rPr lang="en-US" altLang="en-US" sz="2600" dirty="0"/>
              <a:t>Provides information, expertise, enables new business partners and new deals</a:t>
            </a:r>
          </a:p>
          <a:p>
            <a:pPr marL="238125" lvl="1" indent="0">
              <a:buNone/>
              <a:defRPr/>
            </a:pPr>
            <a:r>
              <a:rPr lang="en-US" altLang="en-US" sz="2600" b="1" i="1" u="sng" dirty="0" err="1"/>
              <a:t>Mianzi</a:t>
            </a:r>
            <a:r>
              <a:rPr lang="en-US" altLang="en-US" sz="2600" b="1" i="1" u="sng" dirty="0"/>
              <a:t>:</a:t>
            </a:r>
          </a:p>
          <a:p>
            <a:pPr marL="588963" lvl="1" indent="-350838">
              <a:defRPr/>
            </a:pPr>
            <a:r>
              <a:rPr lang="en-US" altLang="en-US" sz="2600" dirty="0"/>
              <a:t>Maintain their own dignity and with others</a:t>
            </a:r>
          </a:p>
          <a:p>
            <a:pPr marL="588963" lvl="1" indent="-350838">
              <a:defRPr/>
            </a:pPr>
            <a:r>
              <a:rPr lang="en-US" altLang="en-US" sz="2600" dirty="0"/>
              <a:t>Helping friends within a network with a moral and social obligation.</a:t>
            </a:r>
            <a:endParaRPr lang="en-GB" altLang="en-US" sz="2600" i="1" dirty="0"/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367341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Confucian Asia: Japan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38125" lvl="1" indent="0">
              <a:buNone/>
              <a:defRPr/>
            </a:pPr>
            <a:r>
              <a:rPr lang="en-US" altLang="en-US" sz="2600" b="1" i="1" u="sng" dirty="0" err="1"/>
              <a:t>Wa</a:t>
            </a:r>
            <a:r>
              <a:rPr lang="en-US" altLang="en-US" sz="2600" i="1" dirty="0"/>
              <a:t> </a:t>
            </a:r>
          </a:p>
          <a:p>
            <a:pPr marL="588963" lvl="1" indent="-350838">
              <a:defRPr/>
            </a:pPr>
            <a:r>
              <a:rPr lang="en-US" altLang="en-US" sz="2600" dirty="0"/>
              <a:t>It is the spirit of harmony, applied to all relationships</a:t>
            </a:r>
          </a:p>
          <a:p>
            <a:pPr marL="588963" lvl="1" indent="-350838">
              <a:defRPr/>
            </a:pPr>
            <a:r>
              <a:rPr lang="en-US" altLang="en-US" sz="2600" dirty="0"/>
              <a:t>It is seen in a collaborative </a:t>
            </a:r>
            <a:r>
              <a:rPr lang="en-US" altLang="en-US" sz="2600" dirty="0" err="1"/>
              <a:t>behaviour</a:t>
            </a:r>
            <a:r>
              <a:rPr lang="en-US" altLang="en-US" sz="2600" dirty="0"/>
              <a:t> and concord-building in an </a:t>
            </a:r>
            <a:r>
              <a:rPr lang="en-US" altLang="en-US" sz="2600" dirty="0" err="1"/>
              <a:t>organisation</a:t>
            </a:r>
            <a:endParaRPr lang="en-US" altLang="en-US" sz="2600" dirty="0"/>
          </a:p>
          <a:p>
            <a:pPr marL="588963" lvl="1" indent="-350838">
              <a:defRPr/>
            </a:pPr>
            <a:r>
              <a:rPr lang="en-US" altLang="en-US" sz="2600" dirty="0"/>
              <a:t>Reflected in mutual commitment and loyalty between company and employee</a:t>
            </a:r>
          </a:p>
          <a:p>
            <a:pPr marL="588963" lvl="1" indent="-350838">
              <a:defRPr/>
            </a:pPr>
            <a:r>
              <a:rPr lang="en-US" altLang="en-US" sz="2600" dirty="0"/>
              <a:t>Loyalty: individual &gt; group &gt; company &gt; country. </a:t>
            </a:r>
            <a:endParaRPr lang="en-GB" altLang="en-US" sz="2600" dirty="0"/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4038790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Confucian Asia: Korea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38125" lvl="1" indent="0">
              <a:buNone/>
              <a:defRPr/>
            </a:pPr>
            <a:r>
              <a:rPr lang="en-US" altLang="en-US" sz="2600" b="1" i="1" u="sng" dirty="0"/>
              <a:t>Chaebols</a:t>
            </a:r>
          </a:p>
          <a:p>
            <a:pPr marL="238125" lvl="1" indent="0">
              <a:buNone/>
              <a:defRPr/>
            </a:pPr>
            <a:endParaRPr lang="en-US" altLang="en-US" sz="2600" dirty="0"/>
          </a:p>
          <a:p>
            <a:pPr marL="588963" lvl="1" indent="-350838">
              <a:defRPr/>
            </a:pPr>
            <a:r>
              <a:rPr lang="en-GB" altLang="en-US" sz="2600" dirty="0"/>
              <a:t>The role of the extended family in developing a network of conglomerates </a:t>
            </a:r>
            <a:endParaRPr lang="en-US" altLang="en-US" sz="2600" dirty="0"/>
          </a:p>
          <a:p>
            <a:pPr marL="588963" lvl="1" indent="-350838">
              <a:defRPr/>
            </a:pPr>
            <a:r>
              <a:rPr lang="en-US" altLang="en-US" sz="2600" dirty="0"/>
              <a:t>It focus on family life and enhancement of its fortunes has influenced the rapid development of the economy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367395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Southern Asia: India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  <a:defRPr/>
            </a:pPr>
            <a:r>
              <a:rPr lang="en-US" b="1" u="sng" dirty="0"/>
              <a:t>The Indians and family</a:t>
            </a:r>
          </a:p>
          <a:p>
            <a:pPr marL="315913" indent="-315913">
              <a:defRPr/>
            </a:pPr>
            <a:r>
              <a:rPr lang="en-GB" dirty="0"/>
              <a:t>Every company employee works for the family to maintain and enhance its fortunes</a:t>
            </a:r>
          </a:p>
          <a:p>
            <a:pPr marL="315913" indent="-315913">
              <a:defRPr/>
            </a:pPr>
            <a:r>
              <a:rPr lang="en-GB" dirty="0"/>
              <a:t>Loyalty to the (extended) family takes priority over loyalty to the company</a:t>
            </a:r>
          </a:p>
          <a:p>
            <a:pPr marL="315913" indent="-315913">
              <a:defRPr/>
            </a:pPr>
            <a:r>
              <a:rPr lang="en-GB" dirty="0"/>
              <a:t>Success in your profession will give your family added status.</a:t>
            </a:r>
          </a:p>
          <a:p>
            <a:pPr marL="315913" indent="-315913">
              <a:defRPr/>
            </a:pPr>
            <a:r>
              <a:rPr lang="en-GB" dirty="0"/>
              <a:t>Being successful involves not just working long hours but also being creative</a:t>
            </a:r>
          </a:p>
          <a:p>
            <a:pPr marL="315913" indent="-315913">
              <a:defRPr/>
            </a:pPr>
            <a:r>
              <a:rPr lang="en-GB" dirty="0"/>
              <a:t>Manager has to contend with both collectivist and individualist values within a formal system of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347938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Southern Asia: Thailand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en-US" altLang="en-US" sz="2400" b="1" u="sng" dirty="0"/>
              <a:t>Thailand and </a:t>
            </a:r>
            <a:r>
              <a:rPr lang="en-US" altLang="en-US" sz="2400" b="1" i="1" u="sng" dirty="0"/>
              <a:t>karma</a:t>
            </a:r>
          </a:p>
          <a:p>
            <a:pPr marL="307975" indent="-307975">
              <a:defRPr/>
            </a:pPr>
            <a:r>
              <a:rPr lang="en-US" altLang="en-US" sz="2400" dirty="0"/>
              <a:t>Thai Buddhist economic model</a:t>
            </a:r>
          </a:p>
          <a:p>
            <a:pPr marL="668338" lvl="1" indent="-360363">
              <a:defRPr/>
            </a:pPr>
            <a:r>
              <a:rPr lang="en-US" altLang="en-US" sz="2400" dirty="0"/>
              <a:t>Avoidance of extremes</a:t>
            </a:r>
          </a:p>
          <a:p>
            <a:pPr marL="668338" lvl="1" indent="-360363">
              <a:defRPr/>
            </a:pPr>
            <a:r>
              <a:rPr lang="en-US" altLang="en-US" sz="2400" dirty="0"/>
              <a:t>Create sustainable profit</a:t>
            </a:r>
            <a:r>
              <a:rPr lang="en-US" altLang="en-US" sz="2600" dirty="0"/>
              <a:t>.</a:t>
            </a:r>
            <a:endParaRPr lang="en-US" altLang="en-US" sz="2400" b="1" i="1" u="sng" dirty="0"/>
          </a:p>
          <a:p>
            <a:pPr marL="307975" indent="-307975">
              <a:defRPr/>
            </a:pPr>
            <a:r>
              <a:rPr lang="en-US" altLang="en-US" sz="2400" dirty="0"/>
              <a:t>Buddhism plays dominant role: Buddhists assert personal and social responsibilities to ensure peace and serenity.</a:t>
            </a:r>
          </a:p>
          <a:p>
            <a:pPr marL="307975" indent="-307975">
              <a:defRPr/>
            </a:pPr>
            <a:r>
              <a:rPr lang="en-GB" altLang="en-US" sz="2400" dirty="0"/>
              <a:t>The leader is considered to have accumulated good rather than bad karma.</a:t>
            </a:r>
          </a:p>
          <a:p>
            <a:pPr marL="307975" indent="-307975">
              <a:defRPr/>
            </a:pPr>
            <a:r>
              <a:rPr lang="en-GB" altLang="en-US" sz="2400" dirty="0"/>
              <a:t>Leadership requires exercising personal responsibility towards the community, being its leader and servant. </a:t>
            </a:r>
          </a:p>
          <a:p>
            <a:pPr marL="307975" indent="-307975">
              <a:defRPr/>
            </a:pPr>
            <a:r>
              <a:rPr lang="en-GB" altLang="en-US" sz="2400" dirty="0"/>
              <a:t>Thai Buddhist economic model: creating sustainable profit.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417783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en-US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Concept of </a:t>
            </a:r>
            <a:br>
              <a:rPr lang="en-US" altLang="en-US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</a:br>
            <a:r>
              <a:rPr lang="en-US" altLang="en-US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African and Middle East cultures</a:t>
            </a:r>
            <a:endParaRPr lang="en-GB" sz="48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en-GB" sz="2600" b="1" dirty="0"/>
              <a:t>Sub-Saharan Africa</a:t>
            </a:r>
          </a:p>
          <a:p>
            <a:pPr marL="0" indent="0">
              <a:buNone/>
              <a:defRPr/>
            </a:pPr>
            <a:r>
              <a:rPr lang="en-GB" sz="2600" dirty="0"/>
              <a:t>According to Shepherd </a:t>
            </a:r>
            <a:r>
              <a:rPr lang="en-GB" sz="2600" dirty="0" err="1"/>
              <a:t>Shonhiwa</a:t>
            </a:r>
            <a:r>
              <a:rPr lang="en-GB" sz="2600" dirty="0"/>
              <a:t>, the fundamental African personality traits are:</a:t>
            </a:r>
          </a:p>
          <a:p>
            <a:pPr marL="307975" lvl="1" indent="-3079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Being non-discriminatory, not promoting prejudice, </a:t>
            </a:r>
            <a:br>
              <a:rPr lang="en-GB" sz="2400" dirty="0"/>
            </a:br>
            <a:r>
              <a:rPr lang="en-GB" sz="2400" dirty="0"/>
              <a:t>seeking reconciliation in politics and business.</a:t>
            </a:r>
          </a:p>
          <a:p>
            <a:pPr marL="307975" lvl="1" indent="-3079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Having inherent trust and belief in human fairness.</a:t>
            </a:r>
          </a:p>
          <a:p>
            <a:pPr marL="307975" lvl="1" indent="-3079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Having high standards of basic morality, based on historical precedent and bolstered by extended family system.</a:t>
            </a:r>
          </a:p>
          <a:p>
            <a:pPr marL="307975" lvl="1" indent="-3079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Believing in a hierarchical political ideology, but based on an inclusive system of consultation.</a:t>
            </a:r>
          </a:p>
          <a:p>
            <a:pPr marL="307975" lvl="1" indent="-3079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Perpetual optimism, mainly due to strong religious beliefs.</a:t>
            </a:r>
            <a:endParaRPr 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383883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European cultures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0988" indent="-280988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Europe’s identity never clearly established culturally, politically or geographically.</a:t>
            </a:r>
          </a:p>
          <a:p>
            <a:pPr marL="280988" indent="-280988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Most recent development: creation of the European union (EU): common economic, socio-cultural and political bodies.</a:t>
            </a:r>
          </a:p>
          <a:p>
            <a:pPr marL="280988" indent="-280988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Council of Europe aims to promote fundamental values, e.g. human rights.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171442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Western Europe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Latin Europe</a:t>
            </a:r>
          </a:p>
          <a:p>
            <a:r>
              <a:rPr lang="en-GB" dirty="0"/>
              <a:t>Influence of Roman Empire</a:t>
            </a:r>
          </a:p>
          <a:p>
            <a:r>
              <a:rPr lang="en-GB" dirty="0"/>
              <a:t>Highly developed bureaucracies</a:t>
            </a:r>
          </a:p>
          <a:p>
            <a:r>
              <a:rPr lang="en-GB" dirty="0"/>
              <a:t>‘Rule-bending’ through family and personal relationships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190475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Western Europe (Continued)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33412" lvl="1" indent="-342900">
              <a:buFont typeface="Arial" panose="020B0604020202020204" pitchFamily="34" charset="0"/>
              <a:buChar char="•"/>
              <a:defRPr/>
            </a:pPr>
            <a:r>
              <a:rPr lang="en-US" altLang="en-US" sz="2400" b="1" dirty="0">
                <a:ea typeface="ＭＳ Ｐゴシック" panose="020B0600070205080204" pitchFamily="34" charset="-128"/>
              </a:rPr>
              <a:t>France: </a:t>
            </a:r>
          </a:p>
          <a:p>
            <a:pPr marL="658813" lvl="1" indent="-368300">
              <a:defRPr/>
            </a:pPr>
            <a:r>
              <a:rPr lang="en-US" altLang="en-US" sz="2400" dirty="0">
                <a:solidFill>
                  <a:srgbClr val="000000"/>
                </a:solidFill>
                <a:ea typeface="ＭＳ Ｐゴシック" panose="020B0600070205080204" pitchFamily="34" charset="-128"/>
              </a:rPr>
              <a:t>Viking heritage: self-sufficiency, fairness, egalitarianism and democracy</a:t>
            </a:r>
          </a:p>
          <a:p>
            <a:pPr marL="658813" lvl="1" indent="-368300">
              <a:defRPr/>
            </a:pPr>
            <a:r>
              <a:rPr lang="en-US" altLang="en-US" sz="2400" dirty="0">
                <a:solidFill>
                  <a:srgbClr val="000000"/>
                </a:solidFill>
                <a:ea typeface="ＭＳ Ｐゴシック" panose="020B0600070205080204" pitchFamily="34" charset="-128"/>
              </a:rPr>
              <a:t>Face up to authority, question it and expect to be consulted</a:t>
            </a:r>
          </a:p>
          <a:p>
            <a:pPr marL="658813" lvl="1" indent="-368300">
              <a:defRPr/>
            </a:pPr>
            <a:r>
              <a:rPr lang="en-GB" altLang="en-US" sz="2400" dirty="0">
                <a:solidFill>
                  <a:srgbClr val="000000"/>
                </a:solidFill>
                <a:ea typeface="ＭＳ Ｐゴシック" panose="020B0600070205080204" pitchFamily="34" charset="-128"/>
              </a:rPr>
              <a:t>Upholder of universal cultural values.</a:t>
            </a:r>
            <a:endParaRPr lang="en-US" altLang="en-US" sz="2400" dirty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endParaRPr lang="en-US" altLang="en-US" sz="2400" b="1" dirty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US" altLang="en-US" sz="2400" b="1" dirty="0">
                <a:ea typeface="ＭＳ Ｐゴシック" panose="020B0600070205080204" pitchFamily="34" charset="-128"/>
              </a:rPr>
              <a:t>   German:</a:t>
            </a:r>
          </a:p>
          <a:p>
            <a:pPr marL="658813" lvl="1" indent="-368300">
              <a:defRPr/>
            </a:pPr>
            <a:r>
              <a:rPr lang="en-US" altLang="en-US" sz="2400" dirty="0">
                <a:ea typeface="ＭＳ Ｐゴシック" panose="020B0600070205080204" pitchFamily="34" charset="-128"/>
              </a:rPr>
              <a:t>Longer term perspective when managing </a:t>
            </a:r>
            <a:r>
              <a:rPr lang="en-US" altLang="en-US" sz="2400" spc="-60" dirty="0">
                <a:ea typeface="ＭＳ Ｐゴシック" panose="020B0600070205080204" pitchFamily="34" charset="-128"/>
              </a:rPr>
              <a:t>uncertainty</a:t>
            </a:r>
          </a:p>
          <a:p>
            <a:pPr marL="658813" lvl="1" indent="-368300">
              <a:defRPr/>
            </a:pPr>
            <a:r>
              <a:rPr lang="en-US" altLang="en-US" sz="2400" dirty="0">
                <a:ea typeface="ＭＳ Ｐゴシック" panose="020B0600070205080204" pitchFamily="34" charset="-128"/>
              </a:rPr>
              <a:t>Assertive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behaviour</a:t>
            </a:r>
            <a:r>
              <a:rPr lang="en-US" altLang="en-US" sz="2400" dirty="0">
                <a:ea typeface="ＭＳ Ｐゴシック" panose="020B0600070205080204" pitchFamily="34" charset="-128"/>
              </a:rPr>
              <a:t>, explicit communication</a:t>
            </a:r>
          </a:p>
          <a:p>
            <a:pPr marL="658813" lvl="1" indent="-368300">
              <a:defRPr/>
            </a:pPr>
            <a:r>
              <a:rPr lang="en-US" altLang="en-US" sz="2400" dirty="0">
                <a:ea typeface="ＭＳ Ｐゴシック" panose="020B0600070205080204" pitchFamily="34" charset="-128"/>
              </a:rPr>
              <a:t>Emphasis on results rather than relationships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262961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American and Australasian cultures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98450" indent="-298450">
              <a:defRPr/>
            </a:pPr>
            <a:r>
              <a:rPr lang="en-GB" altLang="en-US" sz="2800"/>
              <a:t>We move from the ‘European Old World’ to the ‘New World’.</a:t>
            </a:r>
          </a:p>
          <a:p>
            <a:pPr marL="298450" indent="-298450">
              <a:defRPr/>
            </a:pPr>
            <a:r>
              <a:rPr lang="en-GB" altLang="en-US" sz="2800"/>
              <a:t>Areas where immigrants from European peoples set up home and business.</a:t>
            </a:r>
          </a:p>
          <a:p>
            <a:pPr marL="298450" indent="-298450">
              <a:defRPr/>
            </a:pPr>
            <a:r>
              <a:rPr lang="en-US" altLang="en-US" sz="2800"/>
              <a:t>Concept examines: </a:t>
            </a:r>
          </a:p>
          <a:p>
            <a:pPr marL="668338" lvl="1" indent="-369888">
              <a:defRPr/>
            </a:pPr>
            <a:r>
              <a:rPr lang="en-US" altLang="en-US" sz="2600"/>
              <a:t>Anglo-Saxon approach to business</a:t>
            </a:r>
          </a:p>
          <a:p>
            <a:pPr marL="668338" lvl="1" indent="-369888">
              <a:defRPr/>
            </a:pPr>
            <a:r>
              <a:rPr lang="en-US" altLang="en-US" sz="2600"/>
              <a:t>The strong values of the Latin Europe as reflected in Latin America.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4273877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United States of America</a:t>
            </a:r>
            <a:endParaRPr lang="en-GB" sz="54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58813" lvl="1" indent="-368300">
              <a:defRPr/>
            </a:pPr>
            <a:r>
              <a:rPr lang="en-GB" altLang="en-US" sz="2400"/>
              <a:t>Originally 13 British colonies which would become the USA</a:t>
            </a:r>
          </a:p>
          <a:p>
            <a:pPr marL="658813" lvl="1" indent="-368300">
              <a:defRPr/>
            </a:pPr>
            <a:r>
              <a:rPr lang="en-GB" altLang="en-US" sz="2400"/>
              <a:t>Constitution based on the principle of equality</a:t>
            </a:r>
          </a:p>
          <a:p>
            <a:pPr marL="658813" lvl="1" indent="-368300">
              <a:defRPr/>
            </a:pPr>
            <a:r>
              <a:rPr lang="en-GB" altLang="en-US" sz="2400"/>
              <a:t>Many immigrants adopted the Protestant work ethic</a:t>
            </a:r>
          </a:p>
          <a:p>
            <a:pPr marL="658813" lvl="1" indent="-368300">
              <a:defRPr/>
            </a:pPr>
            <a:r>
              <a:rPr lang="en-GB" altLang="en-US" sz="2400"/>
              <a:t>Indicator of success for US businesses is the ‘bottom-line’</a:t>
            </a:r>
          </a:p>
          <a:p>
            <a:pPr marL="658813" lvl="1" indent="-368300">
              <a:defRPr/>
            </a:pPr>
            <a:r>
              <a:rPr lang="en-GB" altLang="en-US" sz="2400"/>
              <a:t>Difference between British and American businesses: the way they look at the future </a:t>
            </a:r>
          </a:p>
          <a:p>
            <a:pPr marL="290513" indent="-290513">
              <a:defRPr/>
            </a:pPr>
            <a:r>
              <a:rPr lang="en-GB" altLang="en-US" sz="2400" b="1"/>
              <a:t>The ‘new’ immigrants</a:t>
            </a:r>
          </a:p>
          <a:p>
            <a:pPr marL="658813" lvl="1" indent="-368300">
              <a:defRPr/>
            </a:pPr>
            <a:r>
              <a:rPr lang="en-GB" altLang="en-US" sz="2400"/>
              <a:t>Latin American and Asian immigrants </a:t>
            </a:r>
          </a:p>
          <a:p>
            <a:pPr marL="658813" lvl="1" indent="-368300">
              <a:defRPr/>
            </a:pPr>
            <a:r>
              <a:rPr lang="en-GB" altLang="en-US" sz="2400"/>
              <a:t>Recent immigrants (Mexican) are still undergoing the process of assimilation.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9955533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Canada, Australia and New Zealand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90513" indent="-290513">
              <a:defRPr/>
            </a:pPr>
            <a:r>
              <a:rPr lang="en-GB" altLang="en-US" sz="2800" b="1" dirty="0"/>
              <a:t>Canadians</a:t>
            </a:r>
          </a:p>
          <a:p>
            <a:pPr marL="658813" lvl="1" indent="-368300">
              <a:defRPr/>
            </a:pPr>
            <a:r>
              <a:rPr lang="en-GB" altLang="en-US" sz="2600" dirty="0"/>
              <a:t>More a ‘mosaic’ than a ‘melting-pot’ society</a:t>
            </a:r>
          </a:p>
          <a:p>
            <a:pPr marL="658813" lvl="1" indent="-368300">
              <a:defRPr/>
            </a:pPr>
            <a:r>
              <a:rPr lang="en-GB" altLang="en-US" sz="2600" dirty="0"/>
              <a:t>Respect for cultural diversity and cultural pluralism</a:t>
            </a:r>
          </a:p>
          <a:p>
            <a:pPr marL="658813" lvl="1" indent="-368300">
              <a:defRPr/>
            </a:pPr>
            <a:r>
              <a:rPr lang="en-GB" altLang="en-US" sz="2600" dirty="0"/>
              <a:t>Canadian style of management contrasts to that of the USA: less formalised, less driven by individual goals, more aware of society as a whole.</a:t>
            </a:r>
          </a:p>
          <a:p>
            <a:pPr marL="290513" indent="-290513">
              <a:defRPr/>
            </a:pPr>
            <a:r>
              <a:rPr lang="en-GB" altLang="en-US" sz="2800" b="1" dirty="0"/>
              <a:t>Australians and New Zealanders</a:t>
            </a:r>
          </a:p>
          <a:p>
            <a:pPr marL="658813" lvl="1" indent="-368300">
              <a:defRPr/>
            </a:pPr>
            <a:r>
              <a:rPr lang="en-GB" altLang="en-US" sz="2600" dirty="0"/>
              <a:t>Increasing cultural diversity, despite Anglo-Saxon foundations</a:t>
            </a:r>
          </a:p>
          <a:p>
            <a:pPr marL="658813" lvl="1" indent="-368300">
              <a:defRPr/>
            </a:pPr>
            <a:r>
              <a:rPr lang="en-GB" altLang="en-US" sz="2600" dirty="0"/>
              <a:t>Business culture remains Anglo-Saxon in nature, </a:t>
            </a:r>
            <a:br>
              <a:rPr lang="en-GB" altLang="en-US" sz="2600" dirty="0"/>
            </a:br>
            <a:r>
              <a:rPr lang="en-GB" altLang="en-US" sz="2600" dirty="0"/>
              <a:t>but more collaborative, distrust of authority.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1736" y="5386428"/>
            <a:ext cx="73322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BROWAEYS, M.-J., &amp; PRICE, R. (2011). Understanding cross-cultural management. Harlow, England, Financial Times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154390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12616"/>
            <a:ext cx="9132608" cy="1710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1697688"/>
            <a:ext cx="9132608" cy="1710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3407688"/>
            <a:ext cx="9132608" cy="1710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5536" y="41589"/>
            <a:ext cx="1090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Japan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536" y="1726661"/>
            <a:ext cx="1090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UK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2152" y="3407688"/>
            <a:ext cx="1450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Germany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5085184"/>
            <a:ext cx="9144000" cy="1772816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92152" y="5117688"/>
            <a:ext cx="1450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USA</a:t>
            </a:r>
          </a:p>
        </p:txBody>
      </p:sp>
    </p:spTree>
    <p:extLst>
      <p:ext uri="{BB962C8B-B14F-4D97-AF65-F5344CB8AC3E}">
        <p14:creationId xmlns:p14="http://schemas.microsoft.com/office/powerpoint/2010/main" val="1521086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fr-FR" altLang="fr-FR" dirty="0"/>
              <a:t>You are </a:t>
            </a:r>
            <a:r>
              <a:rPr lang="en-GB" altLang="fr-FR" noProof="1"/>
              <a:t>going</a:t>
            </a:r>
            <a:r>
              <a:rPr lang="fr-FR" altLang="fr-FR" dirty="0"/>
              <a:t> to </a:t>
            </a:r>
            <a:r>
              <a:rPr lang="en-GB" altLang="fr-FR" dirty="0"/>
              <a:t>work</a:t>
            </a:r>
            <a:r>
              <a:rPr lang="fr-FR" altLang="fr-FR" dirty="0"/>
              <a:t> in:</a:t>
            </a:r>
          </a:p>
          <a:p>
            <a:pPr>
              <a:lnSpc>
                <a:spcPct val="90000"/>
              </a:lnSpc>
              <a:buNone/>
            </a:pPr>
            <a:r>
              <a:rPr lang="fr-FR" altLang="fr-FR" dirty="0"/>
              <a:t>           - </a:t>
            </a:r>
            <a:r>
              <a:rPr lang="en-GB" altLang="fr-FR" dirty="0"/>
              <a:t>Japan</a:t>
            </a:r>
          </a:p>
          <a:p>
            <a:pPr>
              <a:lnSpc>
                <a:spcPct val="90000"/>
              </a:lnSpc>
              <a:buNone/>
            </a:pPr>
            <a:r>
              <a:rPr lang="fr-FR" altLang="fr-FR" dirty="0"/>
              <a:t>		- Germany</a:t>
            </a:r>
          </a:p>
          <a:p>
            <a:pPr>
              <a:lnSpc>
                <a:spcPct val="90000"/>
              </a:lnSpc>
              <a:buNone/>
            </a:pPr>
            <a:r>
              <a:rPr lang="fr-FR" altLang="fr-FR" dirty="0"/>
              <a:t>		- USA</a:t>
            </a:r>
          </a:p>
          <a:p>
            <a:pPr>
              <a:lnSpc>
                <a:spcPct val="90000"/>
              </a:lnSpc>
              <a:buNone/>
            </a:pPr>
            <a:endParaRPr lang="fr-FR" altLang="fr-FR" dirty="0"/>
          </a:p>
          <a:p>
            <a:pPr>
              <a:lnSpc>
                <a:spcPct val="90000"/>
              </a:lnSpc>
              <a:buNone/>
            </a:pPr>
            <a:r>
              <a:rPr lang="fr-FR" altLang="fr-FR" dirty="0"/>
              <a:t>	</a:t>
            </a:r>
            <a:r>
              <a:rPr lang="en-GB" altLang="fr-FR" dirty="0"/>
              <a:t>Predict</a:t>
            </a:r>
            <a:r>
              <a:rPr lang="fr-FR" altLang="fr-FR" dirty="0"/>
              <a:t> </a:t>
            </a:r>
            <a:r>
              <a:rPr lang="en-GB" altLang="fr-FR" dirty="0"/>
              <a:t>some</a:t>
            </a:r>
            <a:r>
              <a:rPr lang="fr-FR" altLang="fr-FR" dirty="0"/>
              <a:t> of the </a:t>
            </a:r>
            <a:r>
              <a:rPr lang="en-GB" altLang="fr-FR" dirty="0"/>
              <a:t>deeper</a:t>
            </a:r>
            <a:r>
              <a:rPr lang="fr-FR" altLang="fr-FR" dirty="0"/>
              <a:t> and </a:t>
            </a:r>
            <a:r>
              <a:rPr lang="en-GB" altLang="fr-FR" dirty="0"/>
              <a:t>less</a:t>
            </a:r>
            <a:r>
              <a:rPr lang="fr-FR" altLang="fr-FR" dirty="0"/>
              <a:t> visible cultural </a:t>
            </a:r>
            <a:r>
              <a:rPr lang="en-GB" altLang="fr-FR" dirty="0"/>
              <a:t>differences</a:t>
            </a:r>
            <a:r>
              <a:rPr lang="fr-FR" altLang="fr-FR" dirty="0"/>
              <a:t> </a:t>
            </a:r>
            <a:r>
              <a:rPr lang="en-GB" altLang="fr-FR" dirty="0"/>
              <a:t>which</a:t>
            </a:r>
            <a:r>
              <a:rPr lang="fr-FR" altLang="fr-FR" dirty="0"/>
              <a:t> </a:t>
            </a:r>
            <a:r>
              <a:rPr lang="en-GB" altLang="fr-FR" dirty="0"/>
              <a:t>you</a:t>
            </a:r>
            <a:r>
              <a:rPr lang="fr-FR" altLang="fr-FR" dirty="0"/>
              <a:t> </a:t>
            </a:r>
            <a:r>
              <a:rPr lang="en-GB" altLang="fr-FR" dirty="0"/>
              <a:t>might</a:t>
            </a:r>
            <a:r>
              <a:rPr lang="fr-FR" altLang="fr-FR" dirty="0"/>
              <a:t> </a:t>
            </a:r>
            <a:r>
              <a:rPr lang="en-GB" altLang="fr-FR" dirty="0"/>
              <a:t>encounter</a:t>
            </a:r>
            <a:r>
              <a:rPr lang="fr-FR" altLang="fr-FR" dirty="0"/>
              <a:t> in the </a:t>
            </a:r>
            <a:r>
              <a:rPr lang="en-GB" altLang="fr-FR" dirty="0"/>
              <a:t>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468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The impact of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Organisations needs to ensure there is a fit between organisational culture and the individuals. This will impact many decisions in an organisation such as;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Recruitment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Socialisation / Orientation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Training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Motivation (Rewards and remuneration)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24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 how international culture has an impact on an organisation?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pee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116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gradFill>
            <a:gsLst>
              <a:gs pos="100000">
                <a:srgbClr val="61B6CD">
                  <a:alpha val="38000"/>
                </a:srgbClr>
              </a:gs>
              <a:gs pos="100000">
                <a:schemeClr val="lt1">
                  <a:shade val="30000"/>
                  <a:satMod val="200000"/>
                </a:schemeClr>
              </a:gs>
            </a:gsLst>
          </a:gra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80" y="2470584"/>
            <a:ext cx="8229600" cy="792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Ethical Dilemma </a:t>
            </a:r>
            <a:endParaRPr lang="en-GB" sz="48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e2529e2e-246e-4beb-bcc0-0746cc8768ab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44072</TotalTime>
  <Words>1552</Words>
  <Application>Microsoft Office PowerPoint</Application>
  <PresentationFormat>On-screen Show (4:3)</PresentationFormat>
  <Paragraphs>159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Rockwell Condensed</vt:lpstr>
      <vt:lpstr>20140311PresentationUWTSDTemplate</vt:lpstr>
      <vt:lpstr>BA in Leadership and Management Skills for the Workplace Workplace culture and its impact on organisational efficiency (BMSW 5105) Global Implications</vt:lpstr>
      <vt:lpstr>Previously…..</vt:lpstr>
      <vt:lpstr>In this session…..</vt:lpstr>
      <vt:lpstr>Understanding cultures</vt:lpstr>
      <vt:lpstr>Hofstede’s Dimensions of Culture</vt:lpstr>
      <vt:lpstr>Approaches to management</vt:lpstr>
      <vt:lpstr>Concept of Asian cultures</vt:lpstr>
      <vt:lpstr>Confucian Asia: China</vt:lpstr>
      <vt:lpstr>Confucian Asia: Japan</vt:lpstr>
      <vt:lpstr>Confucian Asia: Korea</vt:lpstr>
      <vt:lpstr>Southern Asia: India</vt:lpstr>
      <vt:lpstr>Southern Asia: Thailand</vt:lpstr>
      <vt:lpstr>Concept of  African and Middle East cultures</vt:lpstr>
      <vt:lpstr>European cultures</vt:lpstr>
      <vt:lpstr>Western Europe</vt:lpstr>
      <vt:lpstr>Western Europe (Continued)</vt:lpstr>
      <vt:lpstr>American and Australasian cultures</vt:lpstr>
      <vt:lpstr>United States of America</vt:lpstr>
      <vt:lpstr>Canada, Australia and New Zealand</vt:lpstr>
      <vt:lpstr>PowerPoint Presentation</vt:lpstr>
      <vt:lpstr>Activity</vt:lpstr>
      <vt:lpstr>The impact of culture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Kalam</dc:creator>
  <cp:lastModifiedBy>Md Kalam</cp:lastModifiedBy>
  <cp:revision>259</cp:revision>
  <dcterms:created xsi:type="dcterms:W3CDTF">2015-04-14T15:21:28Z</dcterms:created>
  <dcterms:modified xsi:type="dcterms:W3CDTF">2021-06-07T15:20:51Z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