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7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8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9" r:id="rId2"/>
    <p:sldId id="261" r:id="rId3"/>
    <p:sldId id="288" r:id="rId4"/>
    <p:sldId id="289" r:id="rId5"/>
    <p:sldId id="290" r:id="rId6"/>
    <p:sldId id="291" r:id="rId7"/>
    <p:sldId id="292" r:id="rId8"/>
    <p:sldId id="294" r:id="rId9"/>
    <p:sldId id="295" r:id="rId10"/>
    <p:sldId id="296" r:id="rId11"/>
    <p:sldId id="297" r:id="rId12"/>
    <p:sldId id="298" r:id="rId13"/>
    <p:sldId id="283" r:id="rId14"/>
    <p:sldId id="282" r:id="rId15"/>
    <p:sldId id="299" r:id="rId16"/>
    <p:sldId id="262" r:id="rId17"/>
    <p:sldId id="287" r:id="rId18"/>
    <p:sldId id="275" r:id="rId19"/>
    <p:sldId id="27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79CC93D-E52E-4D84-901B-11D7331DD495}">
          <p14:sldIdLst>
            <p14:sldId id="259"/>
          </p14:sldIdLst>
        </p14:section>
        <p14:section name="Overview and Objectives" id="{ABA716BF-3A5C-4ADB-94C9-CFEF84EBA240}">
          <p14:sldIdLst>
            <p14:sldId id="261"/>
            <p14:sldId id="288"/>
            <p14:sldId id="289"/>
            <p14:sldId id="290"/>
            <p14:sldId id="291"/>
            <p14:sldId id="292"/>
            <p14:sldId id="294"/>
            <p14:sldId id="295"/>
            <p14:sldId id="296"/>
            <p14:sldId id="297"/>
            <p14:sldId id="298"/>
            <p14:sldId id="283"/>
            <p14:sldId id="282"/>
            <p14:sldId id="299"/>
            <p14:sldId id="262"/>
            <p14:sldId id="287"/>
          </p14:sldIdLst>
        </p14:section>
        <p14:section name="Topic 1" id="{6D9936A3-3945-4757-BC8B-B5C252D8E036}">
          <p14:sldIdLst/>
        </p14:section>
        <p14:section name="Sample Slides for Visuals" id="{BAB3A466-96C9-4230-9978-795378D75699}">
          <p14:sldIdLst/>
        </p14:section>
        <p14:section name="Case Study" id="{8C0305C9-B152-4FBA-A789-FE1976D53990}">
          <p14:sldIdLst/>
        </p14:section>
        <p14:section name="Conclusion and Summary" id="{790CEF5B-569A-4C2F-BED5-750B08C0E5AD}">
          <p14:sldIdLst>
            <p14:sldId id="275"/>
            <p14:sldId id="277"/>
          </p14:sldIdLst>
        </p14:section>
        <p14:section name="Appendix" id="{3F78B471-41DA-46F2-A8E4-97E471896AB3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9ED6"/>
    <a:srgbClr val="00330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74" autoAdjust="0"/>
    <p:restoredTop sz="83977" autoAdjust="0"/>
  </p:normalViewPr>
  <p:slideViewPr>
    <p:cSldViewPr>
      <p:cViewPr varScale="1">
        <p:scale>
          <a:sx n="62" d="100"/>
          <a:sy n="62" d="100"/>
        </p:scale>
        <p:origin x="83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4" d="100"/>
        <a:sy n="154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3144" y="-9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FDC75-7F73-4A4A-A77C-09AADF00E0EA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226BF-1F13-42D3-80DC-373E7ADD1EB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8118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AEF76B-3757-4A0B-AF93-28494465C1DD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693FD4-8F83-4EF7-AC3F-0DC0388986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42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This template can be used as a starter file for presenting training materials in a group setting.</a:t>
            </a:r>
          </a:p>
          <a:p>
            <a:endParaRPr lang="en-US" dirty="0" smtClean="0"/>
          </a:p>
          <a:p>
            <a:pPr lvl="0"/>
            <a:r>
              <a:rPr lang="en-US" sz="1200" b="1" dirty="0" smtClean="0"/>
              <a:t>Sections</a:t>
            </a:r>
            <a:endParaRPr lang="en-US" sz="1200" b="0" dirty="0" smtClean="0"/>
          </a:p>
          <a:p>
            <a:pPr lvl="0"/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Sections can help to organize your slides or facilitate collaboration between multiple authors. On the </a:t>
            </a:r>
            <a:r>
              <a:rPr lang="en-US" sz="1200" b="1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Home</a:t>
            </a:r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tab under </a:t>
            </a:r>
            <a:r>
              <a:rPr lang="en-US" sz="1200" b="1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Slides</a:t>
            </a:r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click </a:t>
            </a:r>
            <a:r>
              <a:rPr lang="en-US" sz="1200" b="1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</a:t>
            </a:r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 then click </a:t>
            </a:r>
            <a:r>
              <a:rPr lang="en-US" sz="1200" b="1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 Section</a:t>
            </a:r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endParaRPr lang="en-US" sz="1200" b="1" dirty="0" smtClean="0"/>
          </a:p>
          <a:p>
            <a:pPr lvl="0"/>
            <a:r>
              <a:rPr lang="en-US" sz="1200" b="1" dirty="0" smtClean="0"/>
              <a:t>Notes</a:t>
            </a:r>
          </a:p>
          <a:p>
            <a:pPr lvl="0"/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the Notes pane for delivery notes or to provide additional details for the audience. You can see these notes in Presenter View during your presentation. </a:t>
            </a:r>
          </a:p>
          <a:p>
            <a:pPr lvl="0"/>
            <a:r>
              <a:rPr lang="en-US" sz="1200" dirty="0" smtClean="0"/>
              <a:t>Keep in mind the font size (important for accessibility, visibility, videotaping, and online production)</a:t>
            </a:r>
          </a:p>
          <a:p>
            <a:pPr lvl="0"/>
            <a:endParaRPr lang="en-US" sz="1200" dirty="0" smtClean="0"/>
          </a:p>
          <a:p>
            <a:pPr lvl="0">
              <a:buFontTx/>
              <a:buNone/>
            </a:pPr>
            <a:r>
              <a:rPr lang="en-US" sz="1200" b="1" dirty="0" smtClean="0"/>
              <a:t>Coordinated colors </a:t>
            </a:r>
          </a:p>
          <a:p>
            <a:pPr lvl="0">
              <a:buFontTx/>
              <a:buNone/>
            </a:pPr>
            <a:r>
              <a:rPr lang="en-US" sz="1200" dirty="0" smtClean="0"/>
              <a:t>Pay particular attention to the graphs, charts, and text boxes.</a:t>
            </a:r>
            <a:r>
              <a:rPr lang="en-US" sz="1200" baseline="0" dirty="0" smtClean="0"/>
              <a:t> </a:t>
            </a:r>
            <a:endParaRPr lang="en-US" sz="1200" dirty="0" smtClean="0"/>
          </a:p>
          <a:p>
            <a:pPr lvl="0"/>
            <a:r>
              <a:rPr lang="en-US" sz="1200" dirty="0" smtClean="0"/>
              <a:t>Consider that attendees will print in black and white or </a:t>
            </a:r>
            <a:r>
              <a:rPr lang="en-US" sz="1200" dirty="0" err="1" smtClean="0"/>
              <a:t>grayscale</a:t>
            </a:r>
            <a:r>
              <a:rPr lang="en-US" sz="1200" dirty="0" smtClean="0"/>
              <a:t>. Run a test print to make sure your colors work when printed in pure black and white and </a:t>
            </a:r>
            <a:r>
              <a:rPr lang="en-US" sz="1200" dirty="0" err="1" smtClean="0"/>
              <a:t>grayscale</a:t>
            </a:r>
            <a:r>
              <a:rPr lang="en-US" sz="1200" dirty="0" smtClean="0"/>
              <a:t>.</a:t>
            </a:r>
          </a:p>
          <a:p>
            <a:pPr lvl="0">
              <a:buFontTx/>
              <a:buNone/>
            </a:pPr>
            <a:endParaRPr lang="en-US" sz="1200" dirty="0" smtClean="0"/>
          </a:p>
          <a:p>
            <a:pPr lvl="0">
              <a:buFontTx/>
              <a:buNone/>
            </a:pPr>
            <a:r>
              <a:rPr lang="en-US" sz="1200" b="1" dirty="0" smtClean="0"/>
              <a:t>Graphics, tables, and graphs</a:t>
            </a:r>
          </a:p>
          <a:p>
            <a:pPr lvl="0"/>
            <a:r>
              <a:rPr lang="en-US" sz="1200" dirty="0" smtClean="0"/>
              <a:t>Keep it simple: If possible, use consistent, non-distracting styles and colors.</a:t>
            </a:r>
          </a:p>
          <a:p>
            <a:pPr lvl="0"/>
            <a:r>
              <a:rPr lang="en-US" sz="1200" dirty="0" smtClean="0"/>
              <a:t>Label all graphs and tables.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773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Give a brief overview of the presentation.</a:t>
            </a:r>
            <a:r>
              <a:rPr lang="en-US" baseline="0" dirty="0" smtClean="0"/>
              <a:t> D</a:t>
            </a:r>
            <a:r>
              <a:rPr lang="en-US" dirty="0" smtClean="0"/>
              <a:t>escribe the major focus of the presentation and why it is important.</a:t>
            </a:r>
          </a:p>
          <a:p>
            <a:pPr>
              <a:lnSpc>
                <a:spcPct val="80000"/>
              </a:lnSpc>
            </a:pPr>
            <a:r>
              <a:rPr lang="en-US" dirty="0" smtClean="0"/>
              <a:t>Introduce each of the major topics.</a:t>
            </a:r>
          </a:p>
          <a:p>
            <a:r>
              <a:rPr lang="en-US" dirty="0" smtClean="0"/>
              <a:t>To provide a road map for the audience, you</a:t>
            </a:r>
            <a:r>
              <a:rPr lang="en-US" baseline="0" dirty="0" smtClean="0"/>
              <a:t> can </a:t>
            </a:r>
            <a:r>
              <a:rPr lang="en-US" dirty="0" smtClean="0"/>
              <a:t>repeat this Overview slide throughout the presentation, highlighting the particular topic you will discuss next.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097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3687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274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another option for an overview using transitions to advance through several slides. </a:t>
            </a:r>
            <a:endParaRPr lang="en-US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4995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numCol="2" spcCol="182880">
            <a:noAutofit/>
          </a:bodyPr>
          <a:lstStyle/>
          <a:p>
            <a:r>
              <a:rPr lang="en-US" sz="1200" u="non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another option for an overview slide. </a:t>
            </a:r>
          </a:p>
          <a:p>
            <a:pPr marL="228600" indent="-228600">
              <a:buFont typeface="+mj-lt"/>
              <a:buNone/>
            </a:pPr>
            <a:endParaRPr lang="en-US" sz="1200" dirty="0"/>
          </a:p>
        </p:txBody>
      </p:sp>
      <p:sp>
        <p:nvSpPr>
          <p:cNvPr id="5" name="Slide Image Placeholder 4"/>
          <p:cNvSpPr>
            <a:spLocks noGrp="1" noRot="1" noChangeAspect="1"/>
          </p:cNvSpPr>
          <p:nvPr>
            <p:ph type="sldImg"/>
          </p:nvPr>
        </p:nvSpPr>
        <p:spPr>
          <a:xfrm>
            <a:off x="539750" y="503238"/>
            <a:ext cx="3143250" cy="2359025"/>
          </a:xfrm>
        </p:spPr>
      </p:sp>
    </p:spTree>
    <p:extLst>
      <p:ext uri="{BB962C8B-B14F-4D97-AF65-F5344CB8AC3E}">
        <p14:creationId xmlns:p14="http://schemas.microsoft.com/office/powerpoint/2010/main" val="2667537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 smtClean="0"/>
              <a:t>What</a:t>
            </a:r>
            <a:r>
              <a:rPr lang="en-US" b="0" baseline="0" dirty="0" smtClean="0"/>
              <a:t> will the audience be able to do after this training is complete?</a:t>
            </a:r>
            <a:r>
              <a:rPr lang="en-US" dirty="0" smtClean="0"/>
              <a:t> 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Briefly describe each objective and how the audience will benefit from this presentation.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856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Summarize presentation content by restating the important points from the lessons.</a:t>
            </a:r>
          </a:p>
          <a:p>
            <a:r>
              <a:rPr lang="en-US" dirty="0" smtClean="0"/>
              <a:t>What do you want the audience to remember when they leave your </a:t>
            </a:r>
            <a:r>
              <a:rPr lang="en-US" smtClean="0"/>
              <a:t>presentation?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9865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3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US" dirty="0" smtClean="0"/>
              <a:t>Microsoft </a:t>
            </a:r>
            <a:r>
              <a:rPr lang="en-US" b="1" dirty="0" smtClean="0"/>
              <a:t>Engineering Excellence</a:t>
            </a:r>
            <a:endParaRPr lang="en-US" dirty="0" smtClean="0"/>
          </a:p>
        </p:txBody>
      </p:sp>
      <p:sp>
        <p:nvSpPr>
          <p:cNvPr id="41987" name="Rectangle 25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dirty="0" smtClean="0"/>
              <a:t>Microsoft Confidential</a:t>
            </a:r>
          </a:p>
        </p:txBody>
      </p:sp>
      <p:sp>
        <p:nvSpPr>
          <p:cNvPr id="41988" name="Rectangle 26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2B44A5F-6CE4-493C-A0D7-6834FF76660C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419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450850"/>
            <a:ext cx="4572000" cy="3429000"/>
          </a:xfrm>
          <a:ln/>
        </p:spPr>
      </p:sp>
      <p:sp>
        <p:nvSpPr>
          <p:cNvPr id="419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7492" y="4130104"/>
            <a:ext cx="6261652" cy="455482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47288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590800" y="2286000"/>
            <a:ext cx="6180224" cy="1470025"/>
          </a:xfrm>
        </p:spPr>
        <p:txBody>
          <a:bodyPr anchor="t"/>
          <a:lstStyle>
            <a:lvl1pPr algn="r">
              <a:defRPr b="1" cap="small" baseline="0">
                <a:solidFill>
                  <a:srgbClr val="00330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400" y="4038600"/>
            <a:ext cx="4772528" cy="990600"/>
          </a:xfrm>
        </p:spPr>
        <p:txBody>
          <a:bodyPr>
            <a:normAutofit/>
          </a:bodyPr>
          <a:lstStyle>
            <a:lvl1pPr marL="0" indent="0" algn="r">
              <a:buNone/>
              <a:defRPr sz="2000" b="0">
                <a:solidFill>
                  <a:schemeClr val="tx1"/>
                </a:solidFill>
                <a:latin typeface="Georgia" pitchFamily="18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251"/>
            <a:ext cx="3721618" cy="6858000"/>
          </a:xfrm>
          <a:prstGeom prst="rect">
            <a:avLst/>
          </a:prstGeom>
        </p:spPr>
      </p:pic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858000" y="5105400"/>
            <a:ext cx="1828800" cy="990600"/>
          </a:xfrm>
        </p:spPr>
        <p:txBody>
          <a:bodyPr>
            <a:normAutofit/>
          </a:bodyPr>
          <a:lstStyle>
            <a:lvl1pPr marL="0" indent="0" algn="ctr">
              <a:buNone/>
              <a:defRPr sz="2000" baseline="0"/>
            </a:lvl1pPr>
          </a:lstStyle>
          <a:p>
            <a:r>
              <a:rPr lang="en-US" dirty="0" smtClean="0"/>
              <a:t>Company Logo</a:t>
            </a:r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161049" y="-3176815"/>
            <a:ext cx="2819400" cy="91730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0" y="3048000"/>
            <a:ext cx="4343400" cy="1362075"/>
          </a:xfrm>
        </p:spPr>
        <p:txBody>
          <a:bodyPr anchor="b" anchorCtr="0"/>
          <a:lstStyle>
            <a:lvl1pPr algn="l">
              <a:defRPr sz="4000" b="1" cap="small" baseline="0">
                <a:solidFill>
                  <a:srgbClr val="00330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781800" y="5334000"/>
            <a:ext cx="2133600" cy="9906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 smtClean="0"/>
              <a:t>Company Logo</a:t>
            </a:r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269632"/>
            <a:ext cx="8077200" cy="1143000"/>
          </a:xfrm>
        </p:spPr>
        <p:txBody>
          <a:bodyPr anchor="ctr" anchorCtr="0"/>
          <a:lstStyle>
            <a:lvl1pPr algn="l">
              <a:defRPr lang="en-US" dirty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96413"/>
            <a:ext cx="8077200" cy="4297363"/>
          </a:xfrm>
        </p:spPr>
        <p:txBody>
          <a:bodyPr>
            <a:normAutofit/>
          </a:bodyPr>
          <a:lstStyle>
            <a:lvl1pPr>
              <a:defRPr sz="32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400">
                <a:latin typeface="+mn-lt"/>
              </a:defRPr>
            </a:lvl4pPr>
            <a:lvl5pPr>
              <a:defRPr sz="2400">
                <a:latin typeface="+mn-lt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6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6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6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274638"/>
            <a:ext cx="58674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ackground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762000" y="6356350"/>
            <a:ext cx="2133600" cy="365125"/>
          </a:xfrm>
        </p:spPr>
        <p:txBody>
          <a:bodyPr/>
          <a:lstStyle/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356350"/>
            <a:ext cx="28956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80772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600200"/>
            <a:ext cx="8077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B281C-5159-4971-8228-52B9A72E9ED2}" type="datetimeFigureOut">
              <a:rPr lang="en-US" smtClean="0"/>
              <a:pPr/>
              <a:t>6/16/2016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528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056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6E5A2-EC83-451F-A719-9AC1370DD5C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400" y="-109183"/>
            <a:ext cx="818707" cy="708318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3" r:id="rId5"/>
    <p:sldLayoutId id="2147483656" r:id="rId6"/>
    <p:sldLayoutId id="2147483657" r:id="rId7"/>
    <p:sldLayoutId id="2147483658" r:id="rId8"/>
    <p:sldLayoutId id="2147483659" r:id="rId9"/>
    <p:sldLayoutId id="2147483654" r:id="rId10"/>
    <p:sldLayoutId id="2147483655" r:id="rId11"/>
    <p:sldLayoutId id="2147483663" r:id="rId12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lang="en-US" sz="4400" kern="1200" dirty="0" smtClean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emf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image" Target="../media/image19.jpe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Pontybrenin Primary School – </a:t>
            </a:r>
            <a:r>
              <a:rPr lang="en-US" dirty="0"/>
              <a:t>m</a:t>
            </a:r>
            <a:r>
              <a:rPr lang="en-US" dirty="0" smtClean="0"/>
              <a:t>anaging resources.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dirty="0" smtClean="0">
                <a:latin typeface="+mn-lt"/>
              </a:rPr>
              <a:t>Phil Williams –</a:t>
            </a:r>
            <a:r>
              <a:rPr lang="en-US" sz="2400" dirty="0" err="1" smtClean="0">
                <a:latin typeface="+mn-lt"/>
              </a:rPr>
              <a:t>Headteacher</a:t>
            </a:r>
            <a:r>
              <a:rPr lang="en-US" sz="2400" dirty="0" smtClean="0">
                <a:latin typeface="+mn-lt"/>
              </a:rPr>
              <a:t> –Pontybrenin Primary school</a:t>
            </a:r>
          </a:p>
          <a:p>
            <a:pPr algn="ctr"/>
            <a:endParaRPr lang="en-US" sz="2400" dirty="0">
              <a:latin typeface="+mn-lt"/>
            </a:endParaRPr>
          </a:p>
        </p:txBody>
      </p:sp>
    </p:spTree>
    <p:custDataLst>
      <p:tags r:id="rId1"/>
    </p:custData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algn="ctr"/>
            <a:r>
              <a:rPr lang="en-US" dirty="0" smtClean="0"/>
              <a:t>Background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</a:p>
        </p:txBody>
      </p:sp>
    </p:spTree>
    <p:custDataLst>
      <p:tags r:id="rId1"/>
    </p:custData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2813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70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42346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798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55642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811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8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316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804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222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50580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803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53991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umb_IMG_2801_1024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58894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79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5908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81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94363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80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48845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2802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3900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28600" y="228600"/>
            <a:ext cx="8305800" cy="64008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r>
              <a:rPr lang="en-US" sz="7200" dirty="0" smtClean="0"/>
              <a:t> </a:t>
            </a:r>
            <a:endParaRPr lang="en-US" sz="7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963332" y="-6858000"/>
            <a:ext cx="7765662" cy="164761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-316180" y="3775286"/>
            <a:ext cx="2895600" cy="339048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057400" y="-411317"/>
            <a:ext cx="12725400" cy="683854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600200" y="152400"/>
            <a:ext cx="5206554" cy="609600"/>
          </a:xfrm>
          <a:prstGeom prst="rect">
            <a:avLst/>
          </a:prstGeom>
          <a:noFill/>
        </p:spPr>
        <p:txBody>
          <a:bodyPr wrap="square" rtlCol="0">
            <a:normAutofit fontScale="55000" lnSpcReduction="20000"/>
          </a:bodyPr>
          <a:lstStyle/>
          <a:p>
            <a:r>
              <a:rPr lang="en-US" sz="7200" dirty="0" smtClean="0"/>
              <a:t>My Budget-2015/2016 </a:t>
            </a:r>
            <a:endParaRPr lang="en-US" sz="7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953000" y="0"/>
            <a:ext cx="7765662" cy="164761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4400" y="990600"/>
            <a:ext cx="73914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See sheets provided. Go over </a:t>
            </a:r>
            <a:r>
              <a:rPr lang="is-IS" dirty="0" smtClean="0"/>
              <a:t>…questions</a:t>
            </a:r>
            <a:endParaRPr lang="en-US"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143000" y="152400"/>
            <a:ext cx="6781800" cy="914400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/>
          <a:p>
            <a:r>
              <a:rPr lang="en-US" sz="4800" dirty="0" smtClean="0"/>
              <a:t>The Indicative budget 2016/17 </a:t>
            </a:r>
            <a:endParaRPr lang="en-US" sz="48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1000" y="0"/>
            <a:ext cx="7765662" cy="16476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14400" y="1143000"/>
            <a:ext cx="7315200" cy="6186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Indicative Budget Shares 2016/17</a:t>
            </a:r>
            <a:r>
              <a:rPr lang="en-US" dirty="0"/>
              <a:t>Small, Kelly [</a:t>
            </a:r>
            <a:r>
              <a:rPr lang="en-US" dirty="0" err="1"/>
              <a:t>Kelly.Small@swansea.gov.uk</a:t>
            </a:r>
            <a:r>
              <a:rPr lang="en-US" dirty="0"/>
              <a:t>]This message was sent with High importance.</a:t>
            </a:r>
            <a:r>
              <a:rPr lang="en-US" b="1" dirty="0"/>
              <a:t>Sent:</a:t>
            </a:r>
            <a:r>
              <a:rPr lang="en-US" dirty="0"/>
              <a:t>15 March 2016 16:56</a:t>
            </a:r>
            <a:r>
              <a:rPr lang="en-US" b="1" dirty="0"/>
              <a:t>To:</a:t>
            </a:r>
            <a:r>
              <a:rPr lang="en-US" dirty="0"/>
              <a:t>Primary </a:t>
            </a:r>
            <a:r>
              <a:rPr lang="en-US" dirty="0" err="1"/>
              <a:t>Headteachers</a:t>
            </a:r>
            <a:r>
              <a:rPr lang="en-US" dirty="0"/>
              <a:t>	</a:t>
            </a:r>
          </a:p>
          <a:p>
            <a:r>
              <a:rPr lang="en-US" dirty="0"/>
              <a:t>	</a:t>
            </a:r>
          </a:p>
          <a:p>
            <a:r>
              <a:rPr lang="en-US" dirty="0"/>
              <a:t>Dear </a:t>
            </a:r>
            <a:r>
              <a:rPr lang="en-US" dirty="0" err="1"/>
              <a:t>Headteacher</a:t>
            </a:r>
            <a:r>
              <a:rPr lang="en-US" dirty="0"/>
              <a:t>,</a:t>
            </a:r>
          </a:p>
          <a:p>
            <a:r>
              <a:rPr lang="en-US" dirty="0"/>
              <a:t>Please find below your budget share allocation for 2016/17.  Apologies that the budget shares have been issued late than expected but I have challenged a number of funding areas for you, including increased cleaning costs. </a:t>
            </a:r>
          </a:p>
          <a:p>
            <a:r>
              <a:rPr lang="en-US" dirty="0"/>
              <a:t>My team will email out to you ASAP your actual budget calculation and a covering letter so that you know exactly what is included in your budget share.  Note that it includes the following new additional areas of delegation:</a:t>
            </a:r>
          </a:p>
          <a:p>
            <a:r>
              <a:rPr lang="en-US" dirty="0"/>
              <a:t>1.    Living Wage/Job Evaluation (that now reflects the full additional cost of your cleaning SLA)</a:t>
            </a:r>
          </a:p>
          <a:p>
            <a:r>
              <a:rPr lang="en-US" dirty="0"/>
              <a:t>2.    Catering SLA funding</a:t>
            </a:r>
          </a:p>
          <a:p>
            <a:r>
              <a:rPr lang="en-US" dirty="0"/>
              <a:t>3.    Breakfast Club Supervisors</a:t>
            </a:r>
          </a:p>
          <a:p>
            <a:r>
              <a:rPr lang="en-US" dirty="0"/>
              <a:t>If you can wait until you get your budget share before querying anything that would be great.  If you still have any queries please let me know.</a:t>
            </a:r>
          </a:p>
          <a:p>
            <a:r>
              <a:rPr lang="en-US" dirty="0"/>
              <a:t>Thanks,</a:t>
            </a:r>
          </a:p>
          <a:p>
            <a:r>
              <a:rPr lang="sk-SK" dirty="0"/>
              <a:t> 	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386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301752"/>
            <a:ext cx="80772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Staffing and Class structure for Sept 2016/2017 </a:t>
            </a:r>
            <a:endParaRPr lang="en-US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06168"/>
            <a:ext cx="8077200" cy="1143000"/>
          </a:xfrm>
        </p:spPr>
        <p:txBody>
          <a:bodyPr/>
          <a:lstStyle/>
          <a:p>
            <a:r>
              <a:rPr lang="en-US" dirty="0" smtClean="0"/>
              <a:t>Task – </a:t>
            </a:r>
            <a:r>
              <a:rPr lang="en-US" dirty="0"/>
              <a:t>T</a:t>
            </a:r>
            <a:r>
              <a:rPr lang="en-US" dirty="0" smtClean="0"/>
              <a:t>he plan-What is yours?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524000"/>
            <a:ext cx="3733800" cy="4525963"/>
          </a:xfrm>
        </p:spPr>
        <p:txBody>
          <a:bodyPr>
            <a:normAutofit/>
          </a:bodyPr>
          <a:lstStyle/>
          <a:p>
            <a:r>
              <a:rPr lang="en-US" sz="3200" dirty="0" smtClean="0"/>
              <a:t>Look at my staff – </a:t>
            </a:r>
            <a:r>
              <a:rPr lang="en-US" sz="3200" dirty="0" err="1" smtClean="0"/>
              <a:t>organise</a:t>
            </a:r>
            <a:r>
              <a:rPr lang="en-US" sz="3200" dirty="0" smtClean="0"/>
              <a:t> the teachers into suitable classes. Then do the same with the TA’s.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24400" y="1676400"/>
            <a:ext cx="3464393" cy="4402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custDataLst>
      <p:tags r:id="rId1"/>
    </p:custData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C 0.02309 -4.07407E-6 0.04184 0.02477 0.04184 0.05533 C 0.04184 0.08612 0.02309 0.11112 3.61111E-6 0.11112 C -0.02292 0.11112 -0.0415 0.08612 -0.0415 0.05533 C -0.0415 0.02477 -0.02292 -4.07407E-6 3.61111E-6 -4.07407E-6 Z " pathEditMode="relative" rAng="0" ptsTypes="fffff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6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Define your challenges-what is your context?</a:t>
            </a:r>
          </a:p>
          <a:p>
            <a:r>
              <a:rPr lang="en-US" dirty="0" smtClean="0"/>
              <a:t>Set realistic expectations</a:t>
            </a:r>
          </a:p>
          <a:p>
            <a:pPr lvl="1"/>
            <a:r>
              <a:rPr lang="en-US" dirty="0" smtClean="0"/>
              <a:t>Work with what you have got.</a:t>
            </a:r>
          </a:p>
          <a:p>
            <a:r>
              <a:rPr lang="en-US" dirty="0" smtClean="0"/>
              <a:t>Keep your eye on the goal – make good Value </a:t>
            </a:r>
            <a:r>
              <a:rPr lang="en-US" smtClean="0"/>
              <a:t>for money.</a:t>
            </a:r>
            <a:endParaRPr lang="en-US" dirty="0" smtClean="0"/>
          </a:p>
          <a:p>
            <a:pPr lvl="1"/>
            <a:r>
              <a:rPr lang="en-US" dirty="0" smtClean="0"/>
              <a:t>Mentor – find one to trust.</a:t>
            </a:r>
          </a:p>
        </p:txBody>
      </p:sp>
    </p:spTree>
    <p:custDataLst>
      <p:tags r:id="rId1"/>
    </p:custData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546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Questions?</a:t>
            </a:r>
          </a:p>
        </p:txBody>
      </p:sp>
    </p:spTree>
    <p:custDataLst>
      <p:tags r:id="rId1"/>
    </p:custData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yI2DOt6RzRcU51QxdhNew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AGzTPKJNXuuOK4v20iPS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0uhWvCQomImT50qU5y4Znw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QUq8QELArFIgadhH063fpq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nkrlxYPS4jAzciXk8ToAM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retnMj4SFfqbVIhVK0Rf8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gLLkbNYfJYmMS8cGCr6Zqx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zvrdC8eV6YWWfpMhsRT8jq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Q5rpkfSAY2XQl9CRvNvPMK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Unk8vjtC9q0JAXtyxsX2O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Rcuf4iZwLgLEPe9Eifdx3u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uzParF19LzvJyR9qw266In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ezdaKHeWyBnZyZ2cDqRSoa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RMR96J2MVd0CGe2e5htjk"/>
</p:tagLst>
</file>

<file path=ppt/theme/theme1.xml><?xml version="1.0" encoding="utf-8"?>
<a:theme xmlns:a="http://schemas.openxmlformats.org/drawingml/2006/main" name="Training New Employees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Training New Employees.potx</Template>
  <TotalTime>0</TotalTime>
  <Words>442</Words>
  <Application>Microsoft Office PowerPoint</Application>
  <PresentationFormat>On-screen Show (4:3)</PresentationFormat>
  <Paragraphs>65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Georgia</vt:lpstr>
      <vt:lpstr>Training New Employees</vt:lpstr>
      <vt:lpstr>Pontybrenin Primary School – managing resources.</vt:lpstr>
      <vt:lpstr>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Staffing and Class structure for Sept 2016/2017 </vt:lpstr>
      <vt:lpstr>Task – The plan-What is yours?</vt:lpstr>
      <vt:lpstr>Summary</vt:lpstr>
      <vt:lpstr>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2010-02-01T21:33:28Z</dcterms:created>
  <dcterms:modified xsi:type="dcterms:W3CDTF">2016-06-16T17:15:49Z</dcterms:modified>
</cp:coreProperties>
</file>