
<file path=[Content_Types].xml><?xml version="1.0" encoding="utf-8"?>
<Types xmlns="http://schemas.openxmlformats.org/package/2006/content-types">
  <Default Extension="jpeg" ContentType="image/jpe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rts/chart1.xml" ContentType="application/vnd.openxmlformats-officedocument.drawingml.chart+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PK"/>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89134" autoAdjust="0"/>
  </p:normalViewPr>
  <p:slideViewPr>
    <p:cSldViewPr snapToGrid="0">
      <p:cViewPr varScale="1">
        <p:scale>
          <a:sx n="64" d="100"/>
          <a:sy n="64" d="100"/>
        </p:scale>
        <p:origin x="724"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presProps" Target="pres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notesMaster" Target="notesMasters/notesMaster1.xml" /><Relationship Id="rId2" Type="http://schemas.openxmlformats.org/officeDocument/2006/relationships/slide" Target="slides/slide1.xml" /><Relationship Id="rId16" Type="http://schemas.openxmlformats.org/officeDocument/2006/relationships/tableStyles" Target="tableStyle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theme" Target="theme/theme1.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viewProps" Target="viewProps.xml" /></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 /></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autoTitleDeleted val="1"/>
    <c:plotArea>
      <c:layout/>
      <c:barChart>
        <c:barDir val="col"/>
        <c:grouping val="clustered"/>
        <c:varyColors val="0"/>
        <c:ser>
          <c:idx val="0"/>
          <c:order val="0"/>
          <c:tx>
            <c:v>Vacancy rate</c:v>
          </c:tx>
          <c:spPr>
            <a:solidFill>
              <a:srgbClr val="237E77"/>
            </a:solidFill>
          </c:spPr>
          <c:invertIfNegative val="1"/>
          <c:dLbls>
            <c:numFmt formatCode="0.0%" sourceLinked="0"/>
            <c:spPr>
              <a:noFill/>
              <a:ln>
                <a:noFill/>
              </a:ln>
              <a:effectLst/>
            </c:spPr>
            <c:txPr>
              <a:bodyPr anchorCtr="1"/>
              <a:lstStyle/>
              <a:p>
                <a:pPr>
                  <a:defRPr sz="1800" b="1">
                    <a:solidFill>
                      <a:srgbClr val="183B48"/>
                    </a:solidFill>
                    <a:latin typeface="Arial"/>
                    <a:ea typeface="Arial"/>
                    <a:cs typeface="Arial"/>
                  </a:defRPr>
                </a:pPr>
                <a:endParaRPr lang="en-PK"/>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'Chart Data'!$A$2:$A$4</c:f>
              <c:strCache>
                <c:ptCount val="3"/>
                <c:pt idx="0">
                  <c:v>2021/22</c:v>
                </c:pt>
                <c:pt idx="1">
                  <c:v>2024/25</c:v>
                </c:pt>
                <c:pt idx="2">
                  <c:v>2025/26</c:v>
                </c:pt>
              </c:strCache>
            </c:strRef>
          </c:cat>
          <c:val>
            <c:numRef>
              <c:f>'Chart Data'!$B$2:$B$4</c:f>
              <c:numCache>
                <c:formatCode>0.0%</c:formatCode>
                <c:ptCount val="3"/>
                <c:pt idx="0">
                  <c:v>0.104</c:v>
                </c:pt>
                <c:pt idx="1">
                  <c:v>7.0000000000000007E-2</c:v>
                </c:pt>
                <c:pt idx="2">
                  <c:v>6.2E-2</c:v>
                </c:pt>
              </c:numCache>
            </c:numRef>
          </c:val>
          <c:extLst>
            <c:ext xmlns:c14="http://schemas.microsoft.com/office/drawing/2007/8/2/chart" uri="{6F2FDCE9-48DA-4B69-8628-5D25D57E5C99}">
              <c14:invertSolidFillFmt>
                <c14:spPr xmlns:c14="http://schemas.microsoft.com/office/drawing/2007/8/2/chart">
                  <a:solidFill>
                    <a:srgbClr val="FFFFFF"/>
                  </a:solidFill>
                </c14:spPr>
              </c14:invertSolidFillFmt>
            </c:ext>
            <c:ext xmlns:c16="http://schemas.microsoft.com/office/drawing/2014/chart" uri="{C3380CC4-5D6E-409C-BE32-E72D297353CC}">
              <c16:uniqueId val="{00000000-9CC3-4B39-966E-4431845DB01E}"/>
            </c:ext>
          </c:extLst>
        </c:ser>
        <c:dLbls>
          <c:dLblPos val="outEnd"/>
          <c:showLegendKey val="0"/>
          <c:showVal val="1"/>
          <c:showCatName val="0"/>
          <c:showSerName val="0"/>
          <c:showPercent val="0"/>
          <c:showBubbleSize val="0"/>
        </c:dLbls>
        <c:gapWidth val="95"/>
        <c:axId val="48650112"/>
        <c:axId val="48672768"/>
      </c:barChart>
      <c:catAx>
        <c:axId val="48650112"/>
        <c:scaling>
          <c:orientation val="minMax"/>
        </c:scaling>
        <c:delete val="0"/>
        <c:axPos val="b"/>
        <c:numFmt formatCode="General" sourceLinked="1"/>
        <c:majorTickMark val="none"/>
        <c:minorTickMark val="none"/>
        <c:tickLblPos val="nextTo"/>
        <c:spPr>
          <a:ln w="9525">
            <a:solidFill>
              <a:srgbClr val="D4D4D4"/>
            </a:solidFill>
            <a:prstDash val="solid"/>
          </a:ln>
        </c:spPr>
        <c:txPr>
          <a:bodyPr anchorCtr="1"/>
          <a:lstStyle/>
          <a:p>
            <a:pPr>
              <a:defRPr sz="1575">
                <a:solidFill>
                  <a:srgbClr val="183B48"/>
                </a:solidFill>
                <a:latin typeface="Arial"/>
                <a:ea typeface="Arial"/>
                <a:cs typeface="Arial"/>
              </a:defRPr>
            </a:pPr>
            <a:endParaRPr lang="en-PK"/>
          </a:p>
        </c:txPr>
        <c:crossAx val="48672768"/>
        <c:crosses val="autoZero"/>
        <c:auto val="1"/>
        <c:lblAlgn val="ctr"/>
        <c:lblOffset val="100"/>
        <c:noMultiLvlLbl val="1"/>
      </c:catAx>
      <c:valAx>
        <c:axId val="48672768"/>
        <c:scaling>
          <c:orientation val="minMax"/>
          <c:max val="0.12"/>
          <c:min val="0"/>
        </c:scaling>
        <c:delete val="0"/>
        <c:axPos val="l"/>
        <c:majorGridlines>
          <c:spPr>
            <a:ln w="9525">
              <a:solidFill>
                <a:srgbClr val="DCE5E8"/>
              </a:solidFill>
            </a:ln>
          </c:spPr>
        </c:majorGridlines>
        <c:numFmt formatCode="0.0%" sourceLinked="1"/>
        <c:majorTickMark val="none"/>
        <c:minorTickMark val="none"/>
        <c:tickLblPos val="nextTo"/>
        <c:spPr>
          <a:ln w="9525">
            <a:solidFill>
              <a:srgbClr val="D4D4D4"/>
            </a:solidFill>
            <a:prstDash val="solid"/>
          </a:ln>
        </c:spPr>
        <c:txPr>
          <a:bodyPr anchorCtr="1"/>
          <a:lstStyle/>
          <a:p>
            <a:pPr>
              <a:defRPr sz="1425">
                <a:solidFill>
                  <a:srgbClr val="183B48"/>
                </a:solidFill>
                <a:latin typeface="Arial"/>
                <a:ea typeface="Arial"/>
                <a:cs typeface="Arial"/>
              </a:defRPr>
            </a:pPr>
            <a:endParaRPr lang="en-PK"/>
          </a:p>
        </c:txPr>
        <c:crossAx val="48650112"/>
        <c:crosses val="autoZero"/>
        <c:crossBetween val="between"/>
        <c:majorUnit val="0.02"/>
      </c:valAx>
    </c:plotArea>
    <c:plotVisOnly val="1"/>
    <c:dispBlanksAs val="zero"/>
    <c:showDLblsOverMax val="1"/>
  </c:chart>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p:cNvSpPr>
            <a:spLocks noGrp="1"/>
          </p:cNvSpPr>
          <p:nvPr>
            <p:ph type="hdr" sz="quarter"/>
          </p:nvPr>
        </p:nvSpPr>
        <p:spPr>
          <a:prstGeom prst="rect">
            <a:avLst/>
          </a:prstGeom>
        </p:spPr>
        <p:txBody>
          <a:bodyPr/>
          <a:lstStyle/>
          <a:p>
            <a:endParaRPr/>
          </a:p>
        </p:txBody>
      </p:sp>
      <p:sp>
        <p:nvSpPr>
          <p:cNvPr id="3" name="Date Placeholder"/>
          <p:cNvSpPr>
            <a:spLocks noGrp="1"/>
          </p:cNvSpPr>
          <p:nvPr>
            <p:ph type="dt" sz="quarter" idx="1"/>
          </p:nvPr>
        </p:nvSpPr>
        <p:spPr>
          <a:prstGeom prst="rect">
            <a:avLst/>
          </a:prstGeom>
        </p:spPr>
        <p:txBody>
          <a:bodyPr/>
          <a:lstStyle/>
          <a:p>
            <a:endParaRPr/>
          </a:p>
        </p:txBody>
      </p:sp>
      <p:sp>
        <p:nvSpPr>
          <p:cNvPr id="4" name="Slide Image Placeholder"/>
          <p:cNvSpPr>
            <a:spLocks noGrp="1" noRot="1" noChangeAspect="1"/>
          </p:cNvSpPr>
          <p:nvPr>
            <p:ph type="sldImg" idx="2"/>
          </p:nvPr>
        </p:nvSpPr>
        <p:spPr>
          <a:prstGeom prst="rect">
            <a:avLst/>
          </a:prstGeom>
        </p:spPr>
        <p:txBody>
          <a:bodyPr/>
          <a:lstStyle/>
          <a:p>
            <a:endParaRPr/>
          </a:p>
        </p:txBody>
      </p:sp>
      <p:sp>
        <p:nvSpPr>
          <p:cNvPr id="5" name="Notes Placeholder"/>
          <p:cNvSpPr>
            <a:spLocks noGrp="1"/>
          </p:cNvSpPr>
          <p:nvPr>
            <p:ph type="body" sz="quarter" idx="3"/>
          </p:nvPr>
        </p:nvSpPr>
        <p:spPr>
          <a:prstGeom prst="rect">
            <a:avLst/>
          </a:prstGeom>
        </p:spPr>
        <p:txBody>
          <a:bodyPr/>
          <a:lstStyle/>
          <a:p>
            <a:endParaRPr/>
          </a:p>
        </p:txBody>
      </p:sp>
      <p:sp>
        <p:nvSpPr>
          <p:cNvPr id="6" name="Footer Placeholder"/>
          <p:cNvSpPr>
            <a:spLocks noGrp="1"/>
          </p:cNvSpPr>
          <p:nvPr>
            <p:ph type="ftr" sz="quarter" idx="4"/>
          </p:nvPr>
        </p:nvSpPr>
        <p:spPr>
          <a:prstGeom prst="rect">
            <a:avLst/>
          </a:prstGeom>
        </p:spPr>
        <p:txBody>
          <a:bodyPr/>
          <a:lstStyle/>
          <a:p>
            <a:endParaRPr/>
          </a:p>
        </p:txBody>
      </p:sp>
      <p:sp>
        <p:nvSpPr>
          <p:cNvPr id="7" name="Slide Number Placeholder"/>
          <p:cNvSpPr>
            <a:spLocks noGrp="1"/>
          </p:cNvSpPr>
          <p:nvPr>
            <p:ph type="sldNum" sz="quarter" idx="5"/>
          </p:nvPr>
        </p:nvSpPr>
        <p:spPr>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lvl1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effectLst/>
              </a:rPr>
              <a:t>This presentation is designed using the personal SWOT to show why I am suitable to work as a care assistant. I link the chosen vacancy to care expectations and determine development priorities and practical actions. The starting profile is a personal confirmation type, and the care examples are statements regarding care examples, not previous care experience.</a:t>
            </a:r>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effectLst/>
              </a:rPr>
              <a:t>I selected this apprenticeship because I was considering it as a career in home care. The employer exhibits compassionate, passionate and trustworthy conduct towards older people. The advertisement, however, does not give much detail. If there are any eligibility requirements, supervision, etc., I would clarify these before deciding to accept the opportunity or not, to see if it is a good opportunity for me at this point and to consider.</a:t>
            </a:r>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effectLst/>
              </a:rPr>
              <a:t>Person-</a:t>
            </a:r>
            <a:r>
              <a:rPr lang="en-US" sz="1200" kern="1200" dirty="0" err="1">
                <a:effectLst/>
              </a:rPr>
              <a:t>centred</a:t>
            </a:r>
            <a:r>
              <a:rPr lang="en-US" sz="1200" kern="1200" dirty="0">
                <a:effectLst/>
              </a:rPr>
              <a:t> care will involve consideration of the preferences and what might be said and communicated to further inform the individual. I would listen to them and tell them how to help, but nothing else to do. Volunteering and self-directed support requirements were coupled with knowledge and competencies.</a:t>
            </a:r>
            <a:endParaRPr lang="en-PK" sz="1200" kern="1200" dirty="0">
              <a:effectLst/>
            </a:endParaRP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effectLst/>
              </a:rPr>
              <a:t>My SWOT distinguishes internal characteristics from external circumstances. Patience and </a:t>
            </a:r>
            <a:r>
              <a:rPr lang="en-US" sz="1200" kern="1200" dirty="0" err="1">
                <a:effectLst/>
              </a:rPr>
              <a:t>organisation</a:t>
            </a:r>
            <a:r>
              <a:rPr lang="en-US" sz="1200" kern="1200" dirty="0">
                <a:effectLst/>
              </a:rPr>
              <a:t> may substantially promote security and kindness. There may be a need to address the problem of reduced experience and reluctance. There may be opportunities for apprenticeships, but planning and training is required to move and move. Feedback from tutors and instructors would determine if my self-assessment was exactly what we see in our career </a:t>
            </a:r>
            <a:r>
              <a:rPr lang="en-US" sz="1200" kern="1200" dirty="0" err="1">
                <a:effectLst/>
              </a:rPr>
              <a:t>behaviour</a:t>
            </a:r>
            <a:r>
              <a:rPr lang="en-US" sz="1200" kern="1200" dirty="0">
                <a:effectLst/>
              </a:rPr>
              <a:t>.</a:t>
            </a:r>
            <a:endParaRPr lang="en-PK" sz="1200" kern="1200" dirty="0">
              <a:effectLst/>
            </a:endParaRP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effectLst/>
              </a:rPr>
              <a:t>In this scenario, I would respond calmly when the person declines assistance. A request for confirmation of discomfort, embarrassment or other preference, without assuming a reason, could be uncovered through listening. Respect privacy rights, adhere to the care plan and report issues as needed. Concise handovers would help me to incorporate both empathy and timely and appropriate communication and escalation.</a:t>
            </a:r>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effectLst/>
              </a:rPr>
              <a:t>I would use planning for practice, book management and travel obligations management, and these actions link existing strengths to perceived weaknesses and threats. </a:t>
            </a:r>
            <a:r>
              <a:rPr lang="en-US" sz="1200" kern="1200">
                <a:effectLst/>
              </a:rPr>
              <a:t>I checked feedback after each exercise and selected an improvement</a:t>
            </a:r>
            <a:r>
              <a:t>. </a:t>
            </a:r>
            <a:r>
              <a:rPr dirty="0"/>
              <a:t>Progress should appear in subsequent </a:t>
            </a:r>
            <a:r>
              <a:rPr dirty="0" err="1"/>
              <a:t>behaviour</a:t>
            </a:r>
            <a:r>
              <a:rPr dirty="0"/>
              <a:t> rather than only in completed written reflections.</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effectLst/>
              </a:rPr>
              <a:t>Care work certainly resonates with me and my interest in independence and patient communication and could definitely benefit from a deeper examination. Once appointed, I would be okay collaborating under supervision with the employer. The twelve-week target is subject to change as it is based on assessment and individual learning needs.</a:t>
            </a:r>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effectLst/>
              </a:rPr>
              <a:t>I believe that care work metrics should be examined further as it represents my interests and ideas of independence and patient communication. My priorities are confirmation and increasing confidence in reporting. I would reconsider my progress by giving feedback, and see that achievement doesn't solely reflect consistent safe performance when in practice.</a:t>
            </a:r>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3" name="Title">
            <a:extLst>
              <a:ext uri="{FF2B5EF4-FFF2-40B4-BE49-F238E27FC236}">
                <a16:creationId xmlns:a16="http://schemas.microsoft.com/office/drawing/2014/main" id="{6AEEAA33-133B-4C27-92DA-69AB9A636D4A}"/>
              </a:ext>
            </a:extLst>
          </p:cNvPr>
          <p:cNvSpPr>
            <a:spLocks noGrp="1"/>
          </p:cNvSpPr>
          <p:nvPr>
            <p:ph type="title"/>
          </p:nvPr>
        </p:nvSpPr>
        <p:spPr>
          <a:xfrm>
            <a:off x="1219200" y="2590800"/>
            <a:ext cx="9753600" cy="990600"/>
          </a:xfrm>
          <a:prstGeom prst="rect">
            <a:avLst/>
          </a:prstGeom>
          <a:noFill/>
          <a:ln>
            <a:noFill/>
            <a:prstDash val="solid"/>
          </a:ln>
        </p:spPr>
        <p:txBody>
          <a:bodyPr wrap="square" lIns="0" tIns="0" rIns="0" bIns="0" anchor="ctr">
            <a:normAutofit/>
          </a:bodyPr>
          <a:lstStyle>
            <a:defPPr algn="ctr">
              <a:defRPr sz="4800" b="1">
                <a:solidFill>
                  <a:schemeClr val="tx1"/>
                </a:solidFill>
                <a:latin typeface="+mj-lt"/>
                <a:ea typeface="+mj-lt"/>
                <a:cs typeface="+mj-lt"/>
              </a:defRPr>
            </a:defPPr>
            <a:lvl1pPr marL="0" indent="0">
              <a:lnSpc>
                <a:spcPct val="110000"/>
              </a:lnSpc>
              <a:spcBef>
                <a:spcPts val="0"/>
              </a:spcBef>
              <a:spcAft>
                <a:spcPts val="0"/>
              </a:spcAft>
              <a:buNone/>
            </a:lvl1pPr>
            <a:lvl2pPr marL="0" indent="0">
              <a:lnSpc>
                <a:spcPct val="110000"/>
              </a:lnSpc>
              <a:spcBef>
                <a:spcPts val="0"/>
              </a:spcBef>
              <a:spcAft>
                <a:spcPts val="0"/>
              </a:spcAft>
              <a:buNone/>
            </a:lvl2pPr>
            <a:lvl3pPr marL="0" indent="0">
              <a:lnSpc>
                <a:spcPct val="110000"/>
              </a:lnSpc>
              <a:spcBef>
                <a:spcPts val="0"/>
              </a:spcBef>
              <a:spcAft>
                <a:spcPts val="0"/>
              </a:spcAft>
              <a:buNone/>
            </a:lvl3pPr>
            <a:lvl4pPr marL="0" indent="0">
              <a:lnSpc>
                <a:spcPct val="110000"/>
              </a:lnSpc>
              <a:spcBef>
                <a:spcPts val="0"/>
              </a:spcBef>
              <a:spcAft>
                <a:spcPts val="0"/>
              </a:spcAft>
              <a:buNone/>
            </a:lvl4pPr>
            <a:lvl5pPr marL="0" indent="0">
              <a:lnSpc>
                <a:spcPct val="110000"/>
              </a:lnSpc>
              <a:spcBef>
                <a:spcPts val="0"/>
              </a:spcBef>
              <a:spcAft>
                <a:spcPts val="0"/>
              </a:spcAft>
              <a:buNone/>
            </a:lvl5pPr>
            <a:lvl6pPr marL="0" indent="0">
              <a:lnSpc>
                <a:spcPct val="110000"/>
              </a:lnSpc>
              <a:spcBef>
                <a:spcPts val="0"/>
              </a:spcBef>
              <a:spcAft>
                <a:spcPts val="0"/>
              </a:spcAft>
              <a:buNone/>
            </a:lvl6pPr>
            <a:lvl7pPr marL="0" indent="0">
              <a:lnSpc>
                <a:spcPct val="110000"/>
              </a:lnSpc>
              <a:spcBef>
                <a:spcPts val="0"/>
              </a:spcBef>
              <a:spcAft>
                <a:spcPts val="0"/>
              </a:spcAft>
              <a:buNone/>
            </a:lvl7pPr>
            <a:lvl8pPr marL="0" indent="0">
              <a:lnSpc>
                <a:spcPct val="110000"/>
              </a:lnSpc>
              <a:spcBef>
                <a:spcPts val="0"/>
              </a:spcBef>
              <a:spcAft>
                <a:spcPts val="0"/>
              </a:spcAft>
              <a:buNone/>
            </a:lvl8pPr>
            <a:lvl9pPr marL="0" indent="0">
              <a:lnSpc>
                <a:spcPct val="110000"/>
              </a:lnSpc>
              <a:spcBef>
                <a:spcPts val="0"/>
              </a:spcBef>
              <a:spcAft>
                <a:spcPts val="0"/>
              </a:spcAft>
              <a:buNone/>
            </a:lvl9pPr>
          </a:lstStyle>
          <a:p>
            <a:endParaRPr/>
          </a:p>
        </p:txBody>
      </p:sp>
      <p:sp>
        <p:nvSpPr>
          <p:cNvPr id="2" name="Subtitle">
            <a:extLst>
              <a:ext uri="{FF2B5EF4-FFF2-40B4-BE49-F238E27FC236}">
                <a16:creationId xmlns:a16="http://schemas.microsoft.com/office/drawing/2014/main" id="{663A467E-7752-482F-A243-51A6396FC294}"/>
              </a:ext>
            </a:extLst>
          </p:cNvPr>
          <p:cNvSpPr>
            <a:spLocks noGrp="1"/>
          </p:cNvSpPr>
          <p:nvPr>
            <p:ph type="subTitle" idx="1"/>
          </p:nvPr>
        </p:nvSpPr>
        <p:spPr>
          <a:xfrm>
            <a:off x="1828800" y="3771900"/>
            <a:ext cx="8534400" cy="762000"/>
          </a:xfrm>
          <a:prstGeom prst="rect">
            <a:avLst/>
          </a:prstGeom>
          <a:noFill/>
          <a:ln>
            <a:noFill/>
            <a:prstDash val="solid"/>
          </a:ln>
        </p:spPr>
        <p:txBody>
          <a:bodyPr wrap="square" lIns="0" tIns="0" rIns="0" bIns="0" anchor="ctr">
            <a:normAutofit/>
          </a:bodyPr>
          <a:lstStyle>
            <a:defPPr algn="ctr">
              <a:defRPr sz="2100" b="0">
                <a:solidFill>
                  <a:schemeClr val="tx1"/>
                </a:solidFill>
                <a:latin typeface="+mn-lt"/>
                <a:ea typeface="+mn-lt"/>
                <a:cs typeface="+mn-lt"/>
              </a:defRPr>
            </a:defPPr>
            <a:lvl1pPr marL="0" indent="0">
              <a:lnSpc>
                <a:spcPct val="110000"/>
              </a:lnSpc>
              <a:spcBef>
                <a:spcPts val="0"/>
              </a:spcBef>
              <a:spcAft>
                <a:spcPts val="0"/>
              </a:spcAft>
              <a:buNone/>
            </a:lvl1pPr>
            <a:lvl2pPr marL="0" indent="0">
              <a:lnSpc>
                <a:spcPct val="110000"/>
              </a:lnSpc>
              <a:spcBef>
                <a:spcPts val="0"/>
              </a:spcBef>
              <a:spcAft>
                <a:spcPts val="0"/>
              </a:spcAft>
              <a:buNone/>
            </a:lvl2pPr>
            <a:lvl3pPr marL="0" indent="0">
              <a:lnSpc>
                <a:spcPct val="110000"/>
              </a:lnSpc>
              <a:spcBef>
                <a:spcPts val="0"/>
              </a:spcBef>
              <a:spcAft>
                <a:spcPts val="0"/>
              </a:spcAft>
              <a:buNone/>
            </a:lvl3pPr>
            <a:lvl4pPr marL="0" indent="0">
              <a:lnSpc>
                <a:spcPct val="110000"/>
              </a:lnSpc>
              <a:spcBef>
                <a:spcPts val="0"/>
              </a:spcBef>
              <a:spcAft>
                <a:spcPts val="0"/>
              </a:spcAft>
              <a:buNone/>
            </a:lvl4pPr>
            <a:lvl5pPr marL="0" indent="0">
              <a:lnSpc>
                <a:spcPct val="110000"/>
              </a:lnSpc>
              <a:spcBef>
                <a:spcPts val="0"/>
              </a:spcBef>
              <a:spcAft>
                <a:spcPts val="0"/>
              </a:spcAft>
              <a:buNone/>
            </a:lvl5pPr>
            <a:lvl6pPr marL="0" indent="0">
              <a:lnSpc>
                <a:spcPct val="110000"/>
              </a:lnSpc>
              <a:spcBef>
                <a:spcPts val="0"/>
              </a:spcBef>
              <a:spcAft>
                <a:spcPts val="0"/>
              </a:spcAft>
              <a:buNone/>
            </a:lvl6pPr>
            <a:lvl7pPr marL="0" indent="0">
              <a:lnSpc>
                <a:spcPct val="110000"/>
              </a:lnSpc>
              <a:spcBef>
                <a:spcPts val="0"/>
              </a:spcBef>
              <a:spcAft>
                <a:spcPts val="0"/>
              </a:spcAft>
              <a:buNone/>
            </a:lvl7pPr>
            <a:lvl8pPr marL="0" indent="0">
              <a:lnSpc>
                <a:spcPct val="110000"/>
              </a:lnSpc>
              <a:spcBef>
                <a:spcPts val="0"/>
              </a:spcBef>
              <a:spcAft>
                <a:spcPts val="0"/>
              </a:spcAft>
              <a:buNone/>
            </a:lvl8pPr>
            <a:lvl9pPr marL="0" indent="0">
              <a:lnSpc>
                <a:spcPct val="110000"/>
              </a:lnSpc>
              <a:spcBef>
                <a:spcPts val="0"/>
              </a:spcBef>
              <a:spcAft>
                <a:spcPts val="0"/>
              </a:spcAft>
              <a:buNone/>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cSld name="Section Header">
    <p:spTree>
      <p:nvGrpSpPr>
        <p:cNvPr id="1" name=""/>
        <p:cNvGrpSpPr/>
        <p:nvPr/>
      </p:nvGrpSpPr>
      <p:grpSpPr>
        <a:xfrm>
          <a:off x="0" y="0"/>
          <a:ext cx="0" cy="0"/>
          <a:chOff x="0" y="0"/>
          <a:chExt cx="0" cy="0"/>
        </a:xfrm>
      </p:grpSpPr>
      <p:sp>
        <p:nvSpPr>
          <p:cNvPr id="2" name="Section title">
            <a:extLst>
              <a:ext uri="{FF2B5EF4-FFF2-40B4-BE49-F238E27FC236}">
                <a16:creationId xmlns:a16="http://schemas.microsoft.com/office/drawing/2014/main" id="{C7869F1C-020A-4F47-9125-EE79387FA2B6}"/>
              </a:ext>
            </a:extLst>
          </p:cNvPr>
          <p:cNvSpPr>
            <a:spLocks noGrp="1"/>
          </p:cNvSpPr>
          <p:nvPr>
            <p:ph type="title"/>
          </p:nvPr>
        </p:nvSpPr>
        <p:spPr>
          <a:xfrm>
            <a:off x="1219200" y="2857500"/>
            <a:ext cx="9753600" cy="1143000"/>
          </a:xfrm>
          <a:prstGeom prst="rect">
            <a:avLst/>
          </a:prstGeom>
          <a:noFill/>
          <a:ln>
            <a:noFill/>
            <a:prstDash val="solid"/>
          </a:ln>
        </p:spPr>
        <p:txBody>
          <a:bodyPr wrap="square" lIns="0" tIns="0" rIns="0" bIns="0" anchor="ctr">
            <a:normAutofit/>
          </a:bodyPr>
          <a:lstStyle>
            <a:defPPr algn="ctr">
              <a:defRPr sz="4200" b="1">
                <a:solidFill>
                  <a:schemeClr val="tx1"/>
                </a:solidFill>
                <a:latin typeface="+mj-lt"/>
                <a:ea typeface="+mj-lt"/>
                <a:cs typeface="+mj-lt"/>
              </a:defRPr>
            </a:defPPr>
            <a:lvl1pPr marL="0" indent="0">
              <a:lnSpc>
                <a:spcPct val="110000"/>
              </a:lnSpc>
              <a:spcBef>
                <a:spcPts val="0"/>
              </a:spcBef>
              <a:spcAft>
                <a:spcPts val="0"/>
              </a:spcAft>
              <a:buNone/>
            </a:lvl1pPr>
            <a:lvl2pPr marL="0" indent="0">
              <a:lnSpc>
                <a:spcPct val="110000"/>
              </a:lnSpc>
              <a:spcBef>
                <a:spcPts val="0"/>
              </a:spcBef>
              <a:spcAft>
                <a:spcPts val="0"/>
              </a:spcAft>
              <a:buNone/>
            </a:lvl2pPr>
            <a:lvl3pPr marL="0" indent="0">
              <a:lnSpc>
                <a:spcPct val="110000"/>
              </a:lnSpc>
              <a:spcBef>
                <a:spcPts val="0"/>
              </a:spcBef>
              <a:spcAft>
                <a:spcPts val="0"/>
              </a:spcAft>
              <a:buNone/>
            </a:lvl3pPr>
            <a:lvl4pPr marL="0" indent="0">
              <a:lnSpc>
                <a:spcPct val="110000"/>
              </a:lnSpc>
              <a:spcBef>
                <a:spcPts val="0"/>
              </a:spcBef>
              <a:spcAft>
                <a:spcPts val="0"/>
              </a:spcAft>
              <a:buNone/>
            </a:lvl4pPr>
            <a:lvl5pPr marL="0" indent="0">
              <a:lnSpc>
                <a:spcPct val="110000"/>
              </a:lnSpc>
              <a:spcBef>
                <a:spcPts val="0"/>
              </a:spcBef>
              <a:spcAft>
                <a:spcPts val="0"/>
              </a:spcAft>
              <a:buNone/>
            </a:lvl5pPr>
            <a:lvl6pPr marL="0" indent="0">
              <a:lnSpc>
                <a:spcPct val="110000"/>
              </a:lnSpc>
              <a:spcBef>
                <a:spcPts val="0"/>
              </a:spcBef>
              <a:spcAft>
                <a:spcPts val="0"/>
              </a:spcAft>
              <a:buNone/>
            </a:lvl6pPr>
            <a:lvl7pPr marL="0" indent="0">
              <a:lnSpc>
                <a:spcPct val="110000"/>
              </a:lnSpc>
              <a:spcBef>
                <a:spcPts val="0"/>
              </a:spcBef>
              <a:spcAft>
                <a:spcPts val="0"/>
              </a:spcAft>
              <a:buNone/>
            </a:lvl7pPr>
            <a:lvl8pPr marL="0" indent="0">
              <a:lnSpc>
                <a:spcPct val="110000"/>
              </a:lnSpc>
              <a:spcBef>
                <a:spcPts val="0"/>
              </a:spcBef>
              <a:spcAft>
                <a:spcPts val="0"/>
              </a:spcAft>
              <a:buNone/>
            </a:lvl8pPr>
            <a:lvl9pPr marL="0" indent="0">
              <a:lnSpc>
                <a:spcPct val="110000"/>
              </a:lnSpc>
              <a:spcBef>
                <a:spcPts val="0"/>
              </a:spcBef>
              <a:spcAft>
                <a:spcPts val="0"/>
              </a:spcAft>
              <a:buNone/>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cSld name="Title and Body">
    <p:spTree>
      <p:nvGrpSpPr>
        <p:cNvPr id="1" name=""/>
        <p:cNvGrpSpPr/>
        <p:nvPr/>
      </p:nvGrpSpPr>
      <p:grpSpPr>
        <a:xfrm>
          <a:off x="0" y="0"/>
          <a:ext cx="0" cy="0"/>
          <a:chOff x="0" y="0"/>
          <a:chExt cx="0" cy="0"/>
        </a:xfrm>
      </p:grpSpPr>
      <p:sp>
        <p:nvSpPr>
          <p:cNvPr id="3" name="Title">
            <a:extLst>
              <a:ext uri="{FF2B5EF4-FFF2-40B4-BE49-F238E27FC236}">
                <a16:creationId xmlns:a16="http://schemas.microsoft.com/office/drawing/2014/main" id="{5B7B3235-B69C-4419-9388-903CC20F0448}"/>
              </a:ext>
            </a:extLst>
          </p:cNvPr>
          <p:cNvSpPr>
            <a:spLocks noGrp="1"/>
          </p:cNvSpPr>
          <p:nvPr>
            <p:ph type="title"/>
          </p:nvPr>
        </p:nvSpPr>
        <p:spPr>
          <a:xfrm>
            <a:off x="685800" y="533400"/>
            <a:ext cx="10820400" cy="838200"/>
          </a:xfrm>
          <a:prstGeom prst="rect">
            <a:avLst/>
          </a:prstGeom>
          <a:noFill/>
          <a:ln>
            <a:noFill/>
            <a:prstDash val="solid"/>
          </a:ln>
        </p:spPr>
        <p:txBody>
          <a:bodyPr wrap="square" lIns="0" tIns="0" rIns="0" bIns="0" anchor="t">
            <a:normAutofit/>
          </a:bodyPr>
          <a:lstStyle>
            <a:defPPr algn="l">
              <a:defRPr sz="3300" b="1">
                <a:solidFill>
                  <a:schemeClr val="tx1"/>
                </a:solidFill>
                <a:latin typeface="+mj-lt"/>
                <a:ea typeface="+mj-lt"/>
                <a:cs typeface="+mj-lt"/>
              </a:defRPr>
            </a:defPPr>
            <a:lvl1pPr marL="0" indent="0">
              <a:lnSpc>
                <a:spcPct val="110000"/>
              </a:lnSpc>
              <a:spcBef>
                <a:spcPts val="0"/>
              </a:spcBef>
              <a:spcAft>
                <a:spcPts val="0"/>
              </a:spcAft>
              <a:buNone/>
            </a:lvl1pPr>
            <a:lvl2pPr marL="0" indent="0">
              <a:lnSpc>
                <a:spcPct val="110000"/>
              </a:lnSpc>
              <a:spcBef>
                <a:spcPts val="0"/>
              </a:spcBef>
              <a:spcAft>
                <a:spcPts val="0"/>
              </a:spcAft>
              <a:buNone/>
            </a:lvl2pPr>
            <a:lvl3pPr marL="0" indent="0">
              <a:lnSpc>
                <a:spcPct val="110000"/>
              </a:lnSpc>
              <a:spcBef>
                <a:spcPts val="0"/>
              </a:spcBef>
              <a:spcAft>
                <a:spcPts val="0"/>
              </a:spcAft>
              <a:buNone/>
            </a:lvl3pPr>
            <a:lvl4pPr marL="0" indent="0">
              <a:lnSpc>
                <a:spcPct val="110000"/>
              </a:lnSpc>
              <a:spcBef>
                <a:spcPts val="0"/>
              </a:spcBef>
              <a:spcAft>
                <a:spcPts val="0"/>
              </a:spcAft>
              <a:buNone/>
            </a:lvl4pPr>
            <a:lvl5pPr marL="0" indent="0">
              <a:lnSpc>
                <a:spcPct val="110000"/>
              </a:lnSpc>
              <a:spcBef>
                <a:spcPts val="0"/>
              </a:spcBef>
              <a:spcAft>
                <a:spcPts val="0"/>
              </a:spcAft>
              <a:buNone/>
            </a:lvl5pPr>
            <a:lvl6pPr marL="0" indent="0">
              <a:lnSpc>
                <a:spcPct val="110000"/>
              </a:lnSpc>
              <a:spcBef>
                <a:spcPts val="0"/>
              </a:spcBef>
              <a:spcAft>
                <a:spcPts val="0"/>
              </a:spcAft>
              <a:buNone/>
            </a:lvl6pPr>
            <a:lvl7pPr marL="0" indent="0">
              <a:lnSpc>
                <a:spcPct val="110000"/>
              </a:lnSpc>
              <a:spcBef>
                <a:spcPts val="0"/>
              </a:spcBef>
              <a:spcAft>
                <a:spcPts val="0"/>
              </a:spcAft>
              <a:buNone/>
            </a:lvl7pPr>
            <a:lvl8pPr marL="0" indent="0">
              <a:lnSpc>
                <a:spcPct val="110000"/>
              </a:lnSpc>
              <a:spcBef>
                <a:spcPts val="0"/>
              </a:spcBef>
              <a:spcAft>
                <a:spcPts val="0"/>
              </a:spcAft>
              <a:buNone/>
            </a:lvl8pPr>
            <a:lvl9pPr marL="0" indent="0">
              <a:lnSpc>
                <a:spcPct val="110000"/>
              </a:lnSpc>
              <a:spcBef>
                <a:spcPts val="0"/>
              </a:spcBef>
              <a:spcAft>
                <a:spcPts val="0"/>
              </a:spcAft>
              <a:buNone/>
            </a:lvl9pPr>
          </a:lstStyle>
          <a:p>
            <a:endParaRPr/>
          </a:p>
        </p:txBody>
      </p:sp>
      <p:sp>
        <p:nvSpPr>
          <p:cNvPr id="2" name="Body">
            <a:extLst>
              <a:ext uri="{FF2B5EF4-FFF2-40B4-BE49-F238E27FC236}">
                <a16:creationId xmlns:a16="http://schemas.microsoft.com/office/drawing/2014/main" id="{E9BA1742-07FE-41F4-8FF7-D112E0CADFF0}"/>
              </a:ext>
            </a:extLst>
          </p:cNvPr>
          <p:cNvSpPr>
            <a:spLocks noGrp="1"/>
          </p:cNvSpPr>
          <p:nvPr>
            <p:ph type="body" idx="1"/>
          </p:nvPr>
        </p:nvSpPr>
        <p:spPr>
          <a:xfrm>
            <a:off x="685800" y="1905000"/>
            <a:ext cx="10820400" cy="4267200"/>
          </a:xfrm>
          <a:prstGeom prst="rect">
            <a:avLst/>
          </a:prstGeom>
          <a:noFill/>
          <a:ln>
            <a:noFill/>
            <a:prstDash val="solid"/>
          </a:ln>
        </p:spPr>
        <p:txBody>
          <a:bodyPr wrap="square" lIns="0" tIns="0" rIns="0" bIns="0" anchor="t">
            <a:normAutofit/>
          </a:bodyPr>
          <a:lstStyle>
            <a:defPPr algn="l">
              <a:defRPr sz="2250" b="0">
                <a:solidFill>
                  <a:schemeClr val="tx1"/>
                </a:solidFill>
                <a:latin typeface="+mn-lt"/>
                <a:ea typeface="+mn-lt"/>
                <a:cs typeface="+mn-lt"/>
              </a:defRPr>
            </a:defPPr>
            <a:lvl1pPr marL="228600" indent="-228600">
              <a:lnSpc>
                <a:spcPct val="110000"/>
              </a:lnSpc>
              <a:spcBef>
                <a:spcPts val="0"/>
              </a:spcBef>
              <a:spcAft>
                <a:spcPts val="1200"/>
              </a:spcAft>
              <a:buChar char="•"/>
            </a:lvl1pPr>
            <a:lvl2pPr marL="533400" indent="-228600">
              <a:lnSpc>
                <a:spcPct val="110000"/>
              </a:lnSpc>
              <a:spcBef>
                <a:spcPts val="0"/>
              </a:spcBef>
              <a:spcAft>
                <a:spcPts val="1200"/>
              </a:spcAft>
              <a:buChar char="•"/>
            </a:lvl2pPr>
            <a:lvl3pPr marL="838200" indent="-228600">
              <a:lnSpc>
                <a:spcPct val="110000"/>
              </a:lnSpc>
              <a:spcBef>
                <a:spcPts val="0"/>
              </a:spcBef>
              <a:spcAft>
                <a:spcPts val="1200"/>
              </a:spcAft>
              <a:buChar char="•"/>
            </a:lvl3pPr>
            <a:lvl4pPr marL="1143000" indent="-228600">
              <a:lnSpc>
                <a:spcPct val="110000"/>
              </a:lnSpc>
              <a:spcBef>
                <a:spcPts val="0"/>
              </a:spcBef>
              <a:spcAft>
                <a:spcPts val="1200"/>
              </a:spcAft>
              <a:buChar char="•"/>
            </a:lvl4pPr>
            <a:lvl5pPr marL="1447800" indent="-228600">
              <a:lnSpc>
                <a:spcPct val="110000"/>
              </a:lnSpc>
              <a:spcBef>
                <a:spcPts val="0"/>
              </a:spcBef>
              <a:spcAft>
                <a:spcPts val="1200"/>
              </a:spcAft>
              <a:buChar char="•"/>
            </a:lvl5pPr>
            <a:lvl6pPr marL="1752600" indent="-228600">
              <a:lnSpc>
                <a:spcPct val="110000"/>
              </a:lnSpc>
              <a:spcBef>
                <a:spcPts val="0"/>
              </a:spcBef>
              <a:spcAft>
                <a:spcPts val="1200"/>
              </a:spcAft>
              <a:buChar char="•"/>
            </a:lvl6pPr>
            <a:lvl7pPr marL="2057400" indent="-228600">
              <a:lnSpc>
                <a:spcPct val="110000"/>
              </a:lnSpc>
              <a:spcBef>
                <a:spcPts val="0"/>
              </a:spcBef>
              <a:spcAft>
                <a:spcPts val="1200"/>
              </a:spcAft>
              <a:buChar char="•"/>
            </a:lvl7pPr>
            <a:lvl8pPr marL="2362200" indent="-228600">
              <a:lnSpc>
                <a:spcPct val="110000"/>
              </a:lnSpc>
              <a:spcBef>
                <a:spcPts val="0"/>
              </a:spcBef>
              <a:spcAft>
                <a:spcPts val="1200"/>
              </a:spcAft>
              <a:buChar char="•"/>
            </a:lvl8pPr>
            <a:lvl9pPr marL="2667000" indent="-228600">
              <a:lnSpc>
                <a:spcPct val="110000"/>
              </a:lnSpc>
              <a:spcBef>
                <a:spcPts val="0"/>
              </a:spcBef>
              <a:spcAft>
                <a:spcPts val="1200"/>
              </a:spcAft>
              <a:buChar cha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cSld name="Title and Two Column">
    <p:spTree>
      <p:nvGrpSpPr>
        <p:cNvPr id="1" name=""/>
        <p:cNvGrpSpPr/>
        <p:nvPr/>
      </p:nvGrpSpPr>
      <p:grpSpPr>
        <a:xfrm>
          <a:off x="0" y="0"/>
          <a:ext cx="0" cy="0"/>
          <a:chOff x="0" y="0"/>
          <a:chExt cx="0" cy="0"/>
        </a:xfrm>
      </p:grpSpPr>
      <p:sp>
        <p:nvSpPr>
          <p:cNvPr id="4" name="Title">
            <a:extLst>
              <a:ext uri="{FF2B5EF4-FFF2-40B4-BE49-F238E27FC236}">
                <a16:creationId xmlns:a16="http://schemas.microsoft.com/office/drawing/2014/main" id="{C09A7CD0-B963-46F5-B608-6D884493F286}"/>
              </a:ext>
            </a:extLst>
          </p:cNvPr>
          <p:cNvSpPr>
            <a:spLocks noGrp="1"/>
          </p:cNvSpPr>
          <p:nvPr>
            <p:ph type="title"/>
          </p:nvPr>
        </p:nvSpPr>
        <p:spPr>
          <a:xfrm>
            <a:off x="685800" y="533400"/>
            <a:ext cx="10820400" cy="838200"/>
          </a:xfrm>
          <a:prstGeom prst="rect">
            <a:avLst/>
          </a:prstGeom>
          <a:noFill/>
          <a:ln>
            <a:noFill/>
            <a:prstDash val="solid"/>
          </a:ln>
        </p:spPr>
        <p:txBody>
          <a:bodyPr wrap="square" lIns="0" tIns="0" rIns="0" bIns="0" anchor="t">
            <a:normAutofit/>
          </a:bodyPr>
          <a:lstStyle>
            <a:defPPr algn="l">
              <a:defRPr sz="3300" b="1">
                <a:solidFill>
                  <a:schemeClr val="tx1"/>
                </a:solidFill>
                <a:latin typeface="+mj-lt"/>
                <a:ea typeface="+mj-lt"/>
                <a:cs typeface="+mj-lt"/>
              </a:defRPr>
            </a:defPPr>
            <a:lvl1pPr marL="0" indent="0">
              <a:lnSpc>
                <a:spcPct val="110000"/>
              </a:lnSpc>
              <a:spcBef>
                <a:spcPts val="0"/>
              </a:spcBef>
              <a:spcAft>
                <a:spcPts val="0"/>
              </a:spcAft>
              <a:buNone/>
            </a:lvl1pPr>
            <a:lvl2pPr marL="0" indent="0">
              <a:lnSpc>
                <a:spcPct val="110000"/>
              </a:lnSpc>
              <a:spcBef>
                <a:spcPts val="0"/>
              </a:spcBef>
              <a:spcAft>
                <a:spcPts val="0"/>
              </a:spcAft>
              <a:buNone/>
            </a:lvl2pPr>
            <a:lvl3pPr marL="0" indent="0">
              <a:lnSpc>
                <a:spcPct val="110000"/>
              </a:lnSpc>
              <a:spcBef>
                <a:spcPts val="0"/>
              </a:spcBef>
              <a:spcAft>
                <a:spcPts val="0"/>
              </a:spcAft>
              <a:buNone/>
            </a:lvl3pPr>
            <a:lvl4pPr marL="0" indent="0">
              <a:lnSpc>
                <a:spcPct val="110000"/>
              </a:lnSpc>
              <a:spcBef>
                <a:spcPts val="0"/>
              </a:spcBef>
              <a:spcAft>
                <a:spcPts val="0"/>
              </a:spcAft>
              <a:buNone/>
            </a:lvl4pPr>
            <a:lvl5pPr marL="0" indent="0">
              <a:lnSpc>
                <a:spcPct val="110000"/>
              </a:lnSpc>
              <a:spcBef>
                <a:spcPts val="0"/>
              </a:spcBef>
              <a:spcAft>
                <a:spcPts val="0"/>
              </a:spcAft>
              <a:buNone/>
            </a:lvl5pPr>
            <a:lvl6pPr marL="0" indent="0">
              <a:lnSpc>
                <a:spcPct val="110000"/>
              </a:lnSpc>
              <a:spcBef>
                <a:spcPts val="0"/>
              </a:spcBef>
              <a:spcAft>
                <a:spcPts val="0"/>
              </a:spcAft>
              <a:buNone/>
            </a:lvl6pPr>
            <a:lvl7pPr marL="0" indent="0">
              <a:lnSpc>
                <a:spcPct val="110000"/>
              </a:lnSpc>
              <a:spcBef>
                <a:spcPts val="0"/>
              </a:spcBef>
              <a:spcAft>
                <a:spcPts val="0"/>
              </a:spcAft>
              <a:buNone/>
            </a:lvl7pPr>
            <a:lvl8pPr marL="0" indent="0">
              <a:lnSpc>
                <a:spcPct val="110000"/>
              </a:lnSpc>
              <a:spcBef>
                <a:spcPts val="0"/>
              </a:spcBef>
              <a:spcAft>
                <a:spcPts val="0"/>
              </a:spcAft>
              <a:buNone/>
            </a:lvl8pPr>
            <a:lvl9pPr marL="0" indent="0">
              <a:lnSpc>
                <a:spcPct val="110000"/>
              </a:lnSpc>
              <a:spcBef>
                <a:spcPts val="0"/>
              </a:spcBef>
              <a:spcAft>
                <a:spcPts val="0"/>
              </a:spcAft>
              <a:buNone/>
            </a:lvl9pPr>
          </a:lstStyle>
          <a:p>
            <a:endParaRPr/>
          </a:p>
        </p:txBody>
      </p:sp>
      <p:sp>
        <p:nvSpPr>
          <p:cNvPr id="2" name="Left column">
            <a:extLst>
              <a:ext uri="{FF2B5EF4-FFF2-40B4-BE49-F238E27FC236}">
                <a16:creationId xmlns:a16="http://schemas.microsoft.com/office/drawing/2014/main" id="{A5C1506C-05DE-44B6-90D1-53AB1AEA0CAD}"/>
              </a:ext>
            </a:extLst>
          </p:cNvPr>
          <p:cNvSpPr>
            <a:spLocks noGrp="1"/>
          </p:cNvSpPr>
          <p:nvPr>
            <p:ph type="body" idx="1"/>
          </p:nvPr>
        </p:nvSpPr>
        <p:spPr>
          <a:xfrm>
            <a:off x="685800" y="1905000"/>
            <a:ext cx="5029200" cy="4267200"/>
          </a:xfrm>
          <a:prstGeom prst="rect">
            <a:avLst/>
          </a:prstGeom>
          <a:noFill/>
          <a:ln>
            <a:noFill/>
            <a:prstDash val="solid"/>
          </a:ln>
        </p:spPr>
        <p:txBody>
          <a:bodyPr wrap="square" lIns="0" tIns="0" rIns="0" bIns="0" anchor="t">
            <a:normAutofit/>
          </a:bodyPr>
          <a:lstStyle>
            <a:defPPr algn="l">
              <a:defRPr sz="2100" b="0">
                <a:solidFill>
                  <a:schemeClr val="tx1"/>
                </a:solidFill>
                <a:latin typeface="+mn-lt"/>
                <a:ea typeface="+mn-lt"/>
                <a:cs typeface="+mn-lt"/>
              </a:defRPr>
            </a:defPPr>
            <a:lvl1pPr marL="228600" indent="-228600">
              <a:lnSpc>
                <a:spcPct val="110000"/>
              </a:lnSpc>
              <a:spcBef>
                <a:spcPts val="0"/>
              </a:spcBef>
              <a:spcAft>
                <a:spcPts val="1200"/>
              </a:spcAft>
              <a:buChar char="•"/>
            </a:lvl1pPr>
            <a:lvl2pPr marL="533400" indent="-228600">
              <a:lnSpc>
                <a:spcPct val="110000"/>
              </a:lnSpc>
              <a:spcBef>
                <a:spcPts val="0"/>
              </a:spcBef>
              <a:spcAft>
                <a:spcPts val="1200"/>
              </a:spcAft>
              <a:buChar char="•"/>
            </a:lvl2pPr>
            <a:lvl3pPr marL="838200" indent="-228600">
              <a:lnSpc>
                <a:spcPct val="110000"/>
              </a:lnSpc>
              <a:spcBef>
                <a:spcPts val="0"/>
              </a:spcBef>
              <a:spcAft>
                <a:spcPts val="1200"/>
              </a:spcAft>
              <a:buChar char="•"/>
            </a:lvl3pPr>
            <a:lvl4pPr marL="1143000" indent="-228600">
              <a:lnSpc>
                <a:spcPct val="110000"/>
              </a:lnSpc>
              <a:spcBef>
                <a:spcPts val="0"/>
              </a:spcBef>
              <a:spcAft>
                <a:spcPts val="1200"/>
              </a:spcAft>
              <a:buChar char="•"/>
            </a:lvl4pPr>
            <a:lvl5pPr marL="1447800" indent="-228600">
              <a:lnSpc>
                <a:spcPct val="110000"/>
              </a:lnSpc>
              <a:spcBef>
                <a:spcPts val="0"/>
              </a:spcBef>
              <a:spcAft>
                <a:spcPts val="1200"/>
              </a:spcAft>
              <a:buChar char="•"/>
            </a:lvl5pPr>
            <a:lvl6pPr marL="1752600" indent="-228600">
              <a:lnSpc>
                <a:spcPct val="110000"/>
              </a:lnSpc>
              <a:spcBef>
                <a:spcPts val="0"/>
              </a:spcBef>
              <a:spcAft>
                <a:spcPts val="1200"/>
              </a:spcAft>
              <a:buChar char="•"/>
            </a:lvl6pPr>
            <a:lvl7pPr marL="2057400" indent="-228600">
              <a:lnSpc>
                <a:spcPct val="110000"/>
              </a:lnSpc>
              <a:spcBef>
                <a:spcPts val="0"/>
              </a:spcBef>
              <a:spcAft>
                <a:spcPts val="1200"/>
              </a:spcAft>
              <a:buChar char="•"/>
            </a:lvl7pPr>
            <a:lvl8pPr marL="2362200" indent="-228600">
              <a:lnSpc>
                <a:spcPct val="110000"/>
              </a:lnSpc>
              <a:spcBef>
                <a:spcPts val="0"/>
              </a:spcBef>
              <a:spcAft>
                <a:spcPts val="1200"/>
              </a:spcAft>
              <a:buChar char="•"/>
            </a:lvl8pPr>
            <a:lvl9pPr marL="2667000" indent="-228600">
              <a:lnSpc>
                <a:spcPct val="110000"/>
              </a:lnSpc>
              <a:spcBef>
                <a:spcPts val="0"/>
              </a:spcBef>
              <a:spcAft>
                <a:spcPts val="1200"/>
              </a:spcAft>
              <a:buChar char="•"/>
            </a:lvl9pPr>
          </a:lstStyle>
          <a:p>
            <a:endParaRPr/>
          </a:p>
        </p:txBody>
      </p:sp>
      <p:sp>
        <p:nvSpPr>
          <p:cNvPr id="3" name="Right column">
            <a:extLst>
              <a:ext uri="{FF2B5EF4-FFF2-40B4-BE49-F238E27FC236}">
                <a16:creationId xmlns:a16="http://schemas.microsoft.com/office/drawing/2014/main" id="{CBA75C20-609B-459D-A8B6-11D950689700}"/>
              </a:ext>
            </a:extLst>
          </p:cNvPr>
          <p:cNvSpPr>
            <a:spLocks noGrp="1"/>
          </p:cNvSpPr>
          <p:nvPr>
            <p:ph type="body" idx="2"/>
          </p:nvPr>
        </p:nvSpPr>
        <p:spPr>
          <a:xfrm>
            <a:off x="6477000" y="1905000"/>
            <a:ext cx="5029200" cy="4267200"/>
          </a:xfrm>
          <a:prstGeom prst="rect">
            <a:avLst/>
          </a:prstGeom>
          <a:noFill/>
          <a:ln>
            <a:noFill/>
            <a:prstDash val="solid"/>
          </a:ln>
        </p:spPr>
        <p:txBody>
          <a:bodyPr wrap="square" lIns="0" tIns="0" rIns="0" bIns="0" anchor="t">
            <a:normAutofit/>
          </a:bodyPr>
          <a:lstStyle>
            <a:defPPr algn="l">
              <a:defRPr sz="2100" b="0">
                <a:solidFill>
                  <a:schemeClr val="tx1"/>
                </a:solidFill>
                <a:latin typeface="+mn-lt"/>
                <a:ea typeface="+mn-lt"/>
                <a:cs typeface="+mn-lt"/>
              </a:defRPr>
            </a:defPPr>
            <a:lvl1pPr marL="228600" indent="-228600">
              <a:lnSpc>
                <a:spcPct val="110000"/>
              </a:lnSpc>
              <a:spcBef>
                <a:spcPts val="0"/>
              </a:spcBef>
              <a:spcAft>
                <a:spcPts val="1200"/>
              </a:spcAft>
              <a:buChar char="•"/>
            </a:lvl1pPr>
            <a:lvl2pPr marL="533400" indent="-228600">
              <a:lnSpc>
                <a:spcPct val="110000"/>
              </a:lnSpc>
              <a:spcBef>
                <a:spcPts val="0"/>
              </a:spcBef>
              <a:spcAft>
                <a:spcPts val="1200"/>
              </a:spcAft>
              <a:buChar char="•"/>
            </a:lvl2pPr>
            <a:lvl3pPr marL="838200" indent="-228600">
              <a:lnSpc>
                <a:spcPct val="110000"/>
              </a:lnSpc>
              <a:spcBef>
                <a:spcPts val="0"/>
              </a:spcBef>
              <a:spcAft>
                <a:spcPts val="1200"/>
              </a:spcAft>
              <a:buChar char="•"/>
            </a:lvl3pPr>
            <a:lvl4pPr marL="1143000" indent="-228600">
              <a:lnSpc>
                <a:spcPct val="110000"/>
              </a:lnSpc>
              <a:spcBef>
                <a:spcPts val="0"/>
              </a:spcBef>
              <a:spcAft>
                <a:spcPts val="1200"/>
              </a:spcAft>
              <a:buChar char="•"/>
            </a:lvl4pPr>
            <a:lvl5pPr marL="1447800" indent="-228600">
              <a:lnSpc>
                <a:spcPct val="110000"/>
              </a:lnSpc>
              <a:spcBef>
                <a:spcPts val="0"/>
              </a:spcBef>
              <a:spcAft>
                <a:spcPts val="1200"/>
              </a:spcAft>
              <a:buChar char="•"/>
            </a:lvl5pPr>
            <a:lvl6pPr marL="1752600" indent="-228600">
              <a:lnSpc>
                <a:spcPct val="110000"/>
              </a:lnSpc>
              <a:spcBef>
                <a:spcPts val="0"/>
              </a:spcBef>
              <a:spcAft>
                <a:spcPts val="1200"/>
              </a:spcAft>
              <a:buChar char="•"/>
            </a:lvl6pPr>
            <a:lvl7pPr marL="2057400" indent="-228600">
              <a:lnSpc>
                <a:spcPct val="110000"/>
              </a:lnSpc>
              <a:spcBef>
                <a:spcPts val="0"/>
              </a:spcBef>
              <a:spcAft>
                <a:spcPts val="1200"/>
              </a:spcAft>
              <a:buChar char="•"/>
            </a:lvl7pPr>
            <a:lvl8pPr marL="2362200" indent="-228600">
              <a:lnSpc>
                <a:spcPct val="110000"/>
              </a:lnSpc>
              <a:spcBef>
                <a:spcPts val="0"/>
              </a:spcBef>
              <a:spcAft>
                <a:spcPts val="1200"/>
              </a:spcAft>
              <a:buChar char="•"/>
            </a:lvl8pPr>
            <a:lvl9pPr marL="2667000" indent="-228600">
              <a:lnSpc>
                <a:spcPct val="110000"/>
              </a:lnSpc>
              <a:spcBef>
                <a:spcPts val="0"/>
              </a:spcBef>
              <a:spcAft>
                <a:spcPts val="1200"/>
              </a:spcAft>
              <a:buChar cha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cSld name="Title and One Column">
    <p:spTree>
      <p:nvGrpSpPr>
        <p:cNvPr id="1" name=""/>
        <p:cNvGrpSpPr/>
        <p:nvPr/>
      </p:nvGrpSpPr>
      <p:grpSpPr>
        <a:xfrm>
          <a:off x="0" y="0"/>
          <a:ext cx="0" cy="0"/>
          <a:chOff x="0" y="0"/>
          <a:chExt cx="0" cy="0"/>
        </a:xfrm>
      </p:grpSpPr>
      <p:sp>
        <p:nvSpPr>
          <p:cNvPr id="3" name="Title">
            <a:extLst>
              <a:ext uri="{FF2B5EF4-FFF2-40B4-BE49-F238E27FC236}">
                <a16:creationId xmlns:a16="http://schemas.microsoft.com/office/drawing/2014/main" id="{DD7EBFED-0C03-493F-B37D-47CC152CB237}"/>
              </a:ext>
            </a:extLst>
          </p:cNvPr>
          <p:cNvSpPr>
            <a:spLocks noGrp="1"/>
          </p:cNvSpPr>
          <p:nvPr>
            <p:ph type="title"/>
          </p:nvPr>
        </p:nvSpPr>
        <p:spPr>
          <a:xfrm>
            <a:off x="685800" y="533400"/>
            <a:ext cx="10820400" cy="838200"/>
          </a:xfrm>
          <a:prstGeom prst="rect">
            <a:avLst/>
          </a:prstGeom>
          <a:noFill/>
          <a:ln>
            <a:noFill/>
            <a:prstDash val="solid"/>
          </a:ln>
        </p:spPr>
        <p:txBody>
          <a:bodyPr wrap="square" lIns="0" tIns="0" rIns="0" bIns="0" anchor="t">
            <a:normAutofit/>
          </a:bodyPr>
          <a:lstStyle>
            <a:defPPr algn="l">
              <a:defRPr sz="3300" b="1">
                <a:solidFill>
                  <a:schemeClr val="tx1"/>
                </a:solidFill>
                <a:latin typeface="+mj-lt"/>
                <a:ea typeface="+mj-lt"/>
                <a:cs typeface="+mj-lt"/>
              </a:defRPr>
            </a:defPPr>
            <a:lvl1pPr marL="0" indent="0">
              <a:lnSpc>
                <a:spcPct val="110000"/>
              </a:lnSpc>
              <a:spcBef>
                <a:spcPts val="0"/>
              </a:spcBef>
              <a:spcAft>
                <a:spcPts val="0"/>
              </a:spcAft>
              <a:buNone/>
            </a:lvl1pPr>
            <a:lvl2pPr marL="0" indent="0">
              <a:lnSpc>
                <a:spcPct val="110000"/>
              </a:lnSpc>
              <a:spcBef>
                <a:spcPts val="0"/>
              </a:spcBef>
              <a:spcAft>
                <a:spcPts val="0"/>
              </a:spcAft>
              <a:buNone/>
            </a:lvl2pPr>
            <a:lvl3pPr marL="0" indent="0">
              <a:lnSpc>
                <a:spcPct val="110000"/>
              </a:lnSpc>
              <a:spcBef>
                <a:spcPts val="0"/>
              </a:spcBef>
              <a:spcAft>
                <a:spcPts val="0"/>
              </a:spcAft>
              <a:buNone/>
            </a:lvl3pPr>
            <a:lvl4pPr marL="0" indent="0">
              <a:lnSpc>
                <a:spcPct val="110000"/>
              </a:lnSpc>
              <a:spcBef>
                <a:spcPts val="0"/>
              </a:spcBef>
              <a:spcAft>
                <a:spcPts val="0"/>
              </a:spcAft>
              <a:buNone/>
            </a:lvl4pPr>
            <a:lvl5pPr marL="0" indent="0">
              <a:lnSpc>
                <a:spcPct val="110000"/>
              </a:lnSpc>
              <a:spcBef>
                <a:spcPts val="0"/>
              </a:spcBef>
              <a:spcAft>
                <a:spcPts val="0"/>
              </a:spcAft>
              <a:buNone/>
            </a:lvl5pPr>
            <a:lvl6pPr marL="0" indent="0">
              <a:lnSpc>
                <a:spcPct val="110000"/>
              </a:lnSpc>
              <a:spcBef>
                <a:spcPts val="0"/>
              </a:spcBef>
              <a:spcAft>
                <a:spcPts val="0"/>
              </a:spcAft>
              <a:buNone/>
            </a:lvl6pPr>
            <a:lvl7pPr marL="0" indent="0">
              <a:lnSpc>
                <a:spcPct val="110000"/>
              </a:lnSpc>
              <a:spcBef>
                <a:spcPts val="0"/>
              </a:spcBef>
              <a:spcAft>
                <a:spcPts val="0"/>
              </a:spcAft>
              <a:buNone/>
            </a:lvl7pPr>
            <a:lvl8pPr marL="0" indent="0">
              <a:lnSpc>
                <a:spcPct val="110000"/>
              </a:lnSpc>
              <a:spcBef>
                <a:spcPts val="0"/>
              </a:spcBef>
              <a:spcAft>
                <a:spcPts val="0"/>
              </a:spcAft>
              <a:buNone/>
            </a:lvl8pPr>
            <a:lvl9pPr marL="0" indent="0">
              <a:lnSpc>
                <a:spcPct val="110000"/>
              </a:lnSpc>
              <a:spcBef>
                <a:spcPts val="0"/>
              </a:spcBef>
              <a:spcAft>
                <a:spcPts val="0"/>
              </a:spcAft>
              <a:buNone/>
            </a:lvl9pPr>
          </a:lstStyle>
          <a:p>
            <a:endParaRPr/>
          </a:p>
        </p:txBody>
      </p:sp>
      <p:sp>
        <p:nvSpPr>
          <p:cNvPr id="2" name="Left column">
            <a:extLst>
              <a:ext uri="{FF2B5EF4-FFF2-40B4-BE49-F238E27FC236}">
                <a16:creationId xmlns:a16="http://schemas.microsoft.com/office/drawing/2014/main" id="{0EFA6462-D265-4B35-B138-186E74872633}"/>
              </a:ext>
            </a:extLst>
          </p:cNvPr>
          <p:cNvSpPr>
            <a:spLocks noGrp="1"/>
          </p:cNvSpPr>
          <p:nvPr>
            <p:ph type="body" idx="1"/>
          </p:nvPr>
        </p:nvSpPr>
        <p:spPr>
          <a:xfrm>
            <a:off x="685800" y="1905000"/>
            <a:ext cx="5029200" cy="4267200"/>
          </a:xfrm>
          <a:prstGeom prst="rect">
            <a:avLst/>
          </a:prstGeom>
          <a:noFill/>
          <a:ln>
            <a:noFill/>
            <a:prstDash val="solid"/>
          </a:ln>
        </p:spPr>
        <p:txBody>
          <a:bodyPr wrap="square" lIns="0" tIns="0" rIns="0" bIns="0" anchor="t">
            <a:normAutofit/>
          </a:bodyPr>
          <a:lstStyle>
            <a:defPPr algn="l">
              <a:defRPr sz="2250" b="0">
                <a:solidFill>
                  <a:schemeClr val="tx1"/>
                </a:solidFill>
                <a:latin typeface="+mn-lt"/>
                <a:ea typeface="+mn-lt"/>
                <a:cs typeface="+mn-lt"/>
              </a:defRPr>
            </a:defPPr>
            <a:lvl1pPr marL="228600" indent="-228600">
              <a:lnSpc>
                <a:spcPct val="110000"/>
              </a:lnSpc>
              <a:spcBef>
                <a:spcPts val="0"/>
              </a:spcBef>
              <a:spcAft>
                <a:spcPts val="1200"/>
              </a:spcAft>
              <a:buChar char="•"/>
            </a:lvl1pPr>
            <a:lvl2pPr marL="533400" indent="-228600">
              <a:lnSpc>
                <a:spcPct val="110000"/>
              </a:lnSpc>
              <a:spcBef>
                <a:spcPts val="0"/>
              </a:spcBef>
              <a:spcAft>
                <a:spcPts val="1200"/>
              </a:spcAft>
              <a:buChar char="•"/>
            </a:lvl2pPr>
            <a:lvl3pPr marL="838200" indent="-228600">
              <a:lnSpc>
                <a:spcPct val="110000"/>
              </a:lnSpc>
              <a:spcBef>
                <a:spcPts val="0"/>
              </a:spcBef>
              <a:spcAft>
                <a:spcPts val="1200"/>
              </a:spcAft>
              <a:buChar char="•"/>
            </a:lvl3pPr>
            <a:lvl4pPr marL="1143000" indent="-228600">
              <a:lnSpc>
                <a:spcPct val="110000"/>
              </a:lnSpc>
              <a:spcBef>
                <a:spcPts val="0"/>
              </a:spcBef>
              <a:spcAft>
                <a:spcPts val="1200"/>
              </a:spcAft>
              <a:buChar char="•"/>
            </a:lvl4pPr>
            <a:lvl5pPr marL="1447800" indent="-228600">
              <a:lnSpc>
                <a:spcPct val="110000"/>
              </a:lnSpc>
              <a:spcBef>
                <a:spcPts val="0"/>
              </a:spcBef>
              <a:spcAft>
                <a:spcPts val="1200"/>
              </a:spcAft>
              <a:buChar char="•"/>
            </a:lvl5pPr>
            <a:lvl6pPr marL="1752600" indent="-228600">
              <a:lnSpc>
                <a:spcPct val="110000"/>
              </a:lnSpc>
              <a:spcBef>
                <a:spcPts val="0"/>
              </a:spcBef>
              <a:spcAft>
                <a:spcPts val="1200"/>
              </a:spcAft>
              <a:buChar char="•"/>
            </a:lvl6pPr>
            <a:lvl7pPr marL="2057400" indent="-228600">
              <a:lnSpc>
                <a:spcPct val="110000"/>
              </a:lnSpc>
              <a:spcBef>
                <a:spcPts val="0"/>
              </a:spcBef>
              <a:spcAft>
                <a:spcPts val="1200"/>
              </a:spcAft>
              <a:buChar char="•"/>
            </a:lvl7pPr>
            <a:lvl8pPr marL="2362200" indent="-228600">
              <a:lnSpc>
                <a:spcPct val="110000"/>
              </a:lnSpc>
              <a:spcBef>
                <a:spcPts val="0"/>
              </a:spcBef>
              <a:spcAft>
                <a:spcPts val="1200"/>
              </a:spcAft>
              <a:buChar char="•"/>
            </a:lvl8pPr>
            <a:lvl9pPr marL="2667000" indent="-228600">
              <a:lnSpc>
                <a:spcPct val="110000"/>
              </a:lnSpc>
              <a:spcBef>
                <a:spcPts val="0"/>
              </a:spcBef>
              <a:spcAft>
                <a:spcPts val="1200"/>
              </a:spcAft>
              <a:buChar char="•"/>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 /><Relationship Id="rId7"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5" Type="http://schemas.openxmlformats.org/officeDocument/2006/relationships/slideLayout" Target="../slideLayouts/slideLayout5.xml" /><Relationship Id="rId4" Type="http://schemas.openxmlformats.org/officeDocument/2006/relationships/slideLayout" Target="../slideLayouts/slideLayout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Master">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Lst>
  <p:txStyles>
    <p:titleStyle>
      <a:lvl1pPr algn="l">
        <a:lnSpc>
          <a:spcPct val="90000"/>
        </a:lnSpc>
        <a:spcBef>
          <a:spcPts val="0"/>
        </a:spcBef>
        <a:buNone/>
        <a:defRPr sz="4400">
          <a:solidFill>
            <a:schemeClr val="tx1"/>
          </a:solidFill>
          <a:latin typeface="+mj-lt"/>
          <a:ea typeface="+mj-lt"/>
          <a:cs typeface="+mj-lt"/>
        </a:defRPr>
      </a:lvl1pPr>
    </p:titleStyle>
    <p:bodyStyle>
      <a:lvl1pPr marL="228600" indent="-228600" algn="l">
        <a:lnSpc>
          <a:spcPct val="90000"/>
        </a:lnSpc>
        <a:spcBef>
          <a:spcPts val="1000"/>
        </a:spcBef>
        <a:buChar char="•"/>
        <a:defRPr sz="2800">
          <a:solidFill>
            <a:schemeClr val="tx1"/>
          </a:solidFill>
          <a:latin typeface="+mn-lt"/>
          <a:ea typeface="+mn-lt"/>
          <a:cs typeface="+mn-lt"/>
        </a:defRPr>
      </a:lvl1pPr>
      <a:lvl2pPr marL="685800" indent="-228600" algn="l">
        <a:lnSpc>
          <a:spcPct val="90000"/>
        </a:lnSpc>
        <a:spcBef>
          <a:spcPts val="500"/>
        </a:spcBef>
        <a:buChar char="•"/>
        <a:defRPr sz="2400">
          <a:solidFill>
            <a:schemeClr val="tx1"/>
          </a:solidFill>
          <a:latin typeface="+mn-lt"/>
          <a:ea typeface="+mn-lt"/>
          <a:cs typeface="+mn-lt"/>
        </a:defRPr>
      </a:lvl2pPr>
      <a:lvl3pPr marL="1143000" indent="-228600" algn="l">
        <a:lnSpc>
          <a:spcPct val="90000"/>
        </a:lnSpc>
        <a:spcBef>
          <a:spcPts val="500"/>
        </a:spcBef>
        <a:buChar char="•"/>
        <a:defRPr sz="2000">
          <a:solidFill>
            <a:schemeClr val="tx1"/>
          </a:solidFill>
          <a:latin typeface="+mn-lt"/>
          <a:ea typeface="+mn-lt"/>
          <a:cs typeface="+mn-lt"/>
        </a:defRPr>
      </a:lvl3pPr>
      <a:lvl4pPr marL="1600200" indent="-228600" algn="l">
        <a:lnSpc>
          <a:spcPct val="90000"/>
        </a:lnSpc>
        <a:spcBef>
          <a:spcPts val="500"/>
        </a:spcBef>
        <a:buChar char="•"/>
        <a:defRPr sz="1800">
          <a:solidFill>
            <a:schemeClr val="tx1"/>
          </a:solidFill>
          <a:latin typeface="+mn-lt"/>
          <a:ea typeface="+mn-lt"/>
          <a:cs typeface="+mn-lt"/>
        </a:defRPr>
      </a:lvl4pPr>
      <a:lvl5pPr marL="2057400" indent="-228600" algn="l">
        <a:lnSpc>
          <a:spcPct val="90000"/>
        </a:lnSpc>
        <a:spcBef>
          <a:spcPts val="500"/>
        </a:spcBef>
        <a:buChar char="•"/>
        <a:defRPr sz="1800">
          <a:solidFill>
            <a:schemeClr val="tx1"/>
          </a:solidFill>
          <a:latin typeface="+mn-lt"/>
          <a:ea typeface="+mn-lt"/>
          <a:cs typeface="+mn-lt"/>
        </a:defRPr>
      </a:lvl5pPr>
      <a:lvl6pPr marL="2514600" indent="-228600" algn="l">
        <a:lnSpc>
          <a:spcPct val="90000"/>
        </a:lnSpc>
        <a:spcBef>
          <a:spcPts val="500"/>
        </a:spcBef>
        <a:buChar char="•"/>
        <a:defRPr sz="1800">
          <a:solidFill>
            <a:schemeClr val="tx1"/>
          </a:solidFill>
          <a:latin typeface="+mn-lt"/>
          <a:ea typeface="+mn-lt"/>
          <a:cs typeface="+mn-lt"/>
        </a:defRPr>
      </a:lvl6pPr>
      <a:lvl7pPr marL="2971800" indent="-228600" algn="l">
        <a:lnSpc>
          <a:spcPct val="90000"/>
        </a:lnSpc>
        <a:spcBef>
          <a:spcPts val="500"/>
        </a:spcBef>
        <a:buChar char="•"/>
        <a:defRPr sz="1800">
          <a:solidFill>
            <a:schemeClr val="tx1"/>
          </a:solidFill>
          <a:latin typeface="+mn-lt"/>
          <a:ea typeface="+mn-lt"/>
          <a:cs typeface="+mn-lt"/>
        </a:defRPr>
      </a:lvl7pPr>
      <a:lvl8pPr marL="3429000" indent="-228600" algn="l">
        <a:lnSpc>
          <a:spcPct val="90000"/>
        </a:lnSpc>
        <a:spcBef>
          <a:spcPts val="500"/>
        </a:spcBef>
        <a:buChar char="•"/>
        <a:defRPr sz="1800">
          <a:solidFill>
            <a:schemeClr val="tx1"/>
          </a:solidFill>
          <a:latin typeface="+mn-lt"/>
          <a:ea typeface="+mn-lt"/>
          <a:cs typeface="+mn-lt"/>
        </a:defRPr>
      </a:lvl8pPr>
      <a:lvl9pPr marL="3886200" indent="-228600" algn="l">
        <a:lnSpc>
          <a:spcPct val="90000"/>
        </a:lnSpc>
        <a:spcBef>
          <a:spcPts val="500"/>
        </a:spcBef>
        <a:buChar char="•"/>
        <a:defRPr sz="1800">
          <a:solidFill>
            <a:schemeClr val="tx1"/>
          </a:solidFill>
          <a:latin typeface="+mn-lt"/>
          <a:ea typeface="+mn-lt"/>
          <a:cs typeface="+mn-lt"/>
        </a:defRPr>
      </a:lvl9pPr>
    </p:bodyStyle>
    <p:otherStyle>
      <a:lvl1pPr marL="0" algn="l">
        <a:buNone/>
        <a:defRPr sz="1800">
          <a:solidFill>
            <a:schemeClr val="tx1"/>
          </a:solidFill>
          <a:latin typeface="+mn-lt"/>
          <a:ea typeface="+mn-lt"/>
          <a:cs typeface="+mn-lt"/>
        </a:defRPr>
      </a:lvl1pPr>
      <a:lvl2pPr marL="457200" algn="l">
        <a:buNone/>
        <a:defRPr sz="1800">
          <a:solidFill>
            <a:schemeClr val="tx1"/>
          </a:solidFill>
          <a:latin typeface="+mn-lt"/>
          <a:ea typeface="+mn-lt"/>
          <a:cs typeface="+mn-lt"/>
        </a:defRPr>
      </a:lvl2pPr>
      <a:lvl3pPr marL="914400" algn="l">
        <a:buNone/>
        <a:defRPr sz="1800">
          <a:solidFill>
            <a:schemeClr val="tx1"/>
          </a:solidFill>
          <a:latin typeface="+mn-lt"/>
          <a:ea typeface="+mn-lt"/>
          <a:cs typeface="+mn-lt"/>
        </a:defRPr>
      </a:lvl3pPr>
      <a:lvl4pPr marL="1371600" algn="l">
        <a:buNone/>
        <a:defRPr sz="1800">
          <a:solidFill>
            <a:schemeClr val="tx1"/>
          </a:solidFill>
          <a:latin typeface="+mn-lt"/>
          <a:ea typeface="+mn-lt"/>
          <a:cs typeface="+mn-lt"/>
        </a:defRPr>
      </a:lvl4pPr>
      <a:lvl5pPr marL="1828800" algn="l">
        <a:buNone/>
        <a:defRPr sz="1800">
          <a:solidFill>
            <a:schemeClr val="tx1"/>
          </a:solidFill>
          <a:latin typeface="+mn-lt"/>
          <a:ea typeface="+mn-lt"/>
          <a:cs typeface="+mn-lt"/>
        </a:defRPr>
      </a:lvl5pPr>
      <a:lvl6pPr marL="2286000" algn="l">
        <a:buNone/>
        <a:defRPr sz="1800">
          <a:solidFill>
            <a:schemeClr val="tx1"/>
          </a:solidFill>
          <a:latin typeface="+mn-lt"/>
          <a:ea typeface="+mn-lt"/>
          <a:cs typeface="+mn-lt"/>
        </a:defRPr>
      </a:lvl6pPr>
      <a:lvl7pPr marL="2743200" algn="l">
        <a:buNone/>
        <a:defRPr sz="1800">
          <a:solidFill>
            <a:schemeClr val="tx1"/>
          </a:solidFill>
          <a:latin typeface="+mn-lt"/>
          <a:ea typeface="+mn-lt"/>
          <a:cs typeface="+mn-lt"/>
        </a:defRPr>
      </a:lvl7pPr>
      <a:lvl8pPr marL="3200400" algn="l">
        <a:buNone/>
        <a:defRPr sz="1800">
          <a:solidFill>
            <a:schemeClr val="tx1"/>
          </a:solidFill>
          <a:latin typeface="+mn-lt"/>
          <a:ea typeface="+mn-lt"/>
          <a:cs typeface="+mn-lt"/>
        </a:defRPr>
      </a:lvl8pPr>
      <a:lvl9pPr marL="3657600" algn="l">
        <a:buNone/>
        <a:defRPr sz="1800">
          <a:solidFill>
            <a:schemeClr val="tx1"/>
          </a:solidFill>
          <a:latin typeface="+mn-lt"/>
          <a:ea typeface="+mn-lt"/>
          <a:cs typeface="+mn-lt"/>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notesSlide" Target="../notesSlides/notesSlide1.xml" /><Relationship Id="rId1" Type="http://schemas.openxmlformats.org/officeDocument/2006/relationships/slideLayout" Target="../slideLayouts/slideLayout6.xml" /></Relationships>
</file>

<file path=ppt/slides/_rels/slide2.xml.rels><?xml version="1.0" encoding="UTF-8" standalone="yes"?>
<Relationships xmlns="http://schemas.openxmlformats.org/package/2006/relationships"><Relationship Id="rId3" Type="http://schemas.openxmlformats.org/officeDocument/2006/relationships/hyperlink" Target="https://www.jobs.service.gov.uk/jobs/6abfba6e7f91ed8636dafcfc" TargetMode="External" /><Relationship Id="rId2" Type="http://schemas.openxmlformats.org/officeDocument/2006/relationships/notesSlide" Target="../notesSlides/notesSlide2.xml" /><Relationship Id="rId1" Type="http://schemas.openxmlformats.org/officeDocument/2006/relationships/slideLayout" Target="../slideLayouts/slideLayout6.xml" /></Relationships>
</file>

<file path=ppt/slides/_rels/slide3.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notesSlide" Target="../notesSlides/notesSlide3.xml" /><Relationship Id="rId1" Type="http://schemas.openxmlformats.org/officeDocument/2006/relationships/slideLayout" Target="../slideLayouts/slideLayout6.xml" /></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6.xml" /></Relationships>
</file>

<file path=ppt/slides/_rels/slide5.xml.rels><?xml version="1.0" encoding="UTF-8" standalone="yes"?>
<Relationships xmlns="http://schemas.openxmlformats.org/package/2006/relationships"><Relationship Id="rId3" Type="http://schemas.openxmlformats.org/officeDocument/2006/relationships/image" Target="../media/image3.jpeg" /><Relationship Id="rId2" Type="http://schemas.openxmlformats.org/officeDocument/2006/relationships/notesSlide" Target="../notesSlides/notesSlide5.xml" /><Relationship Id="rId1" Type="http://schemas.openxmlformats.org/officeDocument/2006/relationships/slideLayout" Target="../slideLayouts/slideLayout6.xml" /></Relationships>
</file>

<file path=ppt/slides/_rels/slide6.xml.rels><?xml version="1.0" encoding="UTF-8" standalone="yes"?>
<Relationships xmlns="http://schemas.openxmlformats.org/package/2006/relationships"><Relationship Id="rId3" Type="http://schemas.openxmlformats.org/officeDocument/2006/relationships/chart" Target="../charts/chart1.xml" /><Relationship Id="rId2" Type="http://schemas.openxmlformats.org/officeDocument/2006/relationships/notesSlide" Target="../notesSlides/notesSlide6.xml" /><Relationship Id="rId1" Type="http://schemas.openxmlformats.org/officeDocument/2006/relationships/slideLayout" Target="../slideLayouts/slideLayout6.xml" /></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6.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 /><Relationship Id="rId1" Type="http://schemas.openxmlformats.org/officeDocument/2006/relationships/slideLayout" Target="../slideLayouts/slideLayout6.xml" /></Relationships>
</file>

<file path=ppt/slides/_rels/slide9.xml.rels><?xml version="1.0" encoding="UTF-8" standalone="yes"?>
<Relationships xmlns="http://schemas.openxmlformats.org/package/2006/relationships"><Relationship Id="rId3" Type="http://schemas.openxmlformats.org/officeDocument/2006/relationships/image" Target="../media/image4.jpeg" /><Relationship Id="rId2" Type="http://schemas.openxmlformats.org/officeDocument/2006/relationships/notesSlide" Target="../notesSlides/notesSlide9.xml" /><Relationship Id="rId1" Type="http://schemas.openxmlformats.org/officeDocument/2006/relationships/slideLayout" Target="../slideLayouts/slideLayout6.xml" /></Relationships>
</file>

<file path=ppt/slides/_rels/slide10.xml.rels><?xml version="1.0" encoding="UTF-8" standalone="yes"?>
<Relationships xmlns="http://schemas.openxmlformats.org/package/2006/relationships"><Relationship Id="rId8" Type="http://schemas.openxmlformats.org/officeDocument/2006/relationships/hyperlink" Target="https://www.skillsforcare.org.uk/Developing-your-workforce/Care-Certificate/Care-Certificate-standards.aspx?utm_source=chatgpt.com" TargetMode="External" /><Relationship Id="rId3" Type="http://schemas.openxmlformats.org/officeDocument/2006/relationships/hyperlink" Target="https://www.bloomsbury.com/au/reflective-journal-9781352010299/?utm_source=chatgpt.com" TargetMode="External" /><Relationship Id="rId7" Type="http://schemas.openxmlformats.org/officeDocument/2006/relationships/hyperlink" Target="https://www.nice.org.uk/guidance/ng21/chapter/recommendations" TargetMode="External" /><Relationship Id="rId2" Type="http://schemas.openxmlformats.org/officeDocument/2006/relationships/notesSlide" Target="../notesSlides/notesSlide10.xml" /><Relationship Id="rId1" Type="http://schemas.openxmlformats.org/officeDocument/2006/relationships/slideLayout" Target="../slideLayouts/slideLayout6.xml" /><Relationship Id="rId6" Type="http://schemas.openxmlformats.org/officeDocument/2006/relationships/hyperlink" Target="https://www.bloomsbury.com/us/skills-for-success-9781352011593/?utm_source=chatgpt.com" TargetMode="External" /><Relationship Id="rId5" Type="http://schemas.openxmlformats.org/officeDocument/2006/relationships/hyperlink" Target="https://www.jobs.service.gov.uk/jobs/6abfba6e7f91ed8636dafcfc" TargetMode="External" /><Relationship Id="rId4" Type="http://schemas.openxmlformats.org/officeDocument/2006/relationships/hyperlink" Target="https://www.cqc.org.uk/guidance-regulation/providers/regulations-service-providers-and-managers/health-social-care-act/regulation-9?utm_source=chatgpt.com" TargetMode="External" /><Relationship Id="rId9" Type="http://schemas.openxmlformats.org/officeDocument/2006/relationships/hyperlink" Target="https://www.skillsforcare.org.uk/Adult-Social-Care-Workforce-Data/workforceintelligence/Reports-and-visualisations/National-information/Size-and-structure-report.aspx?utm_source=chatgpt.com"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183B48"/>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B8FDAA5F-E9E8-4645-A548-9355B4047241}"/>
              </a:ext>
            </a:extLst>
          </p:cNvPr>
          <p:cNvPicPr>
            <a:picLocks noChangeAspect="1"/>
          </p:cNvPicPr>
          <p:nvPr/>
        </p:nvPicPr>
        <p:blipFill>
          <a:blip r:embed="rId3"/>
          <a:srcRect l="15625" r="15625"/>
          <a:stretch>
            <a:fillRect/>
          </a:stretch>
        </p:blipFill>
        <p:spPr>
          <a:xfrm>
            <a:off x="5905500" y="0"/>
            <a:ext cx="6286500" cy="6858000"/>
          </a:xfrm>
          <a:prstGeom prst="rect">
            <a:avLst/>
          </a:prstGeom>
        </p:spPr>
      </p:pic>
      <p:sp>
        <p:nvSpPr>
          <p:cNvPr id="4" name="Rectangle 3">
            <a:extLst>
              <a:ext uri="{FF2B5EF4-FFF2-40B4-BE49-F238E27FC236}">
                <a16:creationId xmlns:a16="http://schemas.microsoft.com/office/drawing/2014/main" id="{4DE5E322-0E06-4A2F-AAB8-F75C879DA2D9}"/>
              </a:ext>
            </a:extLst>
          </p:cNvPr>
          <p:cNvSpPr>
            <a:spLocks noGrp="1"/>
          </p:cNvSpPr>
          <p:nvPr/>
        </p:nvSpPr>
        <p:spPr>
          <a:xfrm>
            <a:off x="590550" y="3619500"/>
            <a:ext cx="4810125" cy="1381125"/>
          </a:xfrm>
          <a:prstGeom prst="rect">
            <a:avLst/>
          </a:prstGeom>
          <a:noFill/>
          <a:ln w="0">
            <a:noFill/>
          </a:ln>
        </p:spPr>
        <p:txBody>
          <a:bodyPr wrap="square" lIns="0" tIns="0" rIns="0" bIns="0" anchor="t"/>
          <a:lstStyle>
            <a:defPPr>
              <a:defRPr sz="1875" b="0">
                <a:solidFill>
                  <a:srgbClr val="ECF2EF"/>
                </a:solidFill>
                <a:latin typeface="Arial"/>
                <a:ea typeface="Arial"/>
                <a:cs typeface="Arial"/>
              </a:defRPr>
            </a:defPPr>
          </a:lstStyle>
          <a:p>
            <a:pPr>
              <a:defRPr sz="1875" b="0">
                <a:solidFill>
                  <a:srgbClr val="ECF2EF"/>
                </a:solidFill>
                <a:latin typeface="Arial"/>
                <a:ea typeface="Arial"/>
                <a:cs typeface="Arial"/>
              </a:defRPr>
            </a:pPr>
            <a:endParaRPr sz="1875" b="0" dirty="0">
              <a:solidFill>
                <a:srgbClr val="ECF2EF"/>
              </a:solidFill>
              <a:latin typeface="Arial"/>
              <a:ea typeface="Arial"/>
              <a:cs typeface="Arial"/>
            </a:endParaRPr>
          </a:p>
        </p:txBody>
      </p:sp>
      <p:sp>
        <p:nvSpPr>
          <p:cNvPr id="5" name="Rectangle 4">
            <a:extLst>
              <a:ext uri="{FF2B5EF4-FFF2-40B4-BE49-F238E27FC236}">
                <a16:creationId xmlns:a16="http://schemas.microsoft.com/office/drawing/2014/main" id="{29385F58-B8EA-43E3-B791-62E6FAB68BD7}"/>
              </a:ext>
            </a:extLst>
          </p:cNvPr>
          <p:cNvSpPr>
            <a:spLocks noGrp="1"/>
          </p:cNvSpPr>
          <p:nvPr/>
        </p:nvSpPr>
        <p:spPr>
          <a:xfrm>
            <a:off x="590550" y="1023731"/>
            <a:ext cx="4810125" cy="5262770"/>
          </a:xfrm>
          <a:prstGeom prst="rect">
            <a:avLst/>
          </a:prstGeom>
          <a:noFill/>
          <a:ln w="0">
            <a:noFill/>
          </a:ln>
        </p:spPr>
        <p:txBody>
          <a:bodyPr wrap="square" lIns="0" tIns="0" rIns="0" bIns="0" anchor="t"/>
          <a:lstStyle>
            <a:defPPr>
              <a:defRPr sz="1575" b="0">
                <a:solidFill>
                  <a:srgbClr val="ECF2EF"/>
                </a:solidFill>
                <a:latin typeface="Arial"/>
                <a:ea typeface="Arial"/>
                <a:cs typeface="Arial"/>
              </a:defRPr>
            </a:defPPr>
          </a:lstStyle>
          <a:p>
            <a:pPr>
              <a:defRPr sz="1575" b="0">
                <a:solidFill>
                  <a:srgbClr val="ECF2EF"/>
                </a:solidFill>
                <a:latin typeface="Arial"/>
                <a:ea typeface="Arial"/>
                <a:cs typeface="Arial"/>
              </a:defRPr>
            </a:pPr>
            <a:endParaRPr lang="en-US" sz="1575" b="0" dirty="0">
              <a:solidFill>
                <a:srgbClr val="ECF2EF"/>
              </a:solidFill>
              <a:latin typeface="Arial"/>
              <a:ea typeface="Arial"/>
              <a:cs typeface="Arial"/>
            </a:endParaRPr>
          </a:p>
          <a:p>
            <a:pPr>
              <a:defRPr sz="1575" b="0">
                <a:solidFill>
                  <a:srgbClr val="ECF2EF"/>
                </a:solidFill>
                <a:latin typeface="Arial"/>
                <a:ea typeface="Arial"/>
                <a:cs typeface="Arial"/>
              </a:defRPr>
            </a:pPr>
            <a:endParaRPr lang="en-US" sz="1575" dirty="0">
              <a:solidFill>
                <a:srgbClr val="ECF2EF"/>
              </a:solidFill>
              <a:latin typeface="Arial"/>
              <a:ea typeface="Arial"/>
              <a:cs typeface="Arial"/>
            </a:endParaRPr>
          </a:p>
          <a:p>
            <a:pPr algn="ctr">
              <a:defRPr sz="1575" b="0">
                <a:solidFill>
                  <a:srgbClr val="ECF2EF"/>
                </a:solidFill>
                <a:latin typeface="Arial"/>
                <a:ea typeface="Arial"/>
                <a:cs typeface="Arial"/>
              </a:defRPr>
            </a:pPr>
            <a:endParaRPr lang="en-US" b="0" dirty="0">
              <a:solidFill>
                <a:srgbClr val="ECF2EF"/>
              </a:solidFill>
              <a:latin typeface="Arial"/>
              <a:ea typeface="Arial"/>
              <a:cs typeface="Arial"/>
            </a:endParaRPr>
          </a:p>
          <a:p>
            <a:pPr algn="ctr">
              <a:defRPr sz="1575" b="0">
                <a:solidFill>
                  <a:srgbClr val="ECF2EF"/>
                </a:solidFill>
                <a:latin typeface="Arial"/>
                <a:ea typeface="Arial"/>
                <a:cs typeface="Arial"/>
              </a:defRPr>
            </a:pPr>
            <a:endParaRPr lang="en-US" dirty="0">
              <a:solidFill>
                <a:srgbClr val="ECF2EF"/>
              </a:solidFill>
              <a:latin typeface="Arial"/>
              <a:ea typeface="Arial"/>
              <a:cs typeface="Arial"/>
            </a:endParaRPr>
          </a:p>
          <a:p>
            <a:pPr algn="ctr">
              <a:defRPr sz="1575" b="0">
                <a:solidFill>
                  <a:srgbClr val="ECF2EF"/>
                </a:solidFill>
                <a:latin typeface="Arial"/>
                <a:ea typeface="Arial"/>
                <a:cs typeface="Arial"/>
              </a:defRPr>
            </a:pPr>
            <a:endParaRPr lang="en-US" b="0" dirty="0">
              <a:solidFill>
                <a:srgbClr val="ECF2EF"/>
              </a:solidFill>
              <a:latin typeface="Arial"/>
              <a:ea typeface="Arial"/>
              <a:cs typeface="Arial"/>
            </a:endParaRPr>
          </a:p>
          <a:p>
            <a:pPr algn="ctr">
              <a:defRPr sz="1575" b="0">
                <a:solidFill>
                  <a:srgbClr val="ECF2EF"/>
                </a:solidFill>
                <a:latin typeface="Arial"/>
                <a:ea typeface="Arial"/>
                <a:cs typeface="Arial"/>
              </a:defRPr>
            </a:pPr>
            <a:r>
              <a:rPr lang="en-US" dirty="0" err="1">
                <a:solidFill>
                  <a:srgbClr val="ECF2EF"/>
                </a:solidFill>
                <a:latin typeface="Arial"/>
                <a:ea typeface="Arial"/>
                <a:cs typeface="Arial"/>
              </a:rPr>
              <a:t>Programme</a:t>
            </a:r>
            <a:r>
              <a:rPr lang="en-US" dirty="0">
                <a:solidFill>
                  <a:srgbClr val="ECF2EF"/>
                </a:solidFill>
                <a:latin typeface="Arial"/>
                <a:ea typeface="Arial"/>
                <a:cs typeface="Arial"/>
              </a:rPr>
              <a:t>: Certificate of Higher Education Skills for the Workplace (Health and Social Care)</a:t>
            </a:r>
          </a:p>
          <a:p>
            <a:pPr algn="ctr">
              <a:defRPr sz="1575" b="0">
                <a:solidFill>
                  <a:srgbClr val="ECF2EF"/>
                </a:solidFill>
                <a:latin typeface="Arial"/>
                <a:ea typeface="Arial"/>
                <a:cs typeface="Arial"/>
              </a:defRPr>
            </a:pPr>
            <a:r>
              <a:rPr lang="en-US" dirty="0">
                <a:solidFill>
                  <a:srgbClr val="ECF2EF"/>
                </a:solidFill>
                <a:latin typeface="Arial"/>
                <a:ea typeface="Arial"/>
                <a:cs typeface="Arial"/>
              </a:rPr>
              <a:t>Module: Professional Development within Health and Social Care</a:t>
            </a:r>
          </a:p>
          <a:p>
            <a:pPr algn="ctr">
              <a:defRPr sz="1575" b="0">
                <a:solidFill>
                  <a:srgbClr val="ECF2EF"/>
                </a:solidFill>
                <a:latin typeface="Arial"/>
                <a:ea typeface="Arial"/>
                <a:cs typeface="Arial"/>
              </a:defRPr>
            </a:pPr>
            <a:r>
              <a:rPr lang="en-US" dirty="0">
                <a:solidFill>
                  <a:srgbClr val="ECF2EF"/>
                </a:solidFill>
                <a:latin typeface="Arial"/>
                <a:ea typeface="Arial"/>
                <a:cs typeface="Arial"/>
              </a:rPr>
              <a:t>Module code: LCHS4009</a:t>
            </a:r>
          </a:p>
          <a:p>
            <a:pPr algn="ctr">
              <a:defRPr sz="1575" b="0">
                <a:solidFill>
                  <a:srgbClr val="ECF2EF"/>
                </a:solidFill>
                <a:latin typeface="Arial"/>
                <a:ea typeface="Arial"/>
                <a:cs typeface="Arial"/>
              </a:defRPr>
            </a:pPr>
            <a:r>
              <a:rPr lang="en-US" dirty="0">
                <a:solidFill>
                  <a:srgbClr val="ECF2EF"/>
                </a:solidFill>
                <a:latin typeface="Arial"/>
                <a:ea typeface="Arial"/>
                <a:cs typeface="Arial"/>
              </a:rPr>
              <a:t>Task-1 </a:t>
            </a:r>
            <a:r>
              <a:rPr lang="en-US" dirty="0" err="1">
                <a:solidFill>
                  <a:srgbClr val="ECF2EF"/>
                </a:solidFill>
                <a:latin typeface="Arial"/>
                <a:ea typeface="Arial"/>
                <a:cs typeface="Arial"/>
              </a:rPr>
              <a:t>Prsentation</a:t>
            </a:r>
            <a:endParaRPr lang="en-US" dirty="0">
              <a:solidFill>
                <a:srgbClr val="ECF2EF"/>
              </a:solidFill>
              <a:latin typeface="Arial"/>
              <a:ea typeface="Arial"/>
              <a:cs typeface="Arial"/>
            </a:endParaRPr>
          </a:p>
          <a:p>
            <a:pPr algn="ctr">
              <a:defRPr sz="1575" b="0">
                <a:solidFill>
                  <a:srgbClr val="ECF2EF"/>
                </a:solidFill>
                <a:latin typeface="Arial"/>
                <a:ea typeface="Arial"/>
                <a:cs typeface="Arial"/>
              </a:defRPr>
            </a:pPr>
            <a:endParaRPr lang="en-US" b="0" dirty="0">
              <a:solidFill>
                <a:srgbClr val="ECF2EF"/>
              </a:solidFill>
              <a:latin typeface="Arial"/>
              <a:ea typeface="Arial"/>
              <a:cs typeface="Arial"/>
            </a:endParaRPr>
          </a:p>
          <a:p>
            <a:pPr algn="ctr">
              <a:defRPr sz="1575" b="0">
                <a:solidFill>
                  <a:srgbClr val="ECF2EF"/>
                </a:solidFill>
                <a:latin typeface="Arial"/>
                <a:ea typeface="Arial"/>
                <a:cs typeface="Arial"/>
              </a:defRPr>
            </a:pPr>
            <a:endParaRPr lang="en-US" dirty="0">
              <a:solidFill>
                <a:srgbClr val="ECF2EF"/>
              </a:solidFill>
              <a:latin typeface="Arial"/>
              <a:ea typeface="Arial"/>
              <a:cs typeface="Arial"/>
            </a:endParaRPr>
          </a:p>
          <a:p>
            <a:pPr algn="ctr">
              <a:defRPr sz="1575" b="0">
                <a:solidFill>
                  <a:srgbClr val="ECF2EF"/>
                </a:solidFill>
                <a:latin typeface="Arial"/>
                <a:ea typeface="Arial"/>
                <a:cs typeface="Arial"/>
              </a:defRPr>
            </a:pPr>
            <a:r>
              <a:rPr lang="en-US" b="0" dirty="0">
                <a:solidFill>
                  <a:srgbClr val="ECF2EF"/>
                </a:solidFill>
                <a:latin typeface="Arial"/>
                <a:ea typeface="Arial"/>
                <a:cs typeface="Arial"/>
              </a:rPr>
              <a:t>Submitted By: Rabiya Bi</a:t>
            </a:r>
          </a:p>
          <a:p>
            <a:pPr algn="ctr">
              <a:defRPr sz="1575" b="0">
                <a:solidFill>
                  <a:srgbClr val="ECF2EF"/>
                </a:solidFill>
                <a:latin typeface="Arial"/>
                <a:ea typeface="Arial"/>
                <a:cs typeface="Arial"/>
              </a:defRPr>
            </a:pPr>
            <a:r>
              <a:rPr lang="en-US" dirty="0">
                <a:solidFill>
                  <a:srgbClr val="ECF2EF"/>
                </a:solidFill>
                <a:latin typeface="Arial"/>
                <a:ea typeface="Arial"/>
                <a:cs typeface="Arial"/>
              </a:rPr>
              <a:t>Student ID: 2521424</a:t>
            </a:r>
            <a:endParaRPr b="0" dirty="0">
              <a:solidFill>
                <a:srgbClr val="ECF2EF"/>
              </a:solidFill>
              <a:latin typeface="Arial"/>
              <a:ea typeface="Arial"/>
              <a:cs typeface="Arial"/>
            </a:endParaRPr>
          </a:p>
        </p:txBody>
      </p:sp>
    </p:spTree>
    <p:extLst>
      <p:ext uri="{BB962C8B-B14F-4D97-AF65-F5344CB8AC3E}">
        <p14:creationId xmlns:p14="http://schemas.microsoft.com/office/powerpoint/2010/main" val="6091155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8F6F0"/>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CA80E76-5E4A-4A28-BC41-CE6297415814}"/>
              </a:ext>
            </a:extLst>
          </p:cNvPr>
          <p:cNvSpPr>
            <a:spLocks noGrp="1"/>
          </p:cNvSpPr>
          <p:nvPr/>
        </p:nvSpPr>
        <p:spPr>
          <a:xfrm>
            <a:off x="619125" y="400050"/>
            <a:ext cx="10953750" cy="590550"/>
          </a:xfrm>
          <a:prstGeom prst="rect">
            <a:avLst/>
          </a:prstGeom>
          <a:noFill/>
          <a:ln w="0">
            <a:noFill/>
          </a:ln>
        </p:spPr>
        <p:txBody>
          <a:bodyPr wrap="square" lIns="0" tIns="0" rIns="0" bIns="0" anchor="t"/>
          <a:lstStyle>
            <a:defPPr>
              <a:defRPr sz="3150" b="1">
                <a:solidFill>
                  <a:srgbClr val="183B48"/>
                </a:solidFill>
                <a:latin typeface="Arial"/>
                <a:ea typeface="Arial"/>
                <a:cs typeface="Arial"/>
              </a:defRPr>
            </a:defPPr>
          </a:lstStyle>
          <a:p>
            <a:pPr>
              <a:defRPr sz="3150" b="1">
                <a:solidFill>
                  <a:srgbClr val="183B48"/>
                </a:solidFill>
                <a:latin typeface="Arial"/>
                <a:ea typeface="Arial"/>
                <a:cs typeface="Arial"/>
              </a:defRPr>
            </a:pPr>
            <a:r>
              <a:rPr sz="3150" b="1">
                <a:solidFill>
                  <a:srgbClr val="183B48"/>
                </a:solidFill>
                <a:latin typeface="Arial"/>
                <a:ea typeface="Arial"/>
                <a:cs typeface="Arial"/>
              </a:rPr>
              <a:t>My chosen role and live advert</a:t>
            </a:r>
          </a:p>
        </p:txBody>
      </p:sp>
      <p:sp>
        <p:nvSpPr>
          <p:cNvPr id="2" name="Rectangle 1">
            <a:extLst>
              <a:ext uri="{FF2B5EF4-FFF2-40B4-BE49-F238E27FC236}">
                <a16:creationId xmlns:a16="http://schemas.microsoft.com/office/drawing/2014/main" id="{861ED9D1-6274-4155-901C-36331D97FDBE}"/>
              </a:ext>
            </a:extLst>
          </p:cNvPr>
          <p:cNvSpPr>
            <a:spLocks noGrp="1"/>
          </p:cNvSpPr>
          <p:nvPr/>
        </p:nvSpPr>
        <p:spPr>
          <a:xfrm>
            <a:off x="638175" y="1152525"/>
            <a:ext cx="876300" cy="47625"/>
          </a:xfrm>
          <a:prstGeom prst="rect">
            <a:avLst/>
          </a:prstGeom>
          <a:solidFill>
            <a:srgbClr val="B56845"/>
          </a:solidFill>
          <a:ln w="0">
            <a:noFill/>
          </a:ln>
        </p:spPr>
      </p:sp>
      <p:sp>
        <p:nvSpPr>
          <p:cNvPr id="3" name="Rectangle 2">
            <a:extLst>
              <a:ext uri="{FF2B5EF4-FFF2-40B4-BE49-F238E27FC236}">
                <a16:creationId xmlns:a16="http://schemas.microsoft.com/office/drawing/2014/main" id="{90F09888-2D72-4AE2-B28E-407ADDE400AC}"/>
              </a:ext>
            </a:extLst>
          </p:cNvPr>
          <p:cNvSpPr>
            <a:spLocks noGrp="1"/>
          </p:cNvSpPr>
          <p:nvPr/>
        </p:nvSpPr>
        <p:spPr>
          <a:xfrm>
            <a:off x="619125" y="6429375"/>
            <a:ext cx="10953750" cy="9525"/>
          </a:xfrm>
          <a:prstGeom prst="rect">
            <a:avLst/>
          </a:prstGeom>
          <a:solidFill>
            <a:srgbClr val="B8CBC7"/>
          </a:solidFill>
          <a:ln w="0">
            <a:noFill/>
          </a:ln>
        </p:spPr>
      </p:sp>
      <p:sp>
        <p:nvSpPr>
          <p:cNvPr id="4" name="Rectangle 3">
            <a:extLst>
              <a:ext uri="{FF2B5EF4-FFF2-40B4-BE49-F238E27FC236}">
                <a16:creationId xmlns:a16="http://schemas.microsoft.com/office/drawing/2014/main" id="{F8CCD90F-78E5-4EBA-BE7F-B5DA1C7F5BE6}"/>
              </a:ext>
            </a:extLst>
          </p:cNvPr>
          <p:cNvSpPr>
            <a:spLocks noGrp="1"/>
          </p:cNvSpPr>
          <p:nvPr/>
        </p:nvSpPr>
        <p:spPr>
          <a:xfrm>
            <a:off x="666750" y="1524000"/>
            <a:ext cx="4762500" cy="342900"/>
          </a:xfrm>
          <a:prstGeom prst="rect">
            <a:avLst/>
          </a:prstGeom>
          <a:noFill/>
          <a:ln w="0">
            <a:noFill/>
          </a:ln>
        </p:spPr>
        <p:txBody>
          <a:bodyPr wrap="square" lIns="0" tIns="0" rIns="0" bIns="0" anchor="t"/>
          <a:lstStyle>
            <a:defPPr>
              <a:defRPr sz="2100" b="1">
                <a:solidFill>
                  <a:srgbClr val="237E77"/>
                </a:solidFill>
                <a:latin typeface="Arial"/>
                <a:ea typeface="Arial"/>
                <a:cs typeface="Arial"/>
              </a:defRPr>
            </a:defPPr>
          </a:lstStyle>
          <a:p>
            <a:pPr>
              <a:defRPr sz="2100" b="1">
                <a:solidFill>
                  <a:srgbClr val="237E77"/>
                </a:solidFill>
                <a:latin typeface="Arial"/>
                <a:ea typeface="Arial"/>
                <a:cs typeface="Arial"/>
              </a:defRPr>
            </a:pPr>
            <a:r>
              <a:rPr>
                <a:hlinkClick r:id="rId3"/>
              </a:rPr>
              <a:t>Care Assistant</a:t>
            </a:r>
          </a:p>
        </p:txBody>
      </p:sp>
      <p:sp>
        <p:nvSpPr>
          <p:cNvPr id="5" name="Rectangle 4">
            <a:extLst>
              <a:ext uri="{FF2B5EF4-FFF2-40B4-BE49-F238E27FC236}">
                <a16:creationId xmlns:a16="http://schemas.microsoft.com/office/drawing/2014/main" id="{12354555-84AF-4013-A6BD-9883988A1EBB}"/>
              </a:ext>
            </a:extLst>
          </p:cNvPr>
          <p:cNvSpPr>
            <a:spLocks noGrp="1"/>
          </p:cNvSpPr>
          <p:nvPr/>
        </p:nvSpPr>
        <p:spPr>
          <a:xfrm>
            <a:off x="666750" y="1924050"/>
            <a:ext cx="4762500" cy="1095375"/>
          </a:xfrm>
          <a:prstGeom prst="rect">
            <a:avLst/>
          </a:prstGeom>
          <a:noFill/>
          <a:ln w="0">
            <a:noFill/>
          </a:ln>
        </p:spPr>
        <p:txBody>
          <a:bodyPr wrap="square" lIns="0" tIns="0" rIns="0" bIns="0" anchor="t"/>
          <a:lstStyle>
            <a:defPPr>
              <a:defRPr sz="2100" b="0">
                <a:solidFill>
                  <a:srgbClr val="183B48"/>
                </a:solidFill>
                <a:latin typeface="Arial"/>
                <a:ea typeface="Arial"/>
                <a:cs typeface="Arial"/>
              </a:defRPr>
            </a:defPPr>
          </a:lstStyle>
          <a:p>
            <a:pPr>
              <a:defRPr sz="2100" b="0">
                <a:solidFill>
                  <a:srgbClr val="183B48"/>
                </a:solidFill>
                <a:latin typeface="Arial"/>
                <a:ea typeface="Arial"/>
                <a:cs typeface="Arial"/>
              </a:defRPr>
            </a:pPr>
            <a:r>
              <a:rPr sz="2100" b="0">
                <a:solidFill>
                  <a:srgbClr val="183B48"/>
                </a:solidFill>
                <a:latin typeface="Arial"/>
                <a:ea typeface="Arial"/>
                <a:cs typeface="Arial"/>
              </a:rPr>
              <a:t>Chislehurst Homecare Partnership, BR6 7DB, Greater London. Part-time, field-based apprenticeship. Closes 31 October 2026.</a:t>
            </a:r>
          </a:p>
        </p:txBody>
      </p:sp>
      <p:sp>
        <p:nvSpPr>
          <p:cNvPr id="6" name="Rectangle 5">
            <a:extLst>
              <a:ext uri="{FF2B5EF4-FFF2-40B4-BE49-F238E27FC236}">
                <a16:creationId xmlns:a16="http://schemas.microsoft.com/office/drawing/2014/main" id="{1F43C5BD-0DF1-4B2E-B10F-D83828E3368E}"/>
              </a:ext>
            </a:extLst>
          </p:cNvPr>
          <p:cNvSpPr>
            <a:spLocks noGrp="1"/>
          </p:cNvSpPr>
          <p:nvPr/>
        </p:nvSpPr>
        <p:spPr>
          <a:xfrm>
            <a:off x="6286500" y="1524000"/>
            <a:ext cx="5191125" cy="342900"/>
          </a:xfrm>
          <a:prstGeom prst="rect">
            <a:avLst/>
          </a:prstGeom>
          <a:noFill/>
          <a:ln w="0">
            <a:noFill/>
          </a:ln>
        </p:spPr>
        <p:txBody>
          <a:bodyPr wrap="square" lIns="0" tIns="0" rIns="0" bIns="0" anchor="t"/>
          <a:lstStyle>
            <a:defPPr>
              <a:defRPr sz="2100" b="1">
                <a:solidFill>
                  <a:srgbClr val="237E77"/>
                </a:solidFill>
                <a:latin typeface="Arial"/>
                <a:ea typeface="Arial"/>
                <a:cs typeface="Arial"/>
              </a:defRPr>
            </a:defPPr>
          </a:lstStyle>
          <a:p>
            <a:pPr>
              <a:defRPr sz="2100" b="1">
                <a:solidFill>
                  <a:srgbClr val="237E77"/>
                </a:solidFill>
                <a:latin typeface="Arial"/>
                <a:ea typeface="Arial"/>
                <a:cs typeface="Arial"/>
              </a:defRPr>
            </a:pPr>
            <a:r>
              <a:rPr sz="2100" b="1">
                <a:solidFill>
                  <a:srgbClr val="237E77"/>
                </a:solidFill>
                <a:latin typeface="Arial"/>
                <a:ea typeface="Arial"/>
                <a:cs typeface="Arial"/>
              </a:rPr>
              <a:t>Employer priorities</a:t>
            </a:r>
          </a:p>
        </p:txBody>
      </p:sp>
      <p:sp>
        <p:nvSpPr>
          <p:cNvPr id="7" name="Rectangle 6">
            <a:extLst>
              <a:ext uri="{FF2B5EF4-FFF2-40B4-BE49-F238E27FC236}">
                <a16:creationId xmlns:a16="http://schemas.microsoft.com/office/drawing/2014/main" id="{E6B432FE-9934-4DA9-A5A2-00C126AA0A24}"/>
              </a:ext>
            </a:extLst>
          </p:cNvPr>
          <p:cNvSpPr>
            <a:spLocks noGrp="1"/>
          </p:cNvSpPr>
          <p:nvPr/>
        </p:nvSpPr>
        <p:spPr>
          <a:xfrm>
            <a:off x="6286500" y="1924050"/>
            <a:ext cx="5191125" cy="1619250"/>
          </a:xfrm>
          <a:prstGeom prst="rect">
            <a:avLst/>
          </a:prstGeom>
          <a:noFill/>
          <a:ln w="0">
            <a:noFill/>
          </a:ln>
        </p:spPr>
        <p:txBody>
          <a:bodyPr wrap="square" lIns="0" tIns="0" rIns="0" bIns="0" anchor="t"/>
          <a:lstStyle>
            <a:defPPr>
              <a:defRPr sz="2100" b="0">
                <a:solidFill>
                  <a:srgbClr val="183B48"/>
                </a:solidFill>
                <a:latin typeface="Arial"/>
                <a:ea typeface="Arial"/>
                <a:cs typeface="Arial"/>
              </a:defRPr>
            </a:defPPr>
          </a:lstStyle>
          <a:p>
            <a:pPr>
              <a:defRPr sz="2100" b="0">
                <a:solidFill>
                  <a:srgbClr val="183B48"/>
                </a:solidFill>
                <a:latin typeface="Arial"/>
                <a:ea typeface="Arial"/>
                <a:cs typeface="Arial"/>
              </a:defRPr>
            </a:pPr>
            <a:r>
              <a:rPr sz="2100" b="0">
                <a:solidFill>
                  <a:srgbClr val="183B48"/>
                </a:solidFill>
                <a:latin typeface="Arial"/>
                <a:ea typeface="Arial"/>
                <a:cs typeface="Arial"/>
              </a:rPr>
              <a:t>Kindness, enthusiasm and reliability when helping older adults live safely and independently at home (Chislehurst Homecare Partnership, 2026).</a:t>
            </a:r>
          </a:p>
        </p:txBody>
      </p:sp>
      <p:sp>
        <p:nvSpPr>
          <p:cNvPr id="8" name="Rectangle 7">
            <a:extLst>
              <a:ext uri="{FF2B5EF4-FFF2-40B4-BE49-F238E27FC236}">
                <a16:creationId xmlns:a16="http://schemas.microsoft.com/office/drawing/2014/main" id="{91031E75-5705-4460-8B71-1B305D64C1DB}"/>
              </a:ext>
            </a:extLst>
          </p:cNvPr>
          <p:cNvSpPr>
            <a:spLocks noGrp="1"/>
          </p:cNvSpPr>
          <p:nvPr/>
        </p:nvSpPr>
        <p:spPr>
          <a:xfrm>
            <a:off x="666750" y="3667125"/>
            <a:ext cx="10810875" cy="1981200"/>
          </a:xfrm>
          <a:prstGeom prst="rect">
            <a:avLst/>
          </a:prstGeom>
          <a:solidFill>
            <a:srgbClr val="DBEDE6"/>
          </a:solidFill>
          <a:ln w="0">
            <a:noFill/>
          </a:ln>
        </p:spPr>
      </p:sp>
      <p:sp>
        <p:nvSpPr>
          <p:cNvPr id="9" name="Rectangle 8">
            <a:extLst>
              <a:ext uri="{FF2B5EF4-FFF2-40B4-BE49-F238E27FC236}">
                <a16:creationId xmlns:a16="http://schemas.microsoft.com/office/drawing/2014/main" id="{6AA8EBA0-0C83-40E9-B58E-B5DE2398F881}"/>
              </a:ext>
            </a:extLst>
          </p:cNvPr>
          <p:cNvSpPr>
            <a:spLocks noGrp="1"/>
          </p:cNvSpPr>
          <p:nvPr/>
        </p:nvSpPr>
        <p:spPr>
          <a:xfrm>
            <a:off x="895350" y="3876675"/>
            <a:ext cx="10353675" cy="342900"/>
          </a:xfrm>
          <a:prstGeom prst="rect">
            <a:avLst/>
          </a:prstGeom>
          <a:noFill/>
          <a:ln w="0">
            <a:noFill/>
          </a:ln>
        </p:spPr>
        <p:txBody>
          <a:bodyPr wrap="square" lIns="0" tIns="0" rIns="0" bIns="0" anchor="t"/>
          <a:lstStyle>
            <a:defPPr>
              <a:defRPr sz="2025" b="1">
                <a:solidFill>
                  <a:srgbClr val="237E77"/>
                </a:solidFill>
                <a:latin typeface="Arial"/>
                <a:ea typeface="Arial"/>
                <a:cs typeface="Arial"/>
              </a:defRPr>
            </a:defPPr>
          </a:lstStyle>
          <a:p>
            <a:pPr>
              <a:defRPr sz="2025" b="1">
                <a:solidFill>
                  <a:srgbClr val="237E77"/>
                </a:solidFill>
                <a:latin typeface="Arial"/>
                <a:ea typeface="Arial"/>
                <a:cs typeface="Arial"/>
              </a:defRPr>
            </a:pPr>
            <a:r>
              <a:rPr sz="2025" b="1">
                <a:solidFill>
                  <a:srgbClr val="237E77"/>
                </a:solidFill>
                <a:latin typeface="Arial"/>
                <a:ea typeface="Arial"/>
                <a:cs typeface="Arial"/>
              </a:rPr>
              <a:t>My career choice</a:t>
            </a:r>
          </a:p>
        </p:txBody>
      </p:sp>
      <p:sp>
        <p:nvSpPr>
          <p:cNvPr id="10" name="Rectangle 9">
            <a:extLst>
              <a:ext uri="{FF2B5EF4-FFF2-40B4-BE49-F238E27FC236}">
                <a16:creationId xmlns:a16="http://schemas.microsoft.com/office/drawing/2014/main" id="{26947A05-52D7-457D-B468-2458A863BE3F}"/>
              </a:ext>
            </a:extLst>
          </p:cNvPr>
          <p:cNvSpPr>
            <a:spLocks noGrp="1"/>
          </p:cNvSpPr>
          <p:nvPr/>
        </p:nvSpPr>
        <p:spPr>
          <a:xfrm>
            <a:off x="895350" y="4276725"/>
            <a:ext cx="10353675" cy="1333500"/>
          </a:xfrm>
          <a:prstGeom prst="rect">
            <a:avLst/>
          </a:prstGeom>
          <a:noFill/>
          <a:ln w="0">
            <a:noFill/>
          </a:ln>
        </p:spPr>
        <p:txBody>
          <a:bodyPr wrap="square" lIns="0" tIns="0" rIns="0" bIns="0" anchor="t"/>
          <a:lstStyle>
            <a:defPPr>
              <a:defRPr sz="2025" b="0">
                <a:solidFill>
                  <a:srgbClr val="183B48"/>
                </a:solidFill>
                <a:latin typeface="Arial"/>
                <a:ea typeface="Arial"/>
                <a:cs typeface="Arial"/>
              </a:defRPr>
            </a:defPPr>
          </a:lstStyle>
          <a:p>
            <a:pPr>
              <a:defRPr sz="2025" b="0">
                <a:solidFill>
                  <a:srgbClr val="183B48"/>
                </a:solidFill>
                <a:latin typeface="Arial"/>
                <a:ea typeface="Arial"/>
                <a:cs typeface="Arial"/>
              </a:defRPr>
            </a:pPr>
            <a:r>
              <a:rPr lang="en-US" sz="2025" dirty="0">
                <a:solidFill>
                  <a:srgbClr val="183B48"/>
                </a:solidFill>
                <a:latin typeface="Arial"/>
              </a:rPr>
              <a:t>I desire to develop my care services further to enable people to be independent. I would typically explain the travel requirements, supervision, apprenticeship eligibility and work hours due to the lack of those details in the advert.</a:t>
            </a:r>
            <a:endParaRPr sz="2025" b="0" dirty="0">
              <a:solidFill>
                <a:srgbClr val="183B48"/>
              </a:solidFill>
              <a:latin typeface="Arial"/>
              <a:ea typeface="Arial"/>
              <a:cs typeface="Arial"/>
            </a:endParaRPr>
          </a:p>
        </p:txBody>
      </p:sp>
    </p:spTree>
    <p:extLst>
      <p:ext uri="{BB962C8B-B14F-4D97-AF65-F5344CB8AC3E}">
        <p14:creationId xmlns:p14="http://schemas.microsoft.com/office/powerpoint/2010/main" val="6106652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8F6F0"/>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4464E81-71D7-423F-9797-89F60A7CAB40}"/>
              </a:ext>
            </a:extLst>
          </p:cNvPr>
          <p:cNvSpPr>
            <a:spLocks noGrp="1"/>
          </p:cNvSpPr>
          <p:nvPr/>
        </p:nvSpPr>
        <p:spPr>
          <a:xfrm>
            <a:off x="619125" y="400050"/>
            <a:ext cx="10953750" cy="590550"/>
          </a:xfrm>
          <a:prstGeom prst="rect">
            <a:avLst/>
          </a:prstGeom>
          <a:noFill/>
          <a:ln w="0">
            <a:noFill/>
          </a:ln>
        </p:spPr>
        <p:txBody>
          <a:bodyPr wrap="square" lIns="0" tIns="0" rIns="0" bIns="0" anchor="t"/>
          <a:lstStyle>
            <a:defPPr>
              <a:defRPr sz="3150" b="1">
                <a:solidFill>
                  <a:srgbClr val="183B48"/>
                </a:solidFill>
                <a:latin typeface="Arial"/>
                <a:ea typeface="Arial"/>
                <a:cs typeface="Arial"/>
              </a:defRPr>
            </a:defPPr>
          </a:lstStyle>
          <a:p>
            <a:pPr>
              <a:defRPr sz="3150" b="1">
                <a:solidFill>
                  <a:srgbClr val="183B48"/>
                </a:solidFill>
                <a:latin typeface="Arial"/>
                <a:ea typeface="Arial"/>
                <a:cs typeface="Arial"/>
              </a:defRPr>
            </a:pPr>
            <a:r>
              <a:rPr sz="3150" b="1">
                <a:solidFill>
                  <a:srgbClr val="183B48"/>
                </a:solidFill>
                <a:latin typeface="Arial"/>
                <a:ea typeface="Arial"/>
                <a:cs typeface="Arial"/>
              </a:rPr>
              <a:t>Requirements and my starting point</a:t>
            </a:r>
          </a:p>
        </p:txBody>
      </p:sp>
      <p:sp>
        <p:nvSpPr>
          <p:cNvPr id="2" name="Rectangle 1">
            <a:extLst>
              <a:ext uri="{FF2B5EF4-FFF2-40B4-BE49-F238E27FC236}">
                <a16:creationId xmlns:a16="http://schemas.microsoft.com/office/drawing/2014/main" id="{6696A3BD-5FDE-4EDF-96C0-C2B28751DD2E}"/>
              </a:ext>
            </a:extLst>
          </p:cNvPr>
          <p:cNvSpPr>
            <a:spLocks noGrp="1"/>
          </p:cNvSpPr>
          <p:nvPr/>
        </p:nvSpPr>
        <p:spPr>
          <a:xfrm>
            <a:off x="638175" y="1152525"/>
            <a:ext cx="876300" cy="47625"/>
          </a:xfrm>
          <a:prstGeom prst="rect">
            <a:avLst/>
          </a:prstGeom>
          <a:solidFill>
            <a:srgbClr val="B56845"/>
          </a:solidFill>
          <a:ln w="0">
            <a:noFill/>
          </a:ln>
        </p:spPr>
      </p:sp>
      <p:sp>
        <p:nvSpPr>
          <p:cNvPr id="3" name="Rectangle 2">
            <a:extLst>
              <a:ext uri="{FF2B5EF4-FFF2-40B4-BE49-F238E27FC236}">
                <a16:creationId xmlns:a16="http://schemas.microsoft.com/office/drawing/2014/main" id="{62FA5660-C1A2-47CC-BB14-4B1E71C22817}"/>
              </a:ext>
            </a:extLst>
          </p:cNvPr>
          <p:cNvSpPr>
            <a:spLocks noGrp="1"/>
          </p:cNvSpPr>
          <p:nvPr/>
        </p:nvSpPr>
        <p:spPr>
          <a:xfrm>
            <a:off x="619125" y="6429375"/>
            <a:ext cx="10953750" cy="9525"/>
          </a:xfrm>
          <a:prstGeom prst="rect">
            <a:avLst/>
          </a:prstGeom>
          <a:solidFill>
            <a:srgbClr val="B8CBC7"/>
          </a:solidFill>
          <a:ln w="0">
            <a:noFill/>
          </a:ln>
        </p:spPr>
      </p:sp>
      <p:sp>
        <p:nvSpPr>
          <p:cNvPr id="4" name="Rectangle 3">
            <a:extLst>
              <a:ext uri="{FF2B5EF4-FFF2-40B4-BE49-F238E27FC236}">
                <a16:creationId xmlns:a16="http://schemas.microsoft.com/office/drawing/2014/main" id="{D8638B59-D5DA-42CB-8F38-5CF433D00471}"/>
              </a:ext>
            </a:extLst>
          </p:cNvPr>
          <p:cNvSpPr>
            <a:spLocks noGrp="1"/>
          </p:cNvSpPr>
          <p:nvPr/>
        </p:nvSpPr>
        <p:spPr>
          <a:xfrm>
            <a:off x="714375" y="1504950"/>
            <a:ext cx="6477000" cy="342900"/>
          </a:xfrm>
          <a:prstGeom prst="rect">
            <a:avLst/>
          </a:prstGeom>
          <a:noFill/>
          <a:ln w="0">
            <a:noFill/>
          </a:ln>
        </p:spPr>
        <p:txBody>
          <a:bodyPr wrap="square" lIns="0" tIns="0" rIns="0" bIns="0" anchor="t"/>
          <a:lstStyle>
            <a:defPPr>
              <a:defRPr sz="1950" b="1">
                <a:solidFill>
                  <a:srgbClr val="237E77"/>
                </a:solidFill>
                <a:latin typeface="Arial"/>
                <a:ea typeface="Arial"/>
                <a:cs typeface="Arial"/>
              </a:defRPr>
            </a:defPPr>
          </a:lstStyle>
          <a:p>
            <a:pPr>
              <a:defRPr sz="1950" b="1">
                <a:solidFill>
                  <a:srgbClr val="237E77"/>
                </a:solidFill>
                <a:latin typeface="Arial"/>
                <a:ea typeface="Arial"/>
                <a:cs typeface="Arial"/>
              </a:defRPr>
            </a:pPr>
            <a:r>
              <a:rPr sz="1950" b="1">
                <a:solidFill>
                  <a:srgbClr val="237E77"/>
                </a:solidFill>
                <a:latin typeface="Arial"/>
                <a:ea typeface="Arial"/>
                <a:cs typeface="Arial"/>
              </a:rPr>
              <a:t>Person-centred support</a:t>
            </a:r>
          </a:p>
        </p:txBody>
      </p:sp>
      <p:sp>
        <p:nvSpPr>
          <p:cNvPr id="5" name="Rectangle 4">
            <a:extLst>
              <a:ext uri="{FF2B5EF4-FFF2-40B4-BE49-F238E27FC236}">
                <a16:creationId xmlns:a16="http://schemas.microsoft.com/office/drawing/2014/main" id="{1BC477C0-201C-4E49-A8EE-B8F6CC233A1C}"/>
              </a:ext>
            </a:extLst>
          </p:cNvPr>
          <p:cNvSpPr>
            <a:spLocks noGrp="1"/>
          </p:cNvSpPr>
          <p:nvPr/>
        </p:nvSpPr>
        <p:spPr>
          <a:xfrm>
            <a:off x="714375" y="1905000"/>
            <a:ext cx="6477000" cy="1000125"/>
          </a:xfrm>
          <a:prstGeom prst="rect">
            <a:avLst/>
          </a:prstGeom>
          <a:noFill/>
          <a:ln w="0">
            <a:noFill/>
          </a:ln>
        </p:spPr>
        <p:txBody>
          <a:bodyPr wrap="square" lIns="0" tIns="0" rIns="0" bIns="0" anchor="t"/>
          <a:lstStyle>
            <a:defPPr>
              <a:defRPr sz="1950" b="0">
                <a:solidFill>
                  <a:srgbClr val="183B48"/>
                </a:solidFill>
                <a:latin typeface="Arial"/>
                <a:ea typeface="Arial"/>
                <a:cs typeface="Arial"/>
              </a:defRPr>
            </a:defPPr>
          </a:lstStyle>
          <a:p>
            <a:pPr>
              <a:defRPr sz="1950" b="0">
                <a:solidFill>
                  <a:srgbClr val="183B48"/>
                </a:solidFill>
                <a:latin typeface="Arial"/>
                <a:ea typeface="Arial"/>
                <a:cs typeface="Arial"/>
              </a:defRPr>
            </a:pPr>
            <a:r>
              <a:rPr lang="en-US" sz="1950" dirty="0">
                <a:solidFill>
                  <a:srgbClr val="183B48"/>
                </a:solidFill>
                <a:latin typeface="Arial"/>
              </a:rPr>
              <a:t>Care provision should address a person's needs and choices. I would first ask before giving help what is important to each person (CQC, 2025).</a:t>
            </a:r>
            <a:endParaRPr sz="1950" b="0" dirty="0">
              <a:solidFill>
                <a:srgbClr val="183B48"/>
              </a:solidFill>
              <a:latin typeface="Arial"/>
              <a:ea typeface="Arial"/>
              <a:cs typeface="Arial"/>
            </a:endParaRPr>
          </a:p>
        </p:txBody>
      </p:sp>
      <p:sp>
        <p:nvSpPr>
          <p:cNvPr id="6" name="Rectangle 5">
            <a:extLst>
              <a:ext uri="{FF2B5EF4-FFF2-40B4-BE49-F238E27FC236}">
                <a16:creationId xmlns:a16="http://schemas.microsoft.com/office/drawing/2014/main" id="{A46A4CC2-C434-4D02-AAE3-84A158359BB3}"/>
              </a:ext>
            </a:extLst>
          </p:cNvPr>
          <p:cNvSpPr>
            <a:spLocks noGrp="1"/>
          </p:cNvSpPr>
          <p:nvPr/>
        </p:nvSpPr>
        <p:spPr>
          <a:xfrm>
            <a:off x="714375" y="3028950"/>
            <a:ext cx="6477000" cy="342900"/>
          </a:xfrm>
          <a:prstGeom prst="rect">
            <a:avLst/>
          </a:prstGeom>
          <a:noFill/>
          <a:ln w="0">
            <a:noFill/>
          </a:ln>
        </p:spPr>
        <p:txBody>
          <a:bodyPr wrap="square" lIns="0" tIns="0" rIns="0" bIns="0" anchor="t"/>
          <a:lstStyle>
            <a:defPPr>
              <a:defRPr sz="1950" b="1">
                <a:solidFill>
                  <a:srgbClr val="237E77"/>
                </a:solidFill>
                <a:latin typeface="Arial"/>
                <a:ea typeface="Arial"/>
                <a:cs typeface="Arial"/>
              </a:defRPr>
            </a:defPPr>
          </a:lstStyle>
          <a:p>
            <a:pPr>
              <a:defRPr sz="1950" b="1">
                <a:solidFill>
                  <a:srgbClr val="237E77"/>
                </a:solidFill>
                <a:latin typeface="Arial"/>
                <a:ea typeface="Arial"/>
                <a:cs typeface="Arial"/>
              </a:defRPr>
            </a:pPr>
            <a:r>
              <a:rPr sz="1950" b="1">
                <a:solidFill>
                  <a:srgbClr val="237E77"/>
                </a:solidFill>
                <a:latin typeface="Arial"/>
                <a:ea typeface="Arial"/>
                <a:cs typeface="Arial"/>
              </a:rPr>
              <a:t>Communication</a:t>
            </a:r>
          </a:p>
        </p:txBody>
      </p:sp>
      <p:sp>
        <p:nvSpPr>
          <p:cNvPr id="7" name="Rectangle 6">
            <a:extLst>
              <a:ext uri="{FF2B5EF4-FFF2-40B4-BE49-F238E27FC236}">
                <a16:creationId xmlns:a16="http://schemas.microsoft.com/office/drawing/2014/main" id="{CA2F5ED3-2A67-408A-9385-9B916B4711C3}"/>
              </a:ext>
            </a:extLst>
          </p:cNvPr>
          <p:cNvSpPr>
            <a:spLocks noGrp="1"/>
          </p:cNvSpPr>
          <p:nvPr/>
        </p:nvSpPr>
        <p:spPr>
          <a:xfrm>
            <a:off x="714375" y="3429000"/>
            <a:ext cx="6477000" cy="1000125"/>
          </a:xfrm>
          <a:prstGeom prst="rect">
            <a:avLst/>
          </a:prstGeom>
          <a:noFill/>
          <a:ln w="0">
            <a:noFill/>
          </a:ln>
        </p:spPr>
        <p:txBody>
          <a:bodyPr wrap="square" lIns="0" tIns="0" rIns="0" bIns="0" anchor="t"/>
          <a:lstStyle>
            <a:defPPr>
              <a:defRPr sz="1950" b="0">
                <a:solidFill>
                  <a:srgbClr val="183B48"/>
                </a:solidFill>
                <a:latin typeface="Arial"/>
                <a:ea typeface="Arial"/>
                <a:cs typeface="Arial"/>
              </a:defRPr>
            </a:defPPr>
          </a:lstStyle>
          <a:p>
            <a:pPr>
              <a:defRPr sz="1950" b="0">
                <a:solidFill>
                  <a:srgbClr val="183B48"/>
                </a:solidFill>
                <a:latin typeface="Arial"/>
                <a:ea typeface="Arial"/>
                <a:cs typeface="Arial"/>
              </a:defRPr>
            </a:pPr>
            <a:r>
              <a:rPr lang="en-US" sz="1950" dirty="0">
                <a:solidFill>
                  <a:srgbClr val="183B48"/>
                </a:solidFill>
                <a:latin typeface="Arial"/>
              </a:rPr>
              <a:t>Listen to and take into account patients' understanding to provide respectful home care (NICE, 2015). I would not talk instead of another person and will use clear words.</a:t>
            </a:r>
            <a:endParaRPr lang="en-PK" sz="1950" dirty="0">
              <a:solidFill>
                <a:srgbClr val="183B48"/>
              </a:solidFill>
              <a:latin typeface="Arial"/>
            </a:endParaRPr>
          </a:p>
          <a:p>
            <a:pPr>
              <a:defRPr sz="1950" b="0">
                <a:solidFill>
                  <a:srgbClr val="183B48"/>
                </a:solidFill>
                <a:latin typeface="Arial"/>
                <a:ea typeface="Arial"/>
                <a:cs typeface="Arial"/>
              </a:defRPr>
            </a:pPr>
            <a:r>
              <a:rPr lang="en-US" sz="1950" dirty="0">
                <a:solidFill>
                  <a:srgbClr val="183B48"/>
                </a:solidFill>
                <a:latin typeface="Arial"/>
              </a:rPr>
              <a:t>.</a:t>
            </a:r>
            <a:endParaRPr sz="1950" b="0" dirty="0">
              <a:solidFill>
                <a:srgbClr val="183B48"/>
              </a:solidFill>
              <a:latin typeface="Arial"/>
              <a:ea typeface="Arial"/>
              <a:cs typeface="Arial"/>
            </a:endParaRPr>
          </a:p>
        </p:txBody>
      </p:sp>
      <p:sp>
        <p:nvSpPr>
          <p:cNvPr id="8" name="Rectangle 7">
            <a:extLst>
              <a:ext uri="{FF2B5EF4-FFF2-40B4-BE49-F238E27FC236}">
                <a16:creationId xmlns:a16="http://schemas.microsoft.com/office/drawing/2014/main" id="{355EF3DF-857B-42A3-8D9F-30CDA9CDF32C}"/>
              </a:ext>
            </a:extLst>
          </p:cNvPr>
          <p:cNvSpPr>
            <a:spLocks noGrp="1"/>
          </p:cNvSpPr>
          <p:nvPr/>
        </p:nvSpPr>
        <p:spPr>
          <a:xfrm>
            <a:off x="714375" y="4552950"/>
            <a:ext cx="6477000" cy="342900"/>
          </a:xfrm>
          <a:prstGeom prst="rect">
            <a:avLst/>
          </a:prstGeom>
          <a:noFill/>
          <a:ln w="0">
            <a:noFill/>
          </a:ln>
        </p:spPr>
        <p:txBody>
          <a:bodyPr wrap="square" lIns="0" tIns="0" rIns="0" bIns="0" anchor="t"/>
          <a:lstStyle>
            <a:defPPr>
              <a:defRPr sz="1950" b="1">
                <a:solidFill>
                  <a:srgbClr val="237E77"/>
                </a:solidFill>
                <a:latin typeface="Arial"/>
                <a:ea typeface="Arial"/>
                <a:cs typeface="Arial"/>
              </a:defRPr>
            </a:defPPr>
          </a:lstStyle>
          <a:p>
            <a:pPr>
              <a:defRPr sz="1950" b="1">
                <a:solidFill>
                  <a:srgbClr val="237E77"/>
                </a:solidFill>
                <a:latin typeface="Arial"/>
                <a:ea typeface="Arial"/>
                <a:cs typeface="Arial"/>
              </a:defRPr>
            </a:pPr>
            <a:r>
              <a:rPr sz="1950" b="1">
                <a:solidFill>
                  <a:srgbClr val="237E77"/>
                </a:solidFill>
                <a:latin typeface="Arial"/>
                <a:ea typeface="Arial"/>
                <a:cs typeface="Arial"/>
              </a:rPr>
              <a:t>Readiness</a:t>
            </a:r>
          </a:p>
        </p:txBody>
      </p:sp>
      <p:sp>
        <p:nvSpPr>
          <p:cNvPr id="9" name="Rectangle 8">
            <a:extLst>
              <a:ext uri="{FF2B5EF4-FFF2-40B4-BE49-F238E27FC236}">
                <a16:creationId xmlns:a16="http://schemas.microsoft.com/office/drawing/2014/main" id="{CA097DA2-2D46-4BF4-8573-80A5E5AA7B50}"/>
              </a:ext>
            </a:extLst>
          </p:cNvPr>
          <p:cNvSpPr>
            <a:spLocks noGrp="1"/>
          </p:cNvSpPr>
          <p:nvPr/>
        </p:nvSpPr>
        <p:spPr>
          <a:xfrm>
            <a:off x="714375" y="4953000"/>
            <a:ext cx="6477000" cy="1266825"/>
          </a:xfrm>
          <a:prstGeom prst="rect">
            <a:avLst/>
          </a:prstGeom>
          <a:noFill/>
          <a:ln w="0">
            <a:noFill/>
          </a:ln>
        </p:spPr>
        <p:txBody>
          <a:bodyPr wrap="square" lIns="0" tIns="0" rIns="0" bIns="0" anchor="t"/>
          <a:lstStyle>
            <a:defPPr>
              <a:defRPr sz="1950" b="0">
                <a:solidFill>
                  <a:srgbClr val="183B48"/>
                </a:solidFill>
                <a:latin typeface="Arial"/>
                <a:ea typeface="Arial"/>
                <a:cs typeface="Arial"/>
              </a:defRPr>
            </a:defPPr>
          </a:lstStyle>
          <a:p>
            <a:pPr>
              <a:defRPr sz="1950" b="0">
                <a:solidFill>
                  <a:srgbClr val="183B48"/>
                </a:solidFill>
                <a:latin typeface="Arial"/>
                <a:ea typeface="Arial"/>
                <a:cs typeface="Arial"/>
              </a:defRPr>
            </a:pPr>
            <a:r>
              <a:rPr lang="en-US" sz="1950" dirty="0">
                <a:solidFill>
                  <a:srgbClr val="183B48"/>
                </a:solidFill>
                <a:latin typeface="Arial"/>
              </a:rPr>
              <a:t>I must develop my capacities for care and training. The Care Certificate is based on knowledge and performance and is evaluated (Skills for Care, 2025)</a:t>
            </a:r>
            <a:r>
              <a:rPr lang="en-US" sz="1950" b="0" dirty="0">
                <a:solidFill>
                  <a:srgbClr val="183B48"/>
                </a:solidFill>
                <a:latin typeface="Arial"/>
                <a:ea typeface="Arial"/>
                <a:cs typeface="Arial"/>
              </a:rPr>
              <a:t>.</a:t>
            </a:r>
            <a:endParaRPr sz="1950" b="0" dirty="0">
              <a:solidFill>
                <a:srgbClr val="183B48"/>
              </a:solidFill>
              <a:latin typeface="Arial"/>
              <a:ea typeface="Arial"/>
              <a:cs typeface="Arial"/>
            </a:endParaRPr>
          </a:p>
        </p:txBody>
      </p:sp>
      <p:pic>
        <p:nvPicPr>
          <p:cNvPr id="10" name="Picture 9">
            <a:extLst>
              <a:ext uri="{FF2B5EF4-FFF2-40B4-BE49-F238E27FC236}">
                <a16:creationId xmlns:a16="http://schemas.microsoft.com/office/drawing/2014/main" id="{08C7F5BF-670F-4C56-AD83-922A06582AF0}"/>
              </a:ext>
            </a:extLst>
          </p:cNvPr>
          <p:cNvPicPr>
            <a:picLocks noChangeAspect="1"/>
          </p:cNvPicPr>
          <p:nvPr/>
        </p:nvPicPr>
        <p:blipFill>
          <a:blip r:embed="rId3"/>
          <a:srcRect l="20339" r="20339"/>
          <a:stretch>
            <a:fillRect/>
          </a:stretch>
        </p:blipFill>
        <p:spPr>
          <a:xfrm>
            <a:off x="7667625" y="1524000"/>
            <a:ext cx="3857625" cy="4333875"/>
          </a:xfrm>
          <a:prstGeom prst="rect">
            <a:avLst/>
          </a:prstGeom>
        </p:spPr>
      </p:pic>
      <p:sp>
        <p:nvSpPr>
          <p:cNvPr id="13" name="TextBox 12">
            <a:extLst>
              <a:ext uri="{FF2B5EF4-FFF2-40B4-BE49-F238E27FC236}">
                <a16:creationId xmlns:a16="http://schemas.microsoft.com/office/drawing/2014/main" id="{A18D231F-F578-76C8-A7C5-26A7F204FC4A}"/>
              </a:ext>
            </a:extLst>
          </p:cNvPr>
          <p:cNvSpPr txBox="1"/>
          <p:nvPr/>
        </p:nvSpPr>
        <p:spPr>
          <a:xfrm>
            <a:off x="6548437" y="6010275"/>
            <a:ext cx="6096000" cy="338554"/>
          </a:xfrm>
          <a:prstGeom prst="rect">
            <a:avLst/>
          </a:prstGeom>
          <a:noFill/>
        </p:spPr>
        <p:txBody>
          <a:bodyPr wrap="square">
            <a:spAutoFit/>
          </a:bodyPr>
          <a:lstStyle/>
          <a:p>
            <a:pPr algn="ctr"/>
            <a:r>
              <a:rPr lang="en-US" sz="1600" b="1" dirty="0">
                <a:solidFill>
                  <a:schemeClr val="tx1"/>
                </a:solidFill>
                <a:effectLst/>
                <a:latin typeface="+mn-lt"/>
                <a:ea typeface="MS Mincho" panose="02020609040205080304" pitchFamily="49" charset="-128"/>
                <a:cs typeface="Times New Roman" panose="02020603050405020304" pitchFamily="18" charset="0"/>
              </a:rPr>
              <a:t>Source: Home Care Insight (2021)</a:t>
            </a:r>
            <a:endParaRPr lang="en-PK" sz="1600" dirty="0"/>
          </a:p>
        </p:txBody>
      </p:sp>
    </p:spTree>
    <p:extLst>
      <p:ext uri="{BB962C8B-B14F-4D97-AF65-F5344CB8AC3E}">
        <p14:creationId xmlns:p14="http://schemas.microsoft.com/office/powerpoint/2010/main" val="3793370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8F6F0"/>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C5EB2AC2-A92F-47A6-B6DF-F62D4F38FF5A}"/>
              </a:ext>
            </a:extLst>
          </p:cNvPr>
          <p:cNvSpPr>
            <a:spLocks noGrp="1"/>
          </p:cNvSpPr>
          <p:nvPr/>
        </p:nvSpPr>
        <p:spPr>
          <a:xfrm>
            <a:off x="619125" y="400050"/>
            <a:ext cx="10953750" cy="590550"/>
          </a:xfrm>
          <a:prstGeom prst="rect">
            <a:avLst/>
          </a:prstGeom>
          <a:noFill/>
          <a:ln w="0">
            <a:noFill/>
          </a:ln>
        </p:spPr>
        <p:txBody>
          <a:bodyPr wrap="square" lIns="0" tIns="0" rIns="0" bIns="0" anchor="t"/>
          <a:lstStyle>
            <a:defPPr>
              <a:defRPr sz="3150" b="1">
                <a:solidFill>
                  <a:srgbClr val="183B48"/>
                </a:solidFill>
                <a:latin typeface="Arial"/>
                <a:ea typeface="Arial"/>
                <a:cs typeface="Arial"/>
              </a:defRPr>
            </a:defPPr>
          </a:lstStyle>
          <a:p>
            <a:pPr>
              <a:defRPr sz="3150" b="1">
                <a:solidFill>
                  <a:srgbClr val="183B48"/>
                </a:solidFill>
                <a:latin typeface="Arial"/>
                <a:ea typeface="Arial"/>
                <a:cs typeface="Arial"/>
              </a:defRPr>
            </a:pPr>
            <a:r>
              <a:rPr sz="3150" b="1">
                <a:solidFill>
                  <a:srgbClr val="183B48"/>
                </a:solidFill>
                <a:latin typeface="Arial"/>
                <a:ea typeface="Arial"/>
                <a:cs typeface="Arial"/>
              </a:rPr>
              <a:t>Personal SWOT analysis</a:t>
            </a:r>
          </a:p>
        </p:txBody>
      </p:sp>
      <p:sp>
        <p:nvSpPr>
          <p:cNvPr id="2" name="Rectangle 1">
            <a:extLst>
              <a:ext uri="{FF2B5EF4-FFF2-40B4-BE49-F238E27FC236}">
                <a16:creationId xmlns:a16="http://schemas.microsoft.com/office/drawing/2014/main" id="{487C5908-B430-4D64-B12B-BF02F2E38F30}"/>
              </a:ext>
            </a:extLst>
          </p:cNvPr>
          <p:cNvSpPr>
            <a:spLocks noGrp="1"/>
          </p:cNvSpPr>
          <p:nvPr/>
        </p:nvSpPr>
        <p:spPr>
          <a:xfrm>
            <a:off x="638175" y="1152525"/>
            <a:ext cx="876300" cy="47625"/>
          </a:xfrm>
          <a:prstGeom prst="rect">
            <a:avLst/>
          </a:prstGeom>
          <a:solidFill>
            <a:srgbClr val="B56845"/>
          </a:solidFill>
          <a:ln w="0">
            <a:noFill/>
          </a:ln>
        </p:spPr>
      </p:sp>
      <p:sp>
        <p:nvSpPr>
          <p:cNvPr id="3" name="Rectangle 2">
            <a:extLst>
              <a:ext uri="{FF2B5EF4-FFF2-40B4-BE49-F238E27FC236}">
                <a16:creationId xmlns:a16="http://schemas.microsoft.com/office/drawing/2014/main" id="{13FF52B1-01DD-45E5-9A3A-D5A1DA400E07}"/>
              </a:ext>
            </a:extLst>
          </p:cNvPr>
          <p:cNvSpPr>
            <a:spLocks noGrp="1"/>
          </p:cNvSpPr>
          <p:nvPr/>
        </p:nvSpPr>
        <p:spPr>
          <a:xfrm>
            <a:off x="619125" y="6429375"/>
            <a:ext cx="10953750" cy="9525"/>
          </a:xfrm>
          <a:prstGeom prst="rect">
            <a:avLst/>
          </a:prstGeom>
          <a:solidFill>
            <a:srgbClr val="B8CBC7"/>
          </a:solidFill>
          <a:ln w="0">
            <a:noFill/>
          </a:ln>
        </p:spPr>
      </p:sp>
      <p:sp>
        <p:nvSpPr>
          <p:cNvPr id="4" name="Rectangle 3">
            <a:extLst>
              <a:ext uri="{FF2B5EF4-FFF2-40B4-BE49-F238E27FC236}">
                <a16:creationId xmlns:a16="http://schemas.microsoft.com/office/drawing/2014/main" id="{BBA87C96-1899-4C64-A76D-68A508159C47}"/>
              </a:ext>
            </a:extLst>
          </p:cNvPr>
          <p:cNvSpPr>
            <a:spLocks noGrp="1"/>
          </p:cNvSpPr>
          <p:nvPr/>
        </p:nvSpPr>
        <p:spPr>
          <a:xfrm>
            <a:off x="666750" y="1476375"/>
            <a:ext cx="5238750" cy="1552575"/>
          </a:xfrm>
          <a:prstGeom prst="rect">
            <a:avLst/>
          </a:prstGeom>
          <a:solidFill>
            <a:srgbClr val="D7EEE7"/>
          </a:solidFill>
          <a:ln w="0">
            <a:noFill/>
          </a:ln>
        </p:spPr>
      </p:sp>
      <p:sp>
        <p:nvSpPr>
          <p:cNvPr id="5" name="Rectangle 4">
            <a:extLst>
              <a:ext uri="{FF2B5EF4-FFF2-40B4-BE49-F238E27FC236}">
                <a16:creationId xmlns:a16="http://schemas.microsoft.com/office/drawing/2014/main" id="{6AB5A04A-5D66-4AD9-B294-8A23BE05CED0}"/>
              </a:ext>
            </a:extLst>
          </p:cNvPr>
          <p:cNvSpPr>
            <a:spLocks noGrp="1"/>
          </p:cNvSpPr>
          <p:nvPr/>
        </p:nvSpPr>
        <p:spPr>
          <a:xfrm>
            <a:off x="857250" y="1609725"/>
            <a:ext cx="4857750" cy="342900"/>
          </a:xfrm>
          <a:prstGeom prst="rect">
            <a:avLst/>
          </a:prstGeom>
          <a:noFill/>
          <a:ln w="0">
            <a:noFill/>
          </a:ln>
        </p:spPr>
        <p:txBody>
          <a:bodyPr wrap="square" lIns="0" tIns="0" rIns="0" bIns="0" anchor="t"/>
          <a:lstStyle>
            <a:defPPr>
              <a:defRPr sz="1800" b="1">
                <a:solidFill>
                  <a:srgbClr val="237E77"/>
                </a:solidFill>
                <a:latin typeface="Arial"/>
                <a:ea typeface="Arial"/>
                <a:cs typeface="Arial"/>
              </a:defRPr>
            </a:defPPr>
          </a:lstStyle>
          <a:p>
            <a:pPr>
              <a:defRPr sz="1800" b="1">
                <a:solidFill>
                  <a:srgbClr val="237E77"/>
                </a:solidFill>
                <a:latin typeface="Arial"/>
                <a:ea typeface="Arial"/>
                <a:cs typeface="Arial"/>
              </a:defRPr>
            </a:pPr>
            <a:r>
              <a:rPr sz="1800" b="1">
                <a:solidFill>
                  <a:srgbClr val="237E77"/>
                </a:solidFill>
                <a:latin typeface="Arial"/>
                <a:ea typeface="Arial"/>
                <a:cs typeface="Arial"/>
              </a:rPr>
              <a:t>Strengths: internal</a:t>
            </a:r>
          </a:p>
        </p:txBody>
      </p:sp>
      <p:sp>
        <p:nvSpPr>
          <p:cNvPr id="6" name="Rectangle 5">
            <a:extLst>
              <a:ext uri="{FF2B5EF4-FFF2-40B4-BE49-F238E27FC236}">
                <a16:creationId xmlns:a16="http://schemas.microsoft.com/office/drawing/2014/main" id="{5617D261-FFD2-4EE1-BB5A-370FFE879363}"/>
              </a:ext>
            </a:extLst>
          </p:cNvPr>
          <p:cNvSpPr>
            <a:spLocks noGrp="1"/>
          </p:cNvSpPr>
          <p:nvPr/>
        </p:nvSpPr>
        <p:spPr>
          <a:xfrm>
            <a:off x="857250" y="2009775"/>
            <a:ext cx="4857750" cy="971550"/>
          </a:xfrm>
          <a:prstGeom prst="rect">
            <a:avLst/>
          </a:prstGeom>
          <a:noFill/>
          <a:ln w="0">
            <a:noFill/>
          </a:ln>
        </p:spPr>
        <p:txBody>
          <a:bodyPr wrap="square" lIns="0" tIns="0" rIns="0" bIns="0" anchor="t"/>
          <a:lstStyle>
            <a:defPPr>
              <a:defRPr sz="1800" b="0">
                <a:solidFill>
                  <a:srgbClr val="183B48"/>
                </a:solidFill>
                <a:latin typeface="Arial"/>
                <a:ea typeface="Arial"/>
                <a:cs typeface="Arial"/>
              </a:defRPr>
            </a:defPPr>
          </a:lstStyle>
          <a:p>
            <a:pPr>
              <a:defRPr sz="1800" b="0">
                <a:solidFill>
                  <a:srgbClr val="183B48"/>
                </a:solidFill>
                <a:latin typeface="Arial"/>
                <a:ea typeface="Arial"/>
                <a:cs typeface="Arial"/>
              </a:defRPr>
            </a:pPr>
            <a:r>
              <a:rPr lang="en-US" dirty="0">
                <a:solidFill>
                  <a:srgbClr val="183B48"/>
                </a:solidFill>
                <a:latin typeface="Arial"/>
              </a:rPr>
              <a:t>Patience and Listening skills are suited to the advert highlighting kindness. Planning tasks contributes to reliability.</a:t>
            </a:r>
            <a:endParaRPr sz="1800" b="0" dirty="0">
              <a:solidFill>
                <a:srgbClr val="183B48"/>
              </a:solidFill>
              <a:latin typeface="Arial"/>
              <a:ea typeface="Arial"/>
              <a:cs typeface="Arial"/>
            </a:endParaRPr>
          </a:p>
        </p:txBody>
      </p:sp>
      <p:sp>
        <p:nvSpPr>
          <p:cNvPr id="7" name="Rectangle 6">
            <a:extLst>
              <a:ext uri="{FF2B5EF4-FFF2-40B4-BE49-F238E27FC236}">
                <a16:creationId xmlns:a16="http://schemas.microsoft.com/office/drawing/2014/main" id="{0BA0E28F-7452-4C15-BB42-E7AD97E7B89B}"/>
              </a:ext>
            </a:extLst>
          </p:cNvPr>
          <p:cNvSpPr>
            <a:spLocks noGrp="1"/>
          </p:cNvSpPr>
          <p:nvPr/>
        </p:nvSpPr>
        <p:spPr>
          <a:xfrm>
            <a:off x="6238875" y="1476375"/>
            <a:ext cx="5238750" cy="1552575"/>
          </a:xfrm>
          <a:prstGeom prst="rect">
            <a:avLst/>
          </a:prstGeom>
          <a:solidFill>
            <a:srgbClr val="FFF0DA"/>
          </a:solidFill>
          <a:ln w="0">
            <a:noFill/>
          </a:ln>
        </p:spPr>
      </p:sp>
      <p:sp>
        <p:nvSpPr>
          <p:cNvPr id="8" name="Rectangle 7">
            <a:extLst>
              <a:ext uri="{FF2B5EF4-FFF2-40B4-BE49-F238E27FC236}">
                <a16:creationId xmlns:a16="http://schemas.microsoft.com/office/drawing/2014/main" id="{228150F6-B7EF-4641-A8F5-145A87558753}"/>
              </a:ext>
            </a:extLst>
          </p:cNvPr>
          <p:cNvSpPr>
            <a:spLocks noGrp="1"/>
          </p:cNvSpPr>
          <p:nvPr/>
        </p:nvSpPr>
        <p:spPr>
          <a:xfrm>
            <a:off x="6429375" y="1609725"/>
            <a:ext cx="4857750" cy="342900"/>
          </a:xfrm>
          <a:prstGeom prst="rect">
            <a:avLst/>
          </a:prstGeom>
          <a:noFill/>
          <a:ln w="0">
            <a:noFill/>
          </a:ln>
        </p:spPr>
        <p:txBody>
          <a:bodyPr wrap="square" lIns="0" tIns="0" rIns="0" bIns="0" anchor="t"/>
          <a:lstStyle>
            <a:defPPr>
              <a:defRPr sz="1800" b="1">
                <a:solidFill>
                  <a:srgbClr val="237E77"/>
                </a:solidFill>
                <a:latin typeface="Arial"/>
                <a:ea typeface="Arial"/>
                <a:cs typeface="Arial"/>
              </a:defRPr>
            </a:defPPr>
          </a:lstStyle>
          <a:p>
            <a:pPr>
              <a:defRPr sz="1800" b="1">
                <a:solidFill>
                  <a:srgbClr val="237E77"/>
                </a:solidFill>
                <a:latin typeface="Arial"/>
                <a:ea typeface="Arial"/>
                <a:cs typeface="Arial"/>
              </a:defRPr>
            </a:pPr>
            <a:r>
              <a:rPr sz="1800" b="1">
                <a:solidFill>
                  <a:srgbClr val="237E77"/>
                </a:solidFill>
                <a:latin typeface="Arial"/>
                <a:ea typeface="Arial"/>
                <a:cs typeface="Arial"/>
              </a:rPr>
              <a:t>Weaknesses: internal</a:t>
            </a:r>
          </a:p>
        </p:txBody>
      </p:sp>
      <p:sp>
        <p:nvSpPr>
          <p:cNvPr id="9" name="Rectangle 8">
            <a:extLst>
              <a:ext uri="{FF2B5EF4-FFF2-40B4-BE49-F238E27FC236}">
                <a16:creationId xmlns:a16="http://schemas.microsoft.com/office/drawing/2014/main" id="{BC207065-FA93-4F81-8B3D-9C828EB1D8A1}"/>
              </a:ext>
            </a:extLst>
          </p:cNvPr>
          <p:cNvSpPr>
            <a:spLocks noGrp="1"/>
          </p:cNvSpPr>
          <p:nvPr/>
        </p:nvSpPr>
        <p:spPr>
          <a:xfrm>
            <a:off x="6429375" y="2009775"/>
            <a:ext cx="4857750" cy="971550"/>
          </a:xfrm>
          <a:prstGeom prst="rect">
            <a:avLst/>
          </a:prstGeom>
          <a:noFill/>
          <a:ln w="0">
            <a:noFill/>
          </a:ln>
        </p:spPr>
        <p:txBody>
          <a:bodyPr wrap="square" lIns="0" tIns="0" rIns="0" bIns="0" anchor="t"/>
          <a:lstStyle>
            <a:defPPr>
              <a:defRPr sz="1800" b="0">
                <a:solidFill>
                  <a:srgbClr val="183B48"/>
                </a:solidFill>
                <a:latin typeface="Arial"/>
                <a:ea typeface="Arial"/>
                <a:cs typeface="Arial"/>
              </a:defRPr>
            </a:defPPr>
          </a:lstStyle>
          <a:p>
            <a:pPr>
              <a:defRPr sz="1800" b="0">
                <a:solidFill>
                  <a:srgbClr val="183B48"/>
                </a:solidFill>
                <a:latin typeface="Arial"/>
                <a:ea typeface="Arial"/>
                <a:cs typeface="Arial"/>
              </a:defRPr>
            </a:pPr>
            <a:r>
              <a:rPr lang="en-US" dirty="0">
                <a:solidFill>
                  <a:srgbClr val="183B48"/>
                </a:solidFill>
                <a:latin typeface="Arial"/>
              </a:rPr>
              <a:t>Lack of experience of receiving health care and unwillingness to speak to unfamiliar health workers can cause delays in reporting.</a:t>
            </a:r>
            <a:endParaRPr sz="1800" b="0" dirty="0">
              <a:solidFill>
                <a:srgbClr val="183B48"/>
              </a:solidFill>
              <a:latin typeface="Arial"/>
              <a:ea typeface="Arial"/>
              <a:cs typeface="Arial"/>
            </a:endParaRPr>
          </a:p>
        </p:txBody>
      </p:sp>
      <p:sp>
        <p:nvSpPr>
          <p:cNvPr id="10" name="Rectangle 9">
            <a:extLst>
              <a:ext uri="{FF2B5EF4-FFF2-40B4-BE49-F238E27FC236}">
                <a16:creationId xmlns:a16="http://schemas.microsoft.com/office/drawing/2014/main" id="{AA30FEE2-9145-4A5B-8ABA-551CF100692A}"/>
              </a:ext>
            </a:extLst>
          </p:cNvPr>
          <p:cNvSpPr>
            <a:spLocks noGrp="1"/>
          </p:cNvSpPr>
          <p:nvPr/>
        </p:nvSpPr>
        <p:spPr>
          <a:xfrm>
            <a:off x="666750" y="3209925"/>
            <a:ext cx="5238750" cy="1552575"/>
          </a:xfrm>
          <a:prstGeom prst="rect">
            <a:avLst/>
          </a:prstGeom>
          <a:solidFill>
            <a:srgbClr val="DDECF7"/>
          </a:solidFill>
          <a:ln w="0">
            <a:noFill/>
          </a:ln>
        </p:spPr>
      </p:sp>
      <p:sp>
        <p:nvSpPr>
          <p:cNvPr id="11" name="Rectangle 10">
            <a:extLst>
              <a:ext uri="{FF2B5EF4-FFF2-40B4-BE49-F238E27FC236}">
                <a16:creationId xmlns:a16="http://schemas.microsoft.com/office/drawing/2014/main" id="{7667451E-CDDF-46D0-B5B9-7B7E634C2953}"/>
              </a:ext>
            </a:extLst>
          </p:cNvPr>
          <p:cNvSpPr>
            <a:spLocks noGrp="1"/>
          </p:cNvSpPr>
          <p:nvPr/>
        </p:nvSpPr>
        <p:spPr>
          <a:xfrm>
            <a:off x="857250" y="3343275"/>
            <a:ext cx="4857750" cy="342900"/>
          </a:xfrm>
          <a:prstGeom prst="rect">
            <a:avLst/>
          </a:prstGeom>
          <a:noFill/>
          <a:ln w="0">
            <a:noFill/>
          </a:ln>
        </p:spPr>
        <p:txBody>
          <a:bodyPr wrap="square" lIns="0" tIns="0" rIns="0" bIns="0" anchor="t"/>
          <a:lstStyle>
            <a:defPPr>
              <a:defRPr sz="1800" b="1">
                <a:solidFill>
                  <a:srgbClr val="237E77"/>
                </a:solidFill>
                <a:latin typeface="Arial"/>
                <a:ea typeface="Arial"/>
                <a:cs typeface="Arial"/>
              </a:defRPr>
            </a:defPPr>
          </a:lstStyle>
          <a:p>
            <a:pPr>
              <a:defRPr sz="1800" b="1">
                <a:solidFill>
                  <a:srgbClr val="237E77"/>
                </a:solidFill>
                <a:latin typeface="Arial"/>
                <a:ea typeface="Arial"/>
                <a:cs typeface="Arial"/>
              </a:defRPr>
            </a:pPr>
            <a:r>
              <a:rPr sz="1800" b="1">
                <a:solidFill>
                  <a:srgbClr val="237E77"/>
                </a:solidFill>
                <a:latin typeface="Arial"/>
                <a:ea typeface="Arial"/>
                <a:cs typeface="Arial"/>
              </a:rPr>
              <a:t>Opportunities: external</a:t>
            </a:r>
          </a:p>
        </p:txBody>
      </p:sp>
      <p:sp>
        <p:nvSpPr>
          <p:cNvPr id="12" name="Rectangle 11">
            <a:extLst>
              <a:ext uri="{FF2B5EF4-FFF2-40B4-BE49-F238E27FC236}">
                <a16:creationId xmlns:a16="http://schemas.microsoft.com/office/drawing/2014/main" id="{61EC9F59-BF43-4804-A3D6-40153C02CEF5}"/>
              </a:ext>
            </a:extLst>
          </p:cNvPr>
          <p:cNvSpPr>
            <a:spLocks noGrp="1"/>
          </p:cNvSpPr>
          <p:nvPr/>
        </p:nvSpPr>
        <p:spPr>
          <a:xfrm>
            <a:off x="857250" y="3743325"/>
            <a:ext cx="4857750" cy="971550"/>
          </a:xfrm>
          <a:prstGeom prst="rect">
            <a:avLst/>
          </a:prstGeom>
          <a:noFill/>
          <a:ln w="0">
            <a:noFill/>
          </a:ln>
        </p:spPr>
        <p:txBody>
          <a:bodyPr wrap="square" lIns="0" tIns="0" rIns="0" bIns="0" anchor="t"/>
          <a:lstStyle>
            <a:defPPr>
              <a:defRPr sz="1800" b="0">
                <a:solidFill>
                  <a:srgbClr val="183B48"/>
                </a:solidFill>
                <a:latin typeface="Arial"/>
                <a:ea typeface="Arial"/>
                <a:cs typeface="Arial"/>
              </a:defRPr>
            </a:defPPr>
          </a:lstStyle>
          <a:p>
            <a:pPr>
              <a:defRPr sz="1800" b="0">
                <a:solidFill>
                  <a:srgbClr val="183B48"/>
                </a:solidFill>
                <a:latin typeface="Arial"/>
                <a:ea typeface="Arial"/>
                <a:cs typeface="Arial"/>
              </a:defRPr>
            </a:pPr>
            <a:r>
              <a:rPr lang="en-US" dirty="0">
                <a:solidFill>
                  <a:srgbClr val="183B48"/>
                </a:solidFill>
                <a:latin typeface="Arial"/>
              </a:rPr>
              <a:t>Apprenticeship as an entry route. Career guidance that will strengthen my application.</a:t>
            </a:r>
            <a:endParaRPr sz="1800" b="0" dirty="0">
              <a:solidFill>
                <a:srgbClr val="183B48"/>
              </a:solidFill>
              <a:latin typeface="Arial"/>
              <a:ea typeface="Arial"/>
              <a:cs typeface="Arial"/>
            </a:endParaRPr>
          </a:p>
        </p:txBody>
      </p:sp>
      <p:sp>
        <p:nvSpPr>
          <p:cNvPr id="13" name="Rectangle 12">
            <a:extLst>
              <a:ext uri="{FF2B5EF4-FFF2-40B4-BE49-F238E27FC236}">
                <a16:creationId xmlns:a16="http://schemas.microsoft.com/office/drawing/2014/main" id="{D0AB05AE-12FD-47B4-8874-3C39EF3EC2E4}"/>
              </a:ext>
            </a:extLst>
          </p:cNvPr>
          <p:cNvSpPr>
            <a:spLocks noGrp="1"/>
          </p:cNvSpPr>
          <p:nvPr/>
        </p:nvSpPr>
        <p:spPr>
          <a:xfrm>
            <a:off x="6238875" y="3209925"/>
            <a:ext cx="5238750" cy="1552575"/>
          </a:xfrm>
          <a:prstGeom prst="rect">
            <a:avLst/>
          </a:prstGeom>
          <a:solidFill>
            <a:srgbClr val="F5E3EA"/>
          </a:solidFill>
          <a:ln w="0">
            <a:noFill/>
          </a:ln>
        </p:spPr>
      </p:sp>
      <p:sp>
        <p:nvSpPr>
          <p:cNvPr id="14" name="Rectangle 13">
            <a:extLst>
              <a:ext uri="{FF2B5EF4-FFF2-40B4-BE49-F238E27FC236}">
                <a16:creationId xmlns:a16="http://schemas.microsoft.com/office/drawing/2014/main" id="{5912A1C4-3624-4589-A5BA-D966C914131C}"/>
              </a:ext>
            </a:extLst>
          </p:cNvPr>
          <p:cNvSpPr>
            <a:spLocks noGrp="1"/>
          </p:cNvSpPr>
          <p:nvPr/>
        </p:nvSpPr>
        <p:spPr>
          <a:xfrm>
            <a:off x="6429375" y="3343275"/>
            <a:ext cx="4857750" cy="342900"/>
          </a:xfrm>
          <a:prstGeom prst="rect">
            <a:avLst/>
          </a:prstGeom>
          <a:noFill/>
          <a:ln w="0">
            <a:noFill/>
          </a:ln>
        </p:spPr>
        <p:txBody>
          <a:bodyPr wrap="square" lIns="0" tIns="0" rIns="0" bIns="0" anchor="t"/>
          <a:lstStyle>
            <a:defPPr>
              <a:defRPr sz="1800" b="1">
                <a:solidFill>
                  <a:srgbClr val="237E77"/>
                </a:solidFill>
                <a:latin typeface="Arial"/>
                <a:ea typeface="Arial"/>
                <a:cs typeface="Arial"/>
              </a:defRPr>
            </a:defPPr>
          </a:lstStyle>
          <a:p>
            <a:pPr>
              <a:defRPr sz="1800" b="1">
                <a:solidFill>
                  <a:srgbClr val="237E77"/>
                </a:solidFill>
                <a:latin typeface="Arial"/>
                <a:ea typeface="Arial"/>
                <a:cs typeface="Arial"/>
              </a:defRPr>
            </a:pPr>
            <a:r>
              <a:rPr sz="1800" b="1">
                <a:solidFill>
                  <a:srgbClr val="237E77"/>
                </a:solidFill>
                <a:latin typeface="Arial"/>
                <a:ea typeface="Arial"/>
                <a:cs typeface="Arial"/>
              </a:rPr>
              <a:t>Threats: external</a:t>
            </a:r>
          </a:p>
        </p:txBody>
      </p:sp>
      <p:sp>
        <p:nvSpPr>
          <p:cNvPr id="15" name="Rectangle 14">
            <a:extLst>
              <a:ext uri="{FF2B5EF4-FFF2-40B4-BE49-F238E27FC236}">
                <a16:creationId xmlns:a16="http://schemas.microsoft.com/office/drawing/2014/main" id="{7C1224C5-88FF-49D5-A68D-2BCADA75E5CD}"/>
              </a:ext>
            </a:extLst>
          </p:cNvPr>
          <p:cNvSpPr>
            <a:spLocks noGrp="1"/>
          </p:cNvSpPr>
          <p:nvPr/>
        </p:nvSpPr>
        <p:spPr>
          <a:xfrm>
            <a:off x="6429375" y="3743325"/>
            <a:ext cx="4857750" cy="971550"/>
          </a:xfrm>
          <a:prstGeom prst="rect">
            <a:avLst/>
          </a:prstGeom>
          <a:noFill/>
          <a:ln w="0">
            <a:noFill/>
          </a:ln>
        </p:spPr>
        <p:txBody>
          <a:bodyPr wrap="square" lIns="0" tIns="0" rIns="0" bIns="0" anchor="t"/>
          <a:lstStyle>
            <a:defPPr>
              <a:defRPr sz="1800" b="0">
                <a:solidFill>
                  <a:srgbClr val="183B48"/>
                </a:solidFill>
                <a:latin typeface="Arial"/>
                <a:ea typeface="Arial"/>
                <a:cs typeface="Arial"/>
              </a:defRPr>
            </a:defPPr>
          </a:lstStyle>
          <a:p>
            <a:pPr>
              <a:defRPr sz="1800" b="0">
                <a:solidFill>
                  <a:srgbClr val="183B48"/>
                </a:solidFill>
                <a:latin typeface="Arial"/>
                <a:ea typeface="Arial"/>
                <a:cs typeface="Arial"/>
              </a:defRPr>
            </a:pPr>
            <a:r>
              <a:rPr lang="en-US" sz="1600" dirty="0">
                <a:solidFill>
                  <a:srgbClr val="183B48"/>
                </a:solidFill>
                <a:latin typeface="Arial"/>
              </a:rPr>
              <a:t>These can have an impact on the entry and monitoring processes and include disruptions of journeys, competition and shift work requirements.</a:t>
            </a:r>
            <a:endParaRPr sz="1600" b="0" dirty="0">
              <a:solidFill>
                <a:srgbClr val="183B48"/>
              </a:solidFill>
              <a:latin typeface="Arial"/>
              <a:ea typeface="Arial"/>
              <a:cs typeface="Arial"/>
            </a:endParaRPr>
          </a:p>
        </p:txBody>
      </p:sp>
      <p:sp>
        <p:nvSpPr>
          <p:cNvPr id="16" name="Rectangle 15">
            <a:extLst>
              <a:ext uri="{FF2B5EF4-FFF2-40B4-BE49-F238E27FC236}">
                <a16:creationId xmlns:a16="http://schemas.microsoft.com/office/drawing/2014/main" id="{B258E2E4-DAC3-4295-8044-8FA74286FD9E}"/>
              </a:ext>
            </a:extLst>
          </p:cNvPr>
          <p:cNvSpPr>
            <a:spLocks noGrp="1"/>
          </p:cNvSpPr>
          <p:nvPr/>
        </p:nvSpPr>
        <p:spPr>
          <a:xfrm>
            <a:off x="666750" y="5067300"/>
            <a:ext cx="1428750" cy="304800"/>
          </a:xfrm>
          <a:prstGeom prst="rect">
            <a:avLst/>
          </a:prstGeom>
          <a:noFill/>
          <a:ln w="0">
            <a:noFill/>
          </a:ln>
        </p:spPr>
        <p:txBody>
          <a:bodyPr wrap="square" lIns="0" tIns="0" rIns="0" bIns="0" anchor="t"/>
          <a:lstStyle>
            <a:defPPr>
              <a:defRPr sz="1725" b="1">
                <a:solidFill>
                  <a:srgbClr val="237E77"/>
                </a:solidFill>
                <a:latin typeface="Arial"/>
                <a:ea typeface="Arial"/>
                <a:cs typeface="Arial"/>
              </a:defRPr>
            </a:defPPr>
          </a:lstStyle>
          <a:p>
            <a:pPr>
              <a:defRPr sz="1725" b="1">
                <a:solidFill>
                  <a:srgbClr val="237E77"/>
                </a:solidFill>
                <a:latin typeface="Arial"/>
                <a:ea typeface="Arial"/>
                <a:cs typeface="Arial"/>
              </a:defRPr>
            </a:pPr>
            <a:r>
              <a:rPr sz="1725" b="1">
                <a:solidFill>
                  <a:srgbClr val="237E77"/>
                </a:solidFill>
                <a:latin typeface="Arial"/>
                <a:ea typeface="Arial"/>
                <a:cs typeface="Arial"/>
              </a:rPr>
              <a:t>Evaluation</a:t>
            </a:r>
          </a:p>
        </p:txBody>
      </p:sp>
      <p:sp>
        <p:nvSpPr>
          <p:cNvPr id="17" name="Rectangle 16">
            <a:extLst>
              <a:ext uri="{FF2B5EF4-FFF2-40B4-BE49-F238E27FC236}">
                <a16:creationId xmlns:a16="http://schemas.microsoft.com/office/drawing/2014/main" id="{5260A765-47C8-4F1F-9C86-970BA8D2293D}"/>
              </a:ext>
            </a:extLst>
          </p:cNvPr>
          <p:cNvSpPr>
            <a:spLocks noGrp="1"/>
          </p:cNvSpPr>
          <p:nvPr/>
        </p:nvSpPr>
        <p:spPr>
          <a:xfrm>
            <a:off x="2238375" y="5067300"/>
            <a:ext cx="9191625" cy="666750"/>
          </a:xfrm>
          <a:prstGeom prst="rect">
            <a:avLst/>
          </a:prstGeom>
          <a:noFill/>
          <a:ln w="0">
            <a:noFill/>
          </a:ln>
        </p:spPr>
        <p:txBody>
          <a:bodyPr wrap="square" lIns="0" tIns="0" rIns="0" bIns="0" anchor="t"/>
          <a:lstStyle>
            <a:defPPr>
              <a:defRPr sz="1725" b="0">
                <a:solidFill>
                  <a:srgbClr val="183B48"/>
                </a:solidFill>
                <a:latin typeface="Arial"/>
                <a:ea typeface="Arial"/>
                <a:cs typeface="Arial"/>
              </a:defRPr>
            </a:defPPr>
          </a:lstStyle>
          <a:p>
            <a:pPr>
              <a:defRPr sz="1725" b="0">
                <a:solidFill>
                  <a:srgbClr val="183B48"/>
                </a:solidFill>
                <a:latin typeface="Arial"/>
                <a:ea typeface="Arial"/>
                <a:cs typeface="Arial"/>
              </a:defRPr>
            </a:pPr>
            <a:r>
              <a:rPr lang="en-US" sz="1725" dirty="0">
                <a:solidFill>
                  <a:srgbClr val="183B48"/>
                </a:solidFill>
                <a:latin typeface="Arial"/>
              </a:rPr>
              <a:t>In SWOT reflection is </a:t>
            </a:r>
            <a:r>
              <a:rPr lang="en-US" sz="1725" dirty="0" err="1">
                <a:solidFill>
                  <a:srgbClr val="183B48"/>
                </a:solidFill>
                <a:latin typeface="Arial"/>
              </a:rPr>
              <a:t>organised</a:t>
            </a:r>
            <a:r>
              <a:rPr lang="en-US" sz="1725" dirty="0">
                <a:solidFill>
                  <a:srgbClr val="183B48"/>
                </a:solidFill>
                <a:latin typeface="Arial"/>
              </a:rPr>
              <a:t>, but feedback must be provided which tests my self-perceptions (Cottrell, 2021).</a:t>
            </a:r>
            <a:endParaRPr sz="1725" b="0" dirty="0">
              <a:solidFill>
                <a:srgbClr val="183B48"/>
              </a:solidFill>
              <a:latin typeface="Arial"/>
              <a:ea typeface="Arial"/>
              <a:cs typeface="Arial"/>
            </a:endParaRPr>
          </a:p>
        </p:txBody>
      </p:sp>
    </p:spTree>
    <p:extLst>
      <p:ext uri="{BB962C8B-B14F-4D97-AF65-F5344CB8AC3E}">
        <p14:creationId xmlns:p14="http://schemas.microsoft.com/office/powerpoint/2010/main" val="14904460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8F6F0"/>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56EEED7D-0F2B-428B-B9E2-80C65A5D3282}"/>
              </a:ext>
            </a:extLst>
          </p:cNvPr>
          <p:cNvSpPr>
            <a:spLocks noGrp="1"/>
          </p:cNvSpPr>
          <p:nvPr/>
        </p:nvSpPr>
        <p:spPr>
          <a:xfrm>
            <a:off x="619125" y="400050"/>
            <a:ext cx="10953750" cy="590550"/>
          </a:xfrm>
          <a:prstGeom prst="rect">
            <a:avLst/>
          </a:prstGeom>
          <a:noFill/>
          <a:ln w="0">
            <a:noFill/>
          </a:ln>
        </p:spPr>
        <p:txBody>
          <a:bodyPr wrap="square" lIns="0" tIns="0" rIns="0" bIns="0" anchor="t"/>
          <a:lstStyle>
            <a:defPPr>
              <a:defRPr sz="3150" b="1">
                <a:solidFill>
                  <a:srgbClr val="183B48"/>
                </a:solidFill>
                <a:latin typeface="Arial"/>
                <a:ea typeface="Arial"/>
                <a:cs typeface="Arial"/>
              </a:defRPr>
            </a:defPPr>
          </a:lstStyle>
          <a:p>
            <a:pPr>
              <a:defRPr sz="3150" b="1">
                <a:solidFill>
                  <a:srgbClr val="183B48"/>
                </a:solidFill>
                <a:latin typeface="Arial"/>
                <a:ea typeface="Arial"/>
                <a:cs typeface="Arial"/>
              </a:defRPr>
            </a:pPr>
            <a:r>
              <a:rPr sz="3150" b="1" dirty="0">
                <a:solidFill>
                  <a:srgbClr val="183B48"/>
                </a:solidFill>
                <a:latin typeface="Arial"/>
                <a:ea typeface="Arial"/>
                <a:cs typeface="Arial"/>
              </a:rPr>
              <a:t>Strengths applied to a care scenario</a:t>
            </a:r>
          </a:p>
        </p:txBody>
      </p:sp>
      <p:sp>
        <p:nvSpPr>
          <p:cNvPr id="2" name="Rectangle 1">
            <a:extLst>
              <a:ext uri="{FF2B5EF4-FFF2-40B4-BE49-F238E27FC236}">
                <a16:creationId xmlns:a16="http://schemas.microsoft.com/office/drawing/2014/main" id="{9F2B0D20-A797-4590-AA37-F09E3862D232}"/>
              </a:ext>
            </a:extLst>
          </p:cNvPr>
          <p:cNvSpPr>
            <a:spLocks noGrp="1"/>
          </p:cNvSpPr>
          <p:nvPr/>
        </p:nvSpPr>
        <p:spPr>
          <a:xfrm>
            <a:off x="638175" y="1152525"/>
            <a:ext cx="876300" cy="47625"/>
          </a:xfrm>
          <a:prstGeom prst="rect">
            <a:avLst/>
          </a:prstGeom>
          <a:solidFill>
            <a:srgbClr val="B56845"/>
          </a:solidFill>
          <a:ln w="0">
            <a:noFill/>
          </a:ln>
        </p:spPr>
      </p:sp>
      <p:sp>
        <p:nvSpPr>
          <p:cNvPr id="3" name="Rectangle 2">
            <a:extLst>
              <a:ext uri="{FF2B5EF4-FFF2-40B4-BE49-F238E27FC236}">
                <a16:creationId xmlns:a16="http://schemas.microsoft.com/office/drawing/2014/main" id="{AC717DCC-E9BF-48C2-986A-4E8A31E9D894}"/>
              </a:ext>
            </a:extLst>
          </p:cNvPr>
          <p:cNvSpPr>
            <a:spLocks noGrp="1"/>
          </p:cNvSpPr>
          <p:nvPr/>
        </p:nvSpPr>
        <p:spPr>
          <a:xfrm>
            <a:off x="619125" y="6429375"/>
            <a:ext cx="10953750" cy="9525"/>
          </a:xfrm>
          <a:prstGeom prst="rect">
            <a:avLst/>
          </a:prstGeom>
          <a:solidFill>
            <a:srgbClr val="B8CBC7"/>
          </a:solidFill>
          <a:ln w="0">
            <a:noFill/>
          </a:ln>
        </p:spPr>
      </p:sp>
      <p:sp>
        <p:nvSpPr>
          <p:cNvPr id="4" name="Rectangle 3">
            <a:extLst>
              <a:ext uri="{FF2B5EF4-FFF2-40B4-BE49-F238E27FC236}">
                <a16:creationId xmlns:a16="http://schemas.microsoft.com/office/drawing/2014/main" id="{31DBCBF4-2DBD-4E72-B26E-C75B82754709}"/>
              </a:ext>
            </a:extLst>
          </p:cNvPr>
          <p:cNvSpPr>
            <a:spLocks noGrp="1"/>
          </p:cNvSpPr>
          <p:nvPr/>
        </p:nvSpPr>
        <p:spPr>
          <a:xfrm>
            <a:off x="714375" y="1552575"/>
            <a:ext cx="3381375" cy="342900"/>
          </a:xfrm>
          <a:prstGeom prst="rect">
            <a:avLst/>
          </a:prstGeom>
          <a:noFill/>
          <a:ln w="0">
            <a:noFill/>
          </a:ln>
        </p:spPr>
        <p:txBody>
          <a:bodyPr wrap="square" lIns="0" tIns="0" rIns="0" bIns="0" anchor="t"/>
          <a:lstStyle>
            <a:defPPr>
              <a:defRPr sz="2175" b="1">
                <a:solidFill>
                  <a:srgbClr val="237E77"/>
                </a:solidFill>
                <a:latin typeface="Arial"/>
                <a:ea typeface="Arial"/>
                <a:cs typeface="Arial"/>
              </a:defRPr>
            </a:defPPr>
          </a:lstStyle>
          <a:p>
            <a:pPr>
              <a:defRPr sz="2175" b="1">
                <a:solidFill>
                  <a:srgbClr val="237E77"/>
                </a:solidFill>
                <a:latin typeface="Arial"/>
                <a:ea typeface="Arial"/>
                <a:cs typeface="Arial"/>
              </a:defRPr>
            </a:pPr>
            <a:r>
              <a:rPr sz="2175" b="1">
                <a:solidFill>
                  <a:srgbClr val="237E77"/>
                </a:solidFill>
                <a:latin typeface="Arial"/>
                <a:ea typeface="Arial"/>
                <a:cs typeface="Arial"/>
              </a:rPr>
              <a:t>Situation</a:t>
            </a:r>
          </a:p>
        </p:txBody>
      </p:sp>
      <p:sp>
        <p:nvSpPr>
          <p:cNvPr id="5" name="Rectangle 4">
            <a:extLst>
              <a:ext uri="{FF2B5EF4-FFF2-40B4-BE49-F238E27FC236}">
                <a16:creationId xmlns:a16="http://schemas.microsoft.com/office/drawing/2014/main" id="{07A4DCA1-0555-49CE-B65E-756209B854F6}"/>
              </a:ext>
            </a:extLst>
          </p:cNvPr>
          <p:cNvSpPr>
            <a:spLocks noGrp="1"/>
          </p:cNvSpPr>
          <p:nvPr/>
        </p:nvSpPr>
        <p:spPr>
          <a:xfrm>
            <a:off x="714375" y="1952625"/>
            <a:ext cx="3381375" cy="2095500"/>
          </a:xfrm>
          <a:prstGeom prst="rect">
            <a:avLst/>
          </a:prstGeom>
          <a:noFill/>
          <a:ln w="0">
            <a:noFill/>
          </a:ln>
        </p:spPr>
        <p:txBody>
          <a:bodyPr wrap="square" lIns="0" tIns="0" rIns="0" bIns="0" anchor="t"/>
          <a:lstStyle>
            <a:defPPr>
              <a:defRPr sz="2175" b="0">
                <a:solidFill>
                  <a:srgbClr val="183B48"/>
                </a:solidFill>
                <a:latin typeface="Arial"/>
                <a:ea typeface="Arial"/>
                <a:cs typeface="Arial"/>
              </a:defRPr>
            </a:defPPr>
          </a:lstStyle>
          <a:p>
            <a:pPr>
              <a:defRPr sz="2175" b="0">
                <a:solidFill>
                  <a:srgbClr val="183B48"/>
                </a:solidFill>
                <a:latin typeface="Arial"/>
                <a:ea typeface="Arial"/>
                <a:cs typeface="Arial"/>
              </a:defRPr>
            </a:pPr>
            <a:r>
              <a:rPr lang="en-US" sz="2175" dirty="0">
                <a:solidFill>
                  <a:srgbClr val="183B48"/>
                </a:solidFill>
                <a:latin typeface="Arial"/>
              </a:rPr>
              <a:t>Person is older and has refused assistance with bathing.</a:t>
            </a:r>
            <a:endParaRPr sz="2175" b="0" dirty="0">
              <a:solidFill>
                <a:srgbClr val="183B48"/>
              </a:solidFill>
              <a:latin typeface="Arial"/>
              <a:ea typeface="Arial"/>
              <a:cs typeface="Arial"/>
            </a:endParaRPr>
          </a:p>
        </p:txBody>
      </p:sp>
      <p:sp>
        <p:nvSpPr>
          <p:cNvPr id="6" name="Rectangle 5">
            <a:extLst>
              <a:ext uri="{FF2B5EF4-FFF2-40B4-BE49-F238E27FC236}">
                <a16:creationId xmlns:a16="http://schemas.microsoft.com/office/drawing/2014/main" id="{C5141429-E1E9-4EF5-B9DE-23ED720334A4}"/>
              </a:ext>
            </a:extLst>
          </p:cNvPr>
          <p:cNvSpPr>
            <a:spLocks noGrp="1"/>
          </p:cNvSpPr>
          <p:nvPr/>
        </p:nvSpPr>
        <p:spPr>
          <a:xfrm>
            <a:off x="4371975" y="1495425"/>
            <a:ext cx="38100" cy="3971925"/>
          </a:xfrm>
          <a:prstGeom prst="rect">
            <a:avLst/>
          </a:prstGeom>
          <a:solidFill>
            <a:srgbClr val="DBEDE6"/>
          </a:solidFill>
          <a:ln w="0">
            <a:noFill/>
          </a:ln>
        </p:spPr>
      </p:sp>
      <p:sp>
        <p:nvSpPr>
          <p:cNvPr id="7" name="Rectangle 6">
            <a:extLst>
              <a:ext uri="{FF2B5EF4-FFF2-40B4-BE49-F238E27FC236}">
                <a16:creationId xmlns:a16="http://schemas.microsoft.com/office/drawing/2014/main" id="{8CC83097-6F10-4B9E-9C53-4B9CBEA2D173}"/>
              </a:ext>
            </a:extLst>
          </p:cNvPr>
          <p:cNvSpPr>
            <a:spLocks noGrp="1"/>
          </p:cNvSpPr>
          <p:nvPr/>
        </p:nvSpPr>
        <p:spPr>
          <a:xfrm>
            <a:off x="4810125" y="1543050"/>
            <a:ext cx="6477000" cy="342900"/>
          </a:xfrm>
          <a:prstGeom prst="rect">
            <a:avLst/>
          </a:prstGeom>
          <a:noFill/>
          <a:ln w="0">
            <a:noFill/>
          </a:ln>
        </p:spPr>
        <p:txBody>
          <a:bodyPr wrap="square" lIns="0" tIns="0" rIns="0" bIns="0" anchor="t"/>
          <a:lstStyle>
            <a:defPPr>
              <a:defRPr sz="2025" b="1">
                <a:solidFill>
                  <a:srgbClr val="237E77"/>
                </a:solidFill>
                <a:latin typeface="Arial"/>
                <a:ea typeface="Arial"/>
                <a:cs typeface="Arial"/>
              </a:defRPr>
            </a:defPPr>
          </a:lstStyle>
          <a:p>
            <a:pPr>
              <a:defRPr sz="2025" b="1">
                <a:solidFill>
                  <a:srgbClr val="237E77"/>
                </a:solidFill>
                <a:latin typeface="Arial"/>
                <a:ea typeface="Arial"/>
                <a:cs typeface="Arial"/>
              </a:defRPr>
            </a:pPr>
            <a:r>
              <a:rPr sz="2025" b="1">
                <a:solidFill>
                  <a:srgbClr val="237E77"/>
                </a:solidFill>
                <a:latin typeface="Arial"/>
                <a:ea typeface="Arial"/>
                <a:cs typeface="Arial"/>
              </a:rPr>
              <a:t>My response</a:t>
            </a:r>
          </a:p>
        </p:txBody>
      </p:sp>
      <p:sp>
        <p:nvSpPr>
          <p:cNvPr id="8" name="Rectangle 7">
            <a:extLst>
              <a:ext uri="{FF2B5EF4-FFF2-40B4-BE49-F238E27FC236}">
                <a16:creationId xmlns:a16="http://schemas.microsoft.com/office/drawing/2014/main" id="{941D7F64-9192-4C60-94E5-55610CFBA395}"/>
              </a:ext>
            </a:extLst>
          </p:cNvPr>
          <p:cNvSpPr>
            <a:spLocks noGrp="1"/>
          </p:cNvSpPr>
          <p:nvPr/>
        </p:nvSpPr>
        <p:spPr>
          <a:xfrm>
            <a:off x="4810125" y="1943100"/>
            <a:ext cx="6477000" cy="1333500"/>
          </a:xfrm>
          <a:prstGeom prst="rect">
            <a:avLst/>
          </a:prstGeom>
          <a:noFill/>
          <a:ln w="0">
            <a:noFill/>
          </a:ln>
        </p:spPr>
        <p:txBody>
          <a:bodyPr wrap="square" lIns="0" tIns="0" rIns="0" bIns="0" anchor="t"/>
          <a:lstStyle>
            <a:defPPr>
              <a:defRPr sz="2025" b="0">
                <a:solidFill>
                  <a:srgbClr val="183B48"/>
                </a:solidFill>
                <a:latin typeface="Arial"/>
                <a:ea typeface="Arial"/>
                <a:cs typeface="Arial"/>
              </a:defRPr>
            </a:defPPr>
          </a:lstStyle>
          <a:p>
            <a:pPr>
              <a:defRPr sz="2025" b="0">
                <a:solidFill>
                  <a:srgbClr val="183B48"/>
                </a:solidFill>
                <a:latin typeface="Arial"/>
                <a:ea typeface="Arial"/>
                <a:cs typeface="Arial"/>
              </a:defRPr>
            </a:pPr>
            <a:r>
              <a:rPr lang="en-US" sz="2025" dirty="0">
                <a:solidFill>
                  <a:srgbClr val="183B48"/>
                </a:solidFill>
                <a:latin typeface="Arial"/>
              </a:rPr>
              <a:t>I would take the time to take some patience to be able to listen and explore preferences, while maintaining privacy without pressuring. I would adhere to care plans and record concerns (CQC, 2025; NICE, 2015).</a:t>
            </a:r>
            <a:endParaRPr sz="2025" b="0" dirty="0">
              <a:solidFill>
                <a:srgbClr val="183B48"/>
              </a:solidFill>
              <a:latin typeface="Arial"/>
              <a:ea typeface="Arial"/>
              <a:cs typeface="Arial"/>
            </a:endParaRPr>
          </a:p>
        </p:txBody>
      </p:sp>
      <p:sp>
        <p:nvSpPr>
          <p:cNvPr id="9" name="Rectangle 8">
            <a:extLst>
              <a:ext uri="{FF2B5EF4-FFF2-40B4-BE49-F238E27FC236}">
                <a16:creationId xmlns:a16="http://schemas.microsoft.com/office/drawing/2014/main" id="{45F06DE3-1673-4DC4-BB01-4BEEEC0D0B4B}"/>
              </a:ext>
            </a:extLst>
          </p:cNvPr>
          <p:cNvSpPr>
            <a:spLocks noGrp="1"/>
          </p:cNvSpPr>
          <p:nvPr/>
        </p:nvSpPr>
        <p:spPr>
          <a:xfrm>
            <a:off x="4810125" y="3629025"/>
            <a:ext cx="6477000" cy="342900"/>
          </a:xfrm>
          <a:prstGeom prst="rect">
            <a:avLst/>
          </a:prstGeom>
          <a:noFill/>
          <a:ln w="0">
            <a:noFill/>
          </a:ln>
        </p:spPr>
        <p:txBody>
          <a:bodyPr wrap="square" lIns="0" tIns="0" rIns="0" bIns="0" anchor="t"/>
          <a:lstStyle>
            <a:defPPr>
              <a:defRPr sz="2025" b="1">
                <a:solidFill>
                  <a:srgbClr val="237E77"/>
                </a:solidFill>
                <a:latin typeface="Arial"/>
                <a:ea typeface="Arial"/>
                <a:cs typeface="Arial"/>
              </a:defRPr>
            </a:defPPr>
          </a:lstStyle>
          <a:p>
            <a:pPr>
              <a:defRPr sz="2025" b="1">
                <a:solidFill>
                  <a:srgbClr val="237E77"/>
                </a:solidFill>
                <a:latin typeface="Arial"/>
                <a:ea typeface="Arial"/>
                <a:cs typeface="Arial"/>
              </a:defRPr>
            </a:pPr>
            <a:r>
              <a:rPr sz="2025" b="1">
                <a:solidFill>
                  <a:srgbClr val="237E77"/>
                </a:solidFill>
                <a:latin typeface="Arial"/>
                <a:ea typeface="Arial"/>
                <a:cs typeface="Arial"/>
              </a:rPr>
              <a:t>Development need</a:t>
            </a:r>
          </a:p>
        </p:txBody>
      </p:sp>
      <p:sp>
        <p:nvSpPr>
          <p:cNvPr id="10" name="Rectangle 9">
            <a:extLst>
              <a:ext uri="{FF2B5EF4-FFF2-40B4-BE49-F238E27FC236}">
                <a16:creationId xmlns:a16="http://schemas.microsoft.com/office/drawing/2014/main" id="{7FE2F769-7B50-45D9-8BC7-E0D4E1697C7F}"/>
              </a:ext>
            </a:extLst>
          </p:cNvPr>
          <p:cNvSpPr>
            <a:spLocks noGrp="1"/>
          </p:cNvSpPr>
          <p:nvPr/>
        </p:nvSpPr>
        <p:spPr>
          <a:xfrm>
            <a:off x="4810125" y="4029075"/>
            <a:ext cx="6477000" cy="1581150"/>
          </a:xfrm>
          <a:prstGeom prst="rect">
            <a:avLst/>
          </a:prstGeom>
          <a:noFill/>
          <a:ln w="0">
            <a:noFill/>
          </a:ln>
        </p:spPr>
        <p:txBody>
          <a:bodyPr wrap="square" lIns="0" tIns="0" rIns="0" bIns="0" anchor="t"/>
          <a:lstStyle>
            <a:defPPr>
              <a:defRPr sz="2025" b="0">
                <a:solidFill>
                  <a:srgbClr val="183B48"/>
                </a:solidFill>
                <a:latin typeface="Arial"/>
                <a:ea typeface="Arial"/>
                <a:cs typeface="Arial"/>
              </a:defRPr>
            </a:defPPr>
          </a:lstStyle>
          <a:p>
            <a:pPr>
              <a:defRPr sz="2025" b="0">
                <a:solidFill>
                  <a:srgbClr val="183B48"/>
                </a:solidFill>
                <a:latin typeface="Arial"/>
                <a:ea typeface="Arial"/>
                <a:cs typeface="Arial"/>
              </a:defRPr>
            </a:pPr>
            <a:r>
              <a:rPr lang="en-US" sz="2025" b="0" dirty="0">
                <a:solidFill>
                  <a:srgbClr val="183B48"/>
                </a:solidFill>
                <a:latin typeface="Arial"/>
                <a:ea typeface="Arial"/>
                <a:cs typeface="Arial"/>
              </a:rPr>
              <a:t>Rehearse a brief handover and ask questions to get feedback. Knowing the employer's procedures is another key component of escalation, as well as listening for concerns.</a:t>
            </a:r>
            <a:endParaRPr sz="2025" b="0" dirty="0">
              <a:solidFill>
                <a:srgbClr val="183B48"/>
              </a:solidFill>
              <a:latin typeface="Arial"/>
              <a:ea typeface="Arial"/>
              <a:cs typeface="Arial"/>
            </a:endParaRPr>
          </a:p>
        </p:txBody>
      </p:sp>
      <p:pic>
        <p:nvPicPr>
          <p:cNvPr id="12" name="Picture 11" descr="Personal Care for the Elderly | Comfort Home Care">
            <a:extLst>
              <a:ext uri="{FF2B5EF4-FFF2-40B4-BE49-F238E27FC236}">
                <a16:creationId xmlns:a16="http://schemas.microsoft.com/office/drawing/2014/main" id="{436E8B98-E65D-FFF4-2D87-D120694D0657}"/>
              </a:ext>
            </a:extLst>
          </p:cNvPr>
          <p:cNvPicPr>
            <a:picLocks noChangeAspect="1"/>
          </p:cNvPicPr>
          <p:nvPr/>
        </p:nvPicPr>
        <p:blipFill>
          <a:blip r:embed="rId3"/>
          <a:stretch>
            <a:fillRect/>
          </a:stretch>
        </p:blipFill>
        <p:spPr>
          <a:xfrm>
            <a:off x="660888" y="3429000"/>
            <a:ext cx="3711087" cy="2474058"/>
          </a:xfrm>
          <a:prstGeom prst="rect">
            <a:avLst/>
          </a:prstGeom>
        </p:spPr>
      </p:pic>
    </p:spTree>
    <p:extLst>
      <p:ext uri="{BB962C8B-B14F-4D97-AF65-F5344CB8AC3E}">
        <p14:creationId xmlns:p14="http://schemas.microsoft.com/office/powerpoint/2010/main" val="4729581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8F6F0"/>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EB8E60D-F660-4009-84C1-4E83D706F8D0}"/>
              </a:ext>
            </a:extLst>
          </p:cNvPr>
          <p:cNvSpPr>
            <a:spLocks noGrp="1"/>
          </p:cNvSpPr>
          <p:nvPr/>
        </p:nvSpPr>
        <p:spPr>
          <a:xfrm>
            <a:off x="619125" y="400050"/>
            <a:ext cx="10953750" cy="590550"/>
          </a:xfrm>
          <a:prstGeom prst="rect">
            <a:avLst/>
          </a:prstGeom>
          <a:noFill/>
          <a:ln w="0">
            <a:noFill/>
          </a:ln>
        </p:spPr>
        <p:txBody>
          <a:bodyPr wrap="square" lIns="0" tIns="0" rIns="0" bIns="0" anchor="t"/>
          <a:lstStyle>
            <a:defPPr>
              <a:defRPr sz="3150" b="1">
                <a:solidFill>
                  <a:srgbClr val="183B48"/>
                </a:solidFill>
                <a:latin typeface="Arial"/>
                <a:ea typeface="Arial"/>
                <a:cs typeface="Arial"/>
              </a:defRPr>
            </a:defPPr>
          </a:lstStyle>
          <a:p>
            <a:pPr>
              <a:defRPr sz="3150" b="1">
                <a:solidFill>
                  <a:srgbClr val="183B48"/>
                </a:solidFill>
                <a:latin typeface="Arial"/>
                <a:ea typeface="Arial"/>
                <a:cs typeface="Arial"/>
              </a:defRPr>
            </a:pPr>
            <a:r>
              <a:rPr sz="3150" b="1">
                <a:solidFill>
                  <a:srgbClr val="183B48"/>
                </a:solidFill>
                <a:latin typeface="Arial"/>
                <a:ea typeface="Arial"/>
                <a:cs typeface="Arial"/>
              </a:rPr>
              <a:t>Opportunities and workforce pressures</a:t>
            </a:r>
          </a:p>
        </p:txBody>
      </p:sp>
      <p:sp>
        <p:nvSpPr>
          <p:cNvPr id="2" name="Rectangle 1">
            <a:extLst>
              <a:ext uri="{FF2B5EF4-FFF2-40B4-BE49-F238E27FC236}">
                <a16:creationId xmlns:a16="http://schemas.microsoft.com/office/drawing/2014/main" id="{BC24C220-4943-4C2F-A5AB-2B16BB7D51E3}"/>
              </a:ext>
            </a:extLst>
          </p:cNvPr>
          <p:cNvSpPr>
            <a:spLocks noGrp="1"/>
          </p:cNvSpPr>
          <p:nvPr/>
        </p:nvSpPr>
        <p:spPr>
          <a:xfrm>
            <a:off x="638175" y="1152525"/>
            <a:ext cx="876300" cy="47625"/>
          </a:xfrm>
          <a:prstGeom prst="rect">
            <a:avLst/>
          </a:prstGeom>
          <a:solidFill>
            <a:srgbClr val="B56845"/>
          </a:solidFill>
          <a:ln w="0">
            <a:noFill/>
          </a:ln>
        </p:spPr>
      </p:sp>
      <p:sp>
        <p:nvSpPr>
          <p:cNvPr id="3" name="Rectangle 2">
            <a:extLst>
              <a:ext uri="{FF2B5EF4-FFF2-40B4-BE49-F238E27FC236}">
                <a16:creationId xmlns:a16="http://schemas.microsoft.com/office/drawing/2014/main" id="{148DC223-F578-4E36-B649-C7C40A4379D4}"/>
              </a:ext>
            </a:extLst>
          </p:cNvPr>
          <p:cNvSpPr>
            <a:spLocks noGrp="1"/>
          </p:cNvSpPr>
          <p:nvPr/>
        </p:nvSpPr>
        <p:spPr>
          <a:xfrm>
            <a:off x="619125" y="6429375"/>
            <a:ext cx="10953750" cy="9525"/>
          </a:xfrm>
          <a:prstGeom prst="rect">
            <a:avLst/>
          </a:prstGeom>
          <a:solidFill>
            <a:srgbClr val="B8CBC7"/>
          </a:solidFill>
          <a:ln w="0">
            <a:noFill/>
          </a:ln>
        </p:spPr>
      </p:sp>
      <p:sp>
        <p:nvSpPr>
          <p:cNvPr id="4" name="Rectangle 3">
            <a:extLst>
              <a:ext uri="{FF2B5EF4-FFF2-40B4-BE49-F238E27FC236}">
                <a16:creationId xmlns:a16="http://schemas.microsoft.com/office/drawing/2014/main" id="{2D5E9C73-8685-48CE-B419-AB138EE1E815}"/>
              </a:ext>
            </a:extLst>
          </p:cNvPr>
          <p:cNvSpPr>
            <a:spLocks noGrp="1"/>
          </p:cNvSpPr>
          <p:nvPr/>
        </p:nvSpPr>
        <p:spPr>
          <a:xfrm>
            <a:off x="666750" y="1504950"/>
            <a:ext cx="6191250" cy="361950"/>
          </a:xfrm>
          <a:prstGeom prst="rect">
            <a:avLst/>
          </a:prstGeom>
          <a:noFill/>
          <a:ln w="0">
            <a:noFill/>
          </a:ln>
        </p:spPr>
        <p:txBody>
          <a:bodyPr wrap="square" lIns="0" tIns="0" rIns="0" bIns="0" anchor="t"/>
          <a:lstStyle>
            <a:defPPr>
              <a:defRPr sz="1875" b="1">
                <a:solidFill>
                  <a:srgbClr val="237E77"/>
                </a:solidFill>
                <a:latin typeface="Arial"/>
                <a:ea typeface="Arial"/>
                <a:cs typeface="Arial"/>
              </a:defRPr>
            </a:defPPr>
          </a:lstStyle>
          <a:p>
            <a:pPr>
              <a:defRPr sz="1875" b="1">
                <a:solidFill>
                  <a:srgbClr val="237E77"/>
                </a:solidFill>
                <a:latin typeface="Arial"/>
                <a:ea typeface="Arial"/>
                <a:cs typeface="Arial"/>
              </a:defRPr>
            </a:pPr>
            <a:r>
              <a:rPr sz="1875" b="1">
                <a:solidFill>
                  <a:srgbClr val="237E77"/>
                </a:solidFill>
                <a:latin typeface="Arial"/>
                <a:ea typeface="Arial"/>
                <a:cs typeface="Arial"/>
              </a:rPr>
              <a:t>England: adult social care vacancy rate</a:t>
            </a:r>
          </a:p>
        </p:txBody>
      </p:sp>
      <p:graphicFrame>
        <p:nvGraphicFramePr>
          <p:cNvPr id="5" name="Chart">
            <a:extLst>
              <a:ext uri="{FF2B5EF4-FFF2-40B4-BE49-F238E27FC236}">
                <a16:creationId xmlns:a16="http://schemas.microsoft.com/office/drawing/2014/main" id="{7EF242C6-D7C5-488A-A241-1EA073DF8EEB}"/>
              </a:ext>
            </a:extLst>
          </p:cNvPr>
          <p:cNvGraphicFramePr/>
          <p:nvPr/>
        </p:nvGraphicFramePr>
        <p:xfrm>
          <a:off x="619125" y="2057400"/>
          <a:ext cx="5857875" cy="3238500"/>
        </p:xfrm>
        <a:graphic>
          <a:graphicData uri="http://schemas.openxmlformats.org/drawingml/2006/chart">
            <c:chart xmlns:c="http://schemas.openxmlformats.org/drawingml/2006/chart" xmlns:r="http://schemas.openxmlformats.org/officeDocument/2006/relationships" r:id="rId3"/>
          </a:graphicData>
        </a:graphic>
      </p:graphicFrame>
      <p:sp>
        <p:nvSpPr>
          <p:cNvPr id="6" name="Rectangle 5">
            <a:extLst>
              <a:ext uri="{FF2B5EF4-FFF2-40B4-BE49-F238E27FC236}">
                <a16:creationId xmlns:a16="http://schemas.microsoft.com/office/drawing/2014/main" id="{8812B927-ED19-4F92-A08E-D8993E44B97A}"/>
              </a:ext>
            </a:extLst>
          </p:cNvPr>
          <p:cNvSpPr>
            <a:spLocks noGrp="1"/>
          </p:cNvSpPr>
          <p:nvPr/>
        </p:nvSpPr>
        <p:spPr>
          <a:xfrm>
            <a:off x="7000875" y="1524000"/>
            <a:ext cx="4524375" cy="342900"/>
          </a:xfrm>
          <a:prstGeom prst="rect">
            <a:avLst/>
          </a:prstGeom>
          <a:noFill/>
          <a:ln w="0">
            <a:noFill/>
          </a:ln>
        </p:spPr>
        <p:txBody>
          <a:bodyPr wrap="square" lIns="0" tIns="0" rIns="0" bIns="0" anchor="t"/>
          <a:lstStyle>
            <a:defPPr>
              <a:defRPr sz="1875" b="1">
                <a:solidFill>
                  <a:srgbClr val="237E77"/>
                </a:solidFill>
                <a:latin typeface="Arial"/>
                <a:ea typeface="Arial"/>
                <a:cs typeface="Arial"/>
              </a:defRPr>
            </a:defPPr>
          </a:lstStyle>
          <a:p>
            <a:pPr>
              <a:defRPr sz="1875" b="1">
                <a:solidFill>
                  <a:srgbClr val="237E77"/>
                </a:solidFill>
                <a:latin typeface="Arial"/>
                <a:ea typeface="Arial"/>
                <a:cs typeface="Arial"/>
              </a:defRPr>
            </a:pPr>
            <a:r>
              <a:rPr sz="1875" b="1">
                <a:solidFill>
                  <a:srgbClr val="237E77"/>
                </a:solidFill>
                <a:latin typeface="Arial"/>
                <a:ea typeface="Arial"/>
                <a:cs typeface="Arial"/>
              </a:rPr>
              <a:t>Interpretation</a:t>
            </a:r>
          </a:p>
        </p:txBody>
      </p:sp>
      <p:sp>
        <p:nvSpPr>
          <p:cNvPr id="7" name="Rectangle 6">
            <a:extLst>
              <a:ext uri="{FF2B5EF4-FFF2-40B4-BE49-F238E27FC236}">
                <a16:creationId xmlns:a16="http://schemas.microsoft.com/office/drawing/2014/main" id="{258CF365-AEB1-43BB-98D4-072EF6F85E5B}"/>
              </a:ext>
            </a:extLst>
          </p:cNvPr>
          <p:cNvSpPr>
            <a:spLocks noGrp="1"/>
          </p:cNvSpPr>
          <p:nvPr/>
        </p:nvSpPr>
        <p:spPr>
          <a:xfrm>
            <a:off x="7000875" y="1924050"/>
            <a:ext cx="4791075" cy="1238250"/>
          </a:xfrm>
          <a:prstGeom prst="rect">
            <a:avLst/>
          </a:prstGeom>
          <a:noFill/>
          <a:ln w="0">
            <a:noFill/>
          </a:ln>
        </p:spPr>
        <p:txBody>
          <a:bodyPr wrap="square" lIns="0" tIns="0" rIns="0" bIns="0" anchor="t"/>
          <a:lstStyle>
            <a:defPPr>
              <a:defRPr sz="1875" b="0">
                <a:solidFill>
                  <a:srgbClr val="183B48"/>
                </a:solidFill>
                <a:latin typeface="Arial"/>
                <a:ea typeface="Arial"/>
                <a:cs typeface="Arial"/>
              </a:defRPr>
            </a:defPPr>
          </a:lstStyle>
          <a:p>
            <a:pPr>
              <a:defRPr sz="1875" b="0">
                <a:solidFill>
                  <a:srgbClr val="183B48"/>
                </a:solidFill>
                <a:latin typeface="Arial"/>
                <a:ea typeface="Arial"/>
                <a:cs typeface="Arial"/>
              </a:defRPr>
            </a:pPr>
            <a:r>
              <a:rPr lang="en-US" sz="1875" b="0" dirty="0">
                <a:solidFill>
                  <a:srgbClr val="183B48"/>
                </a:solidFill>
                <a:latin typeface="Arial"/>
                <a:ea typeface="Arial"/>
                <a:cs typeface="Arial"/>
              </a:rPr>
              <a:t>Employment has been falling; in 2025/26 there are 96,000 vacancies across every employer (Skills for Care, 2026, p. 9). These projections are estimates of opportunities, not certain employment opportunities.</a:t>
            </a:r>
            <a:endParaRPr sz="1875" b="0" dirty="0">
              <a:solidFill>
                <a:srgbClr val="183B48"/>
              </a:solidFill>
              <a:latin typeface="Arial"/>
              <a:ea typeface="Arial"/>
              <a:cs typeface="Arial"/>
            </a:endParaRPr>
          </a:p>
        </p:txBody>
      </p:sp>
      <p:sp>
        <p:nvSpPr>
          <p:cNvPr id="8" name="Rectangle 7">
            <a:extLst>
              <a:ext uri="{FF2B5EF4-FFF2-40B4-BE49-F238E27FC236}">
                <a16:creationId xmlns:a16="http://schemas.microsoft.com/office/drawing/2014/main" id="{8219F3A1-DE68-4CC3-977C-5E904765E2AB}"/>
              </a:ext>
            </a:extLst>
          </p:cNvPr>
          <p:cNvSpPr>
            <a:spLocks noGrp="1"/>
          </p:cNvSpPr>
          <p:nvPr/>
        </p:nvSpPr>
        <p:spPr>
          <a:xfrm>
            <a:off x="7000875" y="3495675"/>
            <a:ext cx="4524375" cy="342900"/>
          </a:xfrm>
          <a:prstGeom prst="rect">
            <a:avLst/>
          </a:prstGeom>
          <a:noFill/>
          <a:ln w="0">
            <a:noFill/>
          </a:ln>
        </p:spPr>
        <p:txBody>
          <a:bodyPr wrap="square" lIns="0" tIns="0" rIns="0" bIns="0" anchor="t"/>
          <a:lstStyle>
            <a:defPPr>
              <a:defRPr sz="1875" b="1">
                <a:solidFill>
                  <a:srgbClr val="237E77"/>
                </a:solidFill>
                <a:latin typeface="Arial"/>
                <a:ea typeface="Arial"/>
                <a:cs typeface="Arial"/>
              </a:defRPr>
            </a:defPPr>
          </a:lstStyle>
          <a:p>
            <a:pPr>
              <a:defRPr sz="1875" b="1">
                <a:solidFill>
                  <a:srgbClr val="237E77"/>
                </a:solidFill>
                <a:latin typeface="Arial"/>
                <a:ea typeface="Arial"/>
                <a:cs typeface="Arial"/>
              </a:defRPr>
            </a:pPr>
            <a:r>
              <a:rPr sz="1875" b="1">
                <a:solidFill>
                  <a:srgbClr val="237E77"/>
                </a:solidFill>
                <a:latin typeface="Arial"/>
                <a:ea typeface="Arial"/>
                <a:cs typeface="Arial"/>
              </a:rPr>
              <a:t>My response</a:t>
            </a:r>
          </a:p>
        </p:txBody>
      </p:sp>
      <p:sp>
        <p:nvSpPr>
          <p:cNvPr id="9" name="Rectangle 8">
            <a:extLst>
              <a:ext uri="{FF2B5EF4-FFF2-40B4-BE49-F238E27FC236}">
                <a16:creationId xmlns:a16="http://schemas.microsoft.com/office/drawing/2014/main" id="{A8AD2888-0F31-4956-B16A-92B15866217F}"/>
              </a:ext>
            </a:extLst>
          </p:cNvPr>
          <p:cNvSpPr>
            <a:spLocks noGrp="1"/>
          </p:cNvSpPr>
          <p:nvPr/>
        </p:nvSpPr>
        <p:spPr>
          <a:xfrm>
            <a:off x="7000875" y="3895725"/>
            <a:ext cx="4791075" cy="1743075"/>
          </a:xfrm>
          <a:prstGeom prst="rect">
            <a:avLst/>
          </a:prstGeom>
          <a:noFill/>
          <a:ln w="0">
            <a:noFill/>
          </a:ln>
        </p:spPr>
        <p:txBody>
          <a:bodyPr wrap="square" lIns="0" tIns="0" rIns="0" bIns="0" anchor="t"/>
          <a:lstStyle>
            <a:defPPr>
              <a:defRPr sz="1875" b="0">
                <a:solidFill>
                  <a:srgbClr val="183B48"/>
                </a:solidFill>
                <a:latin typeface="Arial"/>
                <a:ea typeface="Arial"/>
                <a:cs typeface="Arial"/>
              </a:defRPr>
            </a:defPPr>
          </a:lstStyle>
          <a:p>
            <a:pPr>
              <a:defRPr sz="1875" b="0">
                <a:solidFill>
                  <a:srgbClr val="183B48"/>
                </a:solidFill>
                <a:latin typeface="Arial"/>
                <a:ea typeface="Arial"/>
                <a:cs typeface="Arial"/>
              </a:defRPr>
            </a:pPr>
            <a:r>
              <a:rPr lang="en-US" sz="1875" dirty="0">
                <a:solidFill>
                  <a:srgbClr val="183B48"/>
                </a:solidFill>
                <a:latin typeface="Arial"/>
              </a:rPr>
              <a:t>I would seek opportunities for relevant roles and ask for a formal induction. Due to the strain on staffing, it may be possible to spend less time on learning, and I hate to jump in with this disclaimer before I take it. The employment situation at this employer cannot be determined solely by comparing vacant positions against their workforce.</a:t>
            </a:r>
            <a:endParaRPr sz="1875" b="0" dirty="0">
              <a:solidFill>
                <a:srgbClr val="183B48"/>
              </a:solidFill>
              <a:latin typeface="Arial"/>
              <a:ea typeface="Arial"/>
              <a:cs typeface="Arial"/>
            </a:endParaRPr>
          </a:p>
        </p:txBody>
      </p:sp>
    </p:spTree>
    <p:extLst>
      <p:ext uri="{BB962C8B-B14F-4D97-AF65-F5344CB8AC3E}">
        <p14:creationId xmlns:p14="http://schemas.microsoft.com/office/powerpoint/2010/main" val="19653837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8F6F0"/>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353D143E-02B9-49F2-BC17-3A31650207AF}"/>
              </a:ext>
            </a:extLst>
          </p:cNvPr>
          <p:cNvSpPr>
            <a:spLocks noGrp="1"/>
          </p:cNvSpPr>
          <p:nvPr/>
        </p:nvSpPr>
        <p:spPr>
          <a:xfrm>
            <a:off x="619125" y="400050"/>
            <a:ext cx="10953750" cy="590550"/>
          </a:xfrm>
          <a:prstGeom prst="rect">
            <a:avLst/>
          </a:prstGeom>
          <a:noFill/>
          <a:ln w="0">
            <a:noFill/>
          </a:ln>
        </p:spPr>
        <p:txBody>
          <a:bodyPr wrap="square" lIns="0" tIns="0" rIns="0" bIns="0" anchor="t"/>
          <a:lstStyle>
            <a:defPPr>
              <a:defRPr sz="3150" b="1">
                <a:solidFill>
                  <a:srgbClr val="183B48"/>
                </a:solidFill>
                <a:latin typeface="Arial"/>
                <a:ea typeface="Arial"/>
                <a:cs typeface="Arial"/>
              </a:defRPr>
            </a:defPPr>
          </a:lstStyle>
          <a:p>
            <a:pPr>
              <a:defRPr sz="3150" b="1">
                <a:solidFill>
                  <a:srgbClr val="183B48"/>
                </a:solidFill>
                <a:latin typeface="Arial"/>
                <a:ea typeface="Arial"/>
                <a:cs typeface="Arial"/>
              </a:defRPr>
            </a:pPr>
            <a:r>
              <a:rPr sz="3150" b="1">
                <a:solidFill>
                  <a:srgbClr val="183B48"/>
                </a:solidFill>
                <a:latin typeface="Arial"/>
                <a:ea typeface="Arial"/>
                <a:cs typeface="Arial"/>
              </a:rPr>
              <a:t>Managing weaknesses and threats</a:t>
            </a:r>
          </a:p>
        </p:txBody>
      </p:sp>
      <p:sp>
        <p:nvSpPr>
          <p:cNvPr id="2" name="Rectangle 1">
            <a:extLst>
              <a:ext uri="{FF2B5EF4-FFF2-40B4-BE49-F238E27FC236}">
                <a16:creationId xmlns:a16="http://schemas.microsoft.com/office/drawing/2014/main" id="{E1C59888-A52A-4BCF-B379-984D1DAEFA6E}"/>
              </a:ext>
            </a:extLst>
          </p:cNvPr>
          <p:cNvSpPr>
            <a:spLocks noGrp="1"/>
          </p:cNvSpPr>
          <p:nvPr/>
        </p:nvSpPr>
        <p:spPr>
          <a:xfrm>
            <a:off x="638175" y="1152525"/>
            <a:ext cx="876300" cy="47625"/>
          </a:xfrm>
          <a:prstGeom prst="rect">
            <a:avLst/>
          </a:prstGeom>
          <a:solidFill>
            <a:srgbClr val="B56845"/>
          </a:solidFill>
          <a:ln w="0">
            <a:noFill/>
          </a:ln>
        </p:spPr>
      </p:sp>
      <p:sp>
        <p:nvSpPr>
          <p:cNvPr id="3" name="Rectangle 2">
            <a:extLst>
              <a:ext uri="{FF2B5EF4-FFF2-40B4-BE49-F238E27FC236}">
                <a16:creationId xmlns:a16="http://schemas.microsoft.com/office/drawing/2014/main" id="{327FEFA1-5736-4FFF-8762-B765DB2353F3}"/>
              </a:ext>
            </a:extLst>
          </p:cNvPr>
          <p:cNvSpPr>
            <a:spLocks noGrp="1"/>
          </p:cNvSpPr>
          <p:nvPr/>
        </p:nvSpPr>
        <p:spPr>
          <a:xfrm>
            <a:off x="619125" y="6429375"/>
            <a:ext cx="10953750" cy="9525"/>
          </a:xfrm>
          <a:prstGeom prst="rect">
            <a:avLst/>
          </a:prstGeom>
          <a:solidFill>
            <a:srgbClr val="B8CBC7"/>
          </a:solidFill>
          <a:ln w="0">
            <a:noFill/>
          </a:ln>
        </p:spPr>
      </p:sp>
      <p:sp>
        <p:nvSpPr>
          <p:cNvPr id="4" name="Rectangle 3">
            <a:extLst>
              <a:ext uri="{FF2B5EF4-FFF2-40B4-BE49-F238E27FC236}">
                <a16:creationId xmlns:a16="http://schemas.microsoft.com/office/drawing/2014/main" id="{F50C5010-0616-4AFE-AAF6-E33475A25767}"/>
              </a:ext>
            </a:extLst>
          </p:cNvPr>
          <p:cNvSpPr>
            <a:spLocks noGrp="1"/>
          </p:cNvSpPr>
          <p:nvPr/>
        </p:nvSpPr>
        <p:spPr>
          <a:xfrm>
            <a:off x="714375" y="1524000"/>
            <a:ext cx="5143500" cy="342900"/>
          </a:xfrm>
          <a:prstGeom prst="rect">
            <a:avLst/>
          </a:prstGeom>
          <a:noFill/>
          <a:ln w="0">
            <a:noFill/>
          </a:ln>
        </p:spPr>
        <p:txBody>
          <a:bodyPr wrap="square" lIns="0" tIns="0" rIns="0" bIns="0" anchor="t"/>
          <a:lstStyle>
            <a:defPPr>
              <a:defRPr sz="1950" b="1">
                <a:solidFill>
                  <a:srgbClr val="237E77"/>
                </a:solidFill>
                <a:latin typeface="Arial"/>
                <a:ea typeface="Arial"/>
                <a:cs typeface="Arial"/>
              </a:defRPr>
            </a:defPPr>
          </a:lstStyle>
          <a:p>
            <a:pPr>
              <a:defRPr sz="1950" b="1">
                <a:solidFill>
                  <a:srgbClr val="237E77"/>
                </a:solidFill>
                <a:latin typeface="Arial"/>
                <a:ea typeface="Arial"/>
                <a:cs typeface="Arial"/>
              </a:defRPr>
            </a:pPr>
            <a:r>
              <a:rPr sz="1950" b="1">
                <a:solidFill>
                  <a:srgbClr val="237E77"/>
                </a:solidFill>
                <a:latin typeface="Arial"/>
                <a:ea typeface="Arial"/>
                <a:cs typeface="Arial"/>
              </a:rPr>
              <a:t>Experience gap</a:t>
            </a:r>
          </a:p>
        </p:txBody>
      </p:sp>
      <p:sp>
        <p:nvSpPr>
          <p:cNvPr id="5" name="Rectangle 4">
            <a:extLst>
              <a:ext uri="{FF2B5EF4-FFF2-40B4-BE49-F238E27FC236}">
                <a16:creationId xmlns:a16="http://schemas.microsoft.com/office/drawing/2014/main" id="{A5D221BD-CEC4-43DB-905A-2DF788A5B6F5}"/>
              </a:ext>
            </a:extLst>
          </p:cNvPr>
          <p:cNvSpPr>
            <a:spLocks noGrp="1"/>
          </p:cNvSpPr>
          <p:nvPr/>
        </p:nvSpPr>
        <p:spPr>
          <a:xfrm>
            <a:off x="714375" y="1924050"/>
            <a:ext cx="5143500" cy="1409700"/>
          </a:xfrm>
          <a:prstGeom prst="rect">
            <a:avLst/>
          </a:prstGeom>
          <a:noFill/>
          <a:ln w="0">
            <a:noFill/>
          </a:ln>
        </p:spPr>
        <p:txBody>
          <a:bodyPr wrap="square" lIns="0" tIns="0" rIns="0" bIns="0" anchor="t"/>
          <a:lstStyle>
            <a:defPPr>
              <a:defRPr sz="1950" b="0">
                <a:solidFill>
                  <a:srgbClr val="183B48"/>
                </a:solidFill>
                <a:latin typeface="Arial"/>
                <a:ea typeface="Arial"/>
                <a:cs typeface="Arial"/>
              </a:defRPr>
            </a:defPPr>
          </a:lstStyle>
          <a:p>
            <a:pPr>
              <a:defRPr sz="1950" b="0">
                <a:solidFill>
                  <a:srgbClr val="183B48"/>
                </a:solidFill>
                <a:latin typeface="Arial"/>
                <a:ea typeface="Arial"/>
                <a:cs typeface="Arial"/>
              </a:defRPr>
            </a:pPr>
            <a:r>
              <a:rPr sz="1950" b="0" dirty="0">
                <a:solidFill>
                  <a:srgbClr val="183B48"/>
                </a:solidFill>
                <a:latin typeface="Arial"/>
                <a:ea typeface="Arial"/>
                <a:cs typeface="Arial"/>
              </a:rPr>
              <a:t>I would schedule practice and maintain a learning log. </a:t>
            </a:r>
            <a:r>
              <a:rPr lang="en-US" sz="1950" dirty="0">
                <a:solidFill>
                  <a:srgbClr val="183B48"/>
                </a:solidFill>
                <a:latin typeface="Arial"/>
              </a:rPr>
              <a:t>Before independent work, feedback will be observed.</a:t>
            </a:r>
            <a:endParaRPr sz="1950" b="0" dirty="0">
              <a:solidFill>
                <a:srgbClr val="183B48"/>
              </a:solidFill>
              <a:latin typeface="Arial"/>
              <a:ea typeface="Arial"/>
              <a:cs typeface="Arial"/>
            </a:endParaRPr>
          </a:p>
        </p:txBody>
      </p:sp>
      <p:sp>
        <p:nvSpPr>
          <p:cNvPr id="6" name="Rectangle 5">
            <a:extLst>
              <a:ext uri="{FF2B5EF4-FFF2-40B4-BE49-F238E27FC236}">
                <a16:creationId xmlns:a16="http://schemas.microsoft.com/office/drawing/2014/main" id="{CF494702-6324-46FE-856D-9D4FB85A3B13}"/>
              </a:ext>
            </a:extLst>
          </p:cNvPr>
          <p:cNvSpPr>
            <a:spLocks noGrp="1"/>
          </p:cNvSpPr>
          <p:nvPr/>
        </p:nvSpPr>
        <p:spPr>
          <a:xfrm>
            <a:off x="6334125" y="1524000"/>
            <a:ext cx="5143500" cy="342900"/>
          </a:xfrm>
          <a:prstGeom prst="rect">
            <a:avLst/>
          </a:prstGeom>
          <a:noFill/>
          <a:ln w="0">
            <a:noFill/>
          </a:ln>
        </p:spPr>
        <p:txBody>
          <a:bodyPr wrap="square" lIns="0" tIns="0" rIns="0" bIns="0" anchor="t"/>
          <a:lstStyle>
            <a:defPPr>
              <a:defRPr sz="1950" b="1">
                <a:solidFill>
                  <a:srgbClr val="237E77"/>
                </a:solidFill>
                <a:latin typeface="Arial"/>
                <a:ea typeface="Arial"/>
                <a:cs typeface="Arial"/>
              </a:defRPr>
            </a:defPPr>
          </a:lstStyle>
          <a:p>
            <a:pPr>
              <a:defRPr sz="1950" b="1">
                <a:solidFill>
                  <a:srgbClr val="237E77"/>
                </a:solidFill>
                <a:latin typeface="Arial"/>
                <a:ea typeface="Arial"/>
                <a:cs typeface="Arial"/>
              </a:defRPr>
            </a:pPr>
            <a:r>
              <a:rPr sz="1950" b="1">
                <a:solidFill>
                  <a:srgbClr val="237E77"/>
                </a:solidFill>
                <a:latin typeface="Arial"/>
                <a:ea typeface="Arial"/>
                <a:cs typeface="Arial"/>
              </a:rPr>
              <a:t>Travel and shift demands</a:t>
            </a:r>
          </a:p>
        </p:txBody>
      </p:sp>
      <p:sp>
        <p:nvSpPr>
          <p:cNvPr id="7" name="Rectangle 6">
            <a:extLst>
              <a:ext uri="{FF2B5EF4-FFF2-40B4-BE49-F238E27FC236}">
                <a16:creationId xmlns:a16="http://schemas.microsoft.com/office/drawing/2014/main" id="{6B4B5F00-7875-4771-B830-3355E99B892C}"/>
              </a:ext>
            </a:extLst>
          </p:cNvPr>
          <p:cNvSpPr>
            <a:spLocks noGrp="1"/>
          </p:cNvSpPr>
          <p:nvPr/>
        </p:nvSpPr>
        <p:spPr>
          <a:xfrm>
            <a:off x="6334125" y="1924050"/>
            <a:ext cx="5143500" cy="1409700"/>
          </a:xfrm>
          <a:prstGeom prst="rect">
            <a:avLst/>
          </a:prstGeom>
          <a:noFill/>
          <a:ln w="0">
            <a:noFill/>
          </a:ln>
        </p:spPr>
        <p:txBody>
          <a:bodyPr wrap="square" lIns="0" tIns="0" rIns="0" bIns="0" anchor="t"/>
          <a:lstStyle>
            <a:defPPr>
              <a:defRPr sz="1950" b="0">
                <a:solidFill>
                  <a:srgbClr val="183B48"/>
                </a:solidFill>
                <a:latin typeface="Arial"/>
                <a:ea typeface="Arial"/>
                <a:cs typeface="Arial"/>
              </a:defRPr>
            </a:defPPr>
          </a:lstStyle>
          <a:p>
            <a:pPr>
              <a:defRPr sz="1950" b="0">
                <a:solidFill>
                  <a:srgbClr val="183B48"/>
                </a:solidFill>
                <a:latin typeface="Arial"/>
                <a:ea typeface="Arial"/>
                <a:cs typeface="Arial"/>
              </a:defRPr>
            </a:pPr>
            <a:r>
              <a:rPr lang="en-US" sz="1950" dirty="0">
                <a:solidFill>
                  <a:srgbClr val="183B48"/>
                </a:solidFill>
                <a:latin typeface="Arial"/>
              </a:rPr>
              <a:t>I would consider alternative travel/transitions; know the schedule and </a:t>
            </a:r>
            <a:r>
              <a:rPr lang="en-US" sz="1950" dirty="0" err="1">
                <a:solidFill>
                  <a:srgbClr val="183B48"/>
                </a:solidFill>
                <a:latin typeface="Arial"/>
              </a:rPr>
              <a:t>aeroplanes</a:t>
            </a:r>
            <a:r>
              <a:rPr lang="en-US" sz="1950" dirty="0">
                <a:solidFill>
                  <a:srgbClr val="183B48"/>
                </a:solidFill>
                <a:latin typeface="Arial"/>
              </a:rPr>
              <a:t> and give delays in advance. Only commitments of manageable proportions can be relied upon for reliability.</a:t>
            </a:r>
            <a:endParaRPr sz="1950" b="0" dirty="0">
              <a:solidFill>
                <a:srgbClr val="183B48"/>
              </a:solidFill>
              <a:latin typeface="Arial"/>
              <a:ea typeface="Arial"/>
              <a:cs typeface="Arial"/>
            </a:endParaRPr>
          </a:p>
        </p:txBody>
      </p:sp>
      <p:sp>
        <p:nvSpPr>
          <p:cNvPr id="8" name="Rectangle 7">
            <a:extLst>
              <a:ext uri="{FF2B5EF4-FFF2-40B4-BE49-F238E27FC236}">
                <a16:creationId xmlns:a16="http://schemas.microsoft.com/office/drawing/2014/main" id="{FA8CE9DE-1F6E-47EA-9CA7-2BFD9A81545B}"/>
              </a:ext>
            </a:extLst>
          </p:cNvPr>
          <p:cNvSpPr>
            <a:spLocks noGrp="1"/>
          </p:cNvSpPr>
          <p:nvPr/>
        </p:nvSpPr>
        <p:spPr>
          <a:xfrm>
            <a:off x="714375" y="3590925"/>
            <a:ext cx="5143500" cy="342900"/>
          </a:xfrm>
          <a:prstGeom prst="rect">
            <a:avLst/>
          </a:prstGeom>
          <a:noFill/>
          <a:ln w="0">
            <a:noFill/>
          </a:ln>
        </p:spPr>
        <p:txBody>
          <a:bodyPr wrap="square" lIns="0" tIns="0" rIns="0" bIns="0" anchor="t"/>
          <a:lstStyle>
            <a:defPPr>
              <a:defRPr sz="1950" b="1">
                <a:solidFill>
                  <a:srgbClr val="237E77"/>
                </a:solidFill>
                <a:latin typeface="Arial"/>
                <a:ea typeface="Arial"/>
                <a:cs typeface="Arial"/>
              </a:defRPr>
            </a:defPPr>
          </a:lstStyle>
          <a:p>
            <a:pPr>
              <a:defRPr sz="1950" b="1">
                <a:solidFill>
                  <a:srgbClr val="237E77"/>
                </a:solidFill>
                <a:latin typeface="Arial"/>
                <a:ea typeface="Arial"/>
                <a:cs typeface="Arial"/>
              </a:defRPr>
            </a:pPr>
            <a:r>
              <a:rPr sz="1950" b="1">
                <a:solidFill>
                  <a:srgbClr val="237E77"/>
                </a:solidFill>
                <a:latin typeface="Arial"/>
                <a:ea typeface="Arial"/>
                <a:cs typeface="Arial"/>
              </a:rPr>
              <a:t>Competition</a:t>
            </a:r>
          </a:p>
        </p:txBody>
      </p:sp>
      <p:sp>
        <p:nvSpPr>
          <p:cNvPr id="9" name="Rectangle 8">
            <a:extLst>
              <a:ext uri="{FF2B5EF4-FFF2-40B4-BE49-F238E27FC236}">
                <a16:creationId xmlns:a16="http://schemas.microsoft.com/office/drawing/2014/main" id="{352FA852-C4AE-4A24-8809-0EE997565F97}"/>
              </a:ext>
            </a:extLst>
          </p:cNvPr>
          <p:cNvSpPr>
            <a:spLocks noGrp="1"/>
          </p:cNvSpPr>
          <p:nvPr/>
        </p:nvSpPr>
        <p:spPr>
          <a:xfrm>
            <a:off x="714375" y="3990975"/>
            <a:ext cx="5143500" cy="1409700"/>
          </a:xfrm>
          <a:prstGeom prst="rect">
            <a:avLst/>
          </a:prstGeom>
          <a:noFill/>
          <a:ln w="0">
            <a:noFill/>
          </a:ln>
        </p:spPr>
        <p:txBody>
          <a:bodyPr wrap="square" lIns="0" tIns="0" rIns="0" bIns="0" anchor="t"/>
          <a:lstStyle>
            <a:defPPr>
              <a:defRPr sz="1950" b="0">
                <a:solidFill>
                  <a:srgbClr val="183B48"/>
                </a:solidFill>
                <a:latin typeface="Arial"/>
                <a:ea typeface="Arial"/>
                <a:cs typeface="Arial"/>
              </a:defRPr>
            </a:defPPr>
          </a:lstStyle>
          <a:p>
            <a:pPr>
              <a:defRPr sz="1950" b="0">
                <a:solidFill>
                  <a:srgbClr val="183B48"/>
                </a:solidFill>
                <a:latin typeface="Arial"/>
                <a:ea typeface="Arial"/>
                <a:cs typeface="Arial"/>
              </a:defRPr>
            </a:pPr>
            <a:r>
              <a:rPr lang="en-US" sz="1950" dirty="0">
                <a:solidFill>
                  <a:srgbClr val="183B48"/>
                </a:solidFill>
                <a:latin typeface="Arial"/>
              </a:rPr>
              <a:t>I would listen, then provide career examples and Feedback on those (Cottrell, 2021).</a:t>
            </a:r>
            <a:endParaRPr sz="1950" b="0" dirty="0">
              <a:solidFill>
                <a:srgbClr val="183B48"/>
              </a:solidFill>
              <a:latin typeface="Arial"/>
              <a:ea typeface="Arial"/>
              <a:cs typeface="Arial"/>
            </a:endParaRPr>
          </a:p>
        </p:txBody>
      </p:sp>
      <p:sp>
        <p:nvSpPr>
          <p:cNvPr id="10" name="Rectangle 9">
            <a:extLst>
              <a:ext uri="{FF2B5EF4-FFF2-40B4-BE49-F238E27FC236}">
                <a16:creationId xmlns:a16="http://schemas.microsoft.com/office/drawing/2014/main" id="{8AE50F74-6E2A-4957-92D9-5B1238F38B6C}"/>
              </a:ext>
            </a:extLst>
          </p:cNvPr>
          <p:cNvSpPr>
            <a:spLocks noGrp="1"/>
          </p:cNvSpPr>
          <p:nvPr/>
        </p:nvSpPr>
        <p:spPr>
          <a:xfrm>
            <a:off x="6334125" y="3590925"/>
            <a:ext cx="5143500" cy="342900"/>
          </a:xfrm>
          <a:prstGeom prst="rect">
            <a:avLst/>
          </a:prstGeom>
          <a:noFill/>
          <a:ln w="0">
            <a:noFill/>
          </a:ln>
        </p:spPr>
        <p:txBody>
          <a:bodyPr wrap="square" lIns="0" tIns="0" rIns="0" bIns="0" anchor="t"/>
          <a:lstStyle>
            <a:defPPr>
              <a:defRPr sz="1950" b="1">
                <a:solidFill>
                  <a:srgbClr val="237E77"/>
                </a:solidFill>
                <a:latin typeface="Arial"/>
                <a:ea typeface="Arial"/>
                <a:cs typeface="Arial"/>
              </a:defRPr>
            </a:defPPr>
          </a:lstStyle>
          <a:p>
            <a:pPr>
              <a:defRPr sz="1950" b="1">
                <a:solidFill>
                  <a:srgbClr val="237E77"/>
                </a:solidFill>
                <a:latin typeface="Arial"/>
                <a:ea typeface="Arial"/>
                <a:cs typeface="Arial"/>
              </a:defRPr>
            </a:pPr>
            <a:r>
              <a:rPr sz="1950" b="1">
                <a:solidFill>
                  <a:srgbClr val="237E77"/>
                </a:solidFill>
                <a:latin typeface="Arial"/>
                <a:ea typeface="Arial"/>
                <a:cs typeface="Arial"/>
              </a:rPr>
              <a:t>Review</a:t>
            </a:r>
          </a:p>
        </p:txBody>
      </p:sp>
      <p:sp>
        <p:nvSpPr>
          <p:cNvPr id="11" name="Rectangle 10">
            <a:extLst>
              <a:ext uri="{FF2B5EF4-FFF2-40B4-BE49-F238E27FC236}">
                <a16:creationId xmlns:a16="http://schemas.microsoft.com/office/drawing/2014/main" id="{A96BD739-ADA3-49CC-A063-08D4475701B2}"/>
              </a:ext>
            </a:extLst>
          </p:cNvPr>
          <p:cNvSpPr>
            <a:spLocks noGrp="1"/>
          </p:cNvSpPr>
          <p:nvPr/>
        </p:nvSpPr>
        <p:spPr>
          <a:xfrm>
            <a:off x="6334125" y="3990975"/>
            <a:ext cx="5143500" cy="1409700"/>
          </a:xfrm>
          <a:prstGeom prst="rect">
            <a:avLst/>
          </a:prstGeom>
          <a:noFill/>
          <a:ln w="0">
            <a:noFill/>
          </a:ln>
        </p:spPr>
        <p:txBody>
          <a:bodyPr wrap="square" lIns="0" tIns="0" rIns="0" bIns="0" anchor="t"/>
          <a:lstStyle>
            <a:defPPr>
              <a:defRPr sz="1950" b="0">
                <a:solidFill>
                  <a:srgbClr val="183B48"/>
                </a:solidFill>
                <a:latin typeface="Arial"/>
                <a:ea typeface="Arial"/>
                <a:cs typeface="Arial"/>
              </a:defRPr>
            </a:defPPr>
          </a:lstStyle>
          <a:p>
            <a:pPr>
              <a:defRPr sz="1950" b="0">
                <a:solidFill>
                  <a:srgbClr val="183B48"/>
                </a:solidFill>
                <a:latin typeface="Arial"/>
                <a:ea typeface="Arial"/>
                <a:cs typeface="Arial"/>
              </a:defRPr>
            </a:pPr>
            <a:r>
              <a:rPr lang="en-US" sz="1950" dirty="0">
                <a:solidFill>
                  <a:srgbClr val="183B48"/>
                </a:solidFill>
                <a:latin typeface="Arial"/>
              </a:rPr>
              <a:t>I will share my progress with a supervisor every month, and they will give me some objectives to work on, including further practice needs (Skills for Care, 2025).</a:t>
            </a:r>
            <a:endParaRPr sz="1950" b="0" dirty="0">
              <a:solidFill>
                <a:srgbClr val="183B48"/>
              </a:solidFill>
              <a:latin typeface="Arial"/>
              <a:ea typeface="Arial"/>
              <a:cs typeface="Arial"/>
            </a:endParaRPr>
          </a:p>
        </p:txBody>
      </p:sp>
    </p:spTree>
    <p:extLst>
      <p:ext uri="{BB962C8B-B14F-4D97-AF65-F5344CB8AC3E}">
        <p14:creationId xmlns:p14="http://schemas.microsoft.com/office/powerpoint/2010/main" val="15765638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8F6F0"/>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E11FFB4-76B9-4D0F-A660-C967B4C13C25}"/>
              </a:ext>
            </a:extLst>
          </p:cNvPr>
          <p:cNvSpPr>
            <a:spLocks noGrp="1"/>
          </p:cNvSpPr>
          <p:nvPr/>
        </p:nvSpPr>
        <p:spPr>
          <a:xfrm>
            <a:off x="619125" y="400050"/>
            <a:ext cx="10953750" cy="590550"/>
          </a:xfrm>
          <a:prstGeom prst="rect">
            <a:avLst/>
          </a:prstGeom>
          <a:noFill/>
          <a:ln w="0">
            <a:noFill/>
          </a:ln>
        </p:spPr>
        <p:txBody>
          <a:bodyPr wrap="square" lIns="0" tIns="0" rIns="0" bIns="0" anchor="t"/>
          <a:lstStyle>
            <a:defPPr>
              <a:defRPr sz="3150" b="1">
                <a:solidFill>
                  <a:srgbClr val="183B48"/>
                </a:solidFill>
                <a:latin typeface="Arial"/>
                <a:ea typeface="Arial"/>
                <a:cs typeface="Arial"/>
              </a:defRPr>
            </a:defPPr>
          </a:lstStyle>
          <a:p>
            <a:pPr>
              <a:defRPr sz="3150" b="1">
                <a:solidFill>
                  <a:srgbClr val="183B48"/>
                </a:solidFill>
                <a:latin typeface="Arial"/>
                <a:ea typeface="Arial"/>
                <a:cs typeface="Arial"/>
              </a:defRPr>
            </a:pPr>
            <a:r>
              <a:rPr sz="3150" b="1" dirty="0">
                <a:solidFill>
                  <a:srgbClr val="183B48"/>
                </a:solidFill>
                <a:latin typeface="Arial"/>
                <a:ea typeface="Arial"/>
                <a:cs typeface="Arial"/>
              </a:rPr>
              <a:t>My development action plan</a:t>
            </a:r>
          </a:p>
        </p:txBody>
      </p:sp>
      <p:sp>
        <p:nvSpPr>
          <p:cNvPr id="2" name="Rectangle 1">
            <a:extLst>
              <a:ext uri="{FF2B5EF4-FFF2-40B4-BE49-F238E27FC236}">
                <a16:creationId xmlns:a16="http://schemas.microsoft.com/office/drawing/2014/main" id="{2A733D96-1956-4082-B004-115DBB1CD6BB}"/>
              </a:ext>
            </a:extLst>
          </p:cNvPr>
          <p:cNvSpPr>
            <a:spLocks noGrp="1"/>
          </p:cNvSpPr>
          <p:nvPr/>
        </p:nvSpPr>
        <p:spPr>
          <a:xfrm>
            <a:off x="638175" y="1152525"/>
            <a:ext cx="876300" cy="47625"/>
          </a:xfrm>
          <a:prstGeom prst="rect">
            <a:avLst/>
          </a:prstGeom>
          <a:solidFill>
            <a:srgbClr val="B56845"/>
          </a:solidFill>
          <a:ln w="0">
            <a:noFill/>
          </a:ln>
        </p:spPr>
      </p:sp>
      <p:sp>
        <p:nvSpPr>
          <p:cNvPr id="3" name="Rectangle 2">
            <a:extLst>
              <a:ext uri="{FF2B5EF4-FFF2-40B4-BE49-F238E27FC236}">
                <a16:creationId xmlns:a16="http://schemas.microsoft.com/office/drawing/2014/main" id="{A39FC943-858D-480D-9C20-362C6BBEDBEC}"/>
              </a:ext>
            </a:extLst>
          </p:cNvPr>
          <p:cNvSpPr>
            <a:spLocks noGrp="1"/>
          </p:cNvSpPr>
          <p:nvPr/>
        </p:nvSpPr>
        <p:spPr>
          <a:xfrm>
            <a:off x="619125" y="6429375"/>
            <a:ext cx="10953750" cy="9525"/>
          </a:xfrm>
          <a:prstGeom prst="rect">
            <a:avLst/>
          </a:prstGeom>
          <a:solidFill>
            <a:srgbClr val="B8CBC7"/>
          </a:solidFill>
          <a:ln w="0">
            <a:noFill/>
          </a:ln>
        </p:spPr>
      </p:sp>
      <p:graphicFrame>
        <p:nvGraphicFramePr>
          <p:cNvPr id="4" name="Table 3">
            <a:extLst>
              <a:ext uri="{FF2B5EF4-FFF2-40B4-BE49-F238E27FC236}">
                <a16:creationId xmlns:a16="http://schemas.microsoft.com/office/drawing/2014/main" id="{1D12F570-2177-49A6-B67C-E9C16729556A}"/>
              </a:ext>
            </a:extLst>
          </p:cNvPr>
          <p:cNvGraphicFramePr/>
          <p:nvPr/>
        </p:nvGraphicFramePr>
        <p:xfrm>
          <a:off x="666750" y="1533525"/>
          <a:ext cx="10858500" cy="3352800"/>
        </p:xfrm>
        <a:graphic>
          <a:graphicData uri="http://schemas.openxmlformats.org/drawingml/2006/table">
            <a:tbl>
              <a:tblPr/>
              <a:tblGrid>
                <a:gridCol w="2143125">
                  <a:extLst>
                    <a:ext uri="{9D8B030D-6E8A-4147-A177-3AD203B41FA5}">
                      <a16:colId xmlns:a16="http://schemas.microsoft.com/office/drawing/2014/main" val="20000"/>
                    </a:ext>
                  </a:extLst>
                </a:gridCol>
                <a:gridCol w="5048250">
                  <a:extLst>
                    <a:ext uri="{9D8B030D-6E8A-4147-A177-3AD203B41FA5}">
                      <a16:colId xmlns:a16="http://schemas.microsoft.com/office/drawing/2014/main" val="20001"/>
                    </a:ext>
                  </a:extLst>
                </a:gridCol>
                <a:gridCol w="3667125">
                  <a:extLst>
                    <a:ext uri="{9D8B030D-6E8A-4147-A177-3AD203B41FA5}">
                      <a16:colId xmlns:a16="http://schemas.microsoft.com/office/drawing/2014/main" val="20002"/>
                    </a:ext>
                  </a:extLst>
                </a:gridCol>
              </a:tblGrid>
              <a:tr h="495300">
                <a:tc>
                  <a:txBody>
                    <a:bodyPr/>
                    <a:lstStyle/>
                    <a:p>
                      <a:r>
                        <a:rPr sz="1875" b="1">
                          <a:solidFill>
                            <a:srgbClr val="FFFFFF"/>
                          </a:solidFill>
                          <a:latin typeface="Arial"/>
                          <a:ea typeface="Arial"/>
                          <a:cs typeface="Arial"/>
                        </a:rPr>
                        <a:t>Deadline</a:t>
                      </a:r>
                    </a:p>
                  </a:txBody>
                  <a:tcPr marL="152400" marR="152400" marT="114300" marB="114300" anchor="ctr">
                    <a:solidFill>
                      <a:srgbClr val="183B48"/>
                    </a:solidFill>
                  </a:tcPr>
                </a:tc>
                <a:tc>
                  <a:txBody>
                    <a:bodyPr/>
                    <a:lstStyle/>
                    <a:p>
                      <a:r>
                        <a:rPr sz="1875" b="1">
                          <a:solidFill>
                            <a:srgbClr val="FFFFFF"/>
                          </a:solidFill>
                          <a:latin typeface="Arial"/>
                          <a:ea typeface="Arial"/>
                          <a:cs typeface="Arial"/>
                        </a:rPr>
                        <a:t>Action</a:t>
                      </a:r>
                    </a:p>
                  </a:txBody>
                  <a:tcPr marL="152400" marR="152400" marT="114300" marB="114300" anchor="ctr">
                    <a:solidFill>
                      <a:srgbClr val="183B48"/>
                    </a:solidFill>
                  </a:tcPr>
                </a:tc>
                <a:tc>
                  <a:txBody>
                    <a:bodyPr/>
                    <a:lstStyle/>
                    <a:p>
                      <a:r>
                        <a:rPr sz="1875" b="1">
                          <a:solidFill>
                            <a:srgbClr val="FFFFFF"/>
                          </a:solidFill>
                          <a:latin typeface="Arial"/>
                          <a:ea typeface="Arial"/>
                          <a:cs typeface="Arial"/>
                        </a:rPr>
                        <a:t>Evidence of progress</a:t>
                      </a:r>
                    </a:p>
                  </a:txBody>
                  <a:tcPr marL="152400" marR="152400" marT="114300" marB="114300" anchor="ctr">
                    <a:solidFill>
                      <a:srgbClr val="183B48"/>
                    </a:solidFill>
                  </a:tcPr>
                </a:tc>
                <a:extLst>
                  <a:ext uri="{0D108BD9-81ED-4DB2-BD59-A6C34878D82A}">
                    <a16:rowId xmlns:a16="http://schemas.microsoft.com/office/drawing/2014/main" val="10000"/>
                  </a:ext>
                </a:extLst>
              </a:tr>
              <a:tr h="876300">
                <a:tc>
                  <a:txBody>
                    <a:bodyPr/>
                    <a:lstStyle/>
                    <a:p>
                      <a:r>
                        <a:rPr sz="1875">
                          <a:solidFill>
                            <a:srgbClr val="183B48"/>
                          </a:solidFill>
                          <a:latin typeface="Arial"/>
                          <a:ea typeface="Arial"/>
                          <a:cs typeface="Arial"/>
                        </a:rPr>
                        <a:t>Within two weeks</a:t>
                      </a:r>
                    </a:p>
                  </a:txBody>
                  <a:tcPr marL="152400" marR="152400" marT="114300" marB="114300" anchor="ctr">
                    <a:solidFill>
                      <a:srgbClr val="E9F4F0"/>
                    </a:solidFill>
                  </a:tcPr>
                </a:tc>
                <a:tc>
                  <a:txBody>
                    <a:bodyPr/>
                    <a:lstStyle/>
                    <a:p>
                      <a:r>
                        <a:rPr sz="1875">
                          <a:solidFill>
                            <a:srgbClr val="183B48"/>
                          </a:solidFill>
                          <a:latin typeface="Arial"/>
                          <a:ea typeface="Arial"/>
                          <a:cs typeface="Arial"/>
                        </a:rPr>
                        <a:t>Clarify apprenticeship requirements and attend a careers appointment.</a:t>
                      </a:r>
                    </a:p>
                  </a:txBody>
                  <a:tcPr marL="152400" marR="152400" marT="114300" marB="114300" anchor="ctr">
                    <a:solidFill>
                      <a:srgbClr val="E9F4F0"/>
                    </a:solidFill>
                  </a:tcPr>
                </a:tc>
                <a:tc>
                  <a:txBody>
                    <a:bodyPr/>
                    <a:lstStyle/>
                    <a:p>
                      <a:r>
                        <a:rPr sz="1875">
                          <a:solidFill>
                            <a:srgbClr val="183B48"/>
                          </a:solidFill>
                          <a:latin typeface="Arial"/>
                          <a:ea typeface="Arial"/>
                          <a:cs typeface="Arial"/>
                        </a:rPr>
                        <a:t>Eligibility check and reviewed application.</a:t>
                      </a:r>
                    </a:p>
                  </a:txBody>
                  <a:tcPr marL="152400" marR="152400" marT="114300" marB="114300" anchor="ctr">
                    <a:solidFill>
                      <a:srgbClr val="E9F4F0"/>
                    </a:solidFill>
                  </a:tcPr>
                </a:tc>
                <a:extLst>
                  <a:ext uri="{0D108BD9-81ED-4DB2-BD59-A6C34878D82A}">
                    <a16:rowId xmlns:a16="http://schemas.microsoft.com/office/drawing/2014/main" val="10001"/>
                  </a:ext>
                </a:extLst>
              </a:tr>
              <a:tr h="876300">
                <a:tc>
                  <a:txBody>
                    <a:bodyPr/>
                    <a:lstStyle/>
                    <a:p>
                      <a:r>
                        <a:rPr sz="1875">
                          <a:solidFill>
                            <a:srgbClr val="183B48"/>
                          </a:solidFill>
                          <a:latin typeface="Arial"/>
                          <a:ea typeface="Arial"/>
                          <a:cs typeface="Arial"/>
                        </a:rPr>
                        <a:t>Within four weeks</a:t>
                      </a:r>
                    </a:p>
                  </a:txBody>
                  <a:tcPr marL="152400" marR="152400" marT="114300" marB="114300" anchor="ctr">
                    <a:solidFill>
                      <a:srgbClr val="F3F6F7"/>
                    </a:solidFill>
                  </a:tcPr>
                </a:tc>
                <a:tc>
                  <a:txBody>
                    <a:bodyPr/>
                    <a:lstStyle/>
                    <a:p>
                      <a:r>
                        <a:rPr sz="1875">
                          <a:solidFill>
                            <a:srgbClr val="183B48"/>
                          </a:solidFill>
                          <a:latin typeface="Arial"/>
                          <a:ea typeface="Arial"/>
                          <a:cs typeface="Arial"/>
                        </a:rPr>
                        <a:t>Practise four care handovers with a peer or tutor.</a:t>
                      </a:r>
                    </a:p>
                  </a:txBody>
                  <a:tcPr marL="152400" marR="152400" marT="114300" marB="114300" anchor="ctr">
                    <a:solidFill>
                      <a:srgbClr val="F3F6F7"/>
                    </a:solidFill>
                  </a:tcPr>
                </a:tc>
                <a:tc>
                  <a:txBody>
                    <a:bodyPr/>
                    <a:lstStyle/>
                    <a:p>
                      <a:r>
                        <a:rPr sz="1875">
                          <a:solidFill>
                            <a:srgbClr val="183B48"/>
                          </a:solidFill>
                          <a:latin typeface="Arial"/>
                          <a:ea typeface="Arial"/>
                          <a:cs typeface="Arial"/>
                        </a:rPr>
                        <a:t>Feedback confirms clarity and prompt escalation.</a:t>
                      </a:r>
                    </a:p>
                  </a:txBody>
                  <a:tcPr marL="152400" marR="152400" marT="114300" marB="114300" anchor="ctr">
                    <a:solidFill>
                      <a:srgbClr val="F3F6F7"/>
                    </a:solidFill>
                  </a:tcPr>
                </a:tc>
                <a:extLst>
                  <a:ext uri="{0D108BD9-81ED-4DB2-BD59-A6C34878D82A}">
                    <a16:rowId xmlns:a16="http://schemas.microsoft.com/office/drawing/2014/main" val="10002"/>
                  </a:ext>
                </a:extLst>
              </a:tr>
              <a:tr h="876300">
                <a:tc>
                  <a:txBody>
                    <a:bodyPr/>
                    <a:lstStyle/>
                    <a:p>
                      <a:r>
                        <a:rPr sz="1875">
                          <a:solidFill>
                            <a:srgbClr val="183B48"/>
                          </a:solidFill>
                          <a:latin typeface="Arial"/>
                          <a:ea typeface="Arial"/>
                          <a:cs typeface="Arial"/>
                        </a:rPr>
                        <a:t>First twelve weeks after appointment</a:t>
                      </a:r>
                    </a:p>
                  </a:txBody>
                  <a:tcPr marL="152400" marR="152400" marT="114300" marB="114300" anchor="ctr">
                    <a:solidFill>
                      <a:srgbClr val="E9F4F0"/>
                    </a:solidFill>
                  </a:tcPr>
                </a:tc>
                <a:tc>
                  <a:txBody>
                    <a:bodyPr/>
                    <a:lstStyle/>
                    <a:p>
                      <a:r>
                        <a:rPr sz="1875">
                          <a:solidFill>
                            <a:srgbClr val="183B48"/>
                          </a:solidFill>
                          <a:latin typeface="Arial"/>
                          <a:ea typeface="Arial"/>
                          <a:cs typeface="Arial"/>
                        </a:rPr>
                        <a:t>Agree supervised learning against the sixteen Care Certificate standards.</a:t>
                      </a:r>
                    </a:p>
                  </a:txBody>
                  <a:tcPr marL="152400" marR="152400" marT="114300" marB="114300" anchor="ctr">
                    <a:solidFill>
                      <a:srgbClr val="E9F4F0"/>
                    </a:solidFill>
                  </a:tcPr>
                </a:tc>
                <a:tc>
                  <a:txBody>
                    <a:bodyPr/>
                    <a:lstStyle/>
                    <a:p>
                      <a:r>
                        <a:rPr sz="1875">
                          <a:solidFill>
                            <a:srgbClr val="183B48"/>
                          </a:solidFill>
                          <a:latin typeface="Arial"/>
                          <a:ea typeface="Arial"/>
                          <a:cs typeface="Arial"/>
                        </a:rPr>
                        <a:t>Assessor records competence and remaining gaps.</a:t>
                      </a:r>
                    </a:p>
                  </a:txBody>
                  <a:tcPr marL="152400" marR="152400" marT="114300" marB="114300" anchor="ctr">
                    <a:solidFill>
                      <a:srgbClr val="E9F4F0"/>
                    </a:solidFill>
                  </a:tcPr>
                </a:tc>
                <a:extLst>
                  <a:ext uri="{0D108BD9-81ED-4DB2-BD59-A6C34878D82A}">
                    <a16:rowId xmlns:a16="http://schemas.microsoft.com/office/drawing/2014/main" val="10003"/>
                  </a:ext>
                </a:extLst>
              </a:tr>
            </a:tbl>
          </a:graphicData>
        </a:graphic>
      </p:graphicFrame>
      <p:sp>
        <p:nvSpPr>
          <p:cNvPr id="5" name="Rectangle 4">
            <a:extLst>
              <a:ext uri="{FF2B5EF4-FFF2-40B4-BE49-F238E27FC236}">
                <a16:creationId xmlns:a16="http://schemas.microsoft.com/office/drawing/2014/main" id="{E9C040B4-75F4-4AA6-9D6B-6D350FC8DE23}"/>
              </a:ext>
            </a:extLst>
          </p:cNvPr>
          <p:cNvSpPr>
            <a:spLocks noGrp="1"/>
          </p:cNvSpPr>
          <p:nvPr/>
        </p:nvSpPr>
        <p:spPr>
          <a:xfrm>
            <a:off x="714375" y="4933950"/>
            <a:ext cx="10715625" cy="342900"/>
          </a:xfrm>
          <a:prstGeom prst="rect">
            <a:avLst/>
          </a:prstGeom>
          <a:noFill/>
          <a:ln w="0">
            <a:noFill/>
          </a:ln>
        </p:spPr>
        <p:txBody>
          <a:bodyPr wrap="square" lIns="0" tIns="0" rIns="0" bIns="0" anchor="t"/>
          <a:lstStyle>
            <a:defPPr>
              <a:defRPr sz="1800" b="1">
                <a:solidFill>
                  <a:srgbClr val="237E77"/>
                </a:solidFill>
                <a:latin typeface="Arial"/>
                <a:ea typeface="Arial"/>
                <a:cs typeface="Arial"/>
              </a:defRPr>
            </a:defPPr>
          </a:lstStyle>
          <a:p>
            <a:pPr>
              <a:defRPr sz="1800" b="1">
                <a:solidFill>
                  <a:srgbClr val="237E77"/>
                </a:solidFill>
                <a:latin typeface="Arial"/>
                <a:ea typeface="Arial"/>
                <a:cs typeface="Arial"/>
              </a:defRPr>
            </a:pPr>
            <a:r>
              <a:rPr sz="1800" b="1">
                <a:solidFill>
                  <a:srgbClr val="237E77"/>
                </a:solidFill>
                <a:latin typeface="Arial"/>
                <a:ea typeface="Arial"/>
                <a:cs typeface="Arial"/>
              </a:rPr>
              <a:t>Review point</a:t>
            </a:r>
          </a:p>
        </p:txBody>
      </p:sp>
      <p:sp>
        <p:nvSpPr>
          <p:cNvPr id="6" name="Rectangle 5">
            <a:extLst>
              <a:ext uri="{FF2B5EF4-FFF2-40B4-BE49-F238E27FC236}">
                <a16:creationId xmlns:a16="http://schemas.microsoft.com/office/drawing/2014/main" id="{D305B716-F7A6-463C-B45E-4341047F9C3C}"/>
              </a:ext>
            </a:extLst>
          </p:cNvPr>
          <p:cNvSpPr>
            <a:spLocks noGrp="1"/>
          </p:cNvSpPr>
          <p:nvPr/>
        </p:nvSpPr>
        <p:spPr>
          <a:xfrm>
            <a:off x="714375" y="5334000"/>
            <a:ext cx="10715625" cy="619125"/>
          </a:xfrm>
          <a:prstGeom prst="rect">
            <a:avLst/>
          </a:prstGeom>
          <a:noFill/>
          <a:ln w="0">
            <a:noFill/>
          </a:ln>
        </p:spPr>
        <p:txBody>
          <a:bodyPr wrap="square" lIns="0" tIns="0" rIns="0" bIns="0" anchor="t"/>
          <a:lstStyle>
            <a:defPPr>
              <a:defRPr sz="1800" b="0">
                <a:solidFill>
                  <a:srgbClr val="183B48"/>
                </a:solidFill>
                <a:latin typeface="Arial"/>
                <a:ea typeface="Arial"/>
                <a:cs typeface="Arial"/>
              </a:defRPr>
            </a:defPPr>
          </a:lstStyle>
          <a:p>
            <a:pPr>
              <a:defRPr sz="1800" b="0">
                <a:solidFill>
                  <a:srgbClr val="183B48"/>
                </a:solidFill>
                <a:latin typeface="Arial"/>
                <a:ea typeface="Arial"/>
                <a:cs typeface="Arial"/>
              </a:defRPr>
            </a:pPr>
            <a:r>
              <a:rPr lang="en-US" dirty="0">
                <a:solidFill>
                  <a:srgbClr val="183B48"/>
                </a:solidFill>
                <a:latin typeface="Arial"/>
              </a:rPr>
              <a:t>I would confirm requirements, </a:t>
            </a:r>
            <a:r>
              <a:rPr lang="en-US" dirty="0" err="1">
                <a:solidFill>
                  <a:srgbClr val="183B48"/>
                </a:solidFill>
                <a:latin typeface="Arial"/>
              </a:rPr>
              <a:t>personalise</a:t>
            </a:r>
            <a:r>
              <a:rPr lang="en-US" dirty="0">
                <a:solidFill>
                  <a:srgbClr val="183B48"/>
                </a:solidFill>
                <a:latin typeface="Arial"/>
              </a:rPr>
              <a:t> my application and arrange careers guidance. I would also be able to see if this career path is appropriate in the future as a result of reflection (Bassot, 2020; Cottrell, 2021).</a:t>
            </a:r>
            <a:endParaRPr sz="1800" b="0" dirty="0">
              <a:solidFill>
                <a:srgbClr val="183B48"/>
              </a:solidFill>
              <a:latin typeface="Arial"/>
              <a:ea typeface="Arial"/>
              <a:cs typeface="Arial"/>
            </a:endParaRPr>
          </a:p>
        </p:txBody>
      </p:sp>
    </p:spTree>
    <p:extLst>
      <p:ext uri="{BB962C8B-B14F-4D97-AF65-F5344CB8AC3E}">
        <p14:creationId xmlns:p14="http://schemas.microsoft.com/office/powerpoint/2010/main" val="2172657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183B48"/>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D994339-83F7-4DD9-A4EF-11713B40FC57}"/>
              </a:ext>
            </a:extLst>
          </p:cNvPr>
          <p:cNvSpPr>
            <a:spLocks noGrp="1"/>
          </p:cNvSpPr>
          <p:nvPr/>
        </p:nvSpPr>
        <p:spPr>
          <a:xfrm>
            <a:off x="619125" y="400050"/>
            <a:ext cx="10953750" cy="590550"/>
          </a:xfrm>
          <a:prstGeom prst="rect">
            <a:avLst/>
          </a:prstGeom>
          <a:noFill/>
          <a:ln w="0">
            <a:noFill/>
          </a:ln>
        </p:spPr>
        <p:txBody>
          <a:bodyPr wrap="square" lIns="0" tIns="0" rIns="0" bIns="0" anchor="t"/>
          <a:lstStyle>
            <a:defPPr>
              <a:defRPr sz="3150" b="1">
                <a:solidFill>
                  <a:srgbClr val="FFFFFF"/>
                </a:solidFill>
                <a:latin typeface="Arial"/>
                <a:ea typeface="Arial"/>
                <a:cs typeface="Arial"/>
              </a:defRPr>
            </a:defPPr>
          </a:lstStyle>
          <a:p>
            <a:pPr>
              <a:defRPr sz="3150" b="1">
                <a:solidFill>
                  <a:srgbClr val="FFFFFF"/>
                </a:solidFill>
                <a:latin typeface="Arial"/>
                <a:ea typeface="Arial"/>
                <a:cs typeface="Arial"/>
              </a:defRPr>
            </a:pPr>
            <a:r>
              <a:rPr sz="3150" b="1">
                <a:solidFill>
                  <a:srgbClr val="FFFFFF"/>
                </a:solidFill>
                <a:latin typeface="Arial"/>
                <a:ea typeface="Arial"/>
                <a:cs typeface="Arial"/>
              </a:rPr>
              <a:t>Career decision and next steps</a:t>
            </a:r>
          </a:p>
        </p:txBody>
      </p:sp>
      <p:sp>
        <p:nvSpPr>
          <p:cNvPr id="2" name="Rectangle 1">
            <a:extLst>
              <a:ext uri="{FF2B5EF4-FFF2-40B4-BE49-F238E27FC236}">
                <a16:creationId xmlns:a16="http://schemas.microsoft.com/office/drawing/2014/main" id="{68DF47BA-4017-4082-846D-AE7A656AD8C2}"/>
              </a:ext>
            </a:extLst>
          </p:cNvPr>
          <p:cNvSpPr>
            <a:spLocks noGrp="1"/>
          </p:cNvSpPr>
          <p:nvPr/>
        </p:nvSpPr>
        <p:spPr>
          <a:xfrm>
            <a:off x="638175" y="1152525"/>
            <a:ext cx="876300" cy="47625"/>
          </a:xfrm>
          <a:prstGeom prst="rect">
            <a:avLst/>
          </a:prstGeom>
          <a:solidFill>
            <a:srgbClr val="B56845"/>
          </a:solidFill>
          <a:ln w="0">
            <a:noFill/>
          </a:ln>
        </p:spPr>
      </p:sp>
      <p:sp>
        <p:nvSpPr>
          <p:cNvPr id="3" name="Rectangle 2">
            <a:extLst>
              <a:ext uri="{FF2B5EF4-FFF2-40B4-BE49-F238E27FC236}">
                <a16:creationId xmlns:a16="http://schemas.microsoft.com/office/drawing/2014/main" id="{98235C98-307F-4F50-B69D-F6FEF8C1E143}"/>
              </a:ext>
            </a:extLst>
          </p:cNvPr>
          <p:cNvSpPr>
            <a:spLocks noGrp="1"/>
          </p:cNvSpPr>
          <p:nvPr/>
        </p:nvSpPr>
        <p:spPr>
          <a:xfrm>
            <a:off x="619125" y="6429375"/>
            <a:ext cx="10953750" cy="9525"/>
          </a:xfrm>
          <a:prstGeom prst="rect">
            <a:avLst/>
          </a:prstGeom>
          <a:solidFill>
            <a:srgbClr val="B8CBC7"/>
          </a:solidFill>
          <a:ln w="0">
            <a:noFill/>
          </a:ln>
        </p:spPr>
      </p:sp>
      <p:sp>
        <p:nvSpPr>
          <p:cNvPr id="4" name="Rectangle 3">
            <a:extLst>
              <a:ext uri="{FF2B5EF4-FFF2-40B4-BE49-F238E27FC236}">
                <a16:creationId xmlns:a16="http://schemas.microsoft.com/office/drawing/2014/main" id="{99D853C0-64A7-401D-8A09-A762F63BE234}"/>
              </a:ext>
            </a:extLst>
          </p:cNvPr>
          <p:cNvSpPr>
            <a:spLocks noGrp="1"/>
          </p:cNvSpPr>
          <p:nvPr/>
        </p:nvSpPr>
        <p:spPr>
          <a:xfrm>
            <a:off x="714375" y="1485900"/>
            <a:ext cx="5524500" cy="342900"/>
          </a:xfrm>
          <a:prstGeom prst="rect">
            <a:avLst/>
          </a:prstGeom>
          <a:noFill/>
          <a:ln w="0">
            <a:noFill/>
          </a:ln>
        </p:spPr>
        <p:txBody>
          <a:bodyPr wrap="square" lIns="0" tIns="0" rIns="0" bIns="0" anchor="t"/>
          <a:lstStyle>
            <a:defPPr>
              <a:defRPr sz="1950" b="1">
                <a:solidFill>
                  <a:srgbClr val="81D0BD"/>
                </a:solidFill>
                <a:latin typeface="Arial"/>
                <a:ea typeface="Arial"/>
                <a:cs typeface="Arial"/>
              </a:defRPr>
            </a:defPPr>
          </a:lstStyle>
          <a:p>
            <a:pPr>
              <a:defRPr sz="1950" b="1">
                <a:solidFill>
                  <a:srgbClr val="81D0BD"/>
                </a:solidFill>
                <a:latin typeface="Arial"/>
                <a:ea typeface="Arial"/>
                <a:cs typeface="Arial"/>
              </a:defRPr>
            </a:pPr>
            <a:r>
              <a:rPr sz="1950" b="1">
                <a:solidFill>
                  <a:srgbClr val="81D0BD"/>
                </a:solidFill>
                <a:latin typeface="Arial"/>
                <a:ea typeface="Arial"/>
                <a:cs typeface="Arial"/>
              </a:rPr>
              <a:t>My judgement</a:t>
            </a:r>
          </a:p>
        </p:txBody>
      </p:sp>
      <p:sp>
        <p:nvSpPr>
          <p:cNvPr id="5" name="Rectangle 4">
            <a:extLst>
              <a:ext uri="{FF2B5EF4-FFF2-40B4-BE49-F238E27FC236}">
                <a16:creationId xmlns:a16="http://schemas.microsoft.com/office/drawing/2014/main" id="{676E86B7-E679-447F-AB02-1BB85E8DA073}"/>
              </a:ext>
            </a:extLst>
          </p:cNvPr>
          <p:cNvSpPr>
            <a:spLocks noGrp="1"/>
          </p:cNvSpPr>
          <p:nvPr/>
        </p:nvSpPr>
        <p:spPr>
          <a:xfrm>
            <a:off x="714375" y="1885950"/>
            <a:ext cx="5524500" cy="1085850"/>
          </a:xfrm>
          <a:prstGeom prst="rect">
            <a:avLst/>
          </a:prstGeom>
          <a:noFill/>
          <a:ln w="0">
            <a:noFill/>
          </a:ln>
        </p:spPr>
        <p:txBody>
          <a:bodyPr wrap="square" lIns="0" tIns="0" rIns="0" bIns="0" anchor="t"/>
          <a:lstStyle>
            <a:defPPr>
              <a:defRPr sz="1950" b="0">
                <a:solidFill>
                  <a:srgbClr val="F4F6F2"/>
                </a:solidFill>
                <a:latin typeface="Arial"/>
                <a:ea typeface="Arial"/>
                <a:cs typeface="Arial"/>
              </a:defRPr>
            </a:defPPr>
          </a:lstStyle>
          <a:p>
            <a:pPr>
              <a:defRPr sz="1950" b="0">
                <a:solidFill>
                  <a:srgbClr val="F4F6F2"/>
                </a:solidFill>
                <a:latin typeface="Arial"/>
                <a:ea typeface="Arial"/>
                <a:cs typeface="Arial"/>
              </a:defRPr>
            </a:pPr>
            <a:r>
              <a:rPr lang="en-US" sz="1950" dirty="0">
                <a:solidFill>
                  <a:srgbClr val="F4F6F2"/>
                </a:solidFill>
                <a:latin typeface="Arial"/>
              </a:rPr>
              <a:t>Care work is suitable with regard to my interests in being independent and communicating with patients. The apprenticeship is worth exploring, subject to eligibility.</a:t>
            </a:r>
            <a:endParaRPr sz="1950" b="0" dirty="0">
              <a:solidFill>
                <a:srgbClr val="F4F6F2"/>
              </a:solidFill>
              <a:latin typeface="Arial"/>
              <a:ea typeface="Arial"/>
              <a:cs typeface="Arial"/>
            </a:endParaRPr>
          </a:p>
        </p:txBody>
      </p:sp>
      <p:sp>
        <p:nvSpPr>
          <p:cNvPr id="6" name="Rectangle 5">
            <a:extLst>
              <a:ext uri="{FF2B5EF4-FFF2-40B4-BE49-F238E27FC236}">
                <a16:creationId xmlns:a16="http://schemas.microsoft.com/office/drawing/2014/main" id="{551E8F67-2809-4C3A-9715-9B554DE9038D}"/>
              </a:ext>
            </a:extLst>
          </p:cNvPr>
          <p:cNvSpPr>
            <a:spLocks noGrp="1"/>
          </p:cNvSpPr>
          <p:nvPr/>
        </p:nvSpPr>
        <p:spPr>
          <a:xfrm>
            <a:off x="714375" y="3381375"/>
            <a:ext cx="5524500" cy="342900"/>
          </a:xfrm>
          <a:prstGeom prst="rect">
            <a:avLst/>
          </a:prstGeom>
          <a:noFill/>
          <a:ln w="0">
            <a:noFill/>
          </a:ln>
        </p:spPr>
        <p:txBody>
          <a:bodyPr wrap="square" lIns="0" tIns="0" rIns="0" bIns="0" anchor="t"/>
          <a:lstStyle>
            <a:defPPr>
              <a:defRPr sz="1950" b="1">
                <a:solidFill>
                  <a:srgbClr val="81D0BD"/>
                </a:solidFill>
                <a:latin typeface="Arial"/>
                <a:ea typeface="Arial"/>
                <a:cs typeface="Arial"/>
              </a:defRPr>
            </a:defPPr>
          </a:lstStyle>
          <a:p>
            <a:pPr>
              <a:defRPr sz="1950" b="1">
                <a:solidFill>
                  <a:srgbClr val="81D0BD"/>
                </a:solidFill>
                <a:latin typeface="Arial"/>
                <a:ea typeface="Arial"/>
                <a:cs typeface="Arial"/>
              </a:defRPr>
            </a:pPr>
            <a:r>
              <a:rPr sz="1950" b="1">
                <a:solidFill>
                  <a:srgbClr val="81D0BD"/>
                </a:solidFill>
                <a:latin typeface="Arial"/>
                <a:ea typeface="Arial"/>
                <a:cs typeface="Arial"/>
              </a:rPr>
              <a:t>My priority</a:t>
            </a:r>
          </a:p>
        </p:txBody>
      </p:sp>
      <p:sp>
        <p:nvSpPr>
          <p:cNvPr id="7" name="Rectangle 6">
            <a:extLst>
              <a:ext uri="{FF2B5EF4-FFF2-40B4-BE49-F238E27FC236}">
                <a16:creationId xmlns:a16="http://schemas.microsoft.com/office/drawing/2014/main" id="{50448657-78D6-4E87-A6EB-2ECA2D6FBFE7}"/>
              </a:ext>
            </a:extLst>
          </p:cNvPr>
          <p:cNvSpPr>
            <a:spLocks noGrp="1"/>
          </p:cNvSpPr>
          <p:nvPr/>
        </p:nvSpPr>
        <p:spPr>
          <a:xfrm>
            <a:off x="714375" y="3781425"/>
            <a:ext cx="5524500" cy="1333500"/>
          </a:xfrm>
          <a:prstGeom prst="rect">
            <a:avLst/>
          </a:prstGeom>
          <a:noFill/>
          <a:ln w="0">
            <a:noFill/>
          </a:ln>
        </p:spPr>
        <p:txBody>
          <a:bodyPr wrap="square" lIns="0" tIns="0" rIns="0" bIns="0" anchor="t"/>
          <a:lstStyle>
            <a:defPPr>
              <a:defRPr sz="1950" b="0">
                <a:solidFill>
                  <a:srgbClr val="F4F6F2"/>
                </a:solidFill>
                <a:latin typeface="Arial"/>
                <a:ea typeface="Arial"/>
                <a:cs typeface="Arial"/>
              </a:defRPr>
            </a:defPPr>
          </a:lstStyle>
          <a:p>
            <a:pPr>
              <a:defRPr sz="1950" b="0">
                <a:solidFill>
                  <a:srgbClr val="F4F6F2"/>
                </a:solidFill>
                <a:latin typeface="Arial"/>
                <a:ea typeface="Arial"/>
                <a:cs typeface="Arial"/>
              </a:defRPr>
            </a:pPr>
            <a:r>
              <a:rPr lang="en-US" sz="1950" dirty="0">
                <a:solidFill>
                  <a:srgbClr val="F4F6F2"/>
                </a:solidFill>
                <a:latin typeface="Arial"/>
              </a:rPr>
              <a:t>I would develop trust in the report through feedback and would be developing competence in care through assessment. It is not sufficient if the training is completed; consistent application would need to be demonstrated.</a:t>
            </a:r>
            <a:endParaRPr sz="1950" b="0" dirty="0">
              <a:solidFill>
                <a:srgbClr val="F4F6F2"/>
              </a:solidFill>
              <a:latin typeface="Arial"/>
              <a:ea typeface="Arial"/>
              <a:cs typeface="Arial"/>
            </a:endParaRPr>
          </a:p>
        </p:txBody>
      </p:sp>
      <p:pic>
        <p:nvPicPr>
          <p:cNvPr id="8" name="Picture 7">
            <a:extLst>
              <a:ext uri="{FF2B5EF4-FFF2-40B4-BE49-F238E27FC236}">
                <a16:creationId xmlns:a16="http://schemas.microsoft.com/office/drawing/2014/main" id="{7DC7EC88-1462-42E9-ADF7-8D429A5CB2F3}"/>
              </a:ext>
            </a:extLst>
          </p:cNvPr>
          <p:cNvPicPr>
            <a:picLocks noChangeAspect="1"/>
          </p:cNvPicPr>
          <p:nvPr/>
        </p:nvPicPr>
        <p:blipFill>
          <a:blip r:embed="rId3"/>
          <a:srcRect t="7872" b="7872"/>
          <a:stretch>
            <a:fillRect/>
          </a:stretch>
        </p:blipFill>
        <p:spPr>
          <a:xfrm>
            <a:off x="6877050" y="1438275"/>
            <a:ext cx="4476750" cy="2514600"/>
          </a:xfrm>
          <a:prstGeom prst="rect">
            <a:avLst/>
          </a:prstGeom>
        </p:spPr>
      </p:pic>
      <p:sp>
        <p:nvSpPr>
          <p:cNvPr id="9" name="Rectangle 8">
            <a:extLst>
              <a:ext uri="{FF2B5EF4-FFF2-40B4-BE49-F238E27FC236}">
                <a16:creationId xmlns:a16="http://schemas.microsoft.com/office/drawing/2014/main" id="{A50FB890-7213-493F-BDCD-48809120B384}"/>
              </a:ext>
            </a:extLst>
          </p:cNvPr>
          <p:cNvSpPr>
            <a:spLocks noGrp="1"/>
          </p:cNvSpPr>
          <p:nvPr/>
        </p:nvSpPr>
        <p:spPr>
          <a:xfrm>
            <a:off x="6877050" y="4191000"/>
            <a:ext cx="4524375" cy="342900"/>
          </a:xfrm>
          <a:prstGeom prst="rect">
            <a:avLst/>
          </a:prstGeom>
          <a:noFill/>
          <a:ln w="0">
            <a:noFill/>
          </a:ln>
        </p:spPr>
        <p:txBody>
          <a:bodyPr wrap="square" lIns="0" tIns="0" rIns="0" bIns="0" anchor="t"/>
          <a:lstStyle>
            <a:defPPr>
              <a:defRPr sz="1800" b="1">
                <a:solidFill>
                  <a:srgbClr val="81D0BD"/>
                </a:solidFill>
                <a:latin typeface="Arial"/>
                <a:ea typeface="Arial"/>
                <a:cs typeface="Arial"/>
              </a:defRPr>
            </a:defPPr>
          </a:lstStyle>
          <a:p>
            <a:pPr>
              <a:defRPr sz="1800" b="1">
                <a:solidFill>
                  <a:srgbClr val="81D0BD"/>
                </a:solidFill>
                <a:latin typeface="Arial"/>
                <a:ea typeface="Arial"/>
                <a:cs typeface="Arial"/>
              </a:defRPr>
            </a:pPr>
            <a:r>
              <a:rPr sz="1800" b="1">
                <a:solidFill>
                  <a:srgbClr val="81D0BD"/>
                </a:solidFill>
                <a:latin typeface="Arial"/>
                <a:ea typeface="Arial"/>
                <a:cs typeface="Arial"/>
              </a:rPr>
              <a:t>My next step</a:t>
            </a:r>
          </a:p>
        </p:txBody>
      </p:sp>
      <p:sp>
        <p:nvSpPr>
          <p:cNvPr id="10" name="Rectangle 9">
            <a:extLst>
              <a:ext uri="{FF2B5EF4-FFF2-40B4-BE49-F238E27FC236}">
                <a16:creationId xmlns:a16="http://schemas.microsoft.com/office/drawing/2014/main" id="{6C232CB2-D5C1-4790-BF06-73BD3EA29C7F}"/>
              </a:ext>
            </a:extLst>
          </p:cNvPr>
          <p:cNvSpPr>
            <a:spLocks noGrp="1"/>
          </p:cNvSpPr>
          <p:nvPr/>
        </p:nvSpPr>
        <p:spPr>
          <a:xfrm>
            <a:off x="6877050" y="4591050"/>
            <a:ext cx="4524375" cy="1390650"/>
          </a:xfrm>
          <a:prstGeom prst="rect">
            <a:avLst/>
          </a:prstGeom>
          <a:noFill/>
          <a:ln w="0">
            <a:noFill/>
          </a:ln>
        </p:spPr>
        <p:txBody>
          <a:bodyPr wrap="square" lIns="0" tIns="0" rIns="0" bIns="0" anchor="t"/>
          <a:lstStyle>
            <a:defPPr>
              <a:defRPr sz="1800" b="0">
                <a:solidFill>
                  <a:srgbClr val="F4F6F2"/>
                </a:solidFill>
                <a:latin typeface="Arial"/>
                <a:ea typeface="Arial"/>
                <a:cs typeface="Arial"/>
              </a:defRPr>
            </a:defPPr>
          </a:lstStyle>
          <a:p>
            <a:pPr>
              <a:defRPr sz="1800" b="0">
                <a:solidFill>
                  <a:srgbClr val="F4F6F2"/>
                </a:solidFill>
                <a:latin typeface="Arial"/>
                <a:ea typeface="Arial"/>
                <a:cs typeface="Arial"/>
              </a:defRPr>
            </a:pPr>
            <a:r>
              <a:rPr lang="en-US" dirty="0">
                <a:solidFill>
                  <a:srgbClr val="F4F6F2"/>
                </a:solidFill>
                <a:latin typeface="Arial"/>
              </a:rPr>
              <a:t>My next step would be to confirm requirements; to </a:t>
            </a:r>
            <a:r>
              <a:rPr lang="en-US" dirty="0" err="1">
                <a:solidFill>
                  <a:srgbClr val="F4F6F2"/>
                </a:solidFill>
                <a:latin typeface="Arial"/>
              </a:rPr>
              <a:t>personalise</a:t>
            </a:r>
            <a:r>
              <a:rPr lang="en-US" dirty="0">
                <a:solidFill>
                  <a:srgbClr val="F4F6F2"/>
                </a:solidFill>
                <a:latin typeface="Arial"/>
              </a:rPr>
              <a:t> my application and arrange career guidance. The reflections into the future would enable me to evaluate that work and decide if it was still appropriate (Bassot, 2020; Cottrell, 2021).</a:t>
            </a:r>
            <a:endParaRPr sz="1800" b="0" dirty="0">
              <a:solidFill>
                <a:srgbClr val="F4F6F2"/>
              </a:solidFill>
              <a:latin typeface="Arial"/>
              <a:ea typeface="Arial"/>
              <a:cs typeface="Arial"/>
            </a:endParaRPr>
          </a:p>
        </p:txBody>
      </p:sp>
    </p:spTree>
    <p:extLst>
      <p:ext uri="{BB962C8B-B14F-4D97-AF65-F5344CB8AC3E}">
        <p14:creationId xmlns:p14="http://schemas.microsoft.com/office/powerpoint/2010/main" val="1115319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8F6F0"/>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42594FC6-9A41-B530-D642-17ACE6A33E63}"/>
              </a:ext>
            </a:extLst>
          </p:cNvPr>
          <p:cNvSpPr>
            <a:spLocks noGrp="1"/>
          </p:cNvSpPr>
          <p:nvPr/>
        </p:nvSpPr>
        <p:spPr>
          <a:xfrm>
            <a:off x="619125" y="400050"/>
            <a:ext cx="10953750" cy="590550"/>
          </a:xfrm>
          <a:prstGeom prst="rect">
            <a:avLst/>
          </a:prstGeom>
          <a:noFill/>
          <a:ln w="0">
            <a:noFill/>
          </a:ln>
        </p:spPr>
        <p:txBody>
          <a:bodyPr wrap="square" lIns="0" tIns="0" rIns="0" bIns="0" anchor="t"/>
          <a:lstStyle>
            <a:defPPr>
              <a:defRPr sz="3150" b="1">
                <a:solidFill>
                  <a:srgbClr val="183B48"/>
                </a:solidFill>
                <a:latin typeface="Arial"/>
                <a:ea typeface="Arial"/>
                <a:cs typeface="Arial"/>
              </a:defRPr>
            </a:defPPr>
          </a:lstStyle>
          <a:p>
            <a:pPr>
              <a:defRPr sz="3150" b="1">
                <a:solidFill>
                  <a:srgbClr val="183B48"/>
                </a:solidFill>
                <a:latin typeface="Arial"/>
                <a:ea typeface="Arial"/>
                <a:cs typeface="Arial"/>
              </a:defRPr>
            </a:pPr>
            <a:r>
              <a:rPr lang="en-US" sz="3150" b="1" dirty="0">
                <a:solidFill>
                  <a:srgbClr val="183B48"/>
                </a:solidFill>
                <a:latin typeface="Arial"/>
                <a:ea typeface="Arial"/>
                <a:cs typeface="Arial"/>
              </a:rPr>
              <a:t>References</a:t>
            </a:r>
            <a:endParaRPr sz="3150" b="1" dirty="0">
              <a:solidFill>
                <a:srgbClr val="183B48"/>
              </a:solidFill>
              <a:latin typeface="Arial"/>
              <a:ea typeface="Arial"/>
              <a:cs typeface="Arial"/>
            </a:endParaRPr>
          </a:p>
        </p:txBody>
      </p:sp>
      <p:sp>
        <p:nvSpPr>
          <p:cNvPr id="16" name="Rectangle 15">
            <a:extLst>
              <a:ext uri="{FF2B5EF4-FFF2-40B4-BE49-F238E27FC236}">
                <a16:creationId xmlns:a16="http://schemas.microsoft.com/office/drawing/2014/main" id="{68DC0C3C-61AD-A444-1FAB-059ECB68BD2E}"/>
              </a:ext>
            </a:extLst>
          </p:cNvPr>
          <p:cNvSpPr>
            <a:spLocks noGrp="1"/>
          </p:cNvSpPr>
          <p:nvPr/>
        </p:nvSpPr>
        <p:spPr>
          <a:xfrm>
            <a:off x="638175" y="1152525"/>
            <a:ext cx="876300" cy="47625"/>
          </a:xfrm>
          <a:prstGeom prst="rect">
            <a:avLst/>
          </a:prstGeom>
          <a:solidFill>
            <a:srgbClr val="B56845"/>
          </a:solidFill>
          <a:ln w="0">
            <a:noFill/>
          </a:ln>
        </p:spPr>
      </p:sp>
      <p:sp>
        <p:nvSpPr>
          <p:cNvPr id="18" name="TextBox 17">
            <a:extLst>
              <a:ext uri="{FF2B5EF4-FFF2-40B4-BE49-F238E27FC236}">
                <a16:creationId xmlns:a16="http://schemas.microsoft.com/office/drawing/2014/main" id="{8A3FEA68-8577-EDB1-B276-5A67CC08D90B}"/>
              </a:ext>
            </a:extLst>
          </p:cNvPr>
          <p:cNvSpPr txBox="1"/>
          <p:nvPr/>
        </p:nvSpPr>
        <p:spPr>
          <a:xfrm>
            <a:off x="619125" y="1130294"/>
            <a:ext cx="11344275" cy="6358151"/>
          </a:xfrm>
          <a:prstGeom prst="rect">
            <a:avLst/>
          </a:prstGeom>
          <a:noFill/>
        </p:spPr>
        <p:txBody>
          <a:bodyPr wrap="square">
            <a:spAutoFit/>
          </a:bodyPr>
          <a:lstStyle/>
          <a:p>
            <a:pPr>
              <a:lnSpc>
                <a:spcPct val="100000"/>
              </a:lnSpc>
              <a:spcAft>
                <a:spcPts val="500"/>
              </a:spcAft>
              <a:buNone/>
            </a:pPr>
            <a:r>
              <a:rPr lang="en-PK" sz="1800" dirty="0">
                <a:solidFill>
                  <a:schemeClr val="tx1"/>
                </a:solidFill>
                <a:effectLst/>
                <a:latin typeface="+mn-lt"/>
                <a:ea typeface="MS Mincho" panose="02020609040205080304" pitchFamily="49" charset="-128"/>
                <a:cs typeface="Times New Roman" panose="02020603050405020304" pitchFamily="18" charset="0"/>
              </a:rPr>
              <a:t>Bassot, B. (2020) </a:t>
            </a:r>
            <a:r>
              <a:rPr lang="en-PK" sz="1800" i="1" dirty="0">
                <a:solidFill>
                  <a:schemeClr val="tx1"/>
                </a:solidFill>
                <a:effectLst/>
                <a:latin typeface="+mn-lt"/>
                <a:ea typeface="MS Mincho" panose="02020609040205080304" pitchFamily="49" charset="-128"/>
                <a:cs typeface="Times New Roman" panose="02020603050405020304" pitchFamily="18" charset="0"/>
              </a:rPr>
              <a:t>The reflective journal</a:t>
            </a:r>
            <a:r>
              <a:rPr lang="en-PK" sz="1800" dirty="0">
                <a:solidFill>
                  <a:schemeClr val="tx1"/>
                </a:solidFill>
                <a:effectLst/>
                <a:latin typeface="+mn-lt"/>
                <a:ea typeface="MS Mincho" panose="02020609040205080304" pitchFamily="49" charset="-128"/>
                <a:cs typeface="Times New Roman" panose="02020603050405020304" pitchFamily="18" charset="0"/>
              </a:rPr>
              <a:t>. 3rd </a:t>
            </a:r>
            <a:r>
              <a:rPr lang="en-PK" sz="1800" dirty="0" err="1">
                <a:solidFill>
                  <a:schemeClr val="tx1"/>
                </a:solidFill>
                <a:effectLst/>
                <a:latin typeface="+mn-lt"/>
                <a:ea typeface="MS Mincho" panose="02020609040205080304" pitchFamily="49" charset="-128"/>
                <a:cs typeface="Times New Roman" panose="02020603050405020304" pitchFamily="18" charset="0"/>
              </a:rPr>
              <a:t>edn</a:t>
            </a:r>
            <a:r>
              <a:rPr lang="en-PK" sz="1800" dirty="0">
                <a:solidFill>
                  <a:schemeClr val="tx1"/>
                </a:solidFill>
                <a:effectLst/>
                <a:latin typeface="+mn-lt"/>
                <a:ea typeface="MS Mincho" panose="02020609040205080304" pitchFamily="49" charset="-128"/>
                <a:cs typeface="Times New Roman" panose="02020603050405020304" pitchFamily="18" charset="0"/>
              </a:rPr>
              <a:t>. London: Red Globe Press. Available at: </a:t>
            </a:r>
            <a:r>
              <a:rPr lang="en-PK" sz="1800" u="sng" dirty="0">
                <a:solidFill>
                  <a:schemeClr val="tx1"/>
                </a:solidFill>
                <a:effectLst/>
                <a:latin typeface="+mn-lt"/>
                <a:ea typeface="MS Mincho" panose="02020609040205080304" pitchFamily="49" charset="-128"/>
                <a:cs typeface="Times New Roman" panose="02020603050405020304" pitchFamily="18" charset="0"/>
                <a:hlinkClick r:id="rId3"/>
              </a:rPr>
              <a:t>https://www.bloomsbury.com/au/reflective-journal-9781352010299/</a:t>
            </a:r>
            <a:r>
              <a:rPr lang="en-PK" sz="1800" dirty="0">
                <a:solidFill>
                  <a:schemeClr val="tx1"/>
                </a:solidFill>
                <a:effectLst/>
                <a:latin typeface="+mn-lt"/>
                <a:ea typeface="MS Mincho" panose="02020609040205080304" pitchFamily="49" charset="-128"/>
                <a:cs typeface="Times New Roman" panose="02020603050405020304" pitchFamily="18" charset="0"/>
              </a:rPr>
              <a:t> (Accessed: 12 October 2026).</a:t>
            </a:r>
          </a:p>
          <a:p>
            <a:pPr>
              <a:lnSpc>
                <a:spcPct val="100000"/>
              </a:lnSpc>
              <a:spcAft>
                <a:spcPts val="500"/>
              </a:spcAft>
              <a:buNone/>
            </a:pPr>
            <a:r>
              <a:rPr lang="en-PK" sz="1800" dirty="0">
                <a:solidFill>
                  <a:schemeClr val="tx1"/>
                </a:solidFill>
                <a:effectLst/>
                <a:latin typeface="+mn-lt"/>
                <a:ea typeface="MS Mincho" panose="02020609040205080304" pitchFamily="49" charset="-128"/>
                <a:cs typeface="Times New Roman" panose="02020603050405020304" pitchFamily="18" charset="0"/>
              </a:rPr>
              <a:t>Care Quality Commission (2025) </a:t>
            </a:r>
            <a:r>
              <a:rPr lang="en-PK" sz="1800" i="1" dirty="0">
                <a:solidFill>
                  <a:schemeClr val="tx1"/>
                </a:solidFill>
                <a:effectLst/>
                <a:latin typeface="+mn-lt"/>
                <a:ea typeface="MS Mincho" panose="02020609040205080304" pitchFamily="49" charset="-128"/>
                <a:cs typeface="Times New Roman" panose="02020603050405020304" pitchFamily="18" charset="0"/>
              </a:rPr>
              <a:t>Regulation 9: Person-centred care</a:t>
            </a:r>
            <a:r>
              <a:rPr lang="en-PK" sz="1800" dirty="0">
                <a:solidFill>
                  <a:schemeClr val="tx1"/>
                </a:solidFill>
                <a:effectLst/>
                <a:latin typeface="+mn-lt"/>
                <a:ea typeface="MS Mincho" panose="02020609040205080304" pitchFamily="49" charset="-128"/>
                <a:cs typeface="Times New Roman" panose="02020603050405020304" pitchFamily="18" charset="0"/>
              </a:rPr>
              <a:t>. Updated 16 May. Available at: </a:t>
            </a:r>
            <a:r>
              <a:rPr lang="en-PK" sz="1800" u="sng" dirty="0">
                <a:solidFill>
                  <a:schemeClr val="tx1"/>
                </a:solidFill>
                <a:effectLst/>
                <a:latin typeface="+mn-lt"/>
                <a:ea typeface="MS Mincho" panose="02020609040205080304" pitchFamily="49" charset="-128"/>
                <a:cs typeface="Times New Roman" panose="02020603050405020304" pitchFamily="18" charset="0"/>
                <a:hlinkClick r:id="rId4"/>
              </a:rPr>
              <a:t>https://www.cqc.org.uk/guidance-regulation/providers/regulations-service-providers-and-managers/health-social-care-act/regulation-9</a:t>
            </a:r>
            <a:r>
              <a:rPr lang="en-PK" sz="1800" dirty="0">
                <a:solidFill>
                  <a:schemeClr val="tx1"/>
                </a:solidFill>
                <a:effectLst/>
                <a:latin typeface="+mn-lt"/>
                <a:ea typeface="MS Mincho" panose="02020609040205080304" pitchFamily="49" charset="-128"/>
                <a:cs typeface="Times New Roman" panose="02020603050405020304" pitchFamily="18" charset="0"/>
              </a:rPr>
              <a:t> (Accessed: 12 October 2026).</a:t>
            </a:r>
          </a:p>
          <a:p>
            <a:pPr>
              <a:lnSpc>
                <a:spcPct val="100000"/>
              </a:lnSpc>
              <a:spcAft>
                <a:spcPts val="500"/>
              </a:spcAft>
              <a:buNone/>
            </a:pPr>
            <a:r>
              <a:rPr lang="en-PK" sz="1800" dirty="0">
                <a:solidFill>
                  <a:schemeClr val="tx1"/>
                </a:solidFill>
                <a:effectLst/>
                <a:latin typeface="+mn-lt"/>
                <a:ea typeface="MS Mincho" panose="02020609040205080304" pitchFamily="49" charset="-128"/>
                <a:cs typeface="Times New Roman" panose="02020603050405020304" pitchFamily="18" charset="0"/>
              </a:rPr>
              <a:t>Chislehurst Homecare Partnership (2026) ‘Care Assistant’, </a:t>
            </a:r>
            <a:r>
              <a:rPr lang="en-PK" sz="1800" i="1" dirty="0">
                <a:solidFill>
                  <a:schemeClr val="tx1"/>
                </a:solidFill>
                <a:effectLst/>
                <a:latin typeface="+mn-lt"/>
                <a:ea typeface="MS Mincho" panose="02020609040205080304" pitchFamily="49" charset="-128"/>
                <a:cs typeface="Times New Roman" panose="02020603050405020304" pitchFamily="18" charset="0"/>
              </a:rPr>
              <a:t>Work Hub</a:t>
            </a:r>
            <a:r>
              <a:rPr lang="en-PK" sz="1800" dirty="0">
                <a:solidFill>
                  <a:schemeClr val="tx1"/>
                </a:solidFill>
                <a:effectLst/>
                <a:latin typeface="+mn-lt"/>
                <a:ea typeface="MS Mincho" panose="02020609040205080304" pitchFamily="49" charset="-128"/>
                <a:cs typeface="Times New Roman" panose="02020603050405020304" pitchFamily="18" charset="0"/>
              </a:rPr>
              <a:t>, 2 October. Available at: </a:t>
            </a:r>
            <a:r>
              <a:rPr lang="en-PK" sz="1800" u="sng" dirty="0">
                <a:solidFill>
                  <a:schemeClr val="tx1"/>
                </a:solidFill>
                <a:effectLst/>
                <a:latin typeface="+mn-lt"/>
                <a:ea typeface="MS Mincho" panose="02020609040205080304" pitchFamily="49" charset="-128"/>
                <a:cs typeface="Times New Roman" panose="02020603050405020304" pitchFamily="18" charset="0"/>
                <a:hlinkClick r:id="rId5"/>
              </a:rPr>
              <a:t>https://www.jobs.service.gov.uk/jobs/6abfba6e7f91ed8636dafcfc</a:t>
            </a:r>
            <a:r>
              <a:rPr lang="en-PK" sz="1800" dirty="0">
                <a:solidFill>
                  <a:schemeClr val="tx1"/>
                </a:solidFill>
                <a:effectLst/>
                <a:latin typeface="+mn-lt"/>
                <a:ea typeface="MS Mincho" panose="02020609040205080304" pitchFamily="49" charset="-128"/>
                <a:cs typeface="Times New Roman" panose="02020603050405020304" pitchFamily="18" charset="0"/>
              </a:rPr>
              <a:t> (Accessed: 12 October 2026).</a:t>
            </a:r>
          </a:p>
          <a:p>
            <a:pPr>
              <a:lnSpc>
                <a:spcPct val="100000"/>
              </a:lnSpc>
              <a:spcAft>
                <a:spcPts val="500"/>
              </a:spcAft>
              <a:buNone/>
            </a:pPr>
            <a:r>
              <a:rPr lang="en-PK" sz="1800" dirty="0">
                <a:solidFill>
                  <a:schemeClr val="tx1"/>
                </a:solidFill>
                <a:effectLst/>
                <a:latin typeface="+mn-lt"/>
                <a:ea typeface="MS Mincho" panose="02020609040205080304" pitchFamily="49" charset="-128"/>
                <a:cs typeface="Times New Roman" panose="02020603050405020304" pitchFamily="18" charset="0"/>
              </a:rPr>
              <a:t>Cottrell, S. (2021) </a:t>
            </a:r>
            <a:r>
              <a:rPr lang="en-PK" sz="1800" i="1" dirty="0">
                <a:solidFill>
                  <a:schemeClr val="tx1"/>
                </a:solidFill>
                <a:effectLst/>
                <a:latin typeface="+mn-lt"/>
                <a:ea typeface="MS Mincho" panose="02020609040205080304" pitchFamily="49" charset="-128"/>
                <a:cs typeface="Times New Roman" panose="02020603050405020304" pitchFamily="18" charset="0"/>
              </a:rPr>
              <a:t>Skills for success: personal development and employability</a:t>
            </a:r>
            <a:r>
              <a:rPr lang="en-PK" sz="1800" dirty="0">
                <a:solidFill>
                  <a:schemeClr val="tx1"/>
                </a:solidFill>
                <a:effectLst/>
                <a:latin typeface="+mn-lt"/>
                <a:ea typeface="MS Mincho" panose="02020609040205080304" pitchFamily="49" charset="-128"/>
                <a:cs typeface="Times New Roman" panose="02020603050405020304" pitchFamily="18" charset="0"/>
              </a:rPr>
              <a:t>. 4th </a:t>
            </a:r>
            <a:r>
              <a:rPr lang="en-PK" sz="1800" dirty="0" err="1">
                <a:solidFill>
                  <a:schemeClr val="tx1"/>
                </a:solidFill>
                <a:effectLst/>
                <a:latin typeface="+mn-lt"/>
                <a:ea typeface="MS Mincho" panose="02020609040205080304" pitchFamily="49" charset="-128"/>
                <a:cs typeface="Times New Roman" panose="02020603050405020304" pitchFamily="18" charset="0"/>
              </a:rPr>
              <a:t>edn</a:t>
            </a:r>
            <a:r>
              <a:rPr lang="en-PK" sz="1800" dirty="0">
                <a:solidFill>
                  <a:schemeClr val="tx1"/>
                </a:solidFill>
                <a:effectLst/>
                <a:latin typeface="+mn-lt"/>
                <a:ea typeface="MS Mincho" panose="02020609040205080304" pitchFamily="49" charset="-128"/>
                <a:cs typeface="Times New Roman" panose="02020603050405020304" pitchFamily="18" charset="0"/>
              </a:rPr>
              <a:t>. London: Red Globe Press. Available at: </a:t>
            </a:r>
            <a:r>
              <a:rPr lang="en-PK" sz="1800" u="sng" dirty="0">
                <a:solidFill>
                  <a:schemeClr val="tx1"/>
                </a:solidFill>
                <a:effectLst/>
                <a:latin typeface="+mn-lt"/>
                <a:ea typeface="MS Mincho" panose="02020609040205080304" pitchFamily="49" charset="-128"/>
                <a:cs typeface="Times New Roman" panose="02020603050405020304" pitchFamily="18" charset="0"/>
                <a:hlinkClick r:id="rId6"/>
              </a:rPr>
              <a:t>https://www.bloomsbury.com/us/skills-for-success-9781352011593/</a:t>
            </a:r>
            <a:r>
              <a:rPr lang="en-PK" sz="1800" dirty="0">
                <a:solidFill>
                  <a:schemeClr val="tx1"/>
                </a:solidFill>
                <a:effectLst/>
                <a:latin typeface="+mn-lt"/>
                <a:ea typeface="MS Mincho" panose="02020609040205080304" pitchFamily="49" charset="-128"/>
                <a:cs typeface="Times New Roman" panose="02020603050405020304" pitchFamily="18" charset="0"/>
              </a:rPr>
              <a:t> (Accessed: 12 October 2026).</a:t>
            </a:r>
          </a:p>
          <a:p>
            <a:pPr>
              <a:lnSpc>
                <a:spcPct val="100000"/>
              </a:lnSpc>
              <a:spcAft>
                <a:spcPts val="500"/>
              </a:spcAft>
              <a:buNone/>
            </a:pPr>
            <a:r>
              <a:rPr lang="en-PK" sz="1800" dirty="0">
                <a:solidFill>
                  <a:schemeClr val="tx1"/>
                </a:solidFill>
                <a:effectLst/>
                <a:latin typeface="+mn-lt"/>
                <a:ea typeface="MS Mincho" panose="02020609040205080304" pitchFamily="49" charset="-128"/>
                <a:cs typeface="Times New Roman" panose="02020603050405020304" pitchFamily="18" charset="0"/>
              </a:rPr>
              <a:t>National Institute for Health and Care Excellence (2015) </a:t>
            </a:r>
            <a:r>
              <a:rPr lang="en-PK" sz="1800" i="1" dirty="0">
                <a:solidFill>
                  <a:schemeClr val="tx1"/>
                </a:solidFill>
                <a:effectLst/>
                <a:latin typeface="+mn-lt"/>
                <a:ea typeface="MS Mincho" panose="02020609040205080304" pitchFamily="49" charset="-128"/>
                <a:cs typeface="Times New Roman" panose="02020603050405020304" pitchFamily="18" charset="0"/>
              </a:rPr>
              <a:t>Home care: delivering personal care and practical support to older people living in their own homes</a:t>
            </a:r>
            <a:r>
              <a:rPr lang="en-PK" sz="1800" dirty="0">
                <a:solidFill>
                  <a:schemeClr val="tx1"/>
                </a:solidFill>
                <a:effectLst/>
                <a:latin typeface="+mn-lt"/>
                <a:ea typeface="MS Mincho" panose="02020609040205080304" pitchFamily="49" charset="-128"/>
                <a:cs typeface="Times New Roman" panose="02020603050405020304" pitchFamily="18" charset="0"/>
              </a:rPr>
              <a:t>. NICE guideline NG21. Available at: </a:t>
            </a:r>
            <a:r>
              <a:rPr lang="en-PK" sz="1800" u="sng" dirty="0">
                <a:solidFill>
                  <a:schemeClr val="tx1"/>
                </a:solidFill>
                <a:effectLst/>
                <a:latin typeface="+mn-lt"/>
                <a:ea typeface="MS Mincho" panose="02020609040205080304" pitchFamily="49" charset="-128"/>
                <a:cs typeface="Times New Roman" panose="02020603050405020304" pitchFamily="18" charset="0"/>
                <a:hlinkClick r:id="rId7"/>
              </a:rPr>
              <a:t>https://www.nice.org.uk/guidance/ng21/chapter/recommendations</a:t>
            </a:r>
            <a:r>
              <a:rPr lang="en-PK" sz="1800" dirty="0">
                <a:solidFill>
                  <a:schemeClr val="tx1"/>
                </a:solidFill>
                <a:effectLst/>
                <a:latin typeface="+mn-lt"/>
                <a:ea typeface="MS Mincho" panose="02020609040205080304" pitchFamily="49" charset="-128"/>
                <a:cs typeface="Times New Roman" panose="02020603050405020304" pitchFamily="18" charset="0"/>
              </a:rPr>
              <a:t> (Accessed: 12 October 2026).</a:t>
            </a:r>
          </a:p>
          <a:p>
            <a:pPr>
              <a:lnSpc>
                <a:spcPct val="100000"/>
              </a:lnSpc>
              <a:spcAft>
                <a:spcPts val="500"/>
              </a:spcAft>
              <a:buNone/>
            </a:pPr>
            <a:r>
              <a:rPr lang="en-PK" sz="1800" dirty="0">
                <a:solidFill>
                  <a:schemeClr val="tx1"/>
                </a:solidFill>
                <a:effectLst/>
                <a:latin typeface="+mn-lt"/>
                <a:ea typeface="MS Mincho" panose="02020609040205080304" pitchFamily="49" charset="-128"/>
                <a:cs typeface="Times New Roman" panose="02020603050405020304" pitchFamily="18" charset="0"/>
              </a:rPr>
              <a:t>Skills for Care (2025) </a:t>
            </a:r>
            <a:r>
              <a:rPr lang="en-PK" sz="1800" i="1" dirty="0">
                <a:solidFill>
                  <a:schemeClr val="tx1"/>
                </a:solidFill>
                <a:effectLst/>
                <a:latin typeface="+mn-lt"/>
                <a:ea typeface="MS Mincho" panose="02020609040205080304" pitchFamily="49" charset="-128"/>
                <a:cs typeface="Times New Roman" panose="02020603050405020304" pitchFamily="18" charset="0"/>
              </a:rPr>
              <a:t>Care Certificate standards</a:t>
            </a:r>
            <a:r>
              <a:rPr lang="en-PK" sz="1800" dirty="0">
                <a:solidFill>
                  <a:schemeClr val="tx1"/>
                </a:solidFill>
                <a:effectLst/>
                <a:latin typeface="+mn-lt"/>
                <a:ea typeface="MS Mincho" panose="02020609040205080304" pitchFamily="49" charset="-128"/>
                <a:cs typeface="Times New Roman" panose="02020603050405020304" pitchFamily="18" charset="0"/>
              </a:rPr>
              <a:t>. Available at: </a:t>
            </a:r>
            <a:r>
              <a:rPr lang="en-PK" sz="1800" u="sng" dirty="0">
                <a:solidFill>
                  <a:schemeClr val="tx1"/>
                </a:solidFill>
                <a:effectLst/>
                <a:latin typeface="+mn-lt"/>
                <a:ea typeface="MS Mincho" panose="02020609040205080304" pitchFamily="49" charset="-128"/>
                <a:cs typeface="Times New Roman" panose="02020603050405020304" pitchFamily="18" charset="0"/>
                <a:hlinkClick r:id="rId8"/>
              </a:rPr>
              <a:t>https://www.skillsforcare.org.uk/Developing-your-workforce/Care-Certificate/Care-Certificate-standards.aspx</a:t>
            </a:r>
            <a:r>
              <a:rPr lang="en-PK" sz="1800" dirty="0">
                <a:solidFill>
                  <a:schemeClr val="tx1"/>
                </a:solidFill>
                <a:effectLst/>
                <a:latin typeface="+mn-lt"/>
                <a:ea typeface="MS Mincho" panose="02020609040205080304" pitchFamily="49" charset="-128"/>
                <a:cs typeface="Times New Roman" panose="02020603050405020304" pitchFamily="18" charset="0"/>
              </a:rPr>
              <a:t> (Accessed: 12 October 2026).</a:t>
            </a:r>
          </a:p>
          <a:p>
            <a:pPr>
              <a:lnSpc>
                <a:spcPct val="100000"/>
              </a:lnSpc>
              <a:spcAft>
                <a:spcPts val="500"/>
              </a:spcAft>
              <a:buNone/>
            </a:pPr>
            <a:r>
              <a:rPr lang="en-PK" sz="1800" dirty="0">
                <a:solidFill>
                  <a:schemeClr val="tx1"/>
                </a:solidFill>
                <a:effectLst/>
                <a:latin typeface="+mn-lt"/>
                <a:ea typeface="MS Mincho" panose="02020609040205080304" pitchFamily="49" charset="-128"/>
                <a:cs typeface="Times New Roman" panose="02020603050405020304" pitchFamily="18" charset="0"/>
              </a:rPr>
              <a:t>Skills for Care (2026) </a:t>
            </a:r>
            <a:r>
              <a:rPr lang="en-PK" sz="1800" i="1" dirty="0">
                <a:solidFill>
                  <a:schemeClr val="tx1"/>
                </a:solidFill>
                <a:effectLst/>
                <a:latin typeface="+mn-lt"/>
                <a:ea typeface="MS Mincho" panose="02020609040205080304" pitchFamily="49" charset="-128"/>
                <a:cs typeface="Times New Roman" panose="02020603050405020304" pitchFamily="18" charset="0"/>
              </a:rPr>
              <a:t>The size and structure of the adult social care sector and workforce in England</a:t>
            </a:r>
            <a:r>
              <a:rPr lang="en-PK" sz="1800" dirty="0">
                <a:solidFill>
                  <a:schemeClr val="tx1"/>
                </a:solidFill>
                <a:effectLst/>
                <a:latin typeface="+mn-lt"/>
                <a:ea typeface="MS Mincho" panose="02020609040205080304" pitchFamily="49" charset="-128"/>
                <a:cs typeface="Times New Roman" panose="02020603050405020304" pitchFamily="18" charset="0"/>
              </a:rPr>
              <a:t>. Leeds: Skills for Care. Available at: </a:t>
            </a:r>
            <a:r>
              <a:rPr lang="en-PK" sz="1800" u="sng" dirty="0">
                <a:solidFill>
                  <a:schemeClr val="tx1"/>
                </a:solidFill>
                <a:effectLst/>
                <a:latin typeface="+mn-lt"/>
                <a:ea typeface="MS Mincho" panose="02020609040205080304" pitchFamily="49" charset="-128"/>
                <a:cs typeface="Times New Roman" panose="02020603050405020304" pitchFamily="18" charset="0"/>
                <a:hlinkClick r:id="rId9"/>
              </a:rPr>
              <a:t>https://www.skillsforcare.org.uk/Adult-Social-Care-Workforce-Data/workforceintelligence/Reports-and-visualisations/National-information/Size-and-structure-report.aspx</a:t>
            </a:r>
            <a:r>
              <a:rPr lang="en-PK" sz="1800" dirty="0">
                <a:solidFill>
                  <a:schemeClr val="tx1"/>
                </a:solidFill>
                <a:effectLst/>
                <a:latin typeface="+mn-lt"/>
                <a:ea typeface="MS Mincho" panose="02020609040205080304" pitchFamily="49" charset="-128"/>
                <a:cs typeface="Times New Roman" panose="02020603050405020304" pitchFamily="18" charset="0"/>
              </a:rPr>
              <a:t> (Accessed: 12 October 2026).</a:t>
            </a:r>
          </a:p>
          <a:p>
            <a:pPr>
              <a:buNone/>
            </a:pPr>
            <a:br>
              <a:rPr lang="en-US" sz="1800" dirty="0">
                <a:solidFill>
                  <a:schemeClr val="tx1"/>
                </a:solidFill>
                <a:effectLst/>
                <a:latin typeface="+mn-lt"/>
                <a:ea typeface="MS Mincho" panose="02020609040205080304" pitchFamily="49" charset="-128"/>
                <a:cs typeface="Times New Roman" panose="02020603050405020304" pitchFamily="18" charset="0"/>
              </a:rPr>
            </a:br>
            <a:endParaRPr lang="en-PK" dirty="0">
              <a:effectLst/>
            </a:endParaRPr>
          </a:p>
          <a:p>
            <a:pPr>
              <a:lnSpc>
                <a:spcPct val="100000"/>
              </a:lnSpc>
              <a:spcAft>
                <a:spcPts val="500"/>
              </a:spcAft>
              <a:buNone/>
            </a:pPr>
            <a:r>
              <a:rPr lang="en-US" sz="1800" dirty="0">
                <a:solidFill>
                  <a:schemeClr val="tx1"/>
                </a:solidFill>
                <a:effectLst/>
                <a:latin typeface="+mn-lt"/>
                <a:ea typeface="MS Mincho" panose="02020609040205080304" pitchFamily="49" charset="-128"/>
                <a:cs typeface="Times New Roman" panose="02020603050405020304" pitchFamily="18" charset="0"/>
              </a:rPr>
              <a:t> </a:t>
            </a:r>
            <a:endParaRPr lang="en-PK" sz="1050" dirty="0">
              <a:solidFill>
                <a:srgbClr val="000000"/>
              </a:solidFill>
              <a:effectLst/>
              <a:latin typeface="Arial" panose="020B0604020202020204" pitchFamily="34" charset="0"/>
              <a:ea typeface="MS Mincho" panose="02020609040205080304" pitchFamily="49" charset="-128"/>
              <a:cs typeface="Times New Roman" panose="02020603050405020304" pitchFamily="18" charset="0"/>
            </a:endParaRPr>
          </a:p>
        </p:txBody>
      </p:sp>
    </p:spTree>
    <p:extLst>
      <p:ext uri="{BB962C8B-B14F-4D97-AF65-F5344CB8AC3E}">
        <p14:creationId xmlns:p14="http://schemas.microsoft.com/office/powerpoint/2010/main" val="886572668"/>
      </p:ext>
    </p:extLst>
  </p:cSld>
  <p:clrMapOvr>
    <a:masterClrMapping/>
  </p:clrMapOvr>
</p:sld>
</file>

<file path=ppt/theme/theme1.xml><?xml version="1.0" encoding="utf-8"?>
<a:theme xmlns:a="http://schemas.openxmlformats.org/drawingml/2006/main" name="ChatGPT">
  <a:themeElements>
    <a:clrScheme name="ChatGPT">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
      <a:majorFont>
        <a:latin typeface="Aptos"/>
        <a:ea typeface=""/>
        <a:cs typeface=""/>
      </a:majorFont>
      <a:minorFont>
        <a:latin typeface="Aptos"/>
        <a:ea typeface=""/>
        <a:cs typeface=""/>
      </a:minorFont>
    </a:fontScheme>
    <a:fmtScheme name="ChatGPT">
      <a:fillStyleLst>
        <a:solidFill>
          <a:schemeClr val="phClr"/>
        </a:solidFill>
        <a:gradFill>
          <a:gsLst>
            <a:gs pos="0">
              <a:schemeClr val="phClr">
                <a:tint val="67000"/>
                <a:lumMod val="110000"/>
                <a:satMod val="105000"/>
              </a:schemeClr>
            </a:gs>
            <a:gs pos="50000">
              <a:schemeClr val="phClr">
                <a:tint val="73000"/>
                <a:lumMod val="105000"/>
                <a:satMod val="103000"/>
              </a:schemeClr>
            </a:gs>
            <a:gs pos="100000">
              <a:schemeClr val="phClr">
                <a:tint val="81000"/>
                <a:lumMod val="105000"/>
                <a:satMod val="109000"/>
              </a:schemeClr>
            </a:gs>
          </a:gsLst>
          <a:lin ang="5400000" scaled="0"/>
        </a:gradFill>
        <a:gradFill>
          <a:gsLst>
            <a:gs pos="0">
              <a:schemeClr val="phClr">
                <a:tint val="94000"/>
                <a:lumMod val="102000"/>
                <a:satMod val="103000"/>
              </a:schemeClr>
            </a:gs>
            <a:gs pos="50000">
              <a:schemeClr val="phClr">
                <a:shade val="100000"/>
                <a:lumMod val="100000"/>
                <a:satMod val="110000"/>
              </a:schemeClr>
            </a:gs>
            <a:gs pos="100000">
              <a:schemeClr val="phClr">
                <a:shade val="78000"/>
                <a:lumMod val="99000"/>
                <a:satMod val="120000"/>
              </a:schemeClr>
            </a:gs>
          </a:gsLst>
          <a:lin ang="5400000" scaled="0"/>
        </a:gradFill>
      </a:fillStyleLst>
      <a:lnStyleLst>
        <a:ln w="12700">
          <a:solidFill>
            <a:schemeClr val="phClr"/>
          </a:solidFill>
          <a:prstDash val="solid"/>
        </a:ln>
        <a:ln w="19050">
          <a:solidFill>
            <a:schemeClr val="phClr"/>
          </a:solidFill>
          <a:prstDash val="solid"/>
        </a:ln>
        <a:ln w="25400">
          <a:solidFill>
            <a:schemeClr val="phClr"/>
          </a:solidFill>
          <a:prstDash val="solid"/>
        </a:ln>
      </a:lnStyleLst>
      <a:effectStyleLst>
        <a:effectStyle>
          <a:effectLst/>
        </a:effectStyle>
        <a:effectStyle>
          <a:effectLst/>
        </a:effectStyle>
        <a:effectStyle>
          <a:effectLst>
            <a:outerShdw blurRad="57150" dist="19050" dir="5400000">
              <a:srgbClr val="000000">
                <a:alpha val="16000"/>
              </a:srgbClr>
            </a:outerShdw>
          </a:effectLst>
        </a:effectStyle>
        <a:effectStyle>
          <a:effectLst>
            <a:outerShdw blurRad="19050" dist="9525" dir="5400000">
              <a:srgbClr val="000000">
                <a:alpha val="6000"/>
              </a:srgbClr>
            </a:outerShdw>
          </a:effectLst>
        </a:effectStyle>
        <a:effectStyle>
          <a:effectLst>
            <a:outerShdw blurRad="28575" dist="9525" dir="5400000">
              <a:srgbClr val="000000">
                <a:alpha val="8000"/>
              </a:srgbClr>
            </a:outerShdw>
          </a:effectLst>
        </a:effectStyle>
        <a:effectStyle>
          <a:effectLst>
            <a:outerShdw blurRad="57150" dist="19050" dir="5400000">
              <a:srgbClr val="000000">
                <a:alpha val="10000"/>
              </a:srgbClr>
            </a:outerShdw>
          </a:effectLst>
        </a:effectStyle>
        <a:effectStyle>
          <a:effectLst>
            <a:outerShdw blurRad="114300" dist="38100" dir="5400000">
              <a:srgbClr val="000000">
                <a:alpha val="12000"/>
              </a:srgbClr>
            </a:outerShdw>
          </a:effectLst>
        </a:effectStyle>
        <a:effectStyle>
          <a:effectLst>
            <a:outerShdw blurRad="171450" dist="57150" dir="5400000">
              <a:srgbClr val="000000">
                <a:alpha val="16000"/>
              </a:srgbClr>
            </a:outerShdw>
          </a:effectLst>
        </a:effectStyle>
        <a:effectStyle>
          <a:effectLst>
            <a:outerShdw blurRad="266700" dist="95250" dir="5400000">
              <a:srgbClr val="000000">
                <a:alpha val="24000"/>
              </a:srgbClr>
            </a:outerShdw>
          </a:effectLst>
        </a:effectStyle>
      </a:effectStyleLst>
      <a:bgFillStyleLst>
        <a:solidFill>
          <a:schemeClr val="phClr"/>
        </a:solidFill>
        <a:solidFill>
          <a:schemeClr val="phClr">
            <a:tint val="95000"/>
            <a:satMod val="170000"/>
          </a:schemeClr>
        </a:solidFill>
        <a:gradFill>
          <a:gsLst>
            <a:gs pos="0">
              <a:schemeClr val="phClr">
                <a:tint val="93000"/>
                <a:shade val="98000"/>
                <a:lumMod val="102000"/>
                <a:satMod val="150000"/>
              </a:schemeClr>
            </a:gs>
            <a:gs pos="50000">
              <a:schemeClr val="phClr">
                <a:tint val="98000"/>
                <a:shade val="90000"/>
                <a:lumMod val="103000"/>
                <a:satMod val="130000"/>
              </a:schemeClr>
            </a:gs>
            <a:gs pos="100000">
              <a:schemeClr val="phClr">
                <a:shade val="63000"/>
                <a:satMod val="120000"/>
              </a:schemeClr>
            </a:gs>
          </a:gsLst>
          <a:lin ang="5400000" scaled="0"/>
        </a:gradFill>
      </a:bgFillStyleLst>
    </a:fmtScheme>
  </a:themeElements>
  <a:objectDefaults/>
  <a:extraClrSchemeLst/>
</a:theme>
</file>

<file path=ppt/theme/theme2.xml><?xml version="1.0" encoding="utf-8"?>
<a:theme xmlns:a="http://schemas.openxmlformats.org/drawingml/2006/main" name="ChatGPT">
  <a:themeElements>
    <a:clrScheme name="ChatGPT">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
      <a:majorFont>
        <a:latin typeface="Aptos"/>
        <a:ea typeface=""/>
        <a:cs typeface=""/>
      </a:majorFont>
      <a:minorFont>
        <a:latin typeface="Aptos"/>
        <a:ea typeface=""/>
        <a:cs typeface=""/>
      </a:minorFont>
    </a:fontScheme>
    <a:fmtScheme name="ChatGPT">
      <a:fillStyleLst>
        <a:solidFill>
          <a:schemeClr val="phClr"/>
        </a:solidFill>
        <a:gradFill>
          <a:gsLst>
            <a:gs pos="0">
              <a:schemeClr val="phClr">
                <a:tint val="67000"/>
                <a:lumMod val="110000"/>
                <a:satMod val="105000"/>
              </a:schemeClr>
            </a:gs>
            <a:gs pos="50000">
              <a:schemeClr val="phClr">
                <a:tint val="73000"/>
                <a:lumMod val="105000"/>
                <a:satMod val="103000"/>
              </a:schemeClr>
            </a:gs>
            <a:gs pos="100000">
              <a:schemeClr val="phClr">
                <a:tint val="81000"/>
                <a:lumMod val="105000"/>
                <a:satMod val="109000"/>
              </a:schemeClr>
            </a:gs>
          </a:gsLst>
          <a:lin ang="5400000" scaled="0"/>
        </a:gradFill>
        <a:gradFill>
          <a:gsLst>
            <a:gs pos="0">
              <a:schemeClr val="phClr">
                <a:tint val="94000"/>
                <a:lumMod val="102000"/>
                <a:satMod val="103000"/>
              </a:schemeClr>
            </a:gs>
            <a:gs pos="50000">
              <a:schemeClr val="phClr">
                <a:shade val="100000"/>
                <a:lumMod val="100000"/>
                <a:satMod val="110000"/>
              </a:schemeClr>
            </a:gs>
            <a:gs pos="100000">
              <a:schemeClr val="phClr">
                <a:shade val="78000"/>
                <a:lumMod val="99000"/>
                <a:satMod val="120000"/>
              </a:schemeClr>
            </a:gs>
          </a:gsLst>
          <a:lin ang="5400000" scaled="0"/>
        </a:gradFill>
      </a:fillStyleLst>
      <a:lnStyleLst>
        <a:ln w="12700">
          <a:solidFill>
            <a:schemeClr val="phClr"/>
          </a:solidFill>
          <a:prstDash val="solid"/>
        </a:ln>
        <a:ln w="19050">
          <a:solidFill>
            <a:schemeClr val="phClr"/>
          </a:solidFill>
          <a:prstDash val="solid"/>
        </a:ln>
        <a:ln w="25400">
          <a:solidFill>
            <a:schemeClr val="phClr"/>
          </a:solidFill>
          <a:prstDash val="solid"/>
        </a:ln>
      </a:lnStyleLst>
      <a:effectStyleLst>
        <a:effectStyle>
          <a:effectLst/>
        </a:effectStyle>
        <a:effectStyle>
          <a:effectLst/>
        </a:effectStyle>
        <a:effectStyle>
          <a:effectLst>
            <a:outerShdw blurRad="57150" dist="19050" dir="5400000">
              <a:srgbClr val="000000">
                <a:alpha val="16000"/>
              </a:srgbClr>
            </a:outerShdw>
          </a:effectLst>
        </a:effectStyle>
        <a:effectStyle>
          <a:effectLst>
            <a:outerShdw blurRad="19050" dist="9525" dir="5400000">
              <a:srgbClr val="000000">
                <a:alpha val="6000"/>
              </a:srgbClr>
            </a:outerShdw>
          </a:effectLst>
        </a:effectStyle>
        <a:effectStyle>
          <a:effectLst>
            <a:outerShdw blurRad="28575" dist="9525" dir="5400000">
              <a:srgbClr val="000000">
                <a:alpha val="8000"/>
              </a:srgbClr>
            </a:outerShdw>
          </a:effectLst>
        </a:effectStyle>
        <a:effectStyle>
          <a:effectLst>
            <a:outerShdw blurRad="57150" dist="19050" dir="5400000">
              <a:srgbClr val="000000">
                <a:alpha val="10000"/>
              </a:srgbClr>
            </a:outerShdw>
          </a:effectLst>
        </a:effectStyle>
        <a:effectStyle>
          <a:effectLst>
            <a:outerShdw blurRad="114300" dist="38100" dir="5400000">
              <a:srgbClr val="000000">
                <a:alpha val="12000"/>
              </a:srgbClr>
            </a:outerShdw>
          </a:effectLst>
        </a:effectStyle>
        <a:effectStyle>
          <a:effectLst>
            <a:outerShdw blurRad="171450" dist="57150" dir="5400000">
              <a:srgbClr val="000000">
                <a:alpha val="16000"/>
              </a:srgbClr>
            </a:outerShdw>
          </a:effectLst>
        </a:effectStyle>
        <a:effectStyle>
          <a:effectLst>
            <a:outerShdw blurRad="266700" dist="95250" dir="5400000">
              <a:srgbClr val="000000">
                <a:alpha val="24000"/>
              </a:srgbClr>
            </a:outerShdw>
          </a:effectLst>
        </a:effectStyle>
      </a:effectStyleLst>
      <a:bgFillStyleLst>
        <a:solidFill>
          <a:schemeClr val="phClr"/>
        </a:solidFill>
        <a:solidFill>
          <a:schemeClr val="phClr">
            <a:tint val="95000"/>
            <a:satMod val="170000"/>
          </a:schemeClr>
        </a:solidFill>
        <a:gradFill>
          <a:gsLst>
            <a:gs pos="0">
              <a:schemeClr val="phClr">
                <a:tint val="93000"/>
                <a:shade val="98000"/>
                <a:lumMod val="102000"/>
                <a:satMod val="150000"/>
              </a:schemeClr>
            </a:gs>
            <a:gs pos="50000">
              <a:schemeClr val="phClr">
                <a:tint val="98000"/>
                <a:shade val="90000"/>
                <a:lumMod val="103000"/>
                <a:satMod val="130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67</TotalTime>
  <Words>1739</Words>
  <Application>Microsoft Office PowerPoint</Application>
  <DocSecurity>0</DocSecurity>
  <PresentationFormat>Widescreen</PresentationFormat>
  <Paragraphs>102</Paragraphs>
  <Slides>10</Slides>
  <Notes>10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ChatGPT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dc:title>
  <cp:lastModifiedBy>rabiia bi</cp:lastModifiedBy>
  <cp:revision>3</cp:revision>
  <dcterms:created xsi:type="dcterms:W3CDTF">2026-10-12T14:02:16Z</dcterms:created>
  <dcterms:modified xsi:type="dcterms:W3CDTF">2026-10-25T03:46:24Z</dcterms:modified>
</cp:coreProperties>
</file>