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59"/>
    <p:restoredTop sz="88707" autoAdjust="0"/>
  </p:normalViewPr>
  <p:slideViewPr>
    <p:cSldViewPr snapToGrid="0">
      <p:cViewPr varScale="1">
        <p:scale>
          <a:sx n="108" d="100"/>
          <a:sy n="108" d="100"/>
        </p:scale>
        <p:origin x="50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891F38-CDB3-4930-ABE2-B6545D942EC9}" type="datetimeFigureOut">
              <a:rPr lang="en-IN" smtClean="0"/>
              <a:t>13-12-2023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9FF301-5D59-4697-AED6-6405595D95F4}" type="slidenum">
              <a:rPr lang="en-IN" smtClean="0"/>
              <a:t>‹#›</a:t>
            </a:fld>
            <a:endParaRPr lang="en-IN"/>
          </a:p>
        </p:txBody>
      </p:sp>
    </p:spTree>
    <p:extLst>
      <p:ext uri="{BB962C8B-B14F-4D97-AF65-F5344CB8AC3E}">
        <p14:creationId xmlns:p14="http://schemas.microsoft.com/office/powerpoint/2010/main" val="2634787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storage and distribution of energy to the suburban parts of the UK have been challenging due to their distance from the centre of the city. The cost of living emergency in the UK has been extensive, and it has forced companies to take steps towards this matter.</a:t>
            </a:r>
            <a:endParaRPr lang="en-IN" dirty="0"/>
          </a:p>
        </p:txBody>
      </p:sp>
      <p:sp>
        <p:nvSpPr>
          <p:cNvPr id="4" name="Slide Number Placeholder 3"/>
          <p:cNvSpPr>
            <a:spLocks noGrp="1"/>
          </p:cNvSpPr>
          <p:nvPr>
            <p:ph type="sldNum" sz="quarter" idx="10"/>
          </p:nvPr>
        </p:nvSpPr>
        <p:spPr/>
        <p:txBody>
          <a:bodyPr/>
          <a:lstStyle/>
          <a:p>
            <a:fld id="{529FF301-5D59-4697-AED6-6405595D95F4}" type="slidenum">
              <a:rPr lang="en-IN" smtClean="0"/>
              <a:t>2</a:t>
            </a:fld>
            <a:endParaRPr lang="en-IN"/>
          </a:p>
        </p:txBody>
      </p:sp>
    </p:spTree>
    <p:extLst>
      <p:ext uri="{BB962C8B-B14F-4D97-AF65-F5344CB8AC3E}">
        <p14:creationId xmlns:p14="http://schemas.microsoft.com/office/powerpoint/2010/main" val="40788901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infrastructure of London in the central parts of the city and in the suburban parts can upkeep the creation of this business idea and can also deliver motivation to the firm of Energen to construct a sustainable product that can deliver electricity to these areas. A few barriers can be faced in terms of the output capacity of stored devices and the storage capacity since a large quantity of information can be desirable.</a:t>
            </a:r>
            <a:endParaRPr lang="en-IN" dirty="0"/>
          </a:p>
        </p:txBody>
      </p:sp>
      <p:sp>
        <p:nvSpPr>
          <p:cNvPr id="4" name="Slide Number Placeholder 3"/>
          <p:cNvSpPr>
            <a:spLocks noGrp="1"/>
          </p:cNvSpPr>
          <p:nvPr>
            <p:ph type="sldNum" sz="quarter" idx="10"/>
          </p:nvPr>
        </p:nvSpPr>
        <p:spPr/>
        <p:txBody>
          <a:bodyPr/>
          <a:lstStyle/>
          <a:p>
            <a:fld id="{529FF301-5D59-4697-AED6-6405595D95F4}" type="slidenum">
              <a:rPr lang="en-IN" smtClean="0"/>
              <a:t>3</a:t>
            </a:fld>
            <a:endParaRPr lang="en-IN"/>
          </a:p>
        </p:txBody>
      </p:sp>
    </p:spTree>
    <p:extLst>
      <p:ext uri="{BB962C8B-B14F-4D97-AF65-F5344CB8AC3E}">
        <p14:creationId xmlns:p14="http://schemas.microsoft.com/office/powerpoint/2010/main" val="1004690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suburban areas of London have faced a number of challenges, and this has included the cost of living crisis across the UK and the lack of supply of electricity to the extremities of the city of London.</a:t>
            </a: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(Source: Trust for London, 2021)</a:t>
            </a:r>
            <a:endParaRPr lang="en-IN" dirty="0"/>
          </a:p>
        </p:txBody>
      </p:sp>
      <p:sp>
        <p:nvSpPr>
          <p:cNvPr id="4" name="Slide Number Placeholder 3"/>
          <p:cNvSpPr>
            <a:spLocks noGrp="1"/>
          </p:cNvSpPr>
          <p:nvPr>
            <p:ph type="sldNum" sz="quarter" idx="10"/>
          </p:nvPr>
        </p:nvSpPr>
        <p:spPr/>
        <p:txBody>
          <a:bodyPr/>
          <a:lstStyle/>
          <a:p>
            <a:fld id="{529FF301-5D59-4697-AED6-6405595D95F4}" type="slidenum">
              <a:rPr lang="en-IN" smtClean="0"/>
              <a:t>4</a:t>
            </a:fld>
            <a:endParaRPr lang="en-IN"/>
          </a:p>
        </p:txBody>
      </p:sp>
    </p:spTree>
    <p:extLst>
      <p:ext uri="{BB962C8B-B14F-4D97-AF65-F5344CB8AC3E}">
        <p14:creationId xmlns:p14="http://schemas.microsoft.com/office/powerpoint/2010/main" val="1088763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people of London have also expressed their feelings through a poll from BBC where the suburban residents have expressed that they have not been able to carry out sustainability practices in terms of electricity.</a:t>
            </a: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(Source: BBC, 2023)</a:t>
            </a:r>
            <a:endParaRPr lang="en-IN" dirty="0"/>
          </a:p>
        </p:txBody>
      </p:sp>
      <p:sp>
        <p:nvSpPr>
          <p:cNvPr id="4" name="Slide Number Placeholder 3"/>
          <p:cNvSpPr>
            <a:spLocks noGrp="1"/>
          </p:cNvSpPr>
          <p:nvPr>
            <p:ph type="sldNum" sz="quarter" idx="10"/>
          </p:nvPr>
        </p:nvSpPr>
        <p:spPr/>
        <p:txBody>
          <a:bodyPr/>
          <a:lstStyle/>
          <a:p>
            <a:fld id="{529FF301-5D59-4697-AED6-6405595D95F4}" type="slidenum">
              <a:rPr lang="en-IN" smtClean="0"/>
              <a:t>5</a:t>
            </a:fld>
            <a:endParaRPr lang="en-IN"/>
          </a:p>
        </p:txBody>
      </p:sp>
    </p:spTree>
    <p:extLst>
      <p:ext uri="{BB962C8B-B14F-4D97-AF65-F5344CB8AC3E}">
        <p14:creationId xmlns:p14="http://schemas.microsoft.com/office/powerpoint/2010/main" val="13627388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location of </a:t>
            </a:r>
            <a:r>
              <a:rPr lang="en-IN" sz="1200" kern="1200" dirty="0" err="1">
                <a:solidFill>
                  <a:schemeClr val="tx1"/>
                </a:solidFill>
                <a:effectLst/>
                <a:latin typeface="+mn-lt"/>
                <a:ea typeface="+mn-ea"/>
                <a:cs typeface="+mn-cs"/>
              </a:rPr>
              <a:t>Energen's</a:t>
            </a:r>
            <a:r>
              <a:rPr lang="en-IN" sz="1200" kern="1200" dirty="0">
                <a:solidFill>
                  <a:schemeClr val="tx1"/>
                </a:solidFill>
                <a:effectLst/>
                <a:latin typeface="+mn-lt"/>
                <a:ea typeface="+mn-ea"/>
                <a:cs typeface="+mn-cs"/>
              </a:rPr>
              <a:t> headquarters in the UK is situated in London, between the centre of the city and the suburban areas. This can provide the company with ease of management of creative projects and also assist in elevating its usefulness in suburban areas.</a:t>
            </a: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(Source: Robinson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2021)</a:t>
            </a:r>
            <a:endParaRPr lang="en-IN" dirty="0"/>
          </a:p>
        </p:txBody>
      </p:sp>
      <p:sp>
        <p:nvSpPr>
          <p:cNvPr id="4" name="Slide Number Placeholder 3"/>
          <p:cNvSpPr>
            <a:spLocks noGrp="1"/>
          </p:cNvSpPr>
          <p:nvPr>
            <p:ph type="sldNum" sz="quarter" idx="10"/>
          </p:nvPr>
        </p:nvSpPr>
        <p:spPr/>
        <p:txBody>
          <a:bodyPr/>
          <a:lstStyle/>
          <a:p>
            <a:fld id="{529FF301-5D59-4697-AED6-6405595D95F4}" type="slidenum">
              <a:rPr lang="en-IN" smtClean="0"/>
              <a:t>6</a:t>
            </a:fld>
            <a:endParaRPr lang="en-IN"/>
          </a:p>
        </p:txBody>
      </p:sp>
    </p:spTree>
    <p:extLst>
      <p:ext uri="{BB962C8B-B14F-4D97-AF65-F5344CB8AC3E}">
        <p14:creationId xmlns:p14="http://schemas.microsoft.com/office/powerpoint/2010/main" val="42221710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London has been a viable place to start a new business or invest in a new product. The city has housed the necessary resources for materialising the idea, and also the needed labour force for powering this idea. The wind farms of the UK can be used along with the biogas plants in London.</a:t>
            </a: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(Source: RWE, 2023)</a:t>
            </a:r>
            <a:endParaRPr lang="en-IN" dirty="0"/>
          </a:p>
        </p:txBody>
      </p:sp>
      <p:sp>
        <p:nvSpPr>
          <p:cNvPr id="4" name="Slide Number Placeholder 3"/>
          <p:cNvSpPr>
            <a:spLocks noGrp="1"/>
          </p:cNvSpPr>
          <p:nvPr>
            <p:ph type="sldNum" sz="quarter" idx="10"/>
          </p:nvPr>
        </p:nvSpPr>
        <p:spPr/>
        <p:txBody>
          <a:bodyPr/>
          <a:lstStyle/>
          <a:p>
            <a:fld id="{529FF301-5D59-4697-AED6-6405595D95F4}" type="slidenum">
              <a:rPr lang="en-IN" smtClean="0"/>
              <a:t>7</a:t>
            </a:fld>
            <a:endParaRPr lang="en-IN"/>
          </a:p>
        </p:txBody>
      </p:sp>
    </p:spTree>
    <p:extLst>
      <p:ext uri="{BB962C8B-B14F-4D97-AF65-F5344CB8AC3E}">
        <p14:creationId xmlns:p14="http://schemas.microsoft.com/office/powerpoint/2010/main" val="42922603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strengths of Energen have been noticed in their mission and vision for carrying out tasks for the public. This can be coupled with the resources that they might acquire from the diverse markets of London. However, the ongoing cost of living crisis can become a major challenge and threat to the company.</a:t>
            </a: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(Source: Hill and Webber, 2022)</a:t>
            </a:r>
            <a:endParaRPr lang="en-IN" dirty="0"/>
          </a:p>
        </p:txBody>
      </p:sp>
      <p:sp>
        <p:nvSpPr>
          <p:cNvPr id="4" name="Slide Number Placeholder 3"/>
          <p:cNvSpPr>
            <a:spLocks noGrp="1"/>
          </p:cNvSpPr>
          <p:nvPr>
            <p:ph type="sldNum" sz="quarter" idx="10"/>
          </p:nvPr>
        </p:nvSpPr>
        <p:spPr/>
        <p:txBody>
          <a:bodyPr/>
          <a:lstStyle/>
          <a:p>
            <a:fld id="{529FF301-5D59-4697-AED6-6405595D95F4}" type="slidenum">
              <a:rPr lang="en-IN" smtClean="0"/>
              <a:t>8</a:t>
            </a:fld>
            <a:endParaRPr lang="en-IN"/>
          </a:p>
        </p:txBody>
      </p:sp>
    </p:spTree>
    <p:extLst>
      <p:ext uri="{BB962C8B-B14F-4D97-AF65-F5344CB8AC3E}">
        <p14:creationId xmlns:p14="http://schemas.microsoft.com/office/powerpoint/2010/main" val="9026488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target market is important for understanding the final specification of the product, such that it can respond to the demands of the people. Some of the cities which can benefit from these power solutions are Richmond, East Sheen, Crystal Palace, and Teddington.</a:t>
            </a: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(Source: BBC, 2023)</a:t>
            </a:r>
            <a:endParaRPr lang="en-IN" dirty="0"/>
          </a:p>
        </p:txBody>
      </p:sp>
      <p:sp>
        <p:nvSpPr>
          <p:cNvPr id="4" name="Slide Number Placeholder 3"/>
          <p:cNvSpPr>
            <a:spLocks noGrp="1"/>
          </p:cNvSpPr>
          <p:nvPr>
            <p:ph type="sldNum" sz="quarter" idx="10"/>
          </p:nvPr>
        </p:nvSpPr>
        <p:spPr/>
        <p:txBody>
          <a:bodyPr/>
          <a:lstStyle/>
          <a:p>
            <a:fld id="{529FF301-5D59-4697-AED6-6405595D95F4}" type="slidenum">
              <a:rPr lang="en-IN" smtClean="0"/>
              <a:t>9</a:t>
            </a:fld>
            <a:endParaRPr lang="en-IN"/>
          </a:p>
        </p:txBody>
      </p:sp>
    </p:spTree>
    <p:extLst>
      <p:ext uri="{BB962C8B-B14F-4D97-AF65-F5344CB8AC3E}">
        <p14:creationId xmlns:p14="http://schemas.microsoft.com/office/powerpoint/2010/main" val="39380902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Energen needs to be active in social media channels since these can elevate its chances of engaging with customers about this innovation. In addition, traditional forms of marketing can also provide Energen with engagement opportunities.</a:t>
            </a:r>
          </a:p>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(Source: Kumar and Sharma, 2022)</a:t>
            </a:r>
            <a:endParaRPr lang="en-IN" dirty="0"/>
          </a:p>
        </p:txBody>
      </p:sp>
      <p:sp>
        <p:nvSpPr>
          <p:cNvPr id="4" name="Slide Number Placeholder 3"/>
          <p:cNvSpPr>
            <a:spLocks noGrp="1"/>
          </p:cNvSpPr>
          <p:nvPr>
            <p:ph type="sldNum" sz="quarter" idx="10"/>
          </p:nvPr>
        </p:nvSpPr>
        <p:spPr/>
        <p:txBody>
          <a:bodyPr/>
          <a:lstStyle/>
          <a:p>
            <a:fld id="{529FF301-5D59-4697-AED6-6405595D95F4}" type="slidenum">
              <a:rPr lang="en-IN" smtClean="0"/>
              <a:t>10</a:t>
            </a:fld>
            <a:endParaRPr lang="en-IN"/>
          </a:p>
        </p:txBody>
      </p:sp>
    </p:spTree>
    <p:extLst>
      <p:ext uri="{BB962C8B-B14F-4D97-AF65-F5344CB8AC3E}">
        <p14:creationId xmlns:p14="http://schemas.microsoft.com/office/powerpoint/2010/main" val="23140463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29069374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28950557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149597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19596C-5C5D-4320-9C14-9C97EF8EA7D1}" type="datetimeFigureOut">
              <a:rPr lang="en-IN" smtClean="0"/>
              <a:t>13-12-2023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2058722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19596C-5C5D-4320-9C14-9C97EF8EA7D1}" type="datetimeFigureOut">
              <a:rPr lang="en-IN" smtClean="0"/>
              <a:t>13-12-2023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5570917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719596C-5C5D-4320-9C14-9C97EF8EA7D1}" type="datetimeFigureOut">
              <a:rPr lang="en-IN" smtClean="0"/>
              <a:t>13-12-2023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25142160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719596C-5C5D-4320-9C14-9C97EF8EA7D1}" type="datetimeFigureOut">
              <a:rPr lang="en-IN" smtClean="0"/>
              <a:t>13-12-2023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26447320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719596C-5C5D-4320-9C14-9C97EF8EA7D1}" type="datetimeFigureOut">
              <a:rPr lang="en-IN" smtClean="0"/>
              <a:t>13-12-2023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1922365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719596C-5C5D-4320-9C14-9C97EF8EA7D1}" type="datetimeFigureOut">
              <a:rPr lang="en-IN" smtClean="0"/>
              <a:t>13-12-2023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1892483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37742785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9449186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1312670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2480464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24307589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909872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19596C-5C5D-4320-9C14-9C97EF8EA7D1}" type="datetimeFigureOut">
              <a:rPr lang="en-IN" smtClean="0"/>
              <a:t>13-12-2023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7E3DD4C7-E1EF-4225-A7A7-C7AADBCCA658}" type="slidenum">
              <a:rPr lang="en-IN" smtClean="0"/>
              <a:t>‹#›</a:t>
            </a:fld>
            <a:endParaRPr lang="en-IN"/>
          </a:p>
        </p:txBody>
      </p:sp>
    </p:spTree>
    <p:extLst>
      <p:ext uri="{BB962C8B-B14F-4D97-AF65-F5344CB8AC3E}">
        <p14:creationId xmlns:p14="http://schemas.microsoft.com/office/powerpoint/2010/main" val="3546747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719596C-5C5D-4320-9C14-9C97EF8EA7D1}" type="datetimeFigureOut">
              <a:rPr lang="en-IN" smtClean="0"/>
              <a:t>13-12-2023</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E3DD4C7-E1EF-4225-A7A7-C7AADBCCA658}" type="slidenum">
              <a:rPr lang="en-IN" smtClean="0"/>
              <a:t>‹#›</a:t>
            </a:fld>
            <a:endParaRPr lang="en-IN"/>
          </a:p>
        </p:txBody>
      </p:sp>
    </p:spTree>
    <p:extLst>
      <p:ext uri="{BB962C8B-B14F-4D97-AF65-F5344CB8AC3E}">
        <p14:creationId xmlns:p14="http://schemas.microsoft.com/office/powerpoint/2010/main" val="2437302847"/>
      </p:ext>
    </p:extLst>
  </p:cSld>
  <p:clrMap bg1="dk1" tx1="lt1" bg2="dk2" tx2="lt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 id="2147483777" r:id="rId13"/>
    <p:sldLayoutId id="2147483778" r:id="rId14"/>
    <p:sldLayoutId id="2147483779" r:id="rId15"/>
    <p:sldLayoutId id="214748378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3" Type="http://schemas.openxmlformats.org/officeDocument/2006/relationships/hyperlink" Target="https://michaelharrison.org.uk/wp-content/uploads/2022/05/From-pandemic-to-cost-of-living-crisis-low-income-families-in-challenging-times-Full-report.pdf" TargetMode="External" /><Relationship Id="rId7" Type="http://schemas.openxmlformats.org/officeDocument/2006/relationships/hyperlink" Target="https://trustforlondon.org.uk/data/outer-london-has-an-energy-problem/" TargetMode="External" /><Relationship Id="rId2" Type="http://schemas.openxmlformats.org/officeDocument/2006/relationships/hyperlink" Target="https://www.bbc.com/news/uk-england-london-67623116" TargetMode="External" /><Relationship Id="rId1" Type="http://schemas.openxmlformats.org/officeDocument/2006/relationships/slideLayout" Target="../slideLayouts/slideLayout2.xml" /><Relationship Id="rId6" Type="http://schemas.openxmlformats.org/officeDocument/2006/relationships/hyperlink" Target="https://uk.rwe.com/locations/london-array-offshore-wind-farm/#:~:text=Located%2020km%20off%20the%20north,of%20CO2%20a%20year" TargetMode="External" /><Relationship Id="rId5" Type="http://schemas.openxmlformats.org/officeDocument/2006/relationships/hyperlink" Target="https://e-tarjome.com/storage/panel/fileuploads/2022-05-23/1653275838_e16432.pdf" TargetMode="External" /><Relationship Id="rId4" Type="http://schemas.openxmlformats.org/officeDocument/2006/relationships/hyperlink" Target="https://www.iea.org/data-and-statistics/charts/average-costs-of-biogas-production-technologies-per-unit-of-energy-produced-excluding-feedstock-2018" TargetMode="External" /></Relationships>
</file>

<file path=ppt/slides/_rels/slide13.xml.rels><?xml version="1.0" encoding="UTF-8" standalone="yes"?>
<Relationships xmlns="http://schemas.openxmlformats.org/package/2006/relationships"><Relationship Id="rId2" Type="http://schemas.openxmlformats.org/officeDocument/2006/relationships/image" Target="../media/image11.jp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919237"/>
            <a:ext cx="7766936" cy="1646302"/>
          </a:xfrm>
        </p:spPr>
        <p:txBody>
          <a:bodyPr/>
          <a:lstStyle/>
          <a:p>
            <a:pPr algn="ctr"/>
            <a:r>
              <a:rPr lang="en-IN" sz="2800" b="1" dirty="0"/>
              <a:t>Entrepreneurship: Storage and Distribution of Electricity based on Wind Energy and Biogas plants to suburbs near London, UK – A Case of Energen</a:t>
            </a:r>
          </a:p>
        </p:txBody>
      </p:sp>
      <p:sp>
        <p:nvSpPr>
          <p:cNvPr id="3" name="Subtitle 2"/>
          <p:cNvSpPr>
            <a:spLocks noGrp="1"/>
          </p:cNvSpPr>
          <p:nvPr>
            <p:ph type="subTitle" idx="1"/>
          </p:nvPr>
        </p:nvSpPr>
        <p:spPr>
          <a:xfrm>
            <a:off x="1978554" y="3893907"/>
            <a:ext cx="7766936" cy="1646303"/>
          </a:xfrm>
        </p:spPr>
        <p:txBody>
          <a:bodyPr>
            <a:normAutofit/>
          </a:bodyPr>
          <a:lstStyle/>
          <a:p>
            <a:r>
              <a:rPr lang="en-US" b="1" dirty="0"/>
              <a:t>Name: </a:t>
            </a:r>
            <a:r>
              <a:rPr lang="en-US" b="1" dirty="0" err="1"/>
              <a:t>Anandu</a:t>
            </a:r>
            <a:r>
              <a:rPr lang="en-US" b="1" dirty="0"/>
              <a:t> Nandan</a:t>
            </a:r>
          </a:p>
          <a:p>
            <a:r>
              <a:rPr lang="en-US" b="1" dirty="0"/>
              <a:t>Student’s ID: 2216198</a:t>
            </a:r>
          </a:p>
          <a:p>
            <a:r>
              <a:rPr lang="en-US" b="1" dirty="0"/>
              <a:t>Lecturer: Jayalakshmi </a:t>
            </a:r>
            <a:r>
              <a:rPr lang="en-US" b="1" dirty="0" err="1"/>
              <a:t>Gopalkrishnan</a:t>
            </a:r>
            <a:endParaRPr lang="en-US" b="1" dirty="0"/>
          </a:p>
        </p:txBody>
      </p:sp>
    </p:spTree>
    <p:extLst>
      <p:ext uri="{BB962C8B-B14F-4D97-AF65-F5344CB8AC3E}">
        <p14:creationId xmlns:p14="http://schemas.microsoft.com/office/powerpoint/2010/main" val="788098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Proposed Business Idea</a:t>
            </a:r>
          </a:p>
        </p:txBody>
      </p:sp>
      <p:sp>
        <p:nvSpPr>
          <p:cNvPr id="3" name="Content Placeholder 2"/>
          <p:cNvSpPr>
            <a:spLocks noGrp="1"/>
          </p:cNvSpPr>
          <p:nvPr>
            <p:ph idx="1"/>
          </p:nvPr>
        </p:nvSpPr>
        <p:spPr>
          <a:xfrm>
            <a:off x="677334" y="2160589"/>
            <a:ext cx="4869027" cy="3880773"/>
          </a:xfrm>
        </p:spPr>
        <p:txBody>
          <a:bodyPr/>
          <a:lstStyle/>
          <a:p>
            <a:pPr lvl="0"/>
            <a:r>
              <a:rPr lang="en-IN" dirty="0"/>
              <a:t>Storage and distribution of electricity based on wind energy and biogas plants to suburbs near London, UK</a:t>
            </a:r>
          </a:p>
          <a:p>
            <a:pPr lvl="0"/>
            <a:r>
              <a:rPr lang="en-IN" dirty="0"/>
              <a:t>This idea has been formed in the wake of the cost of living crisis in the UK.</a:t>
            </a:r>
          </a:p>
          <a:p>
            <a:pPr lvl="0"/>
            <a:r>
              <a:rPr lang="en-IN" dirty="0"/>
              <a:t>Electricity cannot be stored, but it can be transformed</a:t>
            </a:r>
          </a:p>
          <a:p>
            <a:r>
              <a:rPr lang="en-IN" dirty="0"/>
              <a:t>These transformed sources can be stored for usage on demand</a:t>
            </a:r>
          </a:p>
        </p:txBody>
      </p:sp>
      <p:pic>
        <p:nvPicPr>
          <p:cNvPr id="4" name="Picture 3"/>
          <p:cNvPicPr>
            <a:picLocks noChangeAspect="1"/>
          </p:cNvPicPr>
          <p:nvPr/>
        </p:nvPicPr>
        <p:blipFill rotWithShape="1">
          <a:blip r:embed="rId3"/>
          <a:srcRect b="6659"/>
          <a:stretch/>
        </p:blipFill>
        <p:spPr>
          <a:xfrm>
            <a:off x="7454024" y="2457473"/>
            <a:ext cx="4084454" cy="2316408"/>
          </a:xfrm>
          <a:prstGeom prst="rect">
            <a:avLst/>
          </a:prstGeom>
          <a:ln>
            <a:solidFill>
              <a:schemeClr val="bg1"/>
            </a:solidFill>
          </a:ln>
        </p:spPr>
      </p:pic>
    </p:spTree>
    <p:extLst>
      <p:ext uri="{BB962C8B-B14F-4D97-AF65-F5344CB8AC3E}">
        <p14:creationId xmlns:p14="http://schemas.microsoft.com/office/powerpoint/2010/main" val="1728504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Proposed Business Idea</a:t>
            </a:r>
          </a:p>
        </p:txBody>
      </p:sp>
      <p:sp>
        <p:nvSpPr>
          <p:cNvPr id="3" name="Content Placeholder 2"/>
          <p:cNvSpPr>
            <a:spLocks noGrp="1"/>
          </p:cNvSpPr>
          <p:nvPr>
            <p:ph idx="1"/>
          </p:nvPr>
        </p:nvSpPr>
        <p:spPr>
          <a:xfrm>
            <a:off x="677334" y="2160589"/>
            <a:ext cx="4928987" cy="3880773"/>
          </a:xfrm>
        </p:spPr>
        <p:txBody>
          <a:bodyPr/>
          <a:lstStyle/>
          <a:p>
            <a:pPr lvl="0"/>
            <a:r>
              <a:rPr lang="en-IN" dirty="0"/>
              <a:t>The infrastructure in London and in the suburban areas can make this project feasible.</a:t>
            </a:r>
          </a:p>
          <a:p>
            <a:pPr lvl="0"/>
            <a:r>
              <a:rPr lang="en-IN" dirty="0"/>
              <a:t>The company of Energen is equipped to carry out this endeavour since they have the backing and inspiration to provide to people.</a:t>
            </a:r>
          </a:p>
          <a:p>
            <a:r>
              <a:rPr lang="en-IN" dirty="0"/>
              <a:t>However, barriers in terms of storage capacity and output capacity can arise.</a:t>
            </a:r>
          </a:p>
        </p:txBody>
      </p:sp>
      <p:pic>
        <p:nvPicPr>
          <p:cNvPr id="4" name="Picture 3"/>
          <p:cNvPicPr>
            <a:picLocks noChangeAspect="1"/>
          </p:cNvPicPr>
          <p:nvPr/>
        </p:nvPicPr>
        <p:blipFill>
          <a:blip r:embed="rId3"/>
          <a:stretch>
            <a:fillRect/>
          </a:stretch>
        </p:blipFill>
        <p:spPr>
          <a:xfrm>
            <a:off x="7525265" y="2323200"/>
            <a:ext cx="4181476" cy="2352267"/>
          </a:xfrm>
          <a:prstGeom prst="rect">
            <a:avLst/>
          </a:prstGeom>
          <a:ln>
            <a:solidFill>
              <a:schemeClr val="bg1"/>
            </a:solidFill>
          </a:ln>
        </p:spPr>
      </p:pic>
    </p:spTree>
    <p:extLst>
      <p:ext uri="{BB962C8B-B14F-4D97-AF65-F5344CB8AC3E}">
        <p14:creationId xmlns:p14="http://schemas.microsoft.com/office/powerpoint/2010/main" val="904370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Gap in Market and Opportunity</a:t>
            </a:r>
          </a:p>
        </p:txBody>
      </p:sp>
      <p:sp>
        <p:nvSpPr>
          <p:cNvPr id="3" name="Content Placeholder 2"/>
          <p:cNvSpPr>
            <a:spLocks noGrp="1"/>
          </p:cNvSpPr>
          <p:nvPr>
            <p:ph idx="1"/>
          </p:nvPr>
        </p:nvSpPr>
        <p:spPr>
          <a:xfrm>
            <a:off x="677334" y="2160589"/>
            <a:ext cx="4854036" cy="3880773"/>
          </a:xfrm>
        </p:spPr>
        <p:txBody>
          <a:bodyPr>
            <a:normAutofit/>
          </a:bodyPr>
          <a:lstStyle/>
          <a:p>
            <a:pPr lvl="0"/>
            <a:r>
              <a:rPr lang="en-IN" dirty="0"/>
              <a:t>The suburban areas of London have been recognized for the reduced supply of electricity and energy.</a:t>
            </a:r>
          </a:p>
          <a:p>
            <a:pPr lvl="0"/>
            <a:r>
              <a:rPr lang="en-IN" dirty="0"/>
              <a:t>These areas have struggled with the supply of heat and power, which have been the most basic needs of people.</a:t>
            </a:r>
          </a:p>
          <a:p>
            <a:r>
              <a:rPr lang="en-IN" dirty="0"/>
              <a:t>The cost of living has also been high, and people have struggled to afford the basic amenity of electricity.</a:t>
            </a:r>
          </a:p>
          <a:p>
            <a:pPr marL="0" indent="0">
              <a:buNone/>
            </a:pPr>
            <a:endParaRPr lang="en-US" dirty="0"/>
          </a:p>
          <a:p>
            <a:r>
              <a:rPr lang="en-IN" dirty="0"/>
              <a:t>(Source: Trust for London, 2021)</a:t>
            </a:r>
          </a:p>
        </p:txBody>
      </p:sp>
      <p:pic>
        <p:nvPicPr>
          <p:cNvPr id="4" name="Picture 3"/>
          <p:cNvPicPr>
            <a:picLocks noChangeAspect="1"/>
          </p:cNvPicPr>
          <p:nvPr/>
        </p:nvPicPr>
        <p:blipFill>
          <a:blip r:embed="rId3"/>
          <a:stretch>
            <a:fillRect/>
          </a:stretch>
        </p:blipFill>
        <p:spPr>
          <a:xfrm>
            <a:off x="7771634" y="2436340"/>
            <a:ext cx="3736624" cy="2598797"/>
          </a:xfrm>
          <a:prstGeom prst="rect">
            <a:avLst/>
          </a:prstGeom>
          <a:ln>
            <a:solidFill>
              <a:schemeClr val="bg1"/>
            </a:solidFill>
          </a:ln>
        </p:spPr>
      </p:pic>
    </p:spTree>
    <p:extLst>
      <p:ext uri="{BB962C8B-B14F-4D97-AF65-F5344CB8AC3E}">
        <p14:creationId xmlns:p14="http://schemas.microsoft.com/office/powerpoint/2010/main" val="1502330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Gap in Market and Opportunity</a:t>
            </a:r>
            <a:endParaRPr lang="en-IN" dirty="0"/>
          </a:p>
        </p:txBody>
      </p:sp>
      <p:sp>
        <p:nvSpPr>
          <p:cNvPr id="3" name="Content Placeholder 2"/>
          <p:cNvSpPr>
            <a:spLocks noGrp="1"/>
          </p:cNvSpPr>
          <p:nvPr>
            <p:ph idx="1"/>
          </p:nvPr>
        </p:nvSpPr>
        <p:spPr>
          <a:xfrm>
            <a:off x="677334" y="2160589"/>
            <a:ext cx="4554233" cy="3880773"/>
          </a:xfrm>
        </p:spPr>
        <p:txBody>
          <a:bodyPr>
            <a:normAutofit lnSpcReduction="10000"/>
          </a:bodyPr>
          <a:lstStyle/>
          <a:p>
            <a:pPr lvl="0"/>
            <a:r>
              <a:rPr lang="en-IN" dirty="0"/>
              <a:t>73% of Londoners have been unable to carry out sustainable operations due to a lack of supply of electricity</a:t>
            </a:r>
          </a:p>
          <a:p>
            <a:pPr lvl="0"/>
            <a:r>
              <a:rPr lang="en-IN" dirty="0"/>
              <a:t>68% of these Londoners have reported that they feel that climate change has become a major challenge in recent months</a:t>
            </a:r>
          </a:p>
          <a:p>
            <a:pPr lvl="0"/>
            <a:r>
              <a:rPr lang="en-IN" dirty="0"/>
              <a:t>The steps taken by Energen can be complemented by strategies undertaken by London Burroughs towards access to electricity</a:t>
            </a:r>
          </a:p>
          <a:p>
            <a:r>
              <a:rPr lang="en-IN" dirty="0"/>
              <a:t> </a:t>
            </a:r>
          </a:p>
          <a:p>
            <a:r>
              <a:rPr lang="en-IN" dirty="0"/>
              <a:t>(Source: BBC, 2023)</a:t>
            </a:r>
          </a:p>
        </p:txBody>
      </p:sp>
      <p:pic>
        <p:nvPicPr>
          <p:cNvPr id="4" name="Picture 3"/>
          <p:cNvPicPr>
            <a:picLocks noChangeAspect="1"/>
          </p:cNvPicPr>
          <p:nvPr/>
        </p:nvPicPr>
        <p:blipFill>
          <a:blip r:embed="rId3"/>
          <a:stretch>
            <a:fillRect/>
          </a:stretch>
        </p:blipFill>
        <p:spPr>
          <a:xfrm>
            <a:off x="7663152" y="2457151"/>
            <a:ext cx="3864252" cy="2576168"/>
          </a:xfrm>
          <a:prstGeom prst="rect">
            <a:avLst/>
          </a:prstGeom>
          <a:ln>
            <a:solidFill>
              <a:schemeClr val="bg1"/>
            </a:solidFill>
          </a:ln>
        </p:spPr>
      </p:pic>
    </p:spTree>
    <p:extLst>
      <p:ext uri="{BB962C8B-B14F-4D97-AF65-F5344CB8AC3E}">
        <p14:creationId xmlns:p14="http://schemas.microsoft.com/office/powerpoint/2010/main" val="454978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Proposed Location of Business and Legal Entity</a:t>
            </a:r>
            <a:endParaRPr lang="en-IN" dirty="0"/>
          </a:p>
        </p:txBody>
      </p:sp>
      <p:sp>
        <p:nvSpPr>
          <p:cNvPr id="3" name="Content Placeholder 2"/>
          <p:cNvSpPr>
            <a:spLocks noGrp="1"/>
          </p:cNvSpPr>
          <p:nvPr>
            <p:ph idx="1"/>
          </p:nvPr>
        </p:nvSpPr>
        <p:spPr>
          <a:xfrm>
            <a:off x="677334" y="2160589"/>
            <a:ext cx="5003938" cy="3880773"/>
          </a:xfrm>
        </p:spPr>
        <p:txBody>
          <a:bodyPr>
            <a:normAutofit lnSpcReduction="10000"/>
          </a:bodyPr>
          <a:lstStyle/>
          <a:p>
            <a:pPr lvl="0"/>
            <a:r>
              <a:rPr lang="en-IN" dirty="0"/>
              <a:t>Energen is located in close proximity to the centre of the city and is also close to the suburbs</a:t>
            </a:r>
          </a:p>
          <a:p>
            <a:pPr lvl="0"/>
            <a:r>
              <a:rPr lang="en-IN" dirty="0"/>
              <a:t>This has become an advantage for the company to assess the specifics of this project and also manage the process closely</a:t>
            </a:r>
          </a:p>
          <a:p>
            <a:pPr lvl="0"/>
            <a:r>
              <a:rPr lang="en-IN" dirty="0"/>
              <a:t>Energen is a PVT LTD company and has provided more advantages in terms of freedom of innovation and operations </a:t>
            </a:r>
          </a:p>
          <a:p>
            <a:r>
              <a:rPr lang="en-IN" dirty="0"/>
              <a:t> </a:t>
            </a:r>
          </a:p>
          <a:p>
            <a:r>
              <a:rPr lang="en-IN" dirty="0"/>
              <a:t>(Source: Robinson </a:t>
            </a:r>
            <a:r>
              <a:rPr lang="en-IN" i="1" dirty="0"/>
              <a:t>et al.,</a:t>
            </a:r>
            <a:r>
              <a:rPr lang="en-IN" dirty="0"/>
              <a:t> 2021)</a:t>
            </a:r>
          </a:p>
        </p:txBody>
      </p:sp>
      <p:pic>
        <p:nvPicPr>
          <p:cNvPr id="4" name="Picture 3"/>
          <p:cNvPicPr>
            <a:picLocks noChangeAspect="1"/>
          </p:cNvPicPr>
          <p:nvPr/>
        </p:nvPicPr>
        <p:blipFill>
          <a:blip r:embed="rId3"/>
          <a:stretch>
            <a:fillRect/>
          </a:stretch>
        </p:blipFill>
        <p:spPr>
          <a:xfrm>
            <a:off x="7777038" y="2528723"/>
            <a:ext cx="3683765" cy="2458913"/>
          </a:xfrm>
          <a:prstGeom prst="rect">
            <a:avLst/>
          </a:prstGeom>
          <a:ln>
            <a:solidFill>
              <a:schemeClr val="bg1"/>
            </a:solidFill>
          </a:ln>
        </p:spPr>
      </p:pic>
    </p:spTree>
    <p:extLst>
      <p:ext uri="{BB962C8B-B14F-4D97-AF65-F5344CB8AC3E}">
        <p14:creationId xmlns:p14="http://schemas.microsoft.com/office/powerpoint/2010/main" val="21348654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Proposed Location of Business and Legal Entity</a:t>
            </a:r>
            <a:endParaRPr lang="en-IN" dirty="0"/>
          </a:p>
        </p:txBody>
      </p:sp>
      <p:sp>
        <p:nvSpPr>
          <p:cNvPr id="3" name="Content Placeholder 2"/>
          <p:cNvSpPr>
            <a:spLocks noGrp="1"/>
          </p:cNvSpPr>
          <p:nvPr>
            <p:ph idx="1"/>
          </p:nvPr>
        </p:nvSpPr>
        <p:spPr>
          <a:xfrm>
            <a:off x="677334" y="2160589"/>
            <a:ext cx="4719125" cy="3880773"/>
          </a:xfrm>
        </p:spPr>
        <p:txBody>
          <a:bodyPr/>
          <a:lstStyle/>
          <a:p>
            <a:pPr lvl="0"/>
            <a:r>
              <a:rPr lang="en-IN" dirty="0"/>
              <a:t>The location of London is favourable for executing a new product idea</a:t>
            </a:r>
          </a:p>
          <a:p>
            <a:pPr lvl="0"/>
            <a:r>
              <a:rPr lang="en-IN" dirty="0"/>
              <a:t>The abundance of a diverse workforce and abundant resources in the city can help Energen to materialise this product plan</a:t>
            </a:r>
          </a:p>
          <a:p>
            <a:pPr lvl="0"/>
            <a:r>
              <a:rPr lang="en-IN" dirty="0"/>
              <a:t>There are wind farms close to the city suburbs which can also be utilised, along with biogas plants</a:t>
            </a:r>
          </a:p>
          <a:p>
            <a:r>
              <a:rPr lang="en-IN" dirty="0"/>
              <a:t> </a:t>
            </a:r>
          </a:p>
          <a:p>
            <a:r>
              <a:rPr lang="en-IN" dirty="0"/>
              <a:t>(Source: RWE, 2023)</a:t>
            </a:r>
          </a:p>
        </p:txBody>
      </p:sp>
      <p:pic>
        <p:nvPicPr>
          <p:cNvPr id="4" name="Picture 3"/>
          <p:cNvPicPr>
            <a:picLocks noChangeAspect="1"/>
          </p:cNvPicPr>
          <p:nvPr/>
        </p:nvPicPr>
        <p:blipFill>
          <a:blip r:embed="rId3"/>
          <a:stretch>
            <a:fillRect/>
          </a:stretch>
        </p:blipFill>
        <p:spPr>
          <a:xfrm>
            <a:off x="7241683" y="2650610"/>
            <a:ext cx="4463675" cy="1802638"/>
          </a:xfrm>
          <a:prstGeom prst="rect">
            <a:avLst/>
          </a:prstGeom>
          <a:ln>
            <a:solidFill>
              <a:schemeClr val="bg1"/>
            </a:solidFill>
          </a:ln>
        </p:spPr>
      </p:pic>
    </p:spTree>
    <p:extLst>
      <p:ext uri="{BB962C8B-B14F-4D97-AF65-F5344CB8AC3E}">
        <p14:creationId xmlns:p14="http://schemas.microsoft.com/office/powerpoint/2010/main" val="308244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SWOT Analysis of Business</a:t>
            </a:r>
            <a:endParaRPr lang="en-IN" dirty="0"/>
          </a:p>
        </p:txBody>
      </p:sp>
      <p:sp>
        <p:nvSpPr>
          <p:cNvPr id="3" name="Content Placeholder 2"/>
          <p:cNvSpPr>
            <a:spLocks noGrp="1"/>
          </p:cNvSpPr>
          <p:nvPr>
            <p:ph idx="1"/>
          </p:nvPr>
        </p:nvSpPr>
        <p:spPr>
          <a:xfrm>
            <a:off x="677334" y="2160589"/>
            <a:ext cx="5003938" cy="3880773"/>
          </a:xfrm>
        </p:spPr>
        <p:txBody>
          <a:bodyPr>
            <a:normAutofit lnSpcReduction="10000"/>
          </a:bodyPr>
          <a:lstStyle/>
          <a:p>
            <a:pPr lvl="0"/>
            <a:r>
              <a:rPr lang="en-IN" dirty="0"/>
              <a:t>One of the strengths of Energen is the diversity of the company and its willingness to serve the people in the UK.</a:t>
            </a:r>
          </a:p>
          <a:p>
            <a:pPr lvl="0"/>
            <a:r>
              <a:rPr lang="en-IN" dirty="0"/>
              <a:t>The mission of the company has aligned with the purpose of this product</a:t>
            </a:r>
          </a:p>
          <a:p>
            <a:pPr lvl="0"/>
            <a:r>
              <a:rPr lang="en-IN" dirty="0"/>
              <a:t>The weakness of the company can be the labour shortage in the UK</a:t>
            </a:r>
          </a:p>
          <a:p>
            <a:pPr lvl="0"/>
            <a:r>
              <a:rPr lang="en-IN" dirty="0"/>
              <a:t>The company has opportunities for gathering diverse resources from all over London</a:t>
            </a:r>
          </a:p>
          <a:p>
            <a:r>
              <a:rPr lang="en-IN" dirty="0"/>
              <a:t> </a:t>
            </a:r>
          </a:p>
          <a:p>
            <a:r>
              <a:rPr lang="en-IN" dirty="0"/>
              <a:t>(Source: Hill and Webber, 2022)</a:t>
            </a:r>
          </a:p>
        </p:txBody>
      </p:sp>
      <p:pic>
        <p:nvPicPr>
          <p:cNvPr id="5" name="Picture 4"/>
          <p:cNvPicPr>
            <a:picLocks noChangeAspect="1"/>
          </p:cNvPicPr>
          <p:nvPr/>
        </p:nvPicPr>
        <p:blipFill>
          <a:blip r:embed="rId3"/>
          <a:stretch>
            <a:fillRect/>
          </a:stretch>
        </p:blipFill>
        <p:spPr>
          <a:xfrm>
            <a:off x="7282925" y="2529748"/>
            <a:ext cx="3982153" cy="2251428"/>
          </a:xfrm>
          <a:prstGeom prst="rect">
            <a:avLst/>
          </a:prstGeom>
          <a:ln>
            <a:solidFill>
              <a:schemeClr val="bg1"/>
            </a:solidFill>
          </a:ln>
        </p:spPr>
      </p:pic>
    </p:spTree>
    <p:extLst>
      <p:ext uri="{BB962C8B-B14F-4D97-AF65-F5344CB8AC3E}">
        <p14:creationId xmlns:p14="http://schemas.microsoft.com/office/powerpoint/2010/main" val="33313026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Target Market and Strategy of Engagement</a:t>
            </a:r>
            <a:endParaRPr lang="en-IN" dirty="0"/>
          </a:p>
        </p:txBody>
      </p:sp>
      <p:sp>
        <p:nvSpPr>
          <p:cNvPr id="3" name="Content Placeholder 2"/>
          <p:cNvSpPr>
            <a:spLocks noGrp="1"/>
          </p:cNvSpPr>
          <p:nvPr>
            <p:ph idx="1"/>
          </p:nvPr>
        </p:nvSpPr>
        <p:spPr>
          <a:xfrm>
            <a:off x="677334" y="2160589"/>
            <a:ext cx="4854036" cy="3880773"/>
          </a:xfrm>
        </p:spPr>
        <p:txBody>
          <a:bodyPr/>
          <a:lstStyle/>
          <a:p>
            <a:pPr lvl="0"/>
            <a:r>
              <a:rPr lang="en-IN" dirty="0"/>
              <a:t>The target market for this product will be the residents and businesses in the suburban areas of London.</a:t>
            </a:r>
          </a:p>
          <a:p>
            <a:pPr lvl="0"/>
            <a:r>
              <a:rPr lang="en-IN" dirty="0"/>
              <a:t>The places that can be considered for this project are Richmond, East Sheen, Crystal Palace, and Teddington.</a:t>
            </a:r>
          </a:p>
          <a:p>
            <a:pPr lvl="0"/>
            <a:r>
              <a:rPr lang="en-IN" dirty="0"/>
              <a:t>These towns have needed assistance with the supply of heat and power amidst the cost-of-living crisis.</a:t>
            </a:r>
          </a:p>
          <a:p>
            <a:r>
              <a:rPr lang="en-IN" dirty="0"/>
              <a:t> </a:t>
            </a:r>
          </a:p>
          <a:p>
            <a:r>
              <a:rPr lang="en-IN" dirty="0"/>
              <a:t>(Source: BBC, 2023)</a:t>
            </a:r>
          </a:p>
        </p:txBody>
      </p:sp>
      <p:pic>
        <p:nvPicPr>
          <p:cNvPr id="4" name="Picture 3"/>
          <p:cNvPicPr>
            <a:picLocks noChangeAspect="1"/>
          </p:cNvPicPr>
          <p:nvPr/>
        </p:nvPicPr>
        <p:blipFill>
          <a:blip r:embed="rId3"/>
          <a:stretch>
            <a:fillRect/>
          </a:stretch>
        </p:blipFill>
        <p:spPr>
          <a:xfrm>
            <a:off x="7494495" y="1506071"/>
            <a:ext cx="3418434" cy="3735793"/>
          </a:xfrm>
          <a:prstGeom prst="rect">
            <a:avLst/>
          </a:prstGeom>
          <a:ln>
            <a:solidFill>
              <a:schemeClr val="bg1"/>
            </a:solidFill>
          </a:ln>
        </p:spPr>
      </p:pic>
    </p:spTree>
    <p:extLst>
      <p:ext uri="{BB962C8B-B14F-4D97-AF65-F5344CB8AC3E}">
        <p14:creationId xmlns:p14="http://schemas.microsoft.com/office/powerpoint/2010/main" val="4728296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Target Market and Strategy of Engagement</a:t>
            </a:r>
            <a:endParaRPr lang="en-IN" dirty="0"/>
          </a:p>
        </p:txBody>
      </p:sp>
      <p:sp>
        <p:nvSpPr>
          <p:cNvPr id="3" name="Content Placeholder 2"/>
          <p:cNvSpPr>
            <a:spLocks noGrp="1"/>
          </p:cNvSpPr>
          <p:nvPr>
            <p:ph idx="1"/>
          </p:nvPr>
        </p:nvSpPr>
        <p:spPr>
          <a:xfrm>
            <a:off x="677334" y="2160589"/>
            <a:ext cx="5968501" cy="3880773"/>
          </a:xfrm>
        </p:spPr>
        <p:txBody>
          <a:bodyPr/>
          <a:lstStyle/>
          <a:p>
            <a:pPr lvl="0"/>
            <a:r>
              <a:rPr lang="en-IN" dirty="0"/>
              <a:t>In terms of strategy of engagement, the company needs to consider the social media marketing techniques</a:t>
            </a:r>
          </a:p>
          <a:p>
            <a:pPr lvl="0"/>
            <a:r>
              <a:rPr lang="en-IN" dirty="0"/>
              <a:t>London has been known to widely utilise social media in their daily lives, and thereby, Energen can communicate and interact with its customers through these channels</a:t>
            </a:r>
          </a:p>
          <a:p>
            <a:r>
              <a:rPr lang="en-IN" dirty="0"/>
              <a:t> </a:t>
            </a:r>
          </a:p>
          <a:p>
            <a:r>
              <a:rPr lang="en-IN" dirty="0"/>
              <a:t>(Source: Kumar and Sharma, 2022)</a:t>
            </a:r>
          </a:p>
        </p:txBody>
      </p:sp>
      <p:pic>
        <p:nvPicPr>
          <p:cNvPr id="4" name="Picture 3"/>
          <p:cNvPicPr>
            <a:picLocks noChangeAspect="1"/>
          </p:cNvPicPr>
          <p:nvPr/>
        </p:nvPicPr>
        <p:blipFill>
          <a:blip r:embed="rId3"/>
          <a:stretch>
            <a:fillRect/>
          </a:stretch>
        </p:blipFill>
        <p:spPr>
          <a:xfrm>
            <a:off x="7796320" y="2278262"/>
            <a:ext cx="3603472" cy="2400616"/>
          </a:xfrm>
          <a:prstGeom prst="rect">
            <a:avLst/>
          </a:prstGeom>
          <a:ln>
            <a:solidFill>
              <a:schemeClr val="bg1"/>
            </a:solidFill>
          </a:ln>
        </p:spPr>
      </p:pic>
    </p:spTree>
    <p:extLst>
      <p:ext uri="{BB962C8B-B14F-4D97-AF65-F5344CB8AC3E}">
        <p14:creationId xmlns:p14="http://schemas.microsoft.com/office/powerpoint/2010/main" val="4166646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Budgeting, Financial Plan, and Potential External Funding Sources</a:t>
            </a:r>
            <a:endParaRPr lang="en-IN" dirty="0"/>
          </a:p>
        </p:txBody>
      </p:sp>
      <p:sp>
        <p:nvSpPr>
          <p:cNvPr id="3" name="Content Placeholder 2"/>
          <p:cNvSpPr>
            <a:spLocks noGrp="1"/>
          </p:cNvSpPr>
          <p:nvPr>
            <p:ph idx="1"/>
          </p:nvPr>
        </p:nvSpPr>
        <p:spPr>
          <a:xfrm>
            <a:off x="677334" y="2160589"/>
            <a:ext cx="5198810" cy="3880773"/>
          </a:xfrm>
        </p:spPr>
        <p:txBody>
          <a:bodyPr/>
          <a:lstStyle/>
          <a:p>
            <a:pPr lvl="0"/>
            <a:r>
              <a:rPr lang="en-IN" dirty="0"/>
              <a:t>It has been found through research that the cost of generating biogas is around $8.8/</a:t>
            </a:r>
            <a:r>
              <a:rPr lang="en-IN" dirty="0" err="1"/>
              <a:t>MBtu</a:t>
            </a:r>
            <a:r>
              <a:rPr lang="en-IN" dirty="0"/>
              <a:t>.</a:t>
            </a:r>
          </a:p>
          <a:p>
            <a:pPr lvl="0"/>
            <a:r>
              <a:rPr lang="en-IN" dirty="0"/>
              <a:t>The costs of generating one MWh of electricity at a price of around £37-£50</a:t>
            </a:r>
          </a:p>
          <a:p>
            <a:pPr lvl="0"/>
            <a:r>
              <a:rPr lang="en-IN" dirty="0"/>
              <a:t>External funding can be generated from the “Powering Up Britain” plan of the UK government.</a:t>
            </a:r>
          </a:p>
          <a:p>
            <a:r>
              <a:rPr lang="en-IN" dirty="0"/>
              <a:t> </a:t>
            </a:r>
          </a:p>
          <a:p>
            <a:r>
              <a:rPr lang="en-IN" dirty="0"/>
              <a:t>(Source: IEA, 2020)</a:t>
            </a:r>
          </a:p>
        </p:txBody>
      </p:sp>
      <p:pic>
        <p:nvPicPr>
          <p:cNvPr id="4" name="Picture 3"/>
          <p:cNvPicPr>
            <a:picLocks noChangeAspect="1"/>
          </p:cNvPicPr>
          <p:nvPr/>
        </p:nvPicPr>
        <p:blipFill>
          <a:blip r:embed="rId2"/>
          <a:stretch>
            <a:fillRect/>
          </a:stretch>
        </p:blipFill>
        <p:spPr>
          <a:xfrm>
            <a:off x="7534151" y="2467284"/>
            <a:ext cx="3700979" cy="2306596"/>
          </a:xfrm>
          <a:prstGeom prst="rect">
            <a:avLst/>
          </a:prstGeom>
          <a:ln>
            <a:solidFill>
              <a:schemeClr val="bg1"/>
            </a:solidFill>
          </a:ln>
        </p:spPr>
      </p:pic>
    </p:spTree>
    <p:extLst>
      <p:ext uri="{BB962C8B-B14F-4D97-AF65-F5344CB8AC3E}">
        <p14:creationId xmlns:p14="http://schemas.microsoft.com/office/powerpoint/2010/main" val="5784927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Reference List</a:t>
            </a:r>
            <a:endParaRPr lang="en-IN" dirty="0"/>
          </a:p>
        </p:txBody>
      </p:sp>
      <p:sp>
        <p:nvSpPr>
          <p:cNvPr id="3" name="Content Placeholder 2"/>
          <p:cNvSpPr>
            <a:spLocks noGrp="1"/>
          </p:cNvSpPr>
          <p:nvPr>
            <p:ph idx="1"/>
          </p:nvPr>
        </p:nvSpPr>
        <p:spPr/>
        <p:txBody>
          <a:bodyPr>
            <a:normAutofit fontScale="77500" lnSpcReduction="20000"/>
          </a:bodyPr>
          <a:lstStyle/>
          <a:p>
            <a:r>
              <a:rPr lang="en-IN" dirty="0"/>
              <a:t>BBC, (2023). Londoners say being green is too expensive – poll.</a:t>
            </a:r>
            <a:r>
              <a:rPr lang="en-IN" i="1" dirty="0"/>
              <a:t> News.</a:t>
            </a:r>
            <a:r>
              <a:rPr lang="en-IN" dirty="0"/>
              <a:t> [Online] Available at: </a:t>
            </a:r>
            <a:r>
              <a:rPr lang="en-IN" u="sng" dirty="0">
                <a:hlinkClick r:id="rId2"/>
              </a:rPr>
              <a:t>https://www.bbc.com/news/uk-england-london-67623116</a:t>
            </a:r>
            <a:r>
              <a:rPr lang="en-IN" dirty="0"/>
              <a:t> [Accessed on: 12</a:t>
            </a:r>
            <a:r>
              <a:rPr lang="en-IN" baseline="30000" dirty="0"/>
              <a:t>th</a:t>
            </a:r>
            <a:r>
              <a:rPr lang="en-IN" dirty="0"/>
              <a:t> December, 2023]</a:t>
            </a:r>
          </a:p>
          <a:p>
            <a:r>
              <a:rPr lang="en-IN" dirty="0"/>
              <a:t>Hill, K. and Webber, R., 2022. From pandemic to cost of living crisis: low-income households in challenging times. </a:t>
            </a:r>
            <a:r>
              <a:rPr lang="en-IN" u="sng" dirty="0">
                <a:hlinkClick r:id="rId3"/>
              </a:rPr>
              <a:t>https://michaelharrison.org.uk/wp-content/uploads/2022/05/From-pandemic-to-cost-of-living-crisis-low-income-families-in-challenging-times-Full-report.pdf</a:t>
            </a:r>
            <a:r>
              <a:rPr lang="en-IN" dirty="0"/>
              <a:t> </a:t>
            </a:r>
          </a:p>
          <a:p>
            <a:r>
              <a:rPr lang="en-IN" dirty="0"/>
              <a:t>IEA, (2020). Average costs of biogas production technologies per unit of energy produced (excluding feedstock), 2018.</a:t>
            </a:r>
            <a:r>
              <a:rPr lang="en-IN" i="1" dirty="0"/>
              <a:t> Data and Statistics.</a:t>
            </a:r>
            <a:r>
              <a:rPr lang="en-IN" dirty="0"/>
              <a:t> [Online] Available at: </a:t>
            </a:r>
            <a:r>
              <a:rPr lang="en-IN" u="sng" dirty="0">
                <a:hlinkClick r:id="rId4"/>
              </a:rPr>
              <a:t>https://www.iea.org/data-and-statistics/charts/average-costs-of-biogas-production-technologies-per-unit-of-energy-produced-excluding-feedstock-2018</a:t>
            </a:r>
            <a:r>
              <a:rPr lang="en-IN" dirty="0"/>
              <a:t> [Accessed on: 13</a:t>
            </a:r>
            <a:r>
              <a:rPr lang="en-IN" baseline="30000" dirty="0"/>
              <a:t>th</a:t>
            </a:r>
            <a:r>
              <a:rPr lang="en-IN" dirty="0"/>
              <a:t> December, 2023]</a:t>
            </a:r>
          </a:p>
          <a:p>
            <a:r>
              <a:rPr lang="en-IN" dirty="0"/>
              <a:t>Kumar, B. and Sharma, A., (2022). Examining the research on social media in business-to-business marketing with a focus on sales and the selling process. </a:t>
            </a:r>
            <a:r>
              <a:rPr lang="en-IN" i="1" dirty="0"/>
              <a:t>Industrial Marketing Management</a:t>
            </a:r>
            <a:r>
              <a:rPr lang="en-IN" dirty="0"/>
              <a:t>, </a:t>
            </a:r>
            <a:r>
              <a:rPr lang="en-IN" i="1" dirty="0"/>
              <a:t>102</a:t>
            </a:r>
            <a:r>
              <a:rPr lang="en-IN" dirty="0"/>
              <a:t>, pp.122-140. </a:t>
            </a:r>
            <a:r>
              <a:rPr lang="en-IN" u="sng" dirty="0">
                <a:hlinkClick r:id="rId5"/>
              </a:rPr>
              <a:t>https://e-tarjome.com/storage/panel/fileuploads/2022-05-23/1653275838_e16432.pdf</a:t>
            </a:r>
            <a:r>
              <a:rPr lang="en-IN" dirty="0"/>
              <a:t> </a:t>
            </a:r>
          </a:p>
          <a:p>
            <a:r>
              <a:rPr lang="en-IN" dirty="0"/>
              <a:t>RWE, (2023). London Array.</a:t>
            </a:r>
            <a:r>
              <a:rPr lang="en-IN" i="1" dirty="0"/>
              <a:t> Locations.</a:t>
            </a:r>
            <a:r>
              <a:rPr lang="en-IN" dirty="0"/>
              <a:t> [Online] Available at: </a:t>
            </a:r>
            <a:r>
              <a:rPr lang="en-IN" u="sng" dirty="0">
                <a:hlinkClick r:id="rId6"/>
              </a:rPr>
              <a:t>https://uk.rwe.com/locations/london-array-offshore-wind-farm/#:~:text=Located%2020km%20off%20the%20north,of%20CO2%20a%20year</a:t>
            </a:r>
            <a:r>
              <a:rPr lang="en-IN" dirty="0"/>
              <a:t>. [Accessed on: 12</a:t>
            </a:r>
            <a:r>
              <a:rPr lang="en-IN" baseline="30000" dirty="0"/>
              <a:t>th</a:t>
            </a:r>
            <a:r>
              <a:rPr lang="en-IN" dirty="0"/>
              <a:t> December, 2023]</a:t>
            </a:r>
          </a:p>
          <a:p>
            <a:r>
              <a:rPr lang="en-IN" dirty="0"/>
              <a:t>Trust for London, (2021). Outer London Has an Energy Problem.</a:t>
            </a:r>
            <a:r>
              <a:rPr lang="en-IN" i="1" dirty="0"/>
              <a:t> Data.</a:t>
            </a:r>
            <a:r>
              <a:rPr lang="en-IN" dirty="0"/>
              <a:t> [Online] Available at: </a:t>
            </a:r>
            <a:r>
              <a:rPr lang="en-IN" u="sng" dirty="0">
                <a:hlinkClick r:id="rId7"/>
              </a:rPr>
              <a:t>https://trustforlondon.org.uk/data/outer-london-has-an-energy-problem/</a:t>
            </a:r>
            <a:r>
              <a:rPr lang="en-IN" dirty="0"/>
              <a:t> [Accessed on: 12</a:t>
            </a:r>
            <a:r>
              <a:rPr lang="en-IN" baseline="30000" dirty="0"/>
              <a:t>th</a:t>
            </a:r>
            <a:r>
              <a:rPr lang="en-IN" dirty="0"/>
              <a:t> December, 2023]</a:t>
            </a:r>
          </a:p>
          <a:p>
            <a:endParaRPr lang="en-IN" dirty="0"/>
          </a:p>
        </p:txBody>
      </p:sp>
    </p:spTree>
    <p:extLst>
      <p:ext uri="{BB962C8B-B14F-4D97-AF65-F5344CB8AC3E}">
        <p14:creationId xmlns:p14="http://schemas.microsoft.com/office/powerpoint/2010/main" val="4535854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4599214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247</TotalTime>
  <Words>1540</Words>
  <Application>Microsoft Office PowerPoint</Application>
  <PresentationFormat>Widescreen</PresentationFormat>
  <Paragraphs>100</Paragraphs>
  <Slides>13</Slides>
  <Notes>9</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Entrepreneurship: Storage and Distribution of Electricity based on Wind Energy and Biogas plants to suburbs near London, UK – A Case of Energen</vt:lpstr>
      <vt:lpstr>Proposed Business Idea</vt:lpstr>
      <vt:lpstr>Proposed Business Idea</vt:lpstr>
      <vt:lpstr>Gap in Market and Opportunity</vt:lpstr>
      <vt:lpstr>Gap in Market and Opportunity</vt:lpstr>
      <vt:lpstr>Proposed Location of Business and Legal Entity</vt:lpstr>
      <vt:lpstr>Proposed Location of Business and Legal Entity</vt:lpstr>
      <vt:lpstr>SWOT Analysis of Business</vt:lpstr>
      <vt:lpstr>Target Market and Strategy of Engagement</vt:lpstr>
      <vt:lpstr>Target Market and Strategy of Engagement</vt:lpstr>
      <vt:lpstr>Budgeting, Financial Plan, and Potential External Funding Sources</vt:lpstr>
      <vt:lpstr>Reference List</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Anandu Nandan</dc:creator>
  <cp:keywords/>
  <dc:description/>
  <cp:lastModifiedBy>Anandu Nandan (2216198)</cp:lastModifiedBy>
  <cp:revision>13</cp:revision>
  <dcterms:created xsi:type="dcterms:W3CDTF">2022-07-19T10:10:26Z</dcterms:created>
  <dcterms:modified xsi:type="dcterms:W3CDTF">2023-12-13T16:35:57Z</dcterms:modified>
  <cp:category/>
</cp:coreProperties>
</file>