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2"/>
  </p:notesMasterIdLst>
  <p:sldIdLst>
    <p:sldId id="302" r:id="rId2"/>
    <p:sldId id="299" r:id="rId3"/>
    <p:sldId id="300" r:id="rId4"/>
    <p:sldId id="301" r:id="rId5"/>
    <p:sldId id="256" r:id="rId6"/>
    <p:sldId id="278" r:id="rId7"/>
    <p:sldId id="258" r:id="rId8"/>
    <p:sldId id="279" r:id="rId9"/>
    <p:sldId id="298" r:id="rId10"/>
    <p:sldId id="271" r:id="rId11"/>
    <p:sldId id="285" r:id="rId12"/>
    <p:sldId id="269" r:id="rId13"/>
    <p:sldId id="257" r:id="rId14"/>
    <p:sldId id="294" r:id="rId15"/>
    <p:sldId id="295" r:id="rId16"/>
    <p:sldId id="296" r:id="rId17"/>
    <p:sldId id="270" r:id="rId18"/>
    <p:sldId id="297" r:id="rId19"/>
    <p:sldId id="286" r:id="rId20"/>
    <p:sldId id="259" r:id="rId21"/>
    <p:sldId id="289" r:id="rId22"/>
    <p:sldId id="272" r:id="rId23"/>
    <p:sldId id="287" r:id="rId24"/>
    <p:sldId id="290" r:id="rId25"/>
    <p:sldId id="282" r:id="rId26"/>
    <p:sldId id="260" r:id="rId27"/>
    <p:sldId id="261" r:id="rId28"/>
    <p:sldId id="291" r:id="rId29"/>
    <p:sldId id="292" r:id="rId30"/>
    <p:sldId id="262" r:id="rId31"/>
    <p:sldId id="263" r:id="rId32"/>
    <p:sldId id="264" r:id="rId33"/>
    <p:sldId id="274" r:id="rId34"/>
    <p:sldId id="265" r:id="rId35"/>
    <p:sldId id="266" r:id="rId36"/>
    <p:sldId id="267" r:id="rId37"/>
    <p:sldId id="276" r:id="rId38"/>
    <p:sldId id="268" r:id="rId39"/>
    <p:sldId id="275" r:id="rId40"/>
    <p:sldId id="293"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AFA12D0-F54D-C345-A3A4-71233A4D3A0A}">
          <p14:sldIdLst>
            <p14:sldId id="302"/>
            <p14:sldId id="299"/>
            <p14:sldId id="300"/>
            <p14:sldId id="301"/>
            <p14:sldId id="256"/>
            <p14:sldId id="278"/>
            <p14:sldId id="258"/>
            <p14:sldId id="279"/>
            <p14:sldId id="298"/>
            <p14:sldId id="271"/>
            <p14:sldId id="285"/>
            <p14:sldId id="269"/>
            <p14:sldId id="257"/>
            <p14:sldId id="294"/>
            <p14:sldId id="295"/>
            <p14:sldId id="296"/>
            <p14:sldId id="270"/>
            <p14:sldId id="297"/>
            <p14:sldId id="286"/>
            <p14:sldId id="259"/>
            <p14:sldId id="289"/>
            <p14:sldId id="272"/>
            <p14:sldId id="287"/>
            <p14:sldId id="290"/>
            <p14:sldId id="282"/>
            <p14:sldId id="260"/>
            <p14:sldId id="261"/>
            <p14:sldId id="291"/>
            <p14:sldId id="292"/>
            <p14:sldId id="262"/>
            <p14:sldId id="263"/>
            <p14:sldId id="264"/>
            <p14:sldId id="274"/>
            <p14:sldId id="265"/>
            <p14:sldId id="266"/>
            <p14:sldId id="267"/>
            <p14:sldId id="276"/>
            <p14:sldId id="268"/>
            <p14:sldId id="275"/>
            <p14:sldId id="293"/>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arzana Hussen (1709301)" initials="FH(" lastIdx="1" clrIdx="0">
    <p:extLst>
      <p:ext uri="{19B8F6BF-5375-455C-9EA6-DF929625EA0E}">
        <p15:presenceInfo xmlns:p15="http://schemas.microsoft.com/office/powerpoint/2012/main" userId="S::1709301@student.uwtsd.ac.uk::391dd9c7-46c0-4566-a8bd-3491ceb873c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11893"/>
    <a:srgbClr val="0432FF"/>
    <a:srgbClr val="009193"/>
    <a:srgbClr val="FF9300"/>
    <a:srgbClr val="9437FF"/>
    <a:srgbClr val="005493"/>
    <a:srgbClr val="FF8AD8"/>
    <a:srgbClr val="009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18DEB8-A169-0596-EDBC-A40F416C0B61}" v="382" dt="2019-11-28T10:34:09.429"/>
    <p1510:client id="{A127A144-1B44-9AD0-98A2-34A09A713F0F}" v="999" dt="2019-11-29T01:40:12.637"/>
    <p1510:client id="{BE6E98DC-36E0-3648-9EBD-24974E11F005}" v="923" dt="2019-11-29T09:12:38.930"/>
    <p1510:client id="{D61787FE-FA32-4AD8-BFA0-BBE293C4F995}" v="7" dt="2019-11-28T11:20:11.140"/>
    <p1510:client id="{F3836B1E-4860-D351-E614-C5D11C39C2B0}" v="25" dt="2019-11-28T20:14:50.817"/>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508"/>
    <p:restoredTop sz="94665"/>
  </p:normalViewPr>
  <p:slideViewPr>
    <p:cSldViewPr snapToGrid="0">
      <p:cViewPr varScale="1">
        <p:scale>
          <a:sx n="67" d="100"/>
          <a:sy n="67" d="100"/>
        </p:scale>
        <p:origin x="200" y="10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1709301_student_uwtsd_ac_uk/Documents/EVALUATION%20RESULTS%20Q.1.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1709301_student_uwtsd_ac_uk/Documents/EVALUATION%20RESULTS%20Q.1.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uowtsd-my.sharepoint.com/personal/1709301_student_uwtsd_ac_uk/Documents/EVALUATION%20RESULTS%20Q.1.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uowtsd-my.sharepoint.com/personal/1709301_student_uwtsd_ac_uk/Documents/EVALUATION%20RESULTS%20Q.1.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https://uowtsd-my.sharepoint.com/personal/1709301_student_uwtsd_ac_uk/Documents/EVALUATION%20RESULTS%20Q.1.xlsx" TargetMode="External"/><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1.)How did you hear about the jobs fair?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Sheet1!$A$1</c:f>
              <c:strCache>
                <c:ptCount val="1"/>
                <c:pt idx="0">
                  <c:v>POSTER</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Sheet1!$B$1</c:f>
              <c:numCache>
                <c:formatCode>General</c:formatCode>
                <c:ptCount val="1"/>
                <c:pt idx="0">
                  <c:v>2</c:v>
                </c:pt>
              </c:numCache>
            </c:numRef>
          </c:val>
          <c:extLst>
            <c:ext xmlns:c16="http://schemas.microsoft.com/office/drawing/2014/chart" uri="{C3380CC4-5D6E-409C-BE32-E72D297353CC}">
              <c16:uniqueId val="{00000000-335F-984C-A75C-7FB36CE96FD2}"/>
            </c:ext>
          </c:extLst>
        </c:ser>
        <c:ser>
          <c:idx val="1"/>
          <c:order val="1"/>
          <c:tx>
            <c:strRef>
              <c:f>Sheet1!$A$2</c:f>
              <c:strCache>
                <c:ptCount val="1"/>
                <c:pt idx="0">
                  <c:v>FLYERS</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Sheet1!$B$2</c:f>
              <c:numCache>
                <c:formatCode>General</c:formatCode>
                <c:ptCount val="1"/>
                <c:pt idx="0">
                  <c:v>4</c:v>
                </c:pt>
              </c:numCache>
            </c:numRef>
          </c:val>
          <c:extLst>
            <c:ext xmlns:c16="http://schemas.microsoft.com/office/drawing/2014/chart" uri="{C3380CC4-5D6E-409C-BE32-E72D297353CC}">
              <c16:uniqueId val="{00000001-335F-984C-A75C-7FB36CE96FD2}"/>
            </c:ext>
          </c:extLst>
        </c:ser>
        <c:ser>
          <c:idx val="2"/>
          <c:order val="2"/>
          <c:tx>
            <c:strRef>
              <c:f>Sheet1!$A$3</c:f>
              <c:strCache>
                <c:ptCount val="1"/>
                <c:pt idx="0">
                  <c:v>FRIENDS/FAMILY</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Sheet1!$B$3</c:f>
              <c:numCache>
                <c:formatCode>General</c:formatCode>
                <c:ptCount val="1"/>
                <c:pt idx="0">
                  <c:v>9</c:v>
                </c:pt>
              </c:numCache>
            </c:numRef>
          </c:val>
          <c:extLst>
            <c:ext xmlns:c16="http://schemas.microsoft.com/office/drawing/2014/chart" uri="{C3380CC4-5D6E-409C-BE32-E72D297353CC}">
              <c16:uniqueId val="{00000002-335F-984C-A75C-7FB36CE96FD2}"/>
            </c:ext>
          </c:extLst>
        </c:ser>
        <c:ser>
          <c:idx val="3"/>
          <c:order val="3"/>
          <c:tx>
            <c:strRef>
              <c:f>Sheet1!$A$4</c:f>
              <c:strCache>
                <c:ptCount val="1"/>
                <c:pt idx="0">
                  <c:v>OTHER</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Sheet1!$B$4</c:f>
              <c:numCache>
                <c:formatCode>General</c:formatCode>
                <c:ptCount val="1"/>
                <c:pt idx="0">
                  <c:v>26</c:v>
                </c:pt>
              </c:numCache>
            </c:numRef>
          </c:val>
          <c:extLst>
            <c:ext xmlns:c16="http://schemas.microsoft.com/office/drawing/2014/chart" uri="{C3380CC4-5D6E-409C-BE32-E72D297353CC}">
              <c16:uniqueId val="{00000003-335F-984C-A75C-7FB36CE96FD2}"/>
            </c:ext>
          </c:extLst>
        </c:ser>
        <c:dLbls>
          <c:dLblPos val="inEnd"/>
          <c:showLegendKey val="0"/>
          <c:showVal val="1"/>
          <c:showCatName val="0"/>
          <c:showSerName val="0"/>
          <c:showPercent val="0"/>
          <c:showBubbleSize val="0"/>
        </c:dLbls>
        <c:gapWidth val="219"/>
        <c:overlap val="-27"/>
        <c:axId val="825189232"/>
        <c:axId val="825186936"/>
      </c:barChart>
      <c:catAx>
        <c:axId val="825189232"/>
        <c:scaling>
          <c:orientation val="minMax"/>
        </c:scaling>
        <c:delete val="1"/>
        <c:axPos val="b"/>
        <c:numFmt formatCode="General" sourceLinked="1"/>
        <c:majorTickMark val="none"/>
        <c:minorTickMark val="none"/>
        <c:tickLblPos val="nextTo"/>
        <c:crossAx val="825186936"/>
        <c:crosses val="autoZero"/>
        <c:auto val="1"/>
        <c:lblAlgn val="ctr"/>
        <c:lblOffset val="100"/>
        <c:noMultiLvlLbl val="0"/>
      </c:catAx>
      <c:valAx>
        <c:axId val="825186936"/>
        <c:scaling>
          <c:orientation val="minMax"/>
        </c:scaling>
        <c:delete val="0"/>
        <c:axPos val="l"/>
        <c:majorGridlines>
          <c:spPr>
            <a:ln w="9525" cap="flat" cmpd="sng" algn="ctr">
              <a:solidFill>
                <a:schemeClr val="tx1"/>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51892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solidFill>
        <a:schemeClr val="tx1"/>
      </a:solid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r>
              <a:rPr lang="en-GB"/>
              <a:t>2.)Did you get all the information you needed from this event ?</a:t>
            </a:r>
          </a:p>
        </c:rich>
      </c:tx>
      <c:overlay val="0"/>
      <c:spPr>
        <a:noFill/>
        <a:ln>
          <a:noFill/>
        </a:ln>
        <a:effectLst/>
      </c:spPr>
      <c:txPr>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3C02-C247-B274-4FB8DE1827CC}"/>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3C02-C247-B274-4FB8DE1827CC}"/>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Sheet1!$A$7:$A$8</c:f>
              <c:strCache>
                <c:ptCount val="2"/>
                <c:pt idx="0">
                  <c:v>YES</c:v>
                </c:pt>
                <c:pt idx="1">
                  <c:v>NO</c:v>
                </c:pt>
              </c:strCache>
            </c:strRef>
          </c:cat>
          <c:val>
            <c:numRef>
              <c:f>Sheet1!$B$7:$B$8</c:f>
              <c:numCache>
                <c:formatCode>General</c:formatCode>
                <c:ptCount val="2"/>
                <c:pt idx="0">
                  <c:v>35</c:v>
                </c:pt>
                <c:pt idx="1">
                  <c:v>2</c:v>
                </c:pt>
              </c:numCache>
            </c:numRef>
          </c:val>
          <c:extLst>
            <c:ext xmlns:c16="http://schemas.microsoft.com/office/drawing/2014/chart" uri="{C3380CC4-5D6E-409C-BE32-E72D297353CC}">
              <c16:uniqueId val="{00000004-3C02-C247-B274-4FB8DE1827CC}"/>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tx1"/>
      </a:solid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3.) Has this fair helped you gain awareness of free educational activities?</a:t>
            </a:r>
          </a:p>
        </c:rich>
      </c:tx>
      <c:layout>
        <c:manualLayout>
          <c:xMode val="edge"/>
          <c:yMode val="edge"/>
          <c:x val="6.8684813782755608E-2"/>
          <c:y val="3.588030403647467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2"/>
              </a:solidFill>
              <a:ln w="19050">
                <a:solidFill>
                  <a:schemeClr val="lt1"/>
                </a:solidFill>
              </a:ln>
              <a:effectLst/>
            </c:spPr>
            <c:extLst>
              <c:ext xmlns:c16="http://schemas.microsoft.com/office/drawing/2014/chart" uri="{C3380CC4-5D6E-409C-BE32-E72D297353CC}">
                <c16:uniqueId val="{00000001-D3D5-EB46-AE5E-777306D0A043}"/>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D3D5-EB46-AE5E-777306D0A04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Sheet1!$A$11:$A$12</c:f>
              <c:strCache>
                <c:ptCount val="2"/>
                <c:pt idx="0">
                  <c:v>YES</c:v>
                </c:pt>
                <c:pt idx="1">
                  <c:v>NO</c:v>
                </c:pt>
              </c:strCache>
            </c:strRef>
          </c:cat>
          <c:val>
            <c:numRef>
              <c:f>Sheet1!$B$11:$B$12</c:f>
              <c:numCache>
                <c:formatCode>General</c:formatCode>
                <c:ptCount val="2"/>
                <c:pt idx="0">
                  <c:v>33</c:v>
                </c:pt>
                <c:pt idx="1">
                  <c:v>4</c:v>
                </c:pt>
              </c:numCache>
            </c:numRef>
          </c:val>
          <c:extLst>
            <c:ext xmlns:c16="http://schemas.microsoft.com/office/drawing/2014/chart" uri="{C3380CC4-5D6E-409C-BE32-E72D297353CC}">
              <c16:uniqueId val="{00000004-D3D5-EB46-AE5E-777306D0A043}"/>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tx1"/>
      </a:solid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0" i="0" u="none" strike="noStrike" kern="1200" cap="none" spc="50" normalizeH="0" baseline="0">
                <a:solidFill>
                  <a:schemeClr val="tx1">
                    <a:lumMod val="65000"/>
                    <a:lumOff val="35000"/>
                  </a:schemeClr>
                </a:solidFill>
                <a:latin typeface="+mj-lt"/>
                <a:ea typeface="+mj-ea"/>
                <a:cs typeface="+mj-cs"/>
              </a:defRPr>
            </a:pPr>
            <a:r>
              <a:rPr lang="en-GB"/>
              <a:t>4.) How would you descrive today's event?</a:t>
            </a:r>
          </a:p>
        </c:rich>
      </c:tx>
      <c:overlay val="0"/>
      <c:spPr>
        <a:noFill/>
        <a:ln>
          <a:noFill/>
        </a:ln>
        <a:effectLst/>
      </c:spPr>
      <c:txPr>
        <a:bodyPr rot="0" spcFirstLastPara="1" vertOverflow="ellipsis" vert="horz" wrap="square" anchor="ctr" anchorCtr="1"/>
        <a:lstStyle/>
        <a:p>
          <a:pPr>
            <a:defRPr sz="1600" b="0" i="0" u="none" strike="noStrike" kern="1200" cap="none" spc="50" normalizeH="0" baseline="0">
              <a:solidFill>
                <a:schemeClr val="tx1">
                  <a:lumMod val="65000"/>
                  <a:lumOff val="35000"/>
                </a:schemeClr>
              </a:solidFill>
              <a:latin typeface="+mj-lt"/>
              <a:ea typeface="+mj-ea"/>
              <a:cs typeface="+mj-cs"/>
            </a:defRPr>
          </a:pPr>
          <a:endParaRPr lang="en-US"/>
        </a:p>
      </c:txPr>
    </c:title>
    <c:autoTitleDeleted val="0"/>
    <c:plotArea>
      <c:layout/>
      <c:barChart>
        <c:barDir val="col"/>
        <c:grouping val="clustered"/>
        <c:varyColors val="0"/>
        <c:ser>
          <c:idx val="0"/>
          <c:order val="0"/>
          <c:tx>
            <c:strRef>
              <c:f>Sheet1!$A$15</c:f>
              <c:strCache>
                <c:ptCount val="1"/>
                <c:pt idx="0">
                  <c:v>BAD</c:v>
                </c:pt>
              </c:strCache>
            </c:strRef>
          </c:tx>
          <c:spPr>
            <a:solidFill>
              <a:schemeClr val="accent2">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val>
            <c:numRef>
              <c:f>Sheet1!$B$15</c:f>
              <c:numCache>
                <c:formatCode>General</c:formatCode>
                <c:ptCount val="1"/>
                <c:pt idx="0">
                  <c:v>0</c:v>
                </c:pt>
              </c:numCache>
            </c:numRef>
          </c:val>
          <c:extLst>
            <c:ext xmlns:c16="http://schemas.microsoft.com/office/drawing/2014/chart" uri="{C3380CC4-5D6E-409C-BE32-E72D297353CC}">
              <c16:uniqueId val="{00000000-107C-D348-8B45-8B297C3505ED}"/>
            </c:ext>
          </c:extLst>
        </c:ser>
        <c:ser>
          <c:idx val="1"/>
          <c:order val="1"/>
          <c:tx>
            <c:strRef>
              <c:f>Sheet1!$A$16</c:f>
              <c:strCache>
                <c:ptCount val="1"/>
                <c:pt idx="0">
                  <c:v>NOT GOOD</c:v>
                </c:pt>
              </c:strCache>
            </c:strRef>
          </c:tx>
          <c:spPr>
            <a:solidFill>
              <a:schemeClr val="accent4">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val>
            <c:numRef>
              <c:f>Sheet1!$B$16</c:f>
              <c:numCache>
                <c:formatCode>General</c:formatCode>
                <c:ptCount val="1"/>
                <c:pt idx="0">
                  <c:v>2</c:v>
                </c:pt>
              </c:numCache>
            </c:numRef>
          </c:val>
          <c:extLst>
            <c:ext xmlns:c16="http://schemas.microsoft.com/office/drawing/2014/chart" uri="{C3380CC4-5D6E-409C-BE32-E72D297353CC}">
              <c16:uniqueId val="{00000001-107C-D348-8B45-8B297C3505ED}"/>
            </c:ext>
          </c:extLst>
        </c:ser>
        <c:ser>
          <c:idx val="2"/>
          <c:order val="2"/>
          <c:tx>
            <c:strRef>
              <c:f>Sheet1!$A$17</c:f>
              <c:strCache>
                <c:ptCount val="1"/>
                <c:pt idx="0">
                  <c:v>GOOD</c:v>
                </c:pt>
              </c:strCache>
            </c:strRef>
          </c:tx>
          <c:spPr>
            <a:solidFill>
              <a:schemeClr val="accent6">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val>
            <c:numRef>
              <c:f>Sheet1!$B$17</c:f>
              <c:numCache>
                <c:formatCode>General</c:formatCode>
                <c:ptCount val="1"/>
                <c:pt idx="0">
                  <c:v>6</c:v>
                </c:pt>
              </c:numCache>
            </c:numRef>
          </c:val>
          <c:extLst>
            <c:ext xmlns:c16="http://schemas.microsoft.com/office/drawing/2014/chart" uri="{C3380CC4-5D6E-409C-BE32-E72D297353CC}">
              <c16:uniqueId val="{00000002-107C-D348-8B45-8B297C3505ED}"/>
            </c:ext>
          </c:extLst>
        </c:ser>
        <c:ser>
          <c:idx val="3"/>
          <c:order val="3"/>
          <c:tx>
            <c:strRef>
              <c:f>Sheet1!$A$18</c:f>
              <c:strCache>
                <c:ptCount val="1"/>
                <c:pt idx="0">
                  <c:v>VERY GOOD</c:v>
                </c:pt>
              </c:strCache>
            </c:strRef>
          </c:tx>
          <c:spPr>
            <a:solidFill>
              <a:schemeClr val="accent2">
                <a:lumMod val="60000"/>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val>
            <c:numRef>
              <c:f>Sheet1!$B$18</c:f>
              <c:numCache>
                <c:formatCode>General</c:formatCode>
                <c:ptCount val="1"/>
                <c:pt idx="0">
                  <c:v>16</c:v>
                </c:pt>
              </c:numCache>
            </c:numRef>
          </c:val>
          <c:extLst>
            <c:ext xmlns:c16="http://schemas.microsoft.com/office/drawing/2014/chart" uri="{C3380CC4-5D6E-409C-BE32-E72D297353CC}">
              <c16:uniqueId val="{00000003-107C-D348-8B45-8B297C3505ED}"/>
            </c:ext>
          </c:extLst>
        </c:ser>
        <c:ser>
          <c:idx val="4"/>
          <c:order val="4"/>
          <c:tx>
            <c:strRef>
              <c:f>Sheet1!$A$19</c:f>
              <c:strCache>
                <c:ptCount val="1"/>
                <c:pt idx="0">
                  <c:v>EXCELLENT</c:v>
                </c:pt>
              </c:strCache>
            </c:strRef>
          </c:tx>
          <c:spPr>
            <a:solidFill>
              <a:schemeClr val="accent4">
                <a:lumMod val="60000"/>
                <a:alpha val="70000"/>
              </a:schemeClr>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val>
            <c:numRef>
              <c:f>Sheet1!$B$19</c:f>
              <c:numCache>
                <c:formatCode>General</c:formatCode>
                <c:ptCount val="1"/>
                <c:pt idx="0">
                  <c:v>13</c:v>
                </c:pt>
              </c:numCache>
            </c:numRef>
          </c:val>
          <c:extLst>
            <c:ext xmlns:c16="http://schemas.microsoft.com/office/drawing/2014/chart" uri="{C3380CC4-5D6E-409C-BE32-E72D297353CC}">
              <c16:uniqueId val="{00000004-107C-D348-8B45-8B297C3505ED}"/>
            </c:ext>
          </c:extLst>
        </c:ser>
        <c:dLbls>
          <c:dLblPos val="inEnd"/>
          <c:showLegendKey val="0"/>
          <c:showVal val="1"/>
          <c:showCatName val="0"/>
          <c:showSerName val="0"/>
          <c:showPercent val="0"/>
          <c:showBubbleSize val="0"/>
        </c:dLbls>
        <c:gapWidth val="80"/>
        <c:overlap val="25"/>
        <c:axId val="844511288"/>
        <c:axId val="844507352"/>
      </c:barChart>
      <c:catAx>
        <c:axId val="844511288"/>
        <c:scaling>
          <c:orientation val="minMax"/>
        </c:scaling>
        <c:delete val="1"/>
        <c:axPos val="b"/>
        <c:numFmt formatCode="General" sourceLinked="1"/>
        <c:majorTickMark val="none"/>
        <c:minorTickMark val="none"/>
        <c:tickLblPos val="nextTo"/>
        <c:crossAx val="844507352"/>
        <c:crosses val="autoZero"/>
        <c:auto val="1"/>
        <c:lblAlgn val="ctr"/>
        <c:lblOffset val="100"/>
        <c:noMultiLvlLbl val="0"/>
      </c:catAx>
      <c:valAx>
        <c:axId val="844507352"/>
        <c:scaling>
          <c:orientation val="minMax"/>
        </c:scaling>
        <c:delete val="0"/>
        <c:axPos val="l"/>
        <c:majorGridlines>
          <c:spPr>
            <a:ln w="9525" cap="flat" cmpd="sng" algn="ctr">
              <a:solidFill>
                <a:schemeClr val="tx1">
                  <a:lumMod val="5000"/>
                  <a:lumOff val="9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tx1">
                    <a:lumMod val="65000"/>
                    <a:lumOff val="35000"/>
                  </a:schemeClr>
                </a:solidFill>
                <a:latin typeface="+mn-lt"/>
                <a:ea typeface="+mn-ea"/>
                <a:cs typeface="+mn-cs"/>
              </a:defRPr>
            </a:pPr>
            <a:endParaRPr lang="en-US"/>
          </a:p>
        </c:txPr>
        <c:crossAx val="844511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solidFill>
        <a:schemeClr val="tx1"/>
      </a:solid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5.) Would you recommend CfW+ to friends and family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6"/>
              </a:solidFill>
              <a:ln w="19050">
                <a:solidFill>
                  <a:schemeClr val="lt1"/>
                </a:solidFill>
              </a:ln>
              <a:effectLst/>
            </c:spPr>
            <c:extLst>
              <c:ext xmlns:c16="http://schemas.microsoft.com/office/drawing/2014/chart" uri="{C3380CC4-5D6E-409C-BE32-E72D297353CC}">
                <c16:uniqueId val="{00000001-5A1F-374C-B79E-F84AEC1C2E85}"/>
              </c:ext>
            </c:extLst>
          </c:dPt>
          <c:dPt>
            <c:idx val="1"/>
            <c:bubble3D val="0"/>
            <c:spPr>
              <a:solidFill>
                <a:schemeClr val="accent5"/>
              </a:solidFill>
              <a:ln w="19050">
                <a:solidFill>
                  <a:schemeClr val="lt1"/>
                </a:solidFill>
              </a:ln>
              <a:effectLst/>
            </c:spPr>
            <c:extLst>
              <c:ext xmlns:c16="http://schemas.microsoft.com/office/drawing/2014/chart" uri="{C3380CC4-5D6E-409C-BE32-E72D297353CC}">
                <c16:uniqueId val="{00000003-5A1F-374C-B79E-F84AEC1C2E85}"/>
              </c:ext>
            </c:extLst>
          </c:dPt>
          <c:dLbls>
            <c:dLbl>
              <c:idx val="1"/>
              <c:layout>
                <c:manualLayout>
                  <c:x val="5.4458880139982402E-2"/>
                  <c:y val="0.14301436278798482"/>
                </c:manualLayout>
              </c:layout>
              <c:tx>
                <c:rich>
                  <a:bodyPr/>
                  <a:lstStyle/>
                  <a:p>
                    <a:fld id="{EC86E9AF-C3E7-4255-BCAC-8ABB52F7075A}" type="CATEGORYNAME">
                      <a:rPr lang="en-US"/>
                      <a:pPr/>
                      <a:t>[CATEGORY NAME]</a:t>
                    </a:fld>
                    <a:r>
                      <a:rPr lang="en-US" baseline="0"/>
                      <a:t>
</a:t>
                    </a:r>
                    <a:fld id="{59FF14FB-E207-4050-94C5-2A481124E141}" type="PERCENTAGE">
                      <a:rPr lang="en-US" b="1" baseline="0"/>
                      <a:pPr/>
                      <a:t>[PERCENTAGE]</a:t>
                    </a:fld>
                    <a:endParaRPr lang="en-US" baseline="0"/>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5A1F-374C-B79E-F84AEC1C2E85}"/>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Sheet1!$A$22:$A$23</c:f>
              <c:strCache>
                <c:ptCount val="2"/>
                <c:pt idx="0">
                  <c:v>YES</c:v>
                </c:pt>
                <c:pt idx="1">
                  <c:v>NO</c:v>
                </c:pt>
              </c:strCache>
            </c:strRef>
          </c:cat>
          <c:val>
            <c:numRef>
              <c:f>Sheet1!$B$22:$B$23</c:f>
              <c:numCache>
                <c:formatCode>General</c:formatCode>
                <c:ptCount val="2"/>
                <c:pt idx="0">
                  <c:v>34</c:v>
                </c:pt>
                <c:pt idx="1">
                  <c:v>1</c:v>
                </c:pt>
              </c:numCache>
            </c:numRef>
          </c:val>
          <c:extLst>
            <c:ext xmlns:c16="http://schemas.microsoft.com/office/drawing/2014/chart" uri="{C3380CC4-5D6E-409C-BE32-E72D297353CC}">
              <c16:uniqueId val="{00000004-5A1F-374C-B79E-F84AEC1C2E85}"/>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tx1"/>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15">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15875" cap="flat" cmpd="sng" algn="ctr">
        <a:solidFill>
          <a:schemeClr val="tx1">
            <a:lumMod val="25000"/>
            <a:lumOff val="75000"/>
          </a:schemeClr>
        </a:solidFill>
        <a:round/>
      </a:ln>
    </cs:spPr>
    <cs:defRPr sz="900"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bg1"/>
    </cs:fontRef>
    <cs:spPr>
      <a:solidFill>
        <a:schemeClr val="tx1">
          <a:lumMod val="50000"/>
          <a:lumOff val="50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28575" cap="rnd">
        <a:solidFill>
          <a:schemeClr val="phClr">
            <a:alpha val="70000"/>
          </a:schemeClr>
        </a:solidFill>
        <a:round/>
      </a:ln>
    </cs:spPr>
  </cs:dataPointLine>
  <cs:dataPointMarker>
    <cs:lnRef idx="0"/>
    <cs:fillRef idx="0">
      <cs:styleClr val="auto"/>
    </cs:fillRef>
    <cs:effectRef idx="0"/>
    <cs:fontRef idx="minor">
      <a:schemeClr val="dk1"/>
    </cs:fontRef>
    <cs:spPr>
      <a:solidFill>
        <a:schemeClr val="phClr">
          <a:alpha val="70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5000"/>
            <a:lumOff val="9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1600"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900" kern="1200" spc="20" baseline="0"/>
  </cs:valueAxis>
  <cs:wall>
    <cs:lnRef idx="0"/>
    <cs:fillRef idx="0"/>
    <cs:effectRef idx="0"/>
    <cs:fontRef idx="minor">
      <a:schemeClr val="dk1"/>
    </cs:fontRef>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228BEE-EF5C-E243-9BE8-B672FB96C9CD}" type="datetimeFigureOut">
              <a:rPr lang="en-US" smtClean="0"/>
              <a:t>11/29/19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909C7E-C3B4-3D4D-8341-62FEDA6E1E91}" type="slidenum">
              <a:rPr lang="en-US" smtClean="0"/>
              <a:t>‹#›</a:t>
            </a:fld>
            <a:endParaRPr lang="en-US"/>
          </a:p>
        </p:txBody>
      </p:sp>
    </p:spTree>
    <p:extLst>
      <p:ext uri="{BB962C8B-B14F-4D97-AF65-F5344CB8AC3E}">
        <p14:creationId xmlns:p14="http://schemas.microsoft.com/office/powerpoint/2010/main" val="3810614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3909C7E-C3B4-3D4D-8341-62FEDA6E1E91}" type="slidenum">
              <a:rPr lang="en-US" smtClean="0"/>
              <a:t>5</a:t>
            </a:fld>
            <a:endParaRPr lang="en-US"/>
          </a:p>
        </p:txBody>
      </p:sp>
    </p:spTree>
    <p:extLst>
      <p:ext uri="{BB962C8B-B14F-4D97-AF65-F5344CB8AC3E}">
        <p14:creationId xmlns:p14="http://schemas.microsoft.com/office/powerpoint/2010/main" val="3087034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3909C7E-C3B4-3D4D-8341-62FEDA6E1E91}" type="slidenum">
              <a:rPr lang="en-US" smtClean="0"/>
              <a:t>12</a:t>
            </a:fld>
            <a:endParaRPr lang="en-US"/>
          </a:p>
        </p:txBody>
      </p:sp>
    </p:spTree>
    <p:extLst>
      <p:ext uri="{BB962C8B-B14F-4D97-AF65-F5344CB8AC3E}">
        <p14:creationId xmlns:p14="http://schemas.microsoft.com/office/powerpoint/2010/main" val="1898261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909C7E-C3B4-3D4D-8341-62FEDA6E1E91}" type="slidenum">
              <a:rPr lang="en-US" smtClean="0"/>
              <a:t>20</a:t>
            </a:fld>
            <a:endParaRPr lang="en-US"/>
          </a:p>
        </p:txBody>
      </p:sp>
    </p:spTree>
    <p:extLst>
      <p:ext uri="{BB962C8B-B14F-4D97-AF65-F5344CB8AC3E}">
        <p14:creationId xmlns:p14="http://schemas.microsoft.com/office/powerpoint/2010/main" val="2057071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3909C7E-C3B4-3D4D-8341-62FEDA6E1E91}" type="slidenum">
              <a:rPr lang="en-US" smtClean="0"/>
              <a:t>27</a:t>
            </a:fld>
            <a:endParaRPr lang="en-US"/>
          </a:p>
        </p:txBody>
      </p:sp>
    </p:spTree>
    <p:extLst>
      <p:ext uri="{BB962C8B-B14F-4D97-AF65-F5344CB8AC3E}">
        <p14:creationId xmlns:p14="http://schemas.microsoft.com/office/powerpoint/2010/main" val="1535821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11/29/19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5D3794B-289A-4A80-97D7-111025398D45}" type="datetimeFigureOut">
              <a:rPr lang="en-US" dirty="0"/>
              <a:t>11/29/19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11/29/19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3C6A301-0538-44EC-B09D-202E1042A48B}" type="datetimeFigureOut">
              <a:rPr lang="en-US" dirty="0"/>
              <a:t>11/29/19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789574A-8875-45EF-8EA2-3CAA0F7ABC4C}" type="datetimeFigureOut">
              <a:rPr lang="en-US" dirty="0"/>
              <a:t>11/29/19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67EF4D4C-5367-4C26-9E2B-D8088D7FCA81}" type="datetimeFigureOut">
              <a:rPr lang="en-US" dirty="0"/>
              <a:t>11/29/19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11/29/19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11/29/19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11/29/19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D73815-2707-4475-8F1A-B873CB631BB4}" type="datetimeFigureOut">
              <a:rPr lang="en-US" dirty="0"/>
              <a:t>11/29/19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A4AFB99-0EAB-4182-AFF8-E214C82A68F6}" type="datetimeFigureOut">
              <a:rPr lang="en-US" dirty="0"/>
              <a:t>11/29/19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11/29/19</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availagility.co.uk/2009/12/22/fidelity-the-lost-dimension-of-the-iron-triangle/"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www.eoi.es/blogs/imsd/project-management-why-do-projects-fail/" TargetMode="External"/><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freestockphotos.biz/stockphoto/9551" TargetMode="External"/><Relationship Id="rId2" Type="http://schemas.openxmlformats.org/officeDocument/2006/relationships/image" Target="../media/image21.jpe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 Id="rId6" Type="http://schemas.openxmlformats.org/officeDocument/2006/relationships/chart" Target="../charts/chart5.xml"/><Relationship Id="rId5" Type="http://schemas.openxmlformats.org/officeDocument/2006/relationships/chart" Target="../charts/chart4.xml"/><Relationship Id="rId4" Type="http://schemas.openxmlformats.org/officeDocument/2006/relationships/chart" Target="../charts/chart3.xml"/></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5.jpeg"/></Relationships>
</file>

<file path=ppt/slides/_rels/slide39.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EF3287-2705-224F-9C2A-9A7DFF5F74F5}"/>
              </a:ext>
            </a:extLst>
          </p:cNvPr>
          <p:cNvSpPr/>
          <p:nvPr/>
        </p:nvSpPr>
        <p:spPr>
          <a:xfrm>
            <a:off x="190500" y="58847"/>
            <a:ext cx="12001500" cy="7386638"/>
          </a:xfrm>
          <a:prstGeom prst="rect">
            <a:avLst/>
          </a:prstGeom>
        </p:spPr>
        <p:txBody>
          <a:bodyPr wrap="square">
            <a:spAutoFit/>
          </a:bodyPr>
          <a:lstStyle/>
          <a:p>
            <a:pPr algn="ctr">
              <a:spcAft>
                <a:spcPts val="0"/>
              </a:spcAft>
            </a:pPr>
            <a:r>
              <a:rPr lang="en-GB" sz="1200" dirty="0">
                <a:latin typeface="Calibri" panose="020F0502020204030204" pitchFamily="34" charset="0"/>
                <a:ea typeface="Calibri" panose="020F0502020204030204" pitchFamily="34" charset="0"/>
                <a:cs typeface="Calibri" panose="020F0502020204030204" pitchFamily="34" charset="0"/>
              </a:rPr>
              <a:t>BMSW5104 Project Planning and Management in Workplace </a:t>
            </a:r>
          </a:p>
          <a:p>
            <a:pPr algn="ctr">
              <a:spcAft>
                <a:spcPts val="0"/>
              </a:spcAft>
            </a:pPr>
            <a:r>
              <a:rPr lang="en-GB" sz="1200" dirty="0">
                <a:latin typeface="Calibri" panose="020F0502020204030204" pitchFamily="34" charset="0"/>
                <a:ea typeface="Calibri" panose="020F0502020204030204" pitchFamily="34" charset="0"/>
                <a:cs typeface="Calibri" panose="020F0502020204030204" pitchFamily="34" charset="0"/>
              </a:rPr>
              <a:t>Presentation, 2</a:t>
            </a:r>
            <a:r>
              <a:rPr lang="en-GB" sz="1200" baseline="30000" dirty="0">
                <a:latin typeface="Calibri" panose="020F0502020204030204" pitchFamily="34" charset="0"/>
                <a:ea typeface="Calibri" panose="020F0502020204030204" pitchFamily="34" charset="0"/>
                <a:cs typeface="Calibri" panose="020F0502020204030204" pitchFamily="34" charset="0"/>
              </a:rPr>
              <a:t>nd</a:t>
            </a:r>
            <a:r>
              <a:rPr lang="en-GB" sz="1200" dirty="0">
                <a:latin typeface="Calibri" panose="020F0502020204030204" pitchFamily="34" charset="0"/>
                <a:ea typeface="Calibri" panose="020F0502020204030204" pitchFamily="34" charset="0"/>
                <a:cs typeface="Calibri" panose="020F0502020204030204" pitchFamily="34" charset="0"/>
              </a:rPr>
              <a:t> December 2019</a:t>
            </a:r>
          </a:p>
          <a:p>
            <a:pPr algn="ctr">
              <a:spcAft>
                <a:spcPts val="0"/>
              </a:spcAft>
            </a:pPr>
            <a:r>
              <a:rPr lang="en-GB" sz="1200" dirty="0">
                <a:latin typeface="Calibri" panose="020F0502020204030204" pitchFamily="34" charset="0"/>
                <a:ea typeface="Calibri" panose="020F0502020204030204" pitchFamily="34" charset="0"/>
                <a:cs typeface="Calibri" panose="020F0502020204030204" pitchFamily="34" charset="0"/>
              </a:rPr>
              <a:t>Lecturer: </a:t>
            </a:r>
            <a:r>
              <a:rPr lang="en-GB" sz="1200" dirty="0" err="1">
                <a:latin typeface="Calibri" panose="020F0502020204030204" pitchFamily="34" charset="0"/>
                <a:ea typeface="Calibri" panose="020F0502020204030204" pitchFamily="34" charset="0"/>
                <a:cs typeface="Calibri" panose="020F0502020204030204" pitchFamily="34" charset="0"/>
              </a:rPr>
              <a:t>Shehla</a:t>
            </a:r>
            <a:r>
              <a:rPr lang="en-GB" sz="1200" dirty="0">
                <a:latin typeface="Calibri" panose="020F0502020204030204" pitchFamily="34" charset="0"/>
                <a:ea typeface="Calibri" panose="020F0502020204030204" pitchFamily="34" charset="0"/>
                <a:cs typeface="Calibri" panose="020F0502020204030204" pitchFamily="34" charset="0"/>
              </a:rPr>
              <a:t> Khan</a:t>
            </a:r>
          </a:p>
          <a:p>
            <a:pPr>
              <a:spcAft>
                <a:spcPts val="0"/>
              </a:spcAft>
            </a:pPr>
            <a:r>
              <a:rPr lang="en-GB" sz="1200" b="1" dirty="0">
                <a:highlight>
                  <a:srgbClr val="FFFF00"/>
                </a:highlight>
                <a:latin typeface="Calibri" panose="020F0502020204030204" pitchFamily="34" charset="0"/>
                <a:ea typeface="Calibri" panose="020F0502020204030204" pitchFamily="34" charset="0"/>
                <a:cs typeface="Calibri" panose="020F0502020204030204" pitchFamily="34" charset="0"/>
              </a:rPr>
              <a:t>Slide 1</a:t>
            </a:r>
            <a:endParaRPr lang="en-GB" sz="1200" dirty="0">
              <a:latin typeface="Calibri" panose="020F0502020204030204" pitchFamily="34" charset="0"/>
              <a:ea typeface="Calibri" panose="020F0502020204030204" pitchFamily="34" charset="0"/>
              <a:cs typeface="Calibri" panose="020F0502020204030204" pitchFamily="34" charset="0"/>
            </a:endParaRPr>
          </a:p>
          <a:p>
            <a:pPr marL="457200" algn="just">
              <a:spcAft>
                <a:spcPts val="0"/>
              </a:spcAft>
            </a:pPr>
            <a:r>
              <a:rPr lang="en-GB" sz="1200" b="1" dirty="0">
                <a:highlight>
                  <a:srgbClr val="FFFF00"/>
                </a:highlight>
                <a:latin typeface="Calibri" panose="020F0502020204030204" pitchFamily="34" charset="0"/>
                <a:ea typeface="Calibri" panose="020F0502020204030204" pitchFamily="34" charset="0"/>
                <a:cs typeface="Calibri" panose="020F0502020204030204" pitchFamily="34" charset="0"/>
              </a:rPr>
              <a:t>What is evaluation?</a:t>
            </a:r>
            <a:r>
              <a:rPr lang="en-GB" sz="1200" b="1" dirty="0">
                <a:latin typeface="Calibri" panose="020F0502020204030204" pitchFamily="34" charset="0"/>
                <a:ea typeface="Calibri" panose="020F0502020204030204" pitchFamily="34" charset="0"/>
                <a:cs typeface="Calibri" panose="020F0502020204030204" pitchFamily="34" charset="0"/>
              </a:rPr>
              <a:t> </a:t>
            </a:r>
            <a:endParaRPr lang="en-GB" sz="1200" dirty="0">
              <a:latin typeface="Calibri" panose="020F0502020204030204" pitchFamily="34" charset="0"/>
              <a:ea typeface="Calibri" panose="020F0502020204030204" pitchFamily="34" charset="0"/>
              <a:cs typeface="Calibri" panose="020F0502020204030204" pitchFamily="34" charset="0"/>
            </a:endParaRP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Evaluation phase supports project manager to identify and understand the successes and shortcomings of a project, what went well, bad, and why (Baker and Baker, 2000). </a:t>
            </a:r>
          </a:p>
          <a:p>
            <a:pPr marL="342900" lvl="0" indent="-342900" algn="just">
              <a:spcAft>
                <a:spcPts val="0"/>
              </a:spcAft>
              <a:buFont typeface="Symbol" pitchFamily="2" charset="2"/>
              <a:buChar char=""/>
            </a:pPr>
            <a:r>
              <a:rPr lang="en-GB" sz="1200" dirty="0" err="1">
                <a:latin typeface="Calibri" panose="020F0502020204030204" pitchFamily="34" charset="0"/>
                <a:ea typeface="Calibri" panose="020F0502020204030204" pitchFamily="34" charset="0"/>
                <a:cs typeface="Calibri" panose="020F0502020204030204" pitchFamily="34" charset="0"/>
              </a:rPr>
              <a:t>Eigbe</a:t>
            </a:r>
            <a:r>
              <a:rPr lang="en-GB" sz="1200" dirty="0">
                <a:latin typeface="Calibri" panose="020F0502020204030204" pitchFamily="34" charset="0"/>
                <a:ea typeface="Calibri" panose="020F0502020204030204" pitchFamily="34" charset="0"/>
                <a:cs typeface="Calibri" panose="020F0502020204030204" pitchFamily="34" charset="0"/>
              </a:rPr>
              <a:t>, </a:t>
            </a:r>
            <a:r>
              <a:rPr lang="en-GB" sz="1200" dirty="0" err="1">
                <a:latin typeface="Calibri" panose="020F0502020204030204" pitchFamily="34" charset="0"/>
                <a:ea typeface="Calibri" panose="020F0502020204030204" pitchFamily="34" charset="0"/>
                <a:cs typeface="Calibri" panose="020F0502020204030204" pitchFamily="34" charset="0"/>
              </a:rPr>
              <a:t>Sauser</a:t>
            </a:r>
            <a:r>
              <a:rPr lang="en-GB" sz="1200" dirty="0">
                <a:latin typeface="Calibri" panose="020F0502020204030204" pitchFamily="34" charset="0"/>
                <a:ea typeface="Calibri" panose="020F0502020204030204" pitchFamily="34" charset="0"/>
                <a:cs typeface="Calibri" panose="020F0502020204030204" pitchFamily="34" charset="0"/>
              </a:rPr>
              <a:t>, and Felder (2015) describe evaluation as a feedback loop to the life cycle process and a means of achieving effectiveness for organisational aims, objectives and goals. </a:t>
            </a: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Project evaluation enables project manager and the team to experience the adjourning stage of the Tuckman’s teambuilding theory. </a:t>
            </a:r>
          </a:p>
          <a:p>
            <a:pPr marL="457200" algn="just">
              <a:spcAft>
                <a:spcPts val="0"/>
              </a:spcAft>
            </a:pPr>
            <a:r>
              <a:rPr lang="en-GB" sz="1200" dirty="0">
                <a:latin typeface="Calibri" panose="020F0502020204030204" pitchFamily="34" charset="0"/>
                <a:ea typeface="Calibri" panose="020F0502020204030204" pitchFamily="34" charset="0"/>
                <a:cs typeface="Calibri" panose="020F0502020204030204" pitchFamily="34" charset="0"/>
              </a:rPr>
              <a:t> </a:t>
            </a:r>
          </a:p>
          <a:p>
            <a:pPr>
              <a:spcAft>
                <a:spcPts val="0"/>
              </a:spcAft>
            </a:pPr>
            <a:r>
              <a:rPr lang="en-GB" sz="1200" b="1" dirty="0">
                <a:highlight>
                  <a:srgbClr val="FFFF00"/>
                </a:highlight>
                <a:latin typeface="Calibri" panose="020F0502020204030204" pitchFamily="34" charset="0"/>
                <a:ea typeface="Calibri" panose="020F0502020204030204" pitchFamily="34" charset="0"/>
                <a:cs typeface="Calibri" panose="020F0502020204030204" pitchFamily="34" charset="0"/>
              </a:rPr>
              <a:t>Slide 2</a:t>
            </a:r>
            <a:r>
              <a:rPr lang="en-GB" sz="1200" dirty="0">
                <a:latin typeface="Calibri" panose="020F0502020204030204" pitchFamily="34" charset="0"/>
                <a:ea typeface="Calibri" panose="020F0502020204030204" pitchFamily="34" charset="0"/>
                <a:cs typeface="Calibri" panose="020F0502020204030204" pitchFamily="34" charset="0"/>
              </a:rPr>
              <a:t> </a:t>
            </a:r>
            <a:r>
              <a:rPr lang="en-GB" sz="1200" b="1" dirty="0">
                <a:highlight>
                  <a:srgbClr val="FFFF00"/>
                </a:highlight>
                <a:latin typeface="Calibri" panose="020F0502020204030204" pitchFamily="34" charset="0"/>
                <a:ea typeface="Calibri" panose="020F0502020204030204" pitchFamily="34" charset="0"/>
                <a:cs typeface="Calibri" panose="020F0502020204030204" pitchFamily="34" charset="0"/>
              </a:rPr>
              <a:t>Why evaluate?</a:t>
            </a:r>
            <a:endParaRPr lang="en-GB" sz="1200" dirty="0">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200" b="1" dirty="0">
                <a:latin typeface="Calibri" panose="020F0502020204030204" pitchFamily="34" charset="0"/>
                <a:ea typeface="Calibri" panose="020F0502020204030204" pitchFamily="34" charset="0"/>
                <a:cs typeface="Calibri" panose="020F0502020204030204" pitchFamily="34" charset="0"/>
              </a:rPr>
              <a:t> </a:t>
            </a:r>
            <a:endParaRPr lang="en-GB" sz="1200" dirty="0">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200" b="1" dirty="0">
                <a:highlight>
                  <a:srgbClr val="FFFF00"/>
                </a:highlight>
                <a:latin typeface="Calibri" panose="020F0502020204030204" pitchFamily="34" charset="0"/>
                <a:ea typeface="Calibri" panose="020F0502020204030204" pitchFamily="34" charset="0"/>
                <a:cs typeface="Calibri" panose="020F0502020204030204" pitchFamily="34" charset="0"/>
              </a:rPr>
              <a:t>Slide 3</a:t>
            </a:r>
            <a:r>
              <a:rPr lang="en-GB" sz="1200" b="1" dirty="0">
                <a:latin typeface="Calibri" panose="020F0502020204030204" pitchFamily="34" charset="0"/>
                <a:ea typeface="Calibri" panose="020F0502020204030204" pitchFamily="34" charset="0"/>
                <a:cs typeface="Calibri" panose="020F0502020204030204" pitchFamily="34" charset="0"/>
              </a:rPr>
              <a:t> </a:t>
            </a:r>
            <a:endParaRPr lang="en-GB" sz="1200" dirty="0">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200" dirty="0">
                <a:latin typeface="Calibri" panose="020F0502020204030204" pitchFamily="34" charset="0"/>
                <a:ea typeface="Calibri" panose="020F0502020204030204" pitchFamily="34" charset="0"/>
                <a:cs typeface="Calibri" panose="020F0502020204030204" pitchFamily="34" charset="0"/>
              </a:rPr>
              <a:t>Today, I will be evaluating the project by:</a:t>
            </a:r>
          </a:p>
          <a:p>
            <a:pPr marL="342900" lvl="0" indent="-342900">
              <a:spcAft>
                <a:spcPts val="0"/>
              </a:spcAft>
              <a:buFont typeface="Symbol" pitchFamily="2" charset="2"/>
              <a:buChar char=""/>
            </a:pPr>
            <a:r>
              <a:rPr lang="en-GB" sz="1200" b="1" dirty="0">
                <a:latin typeface="Calibri" panose="020F0502020204030204" pitchFamily="34" charset="0"/>
                <a:ea typeface="Calibri" panose="020F0502020204030204" pitchFamily="34" charset="0"/>
                <a:cs typeface="Calibri" panose="020F0502020204030204" pitchFamily="34" charset="0"/>
              </a:rPr>
              <a:t>objectively</a:t>
            </a:r>
            <a:r>
              <a:rPr lang="en-GB" sz="1200" dirty="0">
                <a:latin typeface="Calibri" panose="020F0502020204030204" pitchFamily="34" charset="0"/>
                <a:ea typeface="Calibri" panose="020F0502020204030204" pitchFamily="34" charset="0"/>
                <a:cs typeface="Calibri" panose="020F0502020204030204" pitchFamily="34" charset="0"/>
              </a:rPr>
              <a:t> using </a:t>
            </a:r>
            <a:r>
              <a:rPr lang="en-GB" sz="1200" b="1" dirty="0">
                <a:latin typeface="Calibri" panose="020F0502020204030204" pitchFamily="34" charset="0"/>
                <a:ea typeface="Calibri" panose="020F0502020204030204" pitchFamily="34" charset="0"/>
                <a:cs typeface="Calibri" panose="020F0502020204030204" pitchFamily="34" charset="0"/>
              </a:rPr>
              <a:t>soft</a:t>
            </a:r>
            <a:r>
              <a:rPr lang="en-GB" sz="1200" dirty="0">
                <a:latin typeface="Calibri" panose="020F0502020204030204" pitchFamily="34" charset="0"/>
                <a:ea typeface="Calibri" panose="020F0502020204030204" pitchFamily="34" charset="0"/>
                <a:cs typeface="Calibri" panose="020F0502020204030204" pitchFamily="34" charset="0"/>
              </a:rPr>
              <a:t> and </a:t>
            </a:r>
            <a:r>
              <a:rPr lang="en-GB" sz="1200" b="1" dirty="0">
                <a:latin typeface="Calibri" panose="020F0502020204030204" pitchFamily="34" charset="0"/>
                <a:ea typeface="Calibri" panose="020F0502020204030204" pitchFamily="34" charset="0"/>
                <a:cs typeface="Calibri" panose="020F0502020204030204" pitchFamily="34" charset="0"/>
              </a:rPr>
              <a:t>hard summative</a:t>
            </a:r>
            <a:r>
              <a:rPr lang="en-GB" sz="1200" dirty="0">
                <a:latin typeface="Calibri" panose="020F0502020204030204" pitchFamily="34" charset="0"/>
                <a:ea typeface="Calibri" panose="020F0502020204030204" pitchFamily="34" charset="0"/>
                <a:cs typeface="Calibri" panose="020F0502020204030204" pitchFamily="34" charset="0"/>
              </a:rPr>
              <a:t> evaluations to identify if we have accomplished the objectives</a:t>
            </a:r>
          </a:p>
          <a:p>
            <a:pPr marL="342900" lvl="0" indent="-342900">
              <a:spcAft>
                <a:spcPts val="0"/>
              </a:spcAft>
              <a:buFont typeface="Symbol" pitchFamily="2" charset="2"/>
              <a:buChar char=""/>
            </a:pPr>
            <a:r>
              <a:rPr lang="en-GB" sz="1200" b="1" dirty="0">
                <a:latin typeface="Calibri" panose="020F0502020204030204" pitchFamily="34" charset="0"/>
                <a:ea typeface="Calibri" panose="020F0502020204030204" pitchFamily="34" charset="0"/>
                <a:cs typeface="Calibri" panose="020F0502020204030204" pitchFamily="34" charset="0"/>
              </a:rPr>
              <a:t>Formative evaluation – </a:t>
            </a:r>
            <a:r>
              <a:rPr lang="en-GB" sz="1200" dirty="0">
                <a:latin typeface="Calibri" panose="020F0502020204030204" pitchFamily="34" charset="0"/>
                <a:ea typeface="Calibri" panose="020F0502020204030204" pitchFamily="34" charset="0"/>
                <a:cs typeface="Calibri" panose="020F0502020204030204" pitchFamily="34" charset="0"/>
              </a:rPr>
              <a:t>which will improve our learning and development by applying Kolb</a:t>
            </a:r>
          </a:p>
          <a:p>
            <a:r>
              <a:rPr lang="en-GB" sz="1200" b="1" dirty="0">
                <a:latin typeface="Calibri" panose="020F0502020204030204" pitchFamily="34" charset="0"/>
                <a:cs typeface="Calibri" panose="020F0502020204030204" pitchFamily="34" charset="0"/>
              </a:rPr>
              <a:t>Slide 4</a:t>
            </a:r>
            <a:r>
              <a:rPr lang="en-GB" sz="1200" dirty="0">
                <a:latin typeface="Calibri" panose="020F0502020204030204" pitchFamily="34" charset="0"/>
                <a:cs typeface="Calibri" panose="020F0502020204030204" pitchFamily="34" charset="0"/>
              </a:rPr>
              <a:t> </a:t>
            </a:r>
            <a:r>
              <a:rPr lang="en-GB" sz="1200" b="1" dirty="0">
                <a:latin typeface="Calibri" panose="020F0502020204030204" pitchFamily="34" charset="0"/>
                <a:cs typeface="Calibri" panose="020F0502020204030204" pitchFamily="34" charset="0"/>
              </a:rPr>
              <a:t>- </a:t>
            </a:r>
            <a:r>
              <a:rPr lang="en-GB" sz="1200" dirty="0">
                <a:latin typeface="Calibri" panose="020F0502020204030204" pitchFamily="34" charset="0"/>
                <a:cs typeface="Calibri" panose="020F0502020204030204" pitchFamily="34" charset="0"/>
              </a:rPr>
              <a:t>The team and I have used </a:t>
            </a:r>
            <a:r>
              <a:rPr lang="en-GB" sz="1200" b="1" dirty="0">
                <a:latin typeface="Calibri" panose="020F0502020204030204" pitchFamily="34" charset="0"/>
                <a:cs typeface="Calibri" panose="020F0502020204030204" pitchFamily="34" charset="0"/>
              </a:rPr>
              <a:t>Kolb’s </a:t>
            </a:r>
            <a:r>
              <a:rPr lang="en-GB" sz="1200" dirty="0">
                <a:latin typeface="Calibri" panose="020F0502020204030204" pitchFamily="34" charset="0"/>
                <a:cs typeface="Calibri" panose="020F0502020204030204" pitchFamily="34" charset="0"/>
              </a:rPr>
              <a:t>learning cycle:</a:t>
            </a:r>
          </a:p>
          <a:p>
            <a:pPr lvl="0"/>
            <a:r>
              <a:rPr lang="en-GB" sz="1200" dirty="0">
                <a:latin typeface="Calibri" panose="020F0502020204030204" pitchFamily="34" charset="0"/>
                <a:cs typeface="Calibri" panose="020F0502020204030204" pitchFamily="34" charset="0"/>
              </a:rPr>
              <a:t>to actively experiment, </a:t>
            </a:r>
          </a:p>
          <a:p>
            <a:pPr lvl="0"/>
            <a:r>
              <a:rPr lang="en-GB" sz="1200" dirty="0">
                <a:latin typeface="Calibri" panose="020F0502020204030204" pitchFamily="34" charset="0"/>
                <a:cs typeface="Calibri" panose="020F0502020204030204" pitchFamily="34" charset="0"/>
              </a:rPr>
              <a:t>gaining experience by doing an activity, </a:t>
            </a:r>
          </a:p>
          <a:p>
            <a:pPr lvl="0"/>
            <a:r>
              <a:rPr lang="en-GB" sz="1200" dirty="0">
                <a:latin typeface="Calibri" panose="020F0502020204030204" pitchFamily="34" charset="0"/>
                <a:cs typeface="Calibri" panose="020F0502020204030204" pitchFamily="34" charset="0"/>
              </a:rPr>
              <a:t>reviewed and reflected how it went</a:t>
            </a:r>
          </a:p>
          <a:p>
            <a:pPr lvl="0"/>
            <a:r>
              <a:rPr lang="en-GB" sz="1200" dirty="0">
                <a:latin typeface="Calibri" panose="020F0502020204030204" pitchFamily="34" charset="0"/>
                <a:cs typeface="Calibri" panose="020F0502020204030204" pitchFamily="34" charset="0"/>
              </a:rPr>
              <a:t>concluded and have learned from experience</a:t>
            </a:r>
          </a:p>
          <a:p>
            <a:r>
              <a:rPr lang="en-GB" sz="1200" b="1" dirty="0">
                <a:latin typeface="Calibri" panose="020F0502020204030204" pitchFamily="34" charset="0"/>
                <a:cs typeface="Calibri" panose="020F0502020204030204" pitchFamily="34" charset="0"/>
              </a:rPr>
              <a:t>Slide 5 </a:t>
            </a:r>
            <a:endParaRPr lang="en-GB" sz="1200" dirty="0">
              <a:latin typeface="Calibri" panose="020F0502020204030204" pitchFamily="34" charset="0"/>
              <a:cs typeface="Calibri" panose="020F0502020204030204" pitchFamily="34" charset="0"/>
            </a:endParaRPr>
          </a:p>
          <a:p>
            <a:r>
              <a:rPr lang="en-GB" sz="1200" b="1" dirty="0">
                <a:latin typeface="Calibri" panose="020F0502020204030204" pitchFamily="34" charset="0"/>
                <a:cs typeface="Calibri" panose="020F0502020204030204" pitchFamily="34" charset="0"/>
              </a:rPr>
              <a:t>Mckinsey’s 7S</a:t>
            </a:r>
            <a:r>
              <a:rPr lang="en-GB" sz="1200" dirty="0">
                <a:latin typeface="Calibri" panose="020F0502020204030204" pitchFamily="34" charset="0"/>
                <a:cs typeface="Calibri" panose="020F0502020204030204" pitchFamily="34" charset="0"/>
              </a:rPr>
              <a:t> model is used in planning projects, by our own research and observation, the team and I can confirm that hard and soft elements are present in this project:</a:t>
            </a:r>
          </a:p>
          <a:p>
            <a:r>
              <a:rPr lang="en-GB" sz="1200" b="1" dirty="0">
                <a:latin typeface="Calibri" panose="020F0502020204030204" pitchFamily="34" charset="0"/>
                <a:cs typeface="Calibri" panose="020F0502020204030204" pitchFamily="34" charset="0"/>
              </a:rPr>
              <a:t>Slide 6-7</a:t>
            </a:r>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r>
              <a:rPr lang="en-GB" sz="1200" b="1" dirty="0">
                <a:latin typeface="Calibri" panose="020F0502020204030204" pitchFamily="34" charset="0"/>
                <a:cs typeface="Calibri" panose="020F0502020204030204" pitchFamily="34" charset="0"/>
              </a:rPr>
              <a:t>Strategy</a:t>
            </a:r>
            <a:r>
              <a:rPr lang="en-GB" sz="1200" dirty="0">
                <a:latin typeface="Calibri" panose="020F0502020204030204" pitchFamily="34" charset="0"/>
                <a:cs typeface="Calibri" panose="020F0502020204030204" pitchFamily="34" charset="0"/>
              </a:rPr>
              <a:t> – the strategy was clear and objectives and targets</a:t>
            </a:r>
          </a:p>
          <a:p>
            <a:pPr lvl="0"/>
            <a:r>
              <a:rPr lang="en-GB" sz="1200" b="1" dirty="0">
                <a:latin typeface="Calibri" panose="020F0502020204030204" pitchFamily="34" charset="0"/>
                <a:cs typeface="Calibri" panose="020F0502020204030204" pitchFamily="34" charset="0"/>
              </a:rPr>
              <a:t>Systems</a:t>
            </a:r>
            <a:r>
              <a:rPr lang="en-GB" sz="1200" dirty="0">
                <a:latin typeface="Calibri" panose="020F0502020204030204" pitchFamily="34" charset="0"/>
                <a:cs typeface="Calibri" panose="020F0502020204030204" pitchFamily="34" charset="0"/>
              </a:rPr>
              <a:t> – good systems, resources, KM systems (project champion disseminated knowledge and the team, and I acquired hard copies of knowledge shared)</a:t>
            </a:r>
          </a:p>
          <a:p>
            <a:pPr lvl="0"/>
            <a:r>
              <a:rPr lang="en-GB" sz="1200" b="1" dirty="0">
                <a:latin typeface="Calibri" panose="020F0502020204030204" pitchFamily="34" charset="0"/>
                <a:cs typeface="Calibri" panose="020F0502020204030204" pitchFamily="34" charset="0"/>
              </a:rPr>
              <a:t>Structure </a:t>
            </a:r>
            <a:r>
              <a:rPr lang="en-GB" sz="1200" dirty="0">
                <a:latin typeface="Calibri" panose="020F0502020204030204" pitchFamily="34" charset="0"/>
                <a:cs typeface="Calibri" panose="020F0502020204030204" pitchFamily="34" charset="0"/>
              </a:rPr>
              <a:t>– hierarchical, bureaucratic, decentralised, communication take longer top down, however the engagement team have good rapport with line manager </a:t>
            </a:r>
          </a:p>
          <a:p>
            <a:pPr lvl="0"/>
            <a:r>
              <a:rPr lang="en-GB" sz="1200" b="1" dirty="0">
                <a:latin typeface="Calibri" panose="020F0502020204030204" pitchFamily="34" charset="0"/>
                <a:cs typeface="Calibri" panose="020F0502020204030204" pitchFamily="34" charset="0"/>
              </a:rPr>
              <a:t>Staff </a:t>
            </a:r>
            <a:r>
              <a:rPr lang="en-GB" sz="1200" dirty="0">
                <a:latin typeface="Calibri" panose="020F0502020204030204" pitchFamily="34" charset="0"/>
                <a:cs typeface="Calibri" panose="020F0502020204030204" pitchFamily="34" charset="0"/>
              </a:rPr>
              <a:t>– motivating, enthusiastic, hard-working </a:t>
            </a:r>
          </a:p>
          <a:p>
            <a:pPr lvl="0"/>
            <a:r>
              <a:rPr lang="en-GB" sz="1200" b="1" dirty="0">
                <a:latin typeface="Calibri" panose="020F0502020204030204" pitchFamily="34" charset="0"/>
                <a:cs typeface="Calibri" panose="020F0502020204030204" pitchFamily="34" charset="0"/>
              </a:rPr>
              <a:t>Skills</a:t>
            </a:r>
            <a:r>
              <a:rPr lang="en-GB" sz="1200" dirty="0">
                <a:latin typeface="Calibri" panose="020F0502020204030204" pitchFamily="34" charset="0"/>
                <a:cs typeface="Calibri" panose="020F0502020204030204" pitchFamily="34" charset="0"/>
              </a:rPr>
              <a:t> – technological, communication, project planning, interpersonal, soft, teamwork, time management, leadership </a:t>
            </a:r>
          </a:p>
          <a:p>
            <a:pPr lvl="0"/>
            <a:r>
              <a:rPr lang="en-GB" sz="1200" b="1" dirty="0">
                <a:latin typeface="Calibri" panose="020F0502020204030204" pitchFamily="34" charset="0"/>
                <a:cs typeface="Calibri" panose="020F0502020204030204" pitchFamily="34" charset="0"/>
              </a:rPr>
              <a:t>Style</a:t>
            </a:r>
            <a:r>
              <a:rPr lang="en-GB" sz="1200" dirty="0">
                <a:latin typeface="Calibri" panose="020F0502020204030204" pitchFamily="34" charset="0"/>
                <a:cs typeface="Calibri" panose="020F0502020204030204" pitchFamily="34" charset="0"/>
              </a:rPr>
              <a:t> - of communication is informal through email, text, and phone, clear and prompt, dress code – informal, style of leadership is participative, democratic, affiliative and coaching – encouraging development of staff</a:t>
            </a:r>
          </a:p>
          <a:p>
            <a:pPr lvl="0"/>
            <a:r>
              <a:rPr lang="en-GB" sz="1200" b="1" dirty="0">
                <a:latin typeface="Calibri" panose="020F0502020204030204" pitchFamily="34" charset="0"/>
                <a:cs typeface="Calibri" panose="020F0502020204030204" pitchFamily="34" charset="0"/>
              </a:rPr>
              <a:t>Shared values</a:t>
            </a:r>
            <a:r>
              <a:rPr lang="en-GB" sz="1200" dirty="0">
                <a:latin typeface="Calibri" panose="020F0502020204030204" pitchFamily="34" charset="0"/>
                <a:cs typeface="Calibri" panose="020F0502020204030204" pitchFamily="34" charset="0"/>
              </a:rPr>
              <a:t> – good workplace culture, integrity, collaboration</a:t>
            </a:r>
          </a:p>
          <a:p>
            <a:r>
              <a:rPr lang="en-GB" sz="1200" b="1" dirty="0">
                <a:latin typeface="Calibri" panose="020F0502020204030204" pitchFamily="34" charset="0"/>
                <a:cs typeface="Calibri" panose="020F0502020204030204" pitchFamily="34" charset="0"/>
              </a:rPr>
              <a:t> </a:t>
            </a:r>
            <a:endParaRPr lang="en-GB" sz="1200" dirty="0">
              <a:latin typeface="Calibri" panose="020F0502020204030204" pitchFamily="34" charset="0"/>
              <a:cs typeface="Calibri" panose="020F0502020204030204" pitchFamily="34" charset="0"/>
            </a:endParaRPr>
          </a:p>
          <a:p>
            <a:r>
              <a:rPr lang="en-GB" sz="1200" b="1" dirty="0">
                <a:latin typeface="Calibri" panose="020F0502020204030204" pitchFamily="34" charset="0"/>
                <a:cs typeface="Calibri" panose="020F0502020204030204" pitchFamily="34" charset="0"/>
              </a:rPr>
              <a:t>Slide 8 – Motivation</a:t>
            </a:r>
            <a:endParaRPr lang="en-GB" sz="1200" dirty="0">
              <a:latin typeface="Calibri" panose="020F0502020204030204" pitchFamily="34" charset="0"/>
              <a:cs typeface="Calibri" panose="020F0502020204030204" pitchFamily="34" charset="0"/>
            </a:endParaRPr>
          </a:p>
          <a:p>
            <a:pPr lvl="0"/>
            <a:r>
              <a:rPr lang="en-GB" sz="1200" dirty="0">
                <a:latin typeface="Calibri" panose="020F0502020204030204" pitchFamily="34" charset="0"/>
                <a:cs typeface="Calibri" panose="020F0502020204030204" pitchFamily="34" charset="0"/>
              </a:rPr>
              <a:t>Project champion communicated effectively through different communication channels: text, phone call and email. </a:t>
            </a:r>
          </a:p>
          <a:p>
            <a:pPr lvl="0"/>
            <a:r>
              <a:rPr lang="en-GB" sz="1200" dirty="0">
                <a:latin typeface="Calibri" panose="020F0502020204030204" pitchFamily="34" charset="0"/>
                <a:cs typeface="Calibri" panose="020F0502020204030204" pitchFamily="34" charset="0"/>
              </a:rPr>
              <a:t>the project champion motivated the team by satisfying our safety, social, and self-esteem needs of the Maslow’s Hierarchy of needs theory, feeling the sense of belongingness immediately, this inspired and motivated the team to contribute fully </a:t>
            </a:r>
          </a:p>
          <a:p>
            <a:pPr lvl="0"/>
            <a:endParaRPr lang="en-GB" sz="1200" dirty="0">
              <a:latin typeface="Calibri" panose="020F0502020204030204" pitchFamily="34" charset="0"/>
              <a:cs typeface="Calibri" panose="020F0502020204030204" pitchFamily="34" charset="0"/>
            </a:endParaRPr>
          </a:p>
          <a:p>
            <a:pPr lvl="0">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35506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3" name="Picture 1" descr="A screenshot of a cell phone&#10;&#10;Description automatically generated">
            <a:extLst>
              <a:ext uri="{FF2B5EF4-FFF2-40B4-BE49-F238E27FC236}">
                <a16:creationId xmlns:a16="http://schemas.microsoft.com/office/drawing/2014/main" id="{EBDEE843-03C5-1547-8D5D-AA3E17524C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649" y="228600"/>
            <a:ext cx="1127051" cy="15485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2" descr="A screenshot of a cell phone&#10;&#10;Description automatically generated">
            <a:extLst>
              <a:ext uri="{FF2B5EF4-FFF2-40B4-BE49-F238E27FC236}">
                <a16:creationId xmlns:a16="http://schemas.microsoft.com/office/drawing/2014/main" id="{70E280C3-417D-3845-ABEE-C38C085A64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3700" y="267877"/>
            <a:ext cx="1127051" cy="1574146"/>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3" descr="/var/folders/qw/yvgvz00d47b4h3wrk2r3f7h00000gn/T/com.microsoft.Word/Content.MSO/542E1E44.tmp">
            <a:extLst>
              <a:ext uri="{FF2B5EF4-FFF2-40B4-BE49-F238E27FC236}">
                <a16:creationId xmlns:a16="http://schemas.microsoft.com/office/drawing/2014/main" id="{8D7908DF-5F14-B94E-936B-C438431B10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845" y="3098803"/>
            <a:ext cx="1282700" cy="8255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4" descr="/var/folders/qw/yvgvz00d47b4h3wrk2r3f7h00000gn/T/com.microsoft.Word/Content.MSO/E04BD0F2.tmp">
            <a:extLst>
              <a:ext uri="{FF2B5EF4-FFF2-40B4-BE49-F238E27FC236}">
                <a16:creationId xmlns:a16="http://schemas.microsoft.com/office/drawing/2014/main" id="{8456447F-E39E-3448-A565-0FADA142A9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11472" y="3098803"/>
            <a:ext cx="1371600" cy="8255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6" descr="/var/folders/qw/yvgvz00d47b4h3wrk2r3f7h00000gn/T/com.microsoft.Word/Content.MSO/7F78845E.tmp">
            <a:extLst>
              <a:ext uri="{FF2B5EF4-FFF2-40B4-BE49-F238E27FC236}">
                <a16:creationId xmlns:a16="http://schemas.microsoft.com/office/drawing/2014/main" id="{E18E60A2-AB7E-194E-9D5B-CEF78194021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38745" y="3098803"/>
            <a:ext cx="1371600" cy="825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7" descr="/var/folders/qw/yvgvz00d47b4h3wrk2r3f7h00000gn/T/com.microsoft.Word/Content.MSO/DCCA901C.tmp">
            <a:extLst>
              <a:ext uri="{FF2B5EF4-FFF2-40B4-BE49-F238E27FC236}">
                <a16:creationId xmlns:a16="http://schemas.microsoft.com/office/drawing/2014/main" id="{CBE28BBA-B0F4-5C45-AADD-930A882191F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66018" y="3098803"/>
            <a:ext cx="1333500" cy="8001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8" descr="/var/folders/qw/yvgvz00d47b4h3wrk2r3f7h00000gn/T/com.microsoft.Word/Content.MSO/97BC988A.tmp">
            <a:extLst>
              <a:ext uri="{FF2B5EF4-FFF2-40B4-BE49-F238E27FC236}">
                <a16:creationId xmlns:a16="http://schemas.microsoft.com/office/drawing/2014/main" id="{D91C04F3-0B36-E84E-BA49-4E857254126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55191" y="3098803"/>
            <a:ext cx="1308100" cy="7874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10">
            <a:extLst>
              <a:ext uri="{FF2B5EF4-FFF2-40B4-BE49-F238E27FC236}">
                <a16:creationId xmlns:a16="http://schemas.microsoft.com/office/drawing/2014/main" id="{2080BCCC-5605-9447-B4AA-AD55FD2845F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Slide 9 - evaluation questionnaire</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11">
            <a:extLst>
              <a:ext uri="{FF2B5EF4-FFF2-40B4-BE49-F238E27FC236}">
                <a16:creationId xmlns:a16="http://schemas.microsoft.com/office/drawing/2014/main" id="{920081BD-C775-3846-AEFA-433946B93A5C}"/>
              </a:ext>
            </a:extLst>
          </p:cNvPr>
          <p:cNvSpPr>
            <a:spLocks noChangeArrowheads="1"/>
          </p:cNvSpPr>
          <p:nvPr/>
        </p:nvSpPr>
        <p:spPr bwMode="auto">
          <a:xfrm>
            <a:off x="36918" y="1620960"/>
            <a:ext cx="8119339" cy="1661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Slide 10 – The data collected from the questionnaire has been converted into information and this is what I have discovered:</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39 guests engaged in the feedback</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26 participants heard about the jobs fair from other sources</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95% believe they got all the information they needed from the event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89% agree that the jobs fair has empowered them and awareness of the free services </a:t>
            </a:r>
            <a:r>
              <a:rPr kumimoji="0" lang="en-US" altLang="en-US" sz="1200" b="0" i="0" u="none" strike="noStrike" cap="none" normalizeH="0" baseline="0" dirty="0" err="1">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CfW</a:t>
            </a:r>
            <a:r>
              <a:rPr kumimoji="0" lang="en-US" altLang="en-US" sz="1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has to offer</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event has been described as Good</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97% would recommend </a:t>
            </a:r>
            <a:r>
              <a:rPr kumimoji="0" lang="en-US" altLang="en-US" sz="1200" b="0" i="0" u="none" strike="noStrike" cap="none" normalizeH="0" baseline="0" dirty="0" err="1">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CfW</a:t>
            </a:r>
            <a:r>
              <a:rPr kumimoji="0" lang="en-US" altLang="en-US" sz="1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to friends/families</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12">
            <a:extLst>
              <a:ext uri="{FF2B5EF4-FFF2-40B4-BE49-F238E27FC236}">
                <a16:creationId xmlns:a16="http://schemas.microsoft.com/office/drawing/2014/main" id="{FF715A5C-A344-CE4A-98A7-E0D0451769C7}"/>
              </a:ext>
            </a:extLst>
          </p:cNvPr>
          <p:cNvSpPr>
            <a:spLocks noChangeArrowheads="1"/>
          </p:cNvSpPr>
          <p:nvPr/>
        </p:nvSpPr>
        <p:spPr bwMode="auto">
          <a:xfrm>
            <a:off x="0" y="6858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 name="Rectangle 13">
            <a:extLst>
              <a:ext uri="{FF2B5EF4-FFF2-40B4-BE49-F238E27FC236}">
                <a16:creationId xmlns:a16="http://schemas.microsoft.com/office/drawing/2014/main" id="{E5D6FE26-AD17-9D45-A0E6-2E721A3D6335}"/>
              </a:ext>
            </a:extLst>
          </p:cNvPr>
          <p:cNvSpPr>
            <a:spLocks noChangeArrowheads="1"/>
          </p:cNvSpPr>
          <p:nvPr/>
        </p:nvSpPr>
        <p:spPr bwMode="auto">
          <a:xfrm>
            <a:off x="0" y="76835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 name="Rectangle 8">
            <a:extLst>
              <a:ext uri="{FF2B5EF4-FFF2-40B4-BE49-F238E27FC236}">
                <a16:creationId xmlns:a16="http://schemas.microsoft.com/office/drawing/2014/main" id="{80ED8868-8C17-9A45-973A-041576628B7B}"/>
              </a:ext>
            </a:extLst>
          </p:cNvPr>
          <p:cNvSpPr/>
          <p:nvPr/>
        </p:nvSpPr>
        <p:spPr>
          <a:xfrm>
            <a:off x="36919" y="3954836"/>
            <a:ext cx="8119338" cy="276999"/>
          </a:xfrm>
          <a:prstGeom prst="rect">
            <a:avLst/>
          </a:prstGeom>
        </p:spPr>
        <p:txBody>
          <a:bodyPr wrap="square">
            <a:spAutoFit/>
          </a:bodyPr>
          <a:lstStyle/>
          <a:p>
            <a:pPr lvl="0" defTabSz="914400" eaLnBrk="0" fontAlgn="base" hangingPunct="0">
              <a:spcBef>
                <a:spcPct val="0"/>
              </a:spcBef>
              <a:spcAft>
                <a:spcPct val="0"/>
              </a:spcAft>
            </a:pPr>
            <a:r>
              <a:rPr lang="en-US" altLang="en-US" sz="1200" b="1" dirty="0">
                <a:latin typeface="Calibri" panose="020F0502020204030204" pitchFamily="34" charset="0"/>
                <a:ea typeface="Calibri" panose="020F0502020204030204" pitchFamily="34" charset="0"/>
                <a:cs typeface="Times New Roman" panose="02020603050405020304" pitchFamily="18" charset="0"/>
              </a:rPr>
              <a:t>Slide 10 – </a:t>
            </a:r>
            <a:r>
              <a:rPr lang="en-US" altLang="en-US" sz="12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The data retrieved demonstrates that visitors were satisfied with the event and gained knowledge of the services. </a:t>
            </a:r>
            <a:endParaRPr lang="en-GB" altLang="en-US" sz="1200" b="1"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47494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EBE011-9A05-964B-B4EA-41433EB20DFE}"/>
              </a:ext>
            </a:extLst>
          </p:cNvPr>
          <p:cNvSpPr/>
          <p:nvPr/>
        </p:nvSpPr>
        <p:spPr>
          <a:xfrm>
            <a:off x="171450" y="3429000"/>
            <a:ext cx="9486900" cy="3970318"/>
          </a:xfrm>
          <a:prstGeom prst="rect">
            <a:avLst/>
          </a:prstGeom>
        </p:spPr>
        <p:txBody>
          <a:bodyPr wrap="square">
            <a:spAutoFit/>
          </a:bodyPr>
          <a:lstStyle/>
          <a:p>
            <a:pPr>
              <a:spcAft>
                <a:spcPts val="0"/>
              </a:spcAft>
            </a:pPr>
            <a:r>
              <a:rPr lang="en-GB" sz="1200" b="1" dirty="0">
                <a:highlight>
                  <a:srgbClr val="FFFF00"/>
                </a:highlight>
                <a:latin typeface="Calibri" panose="020F0502020204030204" pitchFamily="34" charset="0"/>
                <a:ea typeface="Calibri" panose="020F0502020204030204" pitchFamily="34" charset="0"/>
                <a:cs typeface="Times New Roman" panose="02020603050405020304" pitchFamily="18" charset="0"/>
              </a:rPr>
              <a:t>Slide 12 – What went well?</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All of the project went well as the outcome of the Jobs fair reflects that through effective:</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Teamwork</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Strong leader</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Clear and transparent strategy</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Vision and mission</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Great purpose</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Objectives achieved</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Activities completed within schedule</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Communication</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Risk factors were low</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No health and safety issues</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Socialisation – sharing best practice </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Efficient measures and monitoring </a:t>
            </a:r>
          </a:p>
          <a:p>
            <a:pPr marL="342900" lvl="0" indent="-342900">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Great turnout</a:t>
            </a:r>
          </a:p>
          <a:p>
            <a:pPr marL="342900" lvl="0" indent="-342900" algn="just">
              <a:spcAft>
                <a:spcPts val="0"/>
              </a:spcAft>
              <a:buFont typeface="Symbol" pitchFamily="2" charset="2"/>
              <a:buChar char=""/>
            </a:pPr>
            <a:r>
              <a:rPr lang="en-GB" sz="12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Project Champion notified the PM immediately of changes of any activities.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br>
              <a:rPr lang="en-US" sz="1200" b="1" dirty="0">
                <a:latin typeface="Calibri" panose="020F0502020204030204" pitchFamily="34" charset="0"/>
                <a:ea typeface="Calibri" panose="020F0502020204030204" pitchFamily="34" charset="0"/>
                <a:cs typeface="Times New Roman" panose="02020603050405020304" pitchFamily="18" charset="0"/>
              </a:rPr>
            </a:br>
            <a:r>
              <a:rPr lang="en-US" sz="1200" b="1" dirty="0">
                <a:latin typeface="Calibri" panose="020F0502020204030204" pitchFamily="34" charset="0"/>
                <a:ea typeface="Calibri" panose="020F0502020204030204" pitchFamily="34"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b="1" dirty="0">
                <a:latin typeface="Calibri" panose="020F0502020204030204" pitchFamily="34" charset="0"/>
                <a:ea typeface="Calibri" panose="020F0502020204030204" pitchFamily="34"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3DBCCC82-FF44-034F-BABE-409E55401509}"/>
              </a:ext>
            </a:extLst>
          </p:cNvPr>
          <p:cNvSpPr/>
          <p:nvPr/>
        </p:nvSpPr>
        <p:spPr>
          <a:xfrm>
            <a:off x="171450" y="186035"/>
            <a:ext cx="6096000" cy="461665"/>
          </a:xfrm>
          <a:prstGeom prst="rect">
            <a:avLst/>
          </a:prstGeom>
        </p:spPr>
        <p:txBody>
          <a:bodyPr>
            <a:spAutoFit/>
          </a:bodyPr>
          <a:lstStyle/>
          <a:p>
            <a:pPr lvl="0" defTabSz="914400" eaLnBrk="0" fontAlgn="base" hangingPunct="0">
              <a:spcBef>
                <a:spcPct val="0"/>
              </a:spcBef>
              <a:spcAft>
                <a:spcPct val="0"/>
              </a:spcAft>
            </a:pPr>
            <a:r>
              <a:rPr lang="en-GB" altLang="en-US" sz="1200" b="1" dirty="0">
                <a:latin typeface="Calibri" panose="020F0502020204030204" pitchFamily="34" charset="0"/>
                <a:ea typeface="Calibri" panose="020F0502020204030204" pitchFamily="34" charset="0"/>
                <a:cs typeface="Times New Roman" panose="02020603050405020304" pitchFamily="18" charset="0"/>
              </a:rPr>
              <a:t>Slide 11 – activity poster/flyer</a:t>
            </a:r>
            <a:endParaRPr lang="en-GB" altLang="en-US" sz="1200" dirty="0"/>
          </a:p>
          <a:p>
            <a:pPr lvl="0" defTabSz="914400" eaLnBrk="0" fontAlgn="base" hangingPunct="0">
              <a:spcBef>
                <a:spcPct val="0"/>
              </a:spcBef>
              <a:spcAft>
                <a:spcPct val="0"/>
              </a:spcAft>
            </a:pPr>
            <a:r>
              <a:rPr lang="en-GB" altLang="en-US" sz="12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The team and I collected information from engagement team to design this poster: </a:t>
            </a:r>
            <a:endParaRPr lang="en-GB" altLang="en-US" sz="1200" dirty="0"/>
          </a:p>
        </p:txBody>
      </p:sp>
      <p:pic>
        <p:nvPicPr>
          <p:cNvPr id="4" name="Picture 9" descr="A screenshot of a cell phone&#10;&#10;Description automatically generated">
            <a:extLst>
              <a:ext uri="{FF2B5EF4-FFF2-40B4-BE49-F238E27FC236}">
                <a16:creationId xmlns:a16="http://schemas.microsoft.com/office/drawing/2014/main" id="{59877620-80B3-5E4B-A432-2E1E9D72A0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 y="832880"/>
            <a:ext cx="1301135" cy="170076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0" descr="A screenshot of a cell phone&#10;&#10;Description automatically generated">
            <a:extLst>
              <a:ext uri="{FF2B5EF4-FFF2-40B4-BE49-F238E27FC236}">
                <a16:creationId xmlns:a16="http://schemas.microsoft.com/office/drawing/2014/main" id="{023CEDB9-3594-3D49-95AD-781911EB5E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6950" y="848998"/>
            <a:ext cx="1181500" cy="166853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38A1A2E4-AC80-7041-86E9-962CDDEA2223}"/>
              </a:ext>
            </a:extLst>
          </p:cNvPr>
          <p:cNvSpPr/>
          <p:nvPr/>
        </p:nvSpPr>
        <p:spPr>
          <a:xfrm>
            <a:off x="3022815" y="1145469"/>
            <a:ext cx="6096000" cy="1200329"/>
          </a:xfrm>
          <a:prstGeom prst="rect">
            <a:avLst/>
          </a:prstGeom>
        </p:spPr>
        <p:txBody>
          <a:bodyPr>
            <a:spAutoFit/>
          </a:bodyPr>
          <a:lstStyle/>
          <a:p>
            <a:pPr lvl="0" defTabSz="914400" eaLnBrk="0" fontAlgn="base" hangingPunct="0">
              <a:spcBef>
                <a:spcPct val="0"/>
              </a:spcBef>
              <a:spcAft>
                <a:spcPct val="0"/>
              </a:spcAft>
              <a:buFontTx/>
              <a:buChar char="•"/>
            </a:pPr>
            <a:r>
              <a:rPr lang="en-US" altLang="en-US" sz="1200" dirty="0">
                <a:latin typeface="Calibri" panose="020F0502020204030204" pitchFamily="34" charset="0"/>
                <a:ea typeface="Calibri" panose="020F0502020204030204" pitchFamily="34" charset="0"/>
                <a:cs typeface="Times New Roman" panose="02020603050405020304" pitchFamily="18" charset="0"/>
              </a:rPr>
              <a:t>The time of event changed – this was amended by project champion after feedback from stakeholders and participants. </a:t>
            </a:r>
            <a:endParaRPr lang="en-US" altLang="en-US" sz="1200" dirty="0"/>
          </a:p>
          <a:p>
            <a:pPr lvl="0" defTabSz="914400" eaLnBrk="0" fontAlgn="base" hangingPunct="0">
              <a:spcBef>
                <a:spcPct val="0"/>
              </a:spcBef>
              <a:spcAft>
                <a:spcPct val="0"/>
              </a:spcAft>
              <a:buFontTx/>
              <a:buChar char="•"/>
            </a:pPr>
            <a:r>
              <a:rPr lang="en-US" altLang="en-US" sz="1200" dirty="0">
                <a:latin typeface="Calibri" panose="020F0502020204030204" pitchFamily="34" charset="0"/>
                <a:ea typeface="Calibri" panose="020F0502020204030204" pitchFamily="34" charset="0"/>
                <a:cs typeface="Times New Roman" panose="02020603050405020304" pitchFamily="18" charset="0"/>
              </a:rPr>
              <a:t>Senior management</a:t>
            </a:r>
            <a:r>
              <a:rPr lang="en-US" altLang="en-US" sz="12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requested alteration and modification</a:t>
            </a:r>
            <a:endParaRPr lang="en-US" altLang="en-US" sz="1200" dirty="0"/>
          </a:p>
          <a:p>
            <a:pPr lvl="0" defTabSz="914400" eaLnBrk="0" fontAlgn="base" hangingPunct="0">
              <a:spcBef>
                <a:spcPct val="0"/>
              </a:spcBef>
              <a:spcAft>
                <a:spcPct val="0"/>
              </a:spcAft>
              <a:buFontTx/>
              <a:buChar char="•"/>
            </a:pPr>
            <a:r>
              <a:rPr lang="en-US" altLang="en-US" sz="1200" dirty="0">
                <a:latin typeface="Calibri" panose="020F0502020204030204" pitchFamily="34" charset="0"/>
                <a:ea typeface="Calibri" panose="020F0502020204030204" pitchFamily="34" charset="0"/>
                <a:cs typeface="Times New Roman" panose="02020603050405020304" pitchFamily="18" charset="0"/>
              </a:rPr>
              <a:t>This did not delay the event or affect any dependent activities – although it could have been avoided if senior management had made clear specifications to the engagement team of the existing template at the beginning   </a:t>
            </a:r>
            <a:endParaRPr lang="en-US" altLang="en-US" sz="1200" dirty="0"/>
          </a:p>
        </p:txBody>
      </p:sp>
    </p:spTree>
    <p:extLst>
      <p:ext uri="{BB962C8B-B14F-4D97-AF65-F5344CB8AC3E}">
        <p14:creationId xmlns:p14="http://schemas.microsoft.com/office/powerpoint/2010/main" val="2583383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4EE2D4-C409-094C-9B3C-CEAEE41633AD}"/>
              </a:ext>
            </a:extLst>
          </p:cNvPr>
          <p:cNvSpPr/>
          <p:nvPr/>
        </p:nvSpPr>
        <p:spPr>
          <a:xfrm>
            <a:off x="190500" y="386299"/>
            <a:ext cx="8934450" cy="5262979"/>
          </a:xfrm>
          <a:prstGeom prst="rect">
            <a:avLst/>
          </a:prstGeom>
        </p:spPr>
        <p:txBody>
          <a:bodyPr wrap="square">
            <a:spAutoFit/>
          </a:bodyPr>
          <a:lstStyle/>
          <a:p>
            <a:pPr>
              <a:spcAft>
                <a:spcPts val="0"/>
              </a:spcAft>
            </a:pPr>
            <a:r>
              <a:rPr lang="en-GB" sz="1200" b="1" dirty="0">
                <a:highlight>
                  <a:srgbClr val="FFFF00"/>
                </a:highlight>
                <a:latin typeface="Calibri" panose="020F0502020204030204" pitchFamily="34" charset="0"/>
                <a:ea typeface="Calibri" panose="020F0502020204030204" pitchFamily="34" charset="0"/>
                <a:cs typeface="Times New Roman" panose="02020603050405020304" pitchFamily="18" charset="0"/>
              </a:rPr>
              <a:t>Slide 12 – What did not go well? Why?</a:t>
            </a:r>
            <a:endParaRPr lang="en-GB" sz="1200" dirty="0">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Wingdings" pitchFamily="2" charset="2"/>
              <a:buChar char=""/>
              <a:tabLst>
                <a:tab pos="457200" algn="l"/>
              </a:tabLst>
            </a:pPr>
            <a:r>
              <a:rPr lang="en-US" sz="1200" dirty="0">
                <a:highlight>
                  <a:srgbClr val="FFFF00"/>
                </a:highlight>
                <a:latin typeface="Calibri" panose="020F0502020204030204" pitchFamily="34" charset="0"/>
                <a:ea typeface="Calibri" panose="020F0502020204030204" pitchFamily="34" charset="0"/>
                <a:cs typeface="Times New Roman" panose="02020603050405020304" pitchFamily="18" charset="0"/>
              </a:rPr>
              <a:t>Time management –at the Jobs fair, the team and I were delayed due to traffic congestion, when majority of employers were already set up </a:t>
            </a:r>
            <a:endParaRPr lang="en-GB" sz="1200" dirty="0">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Wingdings" pitchFamily="2" charset="2"/>
              <a:buChar char=""/>
              <a:tabLst>
                <a:tab pos="457200" algn="l"/>
              </a:tabLst>
            </a:pPr>
            <a:r>
              <a:rPr lang="en-US" sz="1200" dirty="0">
                <a:highlight>
                  <a:srgbClr val="FFFF00"/>
                </a:highlight>
                <a:latin typeface="Calibri" panose="020F0502020204030204" pitchFamily="34" charset="0"/>
                <a:ea typeface="Calibri" panose="020F0502020204030204" pitchFamily="34" charset="0"/>
                <a:cs typeface="Times New Roman" panose="02020603050405020304" pitchFamily="18" charset="0"/>
              </a:rPr>
              <a:t>As PM I did not plan or anticipate for distribution of leaflets and flyers for the area</a:t>
            </a:r>
            <a:endParaRPr lang="en-GB" sz="1200" dirty="0">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Wingdings" pitchFamily="2" charset="2"/>
              <a:buChar char=""/>
              <a:tabLst>
                <a:tab pos="457200" algn="l"/>
              </a:tabLst>
            </a:pPr>
            <a:r>
              <a:rPr lang="en-US" sz="1200" dirty="0">
                <a:highlight>
                  <a:srgbClr val="FFFF00"/>
                </a:highlight>
                <a:latin typeface="Calibri" panose="020F0502020204030204" pitchFamily="34" charset="0"/>
                <a:ea typeface="Calibri" panose="020F0502020204030204" pitchFamily="34" charset="0"/>
                <a:cs typeface="Times New Roman" panose="02020603050405020304" pitchFamily="18" charset="0"/>
              </a:rPr>
              <a:t>did not inform stakeholder UWTSD of the event </a:t>
            </a:r>
            <a:endParaRPr lang="en-GB" sz="1200" dirty="0">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US" sz="1200" b="1" dirty="0">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US" sz="1200" b="1" dirty="0">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US" sz="1200" b="1" dirty="0">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200" b="1" dirty="0">
                <a:highlight>
                  <a:srgbClr val="FFFF00"/>
                </a:highlight>
                <a:latin typeface="Calibri" panose="020F0502020204030204" pitchFamily="34" charset="0"/>
                <a:ea typeface="Calibri" panose="020F0502020204030204" pitchFamily="34" charset="0"/>
                <a:cs typeface="Times New Roman" panose="02020603050405020304" pitchFamily="18" charset="0"/>
              </a:rPr>
              <a:t>Slide 14 – What will we do differently next time?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Time management </a:t>
            </a: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Use Lynne’s project file for guidance</a:t>
            </a: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Create a checklist for the event </a:t>
            </a: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Be more proactive when assigning roles, being confident, risk taker </a:t>
            </a: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Plan each activity</a:t>
            </a: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Clarity from senior managers of design and what is expected </a:t>
            </a: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Use good software to achieve excellent design</a:t>
            </a: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Track all activities </a:t>
            </a: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Use effective communication channels to keep team updated with the progress</a:t>
            </a:r>
          </a:p>
          <a:p>
            <a:pPr marL="342900" lvl="0" indent="-342900" algn="just">
              <a:spcAft>
                <a:spcPts val="0"/>
              </a:spcAft>
              <a:buFont typeface="Symbol" pitchFamily="2"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Team members to put themselves forward as project manager</a:t>
            </a:r>
          </a:p>
          <a:p>
            <a:pPr algn="just">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 </a:t>
            </a:r>
          </a:p>
          <a:p>
            <a:pPr algn="just">
              <a:spcAft>
                <a:spcPts val="0"/>
              </a:spcAft>
            </a:pPr>
            <a:r>
              <a:rPr lang="en-GB" sz="1200" b="1" dirty="0">
                <a:latin typeface="Calibri" panose="020F0502020204030204" pitchFamily="34" charset="0"/>
                <a:ea typeface="Calibri" panose="020F0502020204030204" pitchFamily="34" charset="0"/>
                <a:cs typeface="Times New Roman" panose="02020603050405020304" pitchFamily="18" charset="0"/>
              </a:rPr>
              <a:t>Reference List</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1200" b="1" dirty="0">
                <a:latin typeface="Calibri" panose="020F0502020204030204" pitchFamily="34" charset="0"/>
                <a:ea typeface="Calibri" panose="020F0502020204030204" pitchFamily="34"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Baker, k. and Baker, S. (2000) The Complete Idiot’s Guide to Project Management. 2</a:t>
            </a:r>
            <a:r>
              <a:rPr lang="en-GB" sz="1200" baseline="30000" dirty="0">
                <a:latin typeface="Calibri" panose="020F0502020204030204" pitchFamily="34" charset="0"/>
                <a:ea typeface="Calibri" panose="020F0502020204030204" pitchFamily="34" charset="0"/>
                <a:cs typeface="Times New Roman" panose="02020603050405020304" pitchFamily="18" charset="0"/>
              </a:rPr>
              <a:t>nd</a:t>
            </a:r>
            <a:r>
              <a:rPr lang="en-GB" sz="1200" dirty="0">
                <a:latin typeface="Calibri" panose="020F0502020204030204" pitchFamily="34" charset="0"/>
                <a:ea typeface="Calibri" panose="020F0502020204030204" pitchFamily="34" charset="0"/>
                <a:cs typeface="Times New Roman" panose="02020603050405020304" pitchFamily="18" charset="0"/>
              </a:rPr>
              <a:t> ED. USA: Pearson Education limited </a:t>
            </a:r>
          </a:p>
          <a:p>
            <a:pPr algn="just">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 </a:t>
            </a:r>
          </a:p>
          <a:p>
            <a:pPr algn="just">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be, A.P., </a:t>
            </a:r>
            <a:r>
              <a:rPr lang="en-GB" sz="1200" dirty="0" err="1">
                <a:latin typeface="Calibri" panose="020F0502020204030204" pitchFamily="34" charset="0"/>
                <a:ea typeface="Calibri" panose="020F0502020204030204" pitchFamily="34" charset="0"/>
                <a:cs typeface="Times New Roman" panose="02020603050405020304" pitchFamily="18" charset="0"/>
              </a:rPr>
              <a:t>Sauser</a:t>
            </a:r>
            <a:r>
              <a:rPr lang="en-GB" sz="1200" dirty="0">
                <a:latin typeface="Calibri" panose="020F0502020204030204" pitchFamily="34" charset="0"/>
                <a:ea typeface="Calibri" panose="020F0502020204030204" pitchFamily="34" charset="0"/>
                <a:cs typeface="Times New Roman" panose="02020603050405020304" pitchFamily="18" charset="0"/>
              </a:rPr>
              <a:t>, B.J. and Felder, W. (2015) Systematic analysis of the critical dimensions of project management that impacts test and evaluation program outcomes. </a:t>
            </a:r>
            <a:r>
              <a:rPr lang="en-GB" sz="1200" i="1" dirty="0">
                <a:latin typeface="Calibri" panose="020F0502020204030204" pitchFamily="34" charset="0"/>
                <a:ea typeface="Calibri" panose="020F0502020204030204" pitchFamily="34" charset="0"/>
                <a:cs typeface="Times New Roman" panose="02020603050405020304" pitchFamily="18" charset="0"/>
              </a:rPr>
              <a:t>International Journal of Project Management, </a:t>
            </a:r>
            <a:r>
              <a:rPr lang="en-GB" sz="1200" dirty="0">
                <a:latin typeface="Calibri" panose="020F0502020204030204" pitchFamily="34" charset="0"/>
                <a:ea typeface="Calibri" panose="020F0502020204030204" pitchFamily="34" charset="0"/>
                <a:cs typeface="Times New Roman" panose="02020603050405020304" pitchFamily="18" charset="0"/>
              </a:rPr>
              <a:t>33(4), pp.747-749</a:t>
            </a:r>
          </a:p>
          <a:p>
            <a:pPr algn="just">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DOI: 10.1016/j.ijproman.2014.09.008</a:t>
            </a: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75651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30E62-FE3A-704B-BD3F-B67C60068587}"/>
              </a:ext>
            </a:extLst>
          </p:cNvPr>
          <p:cNvSpPr>
            <a:spLocks noGrp="1"/>
          </p:cNvSpPr>
          <p:nvPr>
            <p:ph type="title" idx="4294967295"/>
          </p:nvPr>
        </p:nvSpPr>
        <p:spPr>
          <a:xfrm>
            <a:off x="0" y="1482062"/>
            <a:ext cx="4945542" cy="3519984"/>
          </a:xfrm>
        </p:spPr>
        <p:txBody>
          <a:bodyPr vert="horz" lIns="91440" tIns="45720" rIns="91440" bIns="45720" rtlCol="0" anchor="t">
            <a:normAutofit fontScale="90000"/>
          </a:bodyPr>
          <a:lstStyle/>
          <a:p>
            <a:pPr algn="ctr"/>
            <a:r>
              <a:rPr lang="en-US" sz="6000" kern="1200" cap="all" spc="200" baseline="0">
                <a:latin typeface="Calibri" panose="020F0502020204030204" pitchFamily="34" charset="0"/>
                <a:cs typeface="Calibri" panose="020F0502020204030204" pitchFamily="34" charset="0"/>
              </a:rPr>
              <a:t>Managing projects in the organisation </a:t>
            </a:r>
            <a:br>
              <a:rPr lang="en-US" sz="6000" kern="1200" cap="all" spc="200" baseline="0">
                <a:latin typeface="Calibri" panose="020F0502020204030204" pitchFamily="34" charset="0"/>
                <a:cs typeface="Calibri" panose="020F0502020204030204" pitchFamily="34" charset="0"/>
              </a:rPr>
            </a:br>
            <a:br>
              <a:rPr lang="en-US" sz="4000" kern="1200" cap="all" spc="200" baseline="0">
                <a:solidFill>
                  <a:schemeClr val="tx1">
                    <a:lumMod val="95000"/>
                    <a:lumOff val="5000"/>
                  </a:schemeClr>
                </a:solidFill>
                <a:latin typeface="+mj-lt"/>
                <a:ea typeface="+mj-ea"/>
                <a:cs typeface="+mj-cs"/>
              </a:rPr>
            </a:br>
            <a:endParaRPr lang="en-US" sz="4000" kern="1200" cap="all" spc="200" baseline="0">
              <a:solidFill>
                <a:schemeClr val="tx1">
                  <a:lumMod val="95000"/>
                  <a:lumOff val="5000"/>
                </a:schemeClr>
              </a:solidFill>
              <a:latin typeface="+mj-lt"/>
            </a:endParaRPr>
          </a:p>
        </p:txBody>
      </p:sp>
      <p:sp>
        <p:nvSpPr>
          <p:cNvPr id="3" name="Subtitle 2">
            <a:extLst>
              <a:ext uri="{FF2B5EF4-FFF2-40B4-BE49-F238E27FC236}">
                <a16:creationId xmlns:a16="http://schemas.microsoft.com/office/drawing/2014/main" id="{3E743DA3-333E-AC40-B182-E124E7FEC3FB}"/>
              </a:ext>
            </a:extLst>
          </p:cNvPr>
          <p:cNvSpPr>
            <a:spLocks noGrp="1"/>
          </p:cNvSpPr>
          <p:nvPr>
            <p:ph type="body" idx="4294967295"/>
          </p:nvPr>
        </p:nvSpPr>
        <p:spPr>
          <a:xfrm>
            <a:off x="400631" y="4544846"/>
            <a:ext cx="4006057" cy="1884363"/>
          </a:xfrm>
        </p:spPr>
        <p:txBody>
          <a:bodyPr vert="horz" lIns="91440" tIns="45720" rIns="91440" bIns="45720" rtlCol="0" anchor="ctr">
            <a:noAutofit/>
          </a:bodyPr>
          <a:lstStyle/>
          <a:p>
            <a:pPr algn="ctr">
              <a:lnSpc>
                <a:spcPct val="90000"/>
              </a:lnSpc>
            </a:pPr>
            <a:r>
              <a:rPr lang="en-US" sz="1400">
                <a:latin typeface="Calibri" panose="020F0502020204030204" pitchFamily="34" charset="0"/>
                <a:cs typeface="Calibri" panose="020F0502020204030204" pitchFamily="34" charset="0"/>
              </a:rPr>
              <a:t>By </a:t>
            </a:r>
          </a:p>
          <a:p>
            <a:pPr algn="ctr">
              <a:lnSpc>
                <a:spcPct val="90000"/>
              </a:lnSpc>
            </a:pPr>
            <a:r>
              <a:rPr lang="en-US" sz="1400">
                <a:latin typeface="Calibri" panose="020F0502020204030204" pitchFamily="34" charset="0"/>
                <a:cs typeface="Calibri" panose="020F0502020204030204" pitchFamily="34" charset="0"/>
              </a:rPr>
              <a:t>Asma Chowdhury, Nehar Begum, Sabia Begum</a:t>
            </a:r>
          </a:p>
          <a:p>
            <a:pPr algn="ctr">
              <a:lnSpc>
                <a:spcPct val="90000"/>
              </a:lnSpc>
            </a:pPr>
            <a:r>
              <a:rPr lang="en-US" sz="1400">
                <a:latin typeface="Calibri" panose="020F0502020204030204" pitchFamily="34" charset="0"/>
                <a:cs typeface="Calibri" panose="020F0502020204030204" pitchFamily="34" charset="0"/>
              </a:rPr>
              <a:t> &amp; </a:t>
            </a:r>
          </a:p>
          <a:p>
            <a:pPr algn="ctr">
              <a:lnSpc>
                <a:spcPct val="90000"/>
              </a:lnSpc>
            </a:pPr>
            <a:r>
              <a:rPr lang="en-US" sz="1400">
                <a:latin typeface="Calibri" panose="020F0502020204030204" pitchFamily="34" charset="0"/>
                <a:cs typeface="Calibri" panose="020F0502020204030204" pitchFamily="34" charset="0"/>
              </a:rPr>
              <a:t>Farzana Hussen</a:t>
            </a:r>
          </a:p>
          <a:p>
            <a:pPr algn="ctr">
              <a:lnSpc>
                <a:spcPct val="90000"/>
              </a:lnSpc>
            </a:pPr>
            <a:r>
              <a:rPr lang="en-US" sz="1400">
                <a:latin typeface="Calibri" panose="020F0502020204030204" pitchFamily="34" charset="0"/>
                <a:cs typeface="Calibri" panose="020F0502020204030204" pitchFamily="34" charset="0"/>
              </a:rPr>
              <a:t>2</a:t>
            </a:r>
            <a:r>
              <a:rPr lang="en-US" sz="1400" baseline="30000">
                <a:latin typeface="Calibri" panose="020F0502020204030204" pitchFamily="34" charset="0"/>
                <a:cs typeface="Calibri" panose="020F0502020204030204" pitchFamily="34" charset="0"/>
              </a:rPr>
              <a:t>nd</a:t>
            </a:r>
            <a:r>
              <a:rPr lang="en-US" sz="1400">
                <a:latin typeface="Calibri" panose="020F0502020204030204" pitchFamily="34" charset="0"/>
                <a:cs typeface="Calibri" panose="020F0502020204030204" pitchFamily="34" charset="0"/>
              </a:rPr>
              <a:t> December 2019</a:t>
            </a:r>
          </a:p>
        </p:txBody>
      </p:sp>
      <p:pic>
        <p:nvPicPr>
          <p:cNvPr id="10" name="Picture 9" descr="A picture containing toy&#10;&#10;Description automatically generated">
            <a:extLst>
              <a:ext uri="{FF2B5EF4-FFF2-40B4-BE49-F238E27FC236}">
                <a16:creationId xmlns:a16="http://schemas.microsoft.com/office/drawing/2014/main" id="{1CA9DA13-33FB-714B-8308-A66F675DC2B5}"/>
              </a:ext>
            </a:extLst>
          </p:cNvPr>
          <p:cNvPicPr>
            <a:picLocks noChangeAspect="1"/>
          </p:cNvPicPr>
          <p:nvPr/>
        </p:nvPicPr>
        <p:blipFill rotWithShape="1">
          <a:blip r:embed="rId3"/>
          <a:srcRect l="15904" r="17028" b="1"/>
          <a:stretch/>
        </p:blipFill>
        <p:spPr>
          <a:xfrm>
            <a:off x="5192012" y="452646"/>
            <a:ext cx="6896936" cy="5578816"/>
          </a:xfrm>
          <a:prstGeom prst="rect">
            <a:avLst/>
          </a:prstGeom>
        </p:spPr>
      </p:pic>
    </p:spTree>
    <p:extLst>
      <p:ext uri="{BB962C8B-B14F-4D97-AF65-F5344CB8AC3E}">
        <p14:creationId xmlns:p14="http://schemas.microsoft.com/office/powerpoint/2010/main" val="18462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C3D13D3-5F69-4CAD-89F3-BF522519C1CA}"/>
              </a:ext>
            </a:extLst>
          </p:cNvPr>
          <p:cNvSpPr txBox="1"/>
          <p:nvPr/>
        </p:nvSpPr>
        <p:spPr>
          <a:xfrm>
            <a:off x="1024129" y="585216"/>
            <a:ext cx="3779085" cy="149961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80000"/>
              </a:lnSpc>
              <a:spcBef>
                <a:spcPct val="0"/>
              </a:spcBef>
              <a:spcAft>
                <a:spcPts val="600"/>
              </a:spcAft>
            </a:pPr>
            <a:r>
              <a:rPr lang="en-US" sz="5000" cap="all" spc="100">
                <a:solidFill>
                  <a:srgbClr val="FFFFFF"/>
                </a:solidFill>
                <a:latin typeface="Calibri" panose="020F0502020204030204" pitchFamily="34" charset="0"/>
                <a:ea typeface="+mj-ea"/>
                <a:cs typeface="Calibri" panose="020F0502020204030204" pitchFamily="34" charset="0"/>
              </a:rPr>
              <a:t>A Project Life cycle</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31B4BB6-E498-449B-B0E5-086F90A7D8C6}"/>
              </a:ext>
            </a:extLst>
          </p:cNvPr>
          <p:cNvSpPr txBox="1"/>
          <p:nvPr/>
        </p:nvSpPr>
        <p:spPr>
          <a:xfrm>
            <a:off x="1024129" y="2286000"/>
            <a:ext cx="3791711" cy="3931920"/>
          </a:xfrm>
          <a:prstGeom prst="rect">
            <a:avLst/>
          </a:prstGeom>
        </p:spPr>
        <p:txBody>
          <a:bodyPr rot="0" spcFirstLastPara="0" vertOverflow="overflow" horzOverflow="overflow" vert="horz" lIns="45720" tIns="45720" rIns="45720" bIns="45720" numCol="1" spcCol="0" rtlCol="0" fromWordArt="0" anchorCtr="0" forceAA="0" compatLnSpc="1">
            <a:prstTxWarp prst="textNoShape">
              <a:avLst/>
            </a:prstTxWarp>
            <a:normAutofit/>
          </a:bodyPr>
          <a:lstStyle/>
          <a:p>
            <a:pPr defTabSz="914400">
              <a:lnSpc>
                <a:spcPct val="90000"/>
              </a:lnSpc>
              <a:spcAft>
                <a:spcPts val="600"/>
              </a:spcAft>
              <a:buClr>
                <a:schemeClr val="accent1"/>
              </a:buClr>
            </a:pPr>
            <a:r>
              <a:rPr lang="en-US">
                <a:solidFill>
                  <a:srgbClr val="FFFFFF"/>
                </a:solidFill>
                <a:latin typeface="Calibri" panose="020F0502020204030204" pitchFamily="34" charset="0"/>
                <a:cs typeface="Calibri" panose="020F0502020204030204" pitchFamily="34" charset="0"/>
              </a:rPr>
              <a:t>Robert (2011) defined</a:t>
            </a:r>
          </a:p>
          <a:p>
            <a:pPr defTabSz="914400">
              <a:lnSpc>
                <a:spcPct val="90000"/>
              </a:lnSpc>
              <a:spcAft>
                <a:spcPts val="600"/>
              </a:spcAft>
              <a:buClr>
                <a:schemeClr val="accent1"/>
              </a:buClr>
            </a:pPr>
            <a:r>
              <a:rPr lang="en-US">
                <a:solidFill>
                  <a:srgbClr val="FFFFFF"/>
                </a:solidFill>
                <a:latin typeface="Calibri" panose="020F0502020204030204" pitchFamily="34" charset="0"/>
                <a:cs typeface="Calibri" panose="020F0502020204030204" pitchFamily="34" charset="0"/>
              </a:rPr>
              <a:t>" A project life cycle is the sequence of phases that a project goes through from its initiation to its closure".</a:t>
            </a:r>
          </a:p>
          <a:p>
            <a:pPr defTabSz="914400">
              <a:lnSpc>
                <a:spcPct val="90000"/>
              </a:lnSpc>
              <a:spcAft>
                <a:spcPts val="600"/>
              </a:spcAft>
              <a:buClr>
                <a:schemeClr val="accent1"/>
              </a:buClr>
            </a:pPr>
            <a:r>
              <a:rPr lang="en-US">
                <a:solidFill>
                  <a:srgbClr val="FFFFFF"/>
                </a:solidFill>
                <a:latin typeface="Calibri" panose="020F0502020204030204" pitchFamily="34" charset="0"/>
                <a:cs typeface="Calibri" panose="020F0502020204030204" pitchFamily="34" charset="0"/>
              </a:rPr>
              <a:t>A project has a beginning, middle and end, all of each are important for different reasons. The five processes in every project is initiating, planning, executing and evaluating (Baker and Baker, 2000).</a:t>
            </a:r>
          </a:p>
          <a:p>
            <a:pPr defTabSz="914400">
              <a:lnSpc>
                <a:spcPct val="90000"/>
              </a:lnSpc>
              <a:spcAft>
                <a:spcPts val="600"/>
              </a:spcAft>
              <a:buClr>
                <a:schemeClr val="accent1"/>
              </a:buClr>
            </a:pPr>
            <a:endParaRPr lang="en-US">
              <a:solidFill>
                <a:srgbClr val="FFFFFF"/>
              </a:solidFill>
            </a:endParaRPr>
          </a:p>
        </p:txBody>
      </p:sp>
      <p:pic>
        <p:nvPicPr>
          <p:cNvPr id="2" name="Picture 2" descr="A picture containing drawing&#10;&#10;Description generated with very high confidence">
            <a:extLst>
              <a:ext uri="{FF2B5EF4-FFF2-40B4-BE49-F238E27FC236}">
                <a16:creationId xmlns:a16="http://schemas.microsoft.com/office/drawing/2014/main" id="{FC65350D-151B-4A1B-90D6-B05C3F39C510}"/>
              </a:ext>
            </a:extLst>
          </p:cNvPr>
          <p:cNvPicPr>
            <a:picLocks noChangeAspect="1"/>
          </p:cNvPicPr>
          <p:nvPr/>
        </p:nvPicPr>
        <p:blipFill>
          <a:blip r:embed="rId2"/>
          <a:stretch>
            <a:fillRect/>
          </a:stretch>
        </p:blipFill>
        <p:spPr>
          <a:xfrm>
            <a:off x="6096000" y="681761"/>
            <a:ext cx="5455921" cy="5494478"/>
          </a:xfrm>
          <a:prstGeom prst="rect">
            <a:avLst/>
          </a:prstGeom>
        </p:spPr>
      </p:pic>
    </p:spTree>
    <p:extLst>
      <p:ext uri="{BB962C8B-B14F-4D97-AF65-F5344CB8AC3E}">
        <p14:creationId xmlns:p14="http://schemas.microsoft.com/office/powerpoint/2010/main" val="3954541120"/>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2" name="Rectangle 85">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4" name="Straight Connector 89">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55" name="Rectangle 91">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0" descr="A close up of a logo&#10;&#10;Description generated with high confidence">
            <a:extLst>
              <a:ext uri="{FF2B5EF4-FFF2-40B4-BE49-F238E27FC236}">
                <a16:creationId xmlns:a16="http://schemas.microsoft.com/office/drawing/2014/main" id="{586295B4-A479-4EDD-82C1-7B94D0DDC178}"/>
              </a:ext>
            </a:extLst>
          </p:cNvPr>
          <p:cNvPicPr>
            <a:picLocks noChangeAspect="1"/>
          </p:cNvPicPr>
          <p:nvPr/>
        </p:nvPicPr>
        <p:blipFill rotWithShape="1">
          <a:blip r:embed="rId2"/>
          <a:srcRect t="7785" b="7787"/>
          <a:stretch/>
        </p:blipFill>
        <p:spPr>
          <a:xfrm>
            <a:off x="20" y="975"/>
            <a:ext cx="12191980" cy="6858000"/>
          </a:xfrm>
          <a:prstGeom prst="rect">
            <a:avLst/>
          </a:prstGeom>
        </p:spPr>
      </p:pic>
      <p:sp>
        <p:nvSpPr>
          <p:cNvPr id="156" name="Rectangle 93">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61F30B-D304-D14B-B5B8-7E88BDD49C60}"/>
              </a:ext>
            </a:extLst>
          </p:cNvPr>
          <p:cNvSpPr>
            <a:spLocks noGrp="1"/>
          </p:cNvSpPr>
          <p:nvPr>
            <p:ph type="title"/>
          </p:nvPr>
        </p:nvSpPr>
        <p:spPr>
          <a:xfrm>
            <a:off x="503261" y="1475238"/>
            <a:ext cx="4051215" cy="3033272"/>
          </a:xfrm>
        </p:spPr>
        <p:txBody>
          <a:bodyPr vert="horz" lIns="91440" tIns="45720" rIns="91440" bIns="45720" rtlCol="0" anchor="b">
            <a:normAutofit/>
          </a:bodyPr>
          <a:lstStyle/>
          <a:p>
            <a:pPr algn="ctr"/>
            <a:r>
              <a:rPr lang="en-US" sz="5400" kern="1200" cap="all" spc="200" baseline="0">
                <a:solidFill>
                  <a:srgbClr val="FFFFFF"/>
                </a:solidFill>
                <a:latin typeface="Calibri" panose="020F0502020204030204" pitchFamily="34" charset="0"/>
                <a:cs typeface="Calibri" panose="020F0502020204030204" pitchFamily="34" charset="0"/>
              </a:rPr>
              <a:t>Initiating Phase</a:t>
            </a:r>
            <a:endParaRPr lang="en-US" sz="5400">
              <a:latin typeface="Calibri" panose="020F0502020204030204" pitchFamily="34" charset="0"/>
              <a:cs typeface="Calibri" panose="020F0502020204030204" pitchFamily="34" charset="0"/>
            </a:endParaRPr>
          </a:p>
        </p:txBody>
      </p:sp>
      <p:sp>
        <p:nvSpPr>
          <p:cNvPr id="3" name="Text Placeholder 2">
            <a:extLst>
              <a:ext uri="{FF2B5EF4-FFF2-40B4-BE49-F238E27FC236}">
                <a16:creationId xmlns:a16="http://schemas.microsoft.com/office/drawing/2014/main" id="{F3AF87A1-6A41-D542-B6D2-D19B2161C951}"/>
              </a:ext>
            </a:extLst>
          </p:cNvPr>
          <p:cNvSpPr>
            <a:spLocks noGrp="1"/>
          </p:cNvSpPr>
          <p:nvPr>
            <p:ph type="body" idx="1"/>
          </p:nvPr>
        </p:nvSpPr>
        <p:spPr>
          <a:xfrm>
            <a:off x="853440" y="4608576"/>
            <a:ext cx="3205640" cy="774186"/>
          </a:xfrm>
        </p:spPr>
        <p:txBody>
          <a:bodyPr vert="horz" lIns="91440" tIns="45720" rIns="91440" bIns="45720" rtlCol="0" anchor="t">
            <a:normAutofit/>
          </a:bodyPr>
          <a:lstStyle/>
          <a:p>
            <a:pPr algn="ctr"/>
            <a:r>
              <a:rPr lang="en-US" sz="2000">
                <a:solidFill>
                  <a:srgbClr val="FFFFFF"/>
                </a:solidFill>
                <a:latin typeface="Calibri" panose="020F0502020204030204" pitchFamily="34" charset="0"/>
                <a:cs typeface="Calibri" panose="020F0502020204030204" pitchFamily="34" charset="0"/>
              </a:rPr>
              <a:t>By </a:t>
            </a:r>
            <a:endParaRPr lang="en-US" sz="2000">
              <a:latin typeface="Calibri" panose="020F0502020204030204" pitchFamily="34" charset="0"/>
              <a:cs typeface="Calibri" panose="020F0502020204030204" pitchFamily="34" charset="0"/>
            </a:endParaRPr>
          </a:p>
          <a:p>
            <a:pPr algn="ctr"/>
            <a:r>
              <a:rPr lang="en-US" sz="2000">
                <a:solidFill>
                  <a:srgbClr val="FFFFFF"/>
                </a:solidFill>
                <a:latin typeface="Calibri" panose="020F0502020204030204" pitchFamily="34" charset="0"/>
                <a:cs typeface="Calibri" panose="020F0502020204030204" pitchFamily="34" charset="0"/>
              </a:rPr>
              <a:t>Sabia begum</a:t>
            </a:r>
          </a:p>
        </p:txBody>
      </p:sp>
      <p:cxnSp>
        <p:nvCxnSpPr>
          <p:cNvPr id="157" name="Straight Connector 95">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3D91F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3122456"/>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1" name="Rectangle 7">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3" name="Straight Connector 11">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34" name="Rectangle 13">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5" name="Straight Connector 15">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5557" y="4593863"/>
            <a:ext cx="2926080" cy="0"/>
          </a:xfrm>
          <a:prstGeom prst="line">
            <a:avLst/>
          </a:prstGeom>
          <a:ln w="19050">
            <a:solidFill>
              <a:srgbClr val="F3F867"/>
            </a:solidFill>
          </a:ln>
        </p:spPr>
        <p:style>
          <a:lnRef idx="1">
            <a:schemeClr val="accent1"/>
          </a:lnRef>
          <a:fillRef idx="0">
            <a:schemeClr val="accent1"/>
          </a:fillRef>
          <a:effectRef idx="0">
            <a:schemeClr val="accent1"/>
          </a:effectRef>
          <a:fontRef idx="minor">
            <a:schemeClr val="tx1"/>
          </a:fontRef>
        </p:style>
      </p:cxnSp>
      <p:pic>
        <p:nvPicPr>
          <p:cNvPr id="3" name="Picture 3" descr="A close up of a logo&#10;&#10;Description generated with high confidence">
            <a:extLst>
              <a:ext uri="{FF2B5EF4-FFF2-40B4-BE49-F238E27FC236}">
                <a16:creationId xmlns:a16="http://schemas.microsoft.com/office/drawing/2014/main" id="{84D627B9-1721-4009-9A97-DEDA564FB0F9}"/>
              </a:ext>
            </a:extLst>
          </p:cNvPr>
          <p:cNvPicPr>
            <a:picLocks noChangeAspect="1"/>
          </p:cNvPicPr>
          <p:nvPr/>
        </p:nvPicPr>
        <p:blipFill rotWithShape="1">
          <a:blip r:embed="rId2"/>
          <a:srcRect l="7340" t="29178" r="5694" b="12001"/>
          <a:stretch/>
        </p:blipFill>
        <p:spPr>
          <a:xfrm>
            <a:off x="4392299" y="790128"/>
            <a:ext cx="7509039" cy="5087428"/>
          </a:xfrm>
          <a:prstGeom prst="rect">
            <a:avLst/>
          </a:prstGeom>
        </p:spPr>
      </p:pic>
      <p:sp>
        <p:nvSpPr>
          <p:cNvPr id="4" name="TextBox 3">
            <a:extLst>
              <a:ext uri="{FF2B5EF4-FFF2-40B4-BE49-F238E27FC236}">
                <a16:creationId xmlns:a16="http://schemas.microsoft.com/office/drawing/2014/main" id="{D30D2BA8-5AF9-594D-A064-22F85C016E18}"/>
              </a:ext>
            </a:extLst>
          </p:cNvPr>
          <p:cNvSpPr txBox="1"/>
          <p:nvPr/>
        </p:nvSpPr>
        <p:spPr>
          <a:xfrm>
            <a:off x="1001183" y="463997"/>
            <a:ext cx="3274828" cy="4031873"/>
          </a:xfrm>
          <a:prstGeom prst="rect">
            <a:avLst/>
          </a:prstGeom>
          <a:noFill/>
        </p:spPr>
        <p:txBody>
          <a:bodyPr wrap="square" rtlCol="0">
            <a:spAutoFit/>
          </a:bodyPr>
          <a:lstStyle/>
          <a:p>
            <a:pPr algn="ctr"/>
            <a:r>
              <a:rPr lang="en-US" sz="3200" err="1">
                <a:latin typeface="Calibri" panose="020F0502020204030204" pitchFamily="34" charset="0"/>
                <a:cs typeface="Calibri" panose="020F0502020204030204" pitchFamily="34" charset="0"/>
              </a:rPr>
              <a:t>Bredillet</a:t>
            </a:r>
            <a:r>
              <a:rPr lang="en-US" sz="3200">
                <a:latin typeface="Calibri" panose="020F0502020204030204" pitchFamily="34" charset="0"/>
                <a:cs typeface="Calibri" panose="020F0502020204030204" pitchFamily="34" charset="0"/>
              </a:rPr>
              <a:t>, </a:t>
            </a:r>
            <a:r>
              <a:rPr lang="en-US" sz="3200" err="1">
                <a:latin typeface="Calibri" panose="020F0502020204030204" pitchFamily="34" charset="0"/>
                <a:cs typeface="Calibri" panose="020F0502020204030204" pitchFamily="34" charset="0"/>
              </a:rPr>
              <a:t>Tywoniak</a:t>
            </a:r>
            <a:r>
              <a:rPr lang="en-US" sz="3200">
                <a:latin typeface="Calibri" panose="020F0502020204030204" pitchFamily="34" charset="0"/>
                <a:cs typeface="Calibri" panose="020F0502020204030204" pitchFamily="34" charset="0"/>
              </a:rPr>
              <a:t> and </a:t>
            </a:r>
            <a:r>
              <a:rPr lang="en-US" sz="3200" err="1">
                <a:latin typeface="Calibri" panose="020F0502020204030204" pitchFamily="34" charset="0"/>
                <a:cs typeface="Calibri" panose="020F0502020204030204" pitchFamily="34" charset="0"/>
              </a:rPr>
              <a:t>Dwivedula</a:t>
            </a:r>
            <a:r>
              <a:rPr lang="en-US" sz="3200">
                <a:latin typeface="Calibri" panose="020F0502020204030204" pitchFamily="34" charset="0"/>
                <a:cs typeface="Calibri" panose="020F0502020204030204" pitchFamily="34" charset="0"/>
              </a:rPr>
              <a:t> (2015) defined a project manager should be attribute-based and competence-based.</a:t>
            </a:r>
          </a:p>
        </p:txBody>
      </p:sp>
    </p:spTree>
    <p:extLst>
      <p:ext uri="{BB962C8B-B14F-4D97-AF65-F5344CB8AC3E}">
        <p14:creationId xmlns:p14="http://schemas.microsoft.com/office/powerpoint/2010/main" val="2633210082"/>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7CAA1-68FC-44C1-BE63-A1ED6A87F746}"/>
              </a:ext>
            </a:extLst>
          </p:cNvPr>
          <p:cNvSpPr>
            <a:spLocks noGrp="1"/>
          </p:cNvSpPr>
          <p:nvPr>
            <p:ph type="title"/>
          </p:nvPr>
        </p:nvSpPr>
        <p:spPr>
          <a:xfrm>
            <a:off x="1024128" y="585216"/>
            <a:ext cx="5867061" cy="1499616"/>
          </a:xfrm>
        </p:spPr>
        <p:txBody>
          <a:bodyPr vert="horz" lIns="91440" tIns="45720" rIns="91440" bIns="45720" rtlCol="0" anchor="ctr">
            <a:normAutofit/>
          </a:bodyPr>
          <a:lstStyle/>
          <a:p>
            <a:r>
              <a:rPr lang="en-US">
                <a:latin typeface="Calibri" panose="020F0502020204030204" pitchFamily="34" charset="0"/>
                <a:cs typeface="Calibri" panose="020F0502020204030204" pitchFamily="34" charset="0"/>
              </a:rPr>
              <a:t>Quad chart</a:t>
            </a:r>
          </a:p>
        </p:txBody>
      </p:sp>
      <p:pic>
        <p:nvPicPr>
          <p:cNvPr id="5" name="Picture 5" descr="A screenshot of a cell phone&#10;&#10;Description generated with very high confidence">
            <a:extLst>
              <a:ext uri="{FF2B5EF4-FFF2-40B4-BE49-F238E27FC236}">
                <a16:creationId xmlns:a16="http://schemas.microsoft.com/office/drawing/2014/main" id="{15133CA2-75A7-40D4-A97B-6D28CB663065}"/>
              </a:ext>
            </a:extLst>
          </p:cNvPr>
          <p:cNvPicPr>
            <a:picLocks noGrp="1" noChangeAspect="1"/>
          </p:cNvPicPr>
          <p:nvPr>
            <p:ph idx="1"/>
          </p:nvPr>
        </p:nvPicPr>
        <p:blipFill rotWithShape="1">
          <a:blip r:embed="rId2"/>
          <a:srcRect l="2081" t="17212" r="3592" b="2100"/>
          <a:stretch/>
        </p:blipFill>
        <p:spPr>
          <a:xfrm>
            <a:off x="744279" y="1988288"/>
            <a:ext cx="6018028" cy="3864935"/>
          </a:xfrm>
          <a:prstGeom prst="rect">
            <a:avLst/>
          </a:prstGeom>
        </p:spPr>
      </p:pic>
      <p:sp>
        <p:nvSpPr>
          <p:cNvPr id="10" name="Rectangle 9">
            <a:extLst>
              <a:ext uri="{FF2B5EF4-FFF2-40B4-BE49-F238E27FC236}">
                <a16:creationId xmlns:a16="http://schemas.microsoft.com/office/drawing/2014/main" id="{CA4D39DB-AFA4-47BA-A7F2-13A71D210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2"/>
            <a:ext cx="4657344"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5BBB931-71A4-4D43-BEFF-EC2BC358DC94}"/>
              </a:ext>
            </a:extLst>
          </p:cNvPr>
          <p:cNvSpPr txBox="1"/>
          <p:nvPr/>
        </p:nvSpPr>
        <p:spPr>
          <a:xfrm>
            <a:off x="8021490" y="585216"/>
            <a:ext cx="3527043" cy="5586984"/>
          </a:xfrm>
          <a:prstGeom prst="rect">
            <a:avLst/>
          </a:prstGeom>
        </p:spPr>
        <p:txBody>
          <a:bodyPr rot="0" spcFirstLastPara="0" vertOverflow="overflow" horzOverflow="overflow" vert="horz" lIns="45720" tIns="45720" rIns="45720" bIns="45720" numCol="1" spcCol="0" rtlCol="0" fromWordArt="0" anchor="ctr" anchorCtr="0" forceAA="0" compatLnSpc="1">
            <a:prstTxWarp prst="textNoShape">
              <a:avLst/>
            </a:prstTxWarp>
            <a:normAutofit/>
          </a:bodyPr>
          <a:lstStyle/>
          <a:p>
            <a:pPr defTabSz="914400">
              <a:lnSpc>
                <a:spcPct val="90000"/>
              </a:lnSpc>
              <a:spcAft>
                <a:spcPts val="600"/>
              </a:spcAft>
              <a:buClr>
                <a:schemeClr val="accent1"/>
              </a:buClr>
            </a:pPr>
            <a:r>
              <a:rPr lang="en-US" sz="2000">
                <a:solidFill>
                  <a:srgbClr val="FFFFFF"/>
                </a:solidFill>
                <a:latin typeface="Calibri" panose="020F0502020204030204" pitchFamily="34" charset="0"/>
                <a:cs typeface="Calibri" panose="020F0502020204030204" pitchFamily="34" charset="0"/>
              </a:rPr>
              <a:t>The Quad chart employs four structured categories for planning and communicating complex purposes, often comprised of decision makers, in a graphical way (SAGE Journals,2019). It includes Project Scoping, Stakeholders and Stakeholder Analysis, Desired outcomes and measures of Success (Secondary Benefits).</a:t>
            </a:r>
          </a:p>
        </p:txBody>
      </p:sp>
    </p:spTree>
    <p:extLst>
      <p:ext uri="{BB962C8B-B14F-4D97-AF65-F5344CB8AC3E}">
        <p14:creationId xmlns:p14="http://schemas.microsoft.com/office/powerpoint/2010/main" val="3120729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automatically generated">
            <a:extLst>
              <a:ext uri="{FF2B5EF4-FFF2-40B4-BE49-F238E27FC236}">
                <a16:creationId xmlns:a16="http://schemas.microsoft.com/office/drawing/2014/main" id="{D9C06CE7-1D16-CB42-87D4-83BB5F18B60B}"/>
              </a:ext>
            </a:extLst>
          </p:cNvPr>
          <p:cNvPicPr>
            <a:picLocks noChangeAspect="1"/>
          </p:cNvPicPr>
          <p:nvPr/>
        </p:nvPicPr>
        <p:blipFill rotWithShape="1">
          <a:blip r:embed="rId2"/>
          <a:srcRect t="10373"/>
          <a:stretch/>
        </p:blipFill>
        <p:spPr>
          <a:xfrm>
            <a:off x="1851896" y="804333"/>
            <a:ext cx="8488204" cy="5249331"/>
          </a:xfrm>
          <a:prstGeom prst="rect">
            <a:avLst/>
          </a:prstGeom>
        </p:spPr>
      </p:pic>
      <p:sp>
        <p:nvSpPr>
          <p:cNvPr id="4" name="Rectangle 3">
            <a:extLst>
              <a:ext uri="{FF2B5EF4-FFF2-40B4-BE49-F238E27FC236}">
                <a16:creationId xmlns:a16="http://schemas.microsoft.com/office/drawing/2014/main" id="{869EABB6-A0B6-0F4B-AE13-68D041D5EE37}"/>
              </a:ext>
            </a:extLst>
          </p:cNvPr>
          <p:cNvSpPr/>
          <p:nvPr/>
        </p:nvSpPr>
        <p:spPr>
          <a:xfrm>
            <a:off x="4197408" y="-118997"/>
            <a:ext cx="3510320" cy="923330"/>
          </a:xfrm>
          <a:prstGeom prst="rect">
            <a:avLst/>
          </a:prstGeom>
          <a:noFill/>
          <a:ln>
            <a:noFill/>
          </a:ln>
        </p:spPr>
        <p:txBody>
          <a:bodyPr wrap="none" lIns="91440" tIns="45720" rIns="91440" bIns="45720">
            <a:spAutoFit/>
          </a:bodyPr>
          <a:lstStyle/>
          <a:p>
            <a:pPr algn="ctr"/>
            <a:r>
              <a:rPr lang="en-GB" sz="5400" b="0" cap="none" spc="0">
                <a:ln w="0"/>
                <a:solidFill>
                  <a:srgbClr val="FFC000"/>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Quad Chart</a:t>
            </a:r>
          </a:p>
        </p:txBody>
      </p:sp>
    </p:spTree>
    <p:extLst>
      <p:ext uri="{BB962C8B-B14F-4D97-AF65-F5344CB8AC3E}">
        <p14:creationId xmlns:p14="http://schemas.microsoft.com/office/powerpoint/2010/main" val="18584766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9" name="Straight Connector 38">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Title 9">
            <a:extLst>
              <a:ext uri="{FF2B5EF4-FFF2-40B4-BE49-F238E27FC236}">
                <a16:creationId xmlns:a16="http://schemas.microsoft.com/office/drawing/2014/main" id="{F4AC1490-FDCB-447D-B3F3-2CB0DAD86EE1}"/>
              </a:ext>
            </a:extLst>
          </p:cNvPr>
          <p:cNvSpPr>
            <a:spLocks noGrp="1"/>
          </p:cNvSpPr>
          <p:nvPr>
            <p:ph type="title"/>
          </p:nvPr>
        </p:nvSpPr>
        <p:spPr>
          <a:xfrm>
            <a:off x="1024129" y="585216"/>
            <a:ext cx="4431792" cy="1499616"/>
          </a:xfrm>
        </p:spPr>
        <p:txBody>
          <a:bodyPr vert="horz" lIns="91440" tIns="45720" rIns="91440" bIns="45720" rtlCol="0" anchor="ctr">
            <a:normAutofit/>
          </a:bodyPr>
          <a:lstStyle/>
          <a:p>
            <a:pPr algn="ctr"/>
            <a:r>
              <a:rPr lang="en-US" spc="100">
                <a:latin typeface="Calibri" panose="020F0502020204030204" pitchFamily="34" charset="0"/>
                <a:cs typeface="Calibri" panose="020F0502020204030204" pitchFamily="34" charset="0"/>
              </a:rPr>
              <a:t>Stakeholder Analysis</a:t>
            </a:r>
          </a:p>
        </p:txBody>
      </p:sp>
      <p:sp>
        <p:nvSpPr>
          <p:cNvPr id="12" name="Text Placeholder 11">
            <a:extLst>
              <a:ext uri="{FF2B5EF4-FFF2-40B4-BE49-F238E27FC236}">
                <a16:creationId xmlns:a16="http://schemas.microsoft.com/office/drawing/2014/main" id="{59B8E431-52C0-460C-AB82-80FA2583765F}"/>
              </a:ext>
            </a:extLst>
          </p:cNvPr>
          <p:cNvSpPr>
            <a:spLocks noGrp="1"/>
          </p:cNvSpPr>
          <p:nvPr>
            <p:ph type="body" sz="half" idx="2"/>
          </p:nvPr>
        </p:nvSpPr>
        <p:spPr>
          <a:xfrm>
            <a:off x="371834" y="1346507"/>
            <a:ext cx="5736381" cy="4294703"/>
          </a:xfrm>
        </p:spPr>
        <p:txBody>
          <a:bodyPr vert="horz" lIns="45720" tIns="45720" rIns="45720" bIns="45720" rtlCol="0">
            <a:normAutofit/>
          </a:bodyPr>
          <a:lstStyle/>
          <a:p>
            <a:pPr>
              <a:lnSpc>
                <a:spcPct val="90000"/>
              </a:lnSpc>
              <a:spcAft>
                <a:spcPts val="0"/>
              </a:spcAft>
            </a:pPr>
            <a:endParaRPr lang="en-US" sz="4000">
              <a:solidFill>
                <a:schemeClr val="tx1"/>
              </a:solidFill>
              <a:latin typeface="Calibri" panose="020F0502020204030204" pitchFamily="34" charset="0"/>
              <a:cs typeface="Calibri" panose="020F0502020204030204" pitchFamily="34" charset="0"/>
            </a:endParaRPr>
          </a:p>
          <a:p>
            <a:pPr algn="ctr">
              <a:lnSpc>
                <a:spcPct val="90000"/>
              </a:lnSpc>
              <a:spcAft>
                <a:spcPts val="0"/>
              </a:spcAft>
            </a:pPr>
            <a:r>
              <a:rPr lang="en-US" sz="4000">
                <a:solidFill>
                  <a:schemeClr val="tx1"/>
                </a:solidFill>
                <a:latin typeface="Calibri" panose="020F0502020204030204" pitchFamily="34" charset="0"/>
                <a:cs typeface="Calibri" panose="020F0502020204030204" pitchFamily="34" charset="0"/>
              </a:rPr>
              <a:t>" any individual or a group who can affect or be affected by the process or the outcomes"  (Sciencedirect,2011).</a:t>
            </a:r>
          </a:p>
          <a:p>
            <a:pPr>
              <a:lnSpc>
                <a:spcPct val="90000"/>
              </a:lnSpc>
            </a:pPr>
            <a:endParaRPr lang="en-US">
              <a:solidFill>
                <a:schemeClr val="tx1"/>
              </a:solidFill>
            </a:endParaRPr>
          </a:p>
        </p:txBody>
      </p:sp>
      <p:pic>
        <p:nvPicPr>
          <p:cNvPr id="13" name="Picture 13">
            <a:extLst>
              <a:ext uri="{FF2B5EF4-FFF2-40B4-BE49-F238E27FC236}">
                <a16:creationId xmlns:a16="http://schemas.microsoft.com/office/drawing/2014/main" id="{80FEBD05-E3D9-4A90-A505-041F2D4C4CCD}"/>
              </a:ext>
            </a:extLst>
          </p:cNvPr>
          <p:cNvPicPr>
            <a:picLocks noChangeAspect="1"/>
          </p:cNvPicPr>
          <p:nvPr/>
        </p:nvPicPr>
        <p:blipFill>
          <a:blip r:embed="rId2"/>
          <a:stretch>
            <a:fillRect/>
          </a:stretch>
        </p:blipFill>
        <p:spPr>
          <a:xfrm>
            <a:off x="6096000" y="1675936"/>
            <a:ext cx="5455921" cy="3506128"/>
          </a:xfrm>
          <a:prstGeom prst="rect">
            <a:avLst/>
          </a:prstGeom>
        </p:spPr>
      </p:pic>
    </p:spTree>
    <p:extLst>
      <p:ext uri="{BB962C8B-B14F-4D97-AF65-F5344CB8AC3E}">
        <p14:creationId xmlns:p14="http://schemas.microsoft.com/office/powerpoint/2010/main" val="72820906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1">
            <a:extLst>
              <a:ext uri="{FF2B5EF4-FFF2-40B4-BE49-F238E27FC236}">
                <a16:creationId xmlns:a16="http://schemas.microsoft.com/office/drawing/2014/main" id="{5E7A273F-B7B7-A94A-9792-A66BDAB2CC63}"/>
              </a:ext>
            </a:extLst>
          </p:cNvPr>
          <p:cNvSpPr>
            <a:spLocks noChangeArrowheads="1"/>
          </p:cNvSpPr>
          <p:nvPr/>
        </p:nvSpPr>
        <p:spPr bwMode="auto">
          <a:xfrm>
            <a:off x="11899730" y="2422267"/>
            <a:ext cx="35266"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just"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014FD130-15BA-8C47-8CFA-20542D760BD2}"/>
              </a:ext>
            </a:extLst>
          </p:cNvPr>
          <p:cNvGraphicFramePr>
            <a:graphicFrameLocks noGrp="1"/>
          </p:cNvGraphicFramePr>
          <p:nvPr>
            <p:extLst>
              <p:ext uri="{D42A27DB-BD31-4B8C-83A1-F6EECF244321}">
                <p14:modId xmlns:p14="http://schemas.microsoft.com/office/powerpoint/2010/main" val="1531017183"/>
              </p:ext>
            </p:extLst>
          </p:nvPr>
        </p:nvGraphicFramePr>
        <p:xfrm>
          <a:off x="804332" y="1670030"/>
          <a:ext cx="10583333" cy="4378551"/>
        </p:xfrm>
        <a:graphic>
          <a:graphicData uri="http://schemas.openxmlformats.org/drawingml/2006/table">
            <a:tbl>
              <a:tblPr firstRow="1" bandRow="1">
                <a:tableStyleId>{8799B23B-EC83-4686-B30A-512413B5E67A}</a:tableStyleId>
              </a:tblPr>
              <a:tblGrid>
                <a:gridCol w="710202">
                  <a:extLst>
                    <a:ext uri="{9D8B030D-6E8A-4147-A177-3AD203B41FA5}">
                      <a16:colId xmlns:a16="http://schemas.microsoft.com/office/drawing/2014/main" val="2801218969"/>
                    </a:ext>
                  </a:extLst>
                </a:gridCol>
                <a:gridCol w="1858506">
                  <a:extLst>
                    <a:ext uri="{9D8B030D-6E8A-4147-A177-3AD203B41FA5}">
                      <a16:colId xmlns:a16="http://schemas.microsoft.com/office/drawing/2014/main" val="1875120817"/>
                    </a:ext>
                  </a:extLst>
                </a:gridCol>
                <a:gridCol w="4079318">
                  <a:extLst>
                    <a:ext uri="{9D8B030D-6E8A-4147-A177-3AD203B41FA5}">
                      <a16:colId xmlns:a16="http://schemas.microsoft.com/office/drawing/2014/main" val="1126511579"/>
                    </a:ext>
                  </a:extLst>
                </a:gridCol>
                <a:gridCol w="3935307">
                  <a:extLst>
                    <a:ext uri="{9D8B030D-6E8A-4147-A177-3AD203B41FA5}">
                      <a16:colId xmlns:a16="http://schemas.microsoft.com/office/drawing/2014/main" val="3190346767"/>
                    </a:ext>
                  </a:extLst>
                </a:gridCol>
              </a:tblGrid>
              <a:tr h="410887">
                <a:tc>
                  <a:txBody>
                    <a:bodyPr/>
                    <a:lstStyle/>
                    <a:p>
                      <a:pPr algn="ctr" rtl="0" fontAlgn="base"/>
                      <a:r>
                        <a:rPr lang="en-GB" sz="1200" b="1">
                          <a:effectLst/>
                        </a:rPr>
                        <a:t>Priority </a:t>
                      </a:r>
                    </a:p>
                    <a:p>
                      <a:pPr algn="ctr" rtl="0" fontAlgn="base"/>
                      <a:r>
                        <a:rPr lang="en-GB" sz="1200" b="1">
                          <a:effectLst/>
                        </a:rPr>
                        <a:t>H/M/L </a:t>
                      </a:r>
                      <a:endParaRPr lang="en-GB" sz="1200" b="1" i="0">
                        <a:effectLst/>
                      </a:endParaRPr>
                    </a:p>
                  </a:txBody>
                  <a:tcPr marL="3409" marR="3409" marT="1705" marB="1705"/>
                </a:tc>
                <a:tc>
                  <a:txBody>
                    <a:bodyPr/>
                    <a:lstStyle/>
                    <a:p>
                      <a:pPr algn="ctr" rtl="0" fontAlgn="base"/>
                      <a:r>
                        <a:rPr lang="en-GB" sz="1200" b="1">
                          <a:effectLst/>
                        </a:rPr>
                        <a:t>Stakeholder </a:t>
                      </a:r>
                      <a:endParaRPr lang="en-GB" sz="1200" b="1" i="0">
                        <a:effectLst/>
                      </a:endParaRPr>
                    </a:p>
                  </a:txBody>
                  <a:tcPr marL="3409" marR="3409" marT="1705" marB="1705"/>
                </a:tc>
                <a:tc>
                  <a:txBody>
                    <a:bodyPr/>
                    <a:lstStyle/>
                    <a:p>
                      <a:pPr algn="ctr" rtl="0" fontAlgn="base"/>
                      <a:r>
                        <a:rPr lang="en-GB" sz="1200" b="1">
                          <a:effectLst/>
                        </a:rPr>
                        <a:t>Stakeholders Perspective </a:t>
                      </a:r>
                      <a:endParaRPr lang="en-GB" sz="1200" b="1" i="0">
                        <a:effectLst/>
                      </a:endParaRPr>
                    </a:p>
                  </a:txBody>
                  <a:tcPr marL="3409" marR="3409" marT="1705" marB="1705"/>
                </a:tc>
                <a:tc>
                  <a:txBody>
                    <a:bodyPr/>
                    <a:lstStyle/>
                    <a:p>
                      <a:pPr algn="ctr" rtl="0" fontAlgn="base"/>
                      <a:r>
                        <a:rPr lang="en-GB" sz="1200" b="1">
                          <a:effectLst/>
                        </a:rPr>
                        <a:t>Action </a:t>
                      </a:r>
                      <a:endParaRPr lang="en-GB" sz="1200" b="1" i="0">
                        <a:effectLst/>
                      </a:endParaRPr>
                    </a:p>
                  </a:txBody>
                  <a:tcPr marL="3409" marR="3409" marT="1705" marB="1705"/>
                </a:tc>
                <a:extLst>
                  <a:ext uri="{0D108BD9-81ED-4DB2-BD59-A6C34878D82A}">
                    <a16:rowId xmlns:a16="http://schemas.microsoft.com/office/drawing/2014/main" val="2121707322"/>
                  </a:ext>
                </a:extLst>
              </a:tr>
              <a:tr h="592796">
                <a:tc>
                  <a:txBody>
                    <a:bodyPr/>
                    <a:lstStyle/>
                    <a:p>
                      <a:pPr algn="ctr" rtl="0" fontAlgn="base"/>
                      <a:r>
                        <a:rPr lang="en-GB" sz="1200" b="0">
                          <a:effectLst/>
                        </a:rPr>
                        <a:t>High</a:t>
                      </a:r>
                      <a:r>
                        <a:rPr lang="en-GB" sz="1200" b="1">
                          <a:effectLst/>
                        </a:rPr>
                        <a:t> </a:t>
                      </a:r>
                      <a:endParaRPr lang="en-GB" sz="1200" b="1" i="0">
                        <a:effectLst/>
                      </a:endParaRPr>
                    </a:p>
                  </a:txBody>
                  <a:tcPr marL="3409" marR="3409" marT="1705" marB="1705"/>
                </a:tc>
                <a:tc>
                  <a:txBody>
                    <a:bodyPr/>
                    <a:lstStyle/>
                    <a:p>
                      <a:pPr algn="ctr" rtl="0" fontAlgn="base"/>
                      <a:r>
                        <a:rPr lang="en-GB" sz="1200" b="0">
                          <a:effectLst/>
                        </a:rPr>
                        <a:t>Welsh Government </a:t>
                      </a:r>
                      <a:endParaRPr lang="en-GB" sz="1200" b="0" i="0">
                        <a:effectLst/>
                      </a:endParaRPr>
                    </a:p>
                  </a:txBody>
                  <a:tcPr marL="3409" marR="3409" marT="1705" marB="1705"/>
                </a:tc>
                <a:tc>
                  <a:txBody>
                    <a:bodyPr/>
                    <a:lstStyle/>
                    <a:p>
                      <a:pPr algn="just" rtl="0" fontAlgn="base"/>
                      <a:r>
                        <a:rPr lang="en-GB" sz="1200" b="0">
                          <a:effectLst/>
                        </a:rPr>
                        <a:t>WG is funding the project </a:t>
                      </a:r>
                      <a:endParaRPr lang="en-GB" sz="1200" b="0" i="0">
                        <a:effectLst/>
                      </a:endParaRPr>
                    </a:p>
                  </a:txBody>
                  <a:tcPr marL="3409" marR="3409" marT="1705" marB="1705"/>
                </a:tc>
                <a:tc>
                  <a:txBody>
                    <a:bodyPr/>
                    <a:lstStyle/>
                    <a:p>
                      <a:pPr algn="l" rtl="0" fontAlgn="base"/>
                      <a:r>
                        <a:rPr lang="en-GB" sz="1200" b="0">
                          <a:effectLst/>
                        </a:rPr>
                        <a:t>WG have the campaign to support the public in enhancing higher education and promoting employment opportunities  </a:t>
                      </a:r>
                      <a:endParaRPr lang="en-GB" sz="1200" b="0" i="0">
                        <a:effectLst/>
                      </a:endParaRPr>
                    </a:p>
                  </a:txBody>
                  <a:tcPr marL="3409" marR="3409" marT="1705" marB="1705"/>
                </a:tc>
                <a:extLst>
                  <a:ext uri="{0D108BD9-81ED-4DB2-BD59-A6C34878D82A}">
                    <a16:rowId xmlns:a16="http://schemas.microsoft.com/office/drawing/2014/main" val="2254502861"/>
                  </a:ext>
                </a:extLst>
              </a:tr>
              <a:tr h="410887">
                <a:tc>
                  <a:txBody>
                    <a:bodyPr/>
                    <a:lstStyle/>
                    <a:p>
                      <a:pPr algn="ctr" rtl="0" fontAlgn="base"/>
                      <a:r>
                        <a:rPr lang="en-GB" sz="1200" b="0">
                          <a:effectLst/>
                        </a:rPr>
                        <a:t>High</a:t>
                      </a:r>
                      <a:r>
                        <a:rPr lang="en-GB" sz="1200" b="1">
                          <a:effectLst/>
                        </a:rPr>
                        <a:t> </a:t>
                      </a:r>
                      <a:endParaRPr lang="en-GB" sz="1200" b="1" i="0">
                        <a:effectLst/>
                      </a:endParaRPr>
                    </a:p>
                  </a:txBody>
                  <a:tcPr marL="3409" marR="3409" marT="1705" marB="1705"/>
                </a:tc>
                <a:tc>
                  <a:txBody>
                    <a:bodyPr/>
                    <a:lstStyle/>
                    <a:p>
                      <a:pPr algn="ctr" rtl="0" fontAlgn="base"/>
                      <a:r>
                        <a:rPr lang="en-GB" sz="1200" b="0">
                          <a:effectLst/>
                        </a:rPr>
                        <a:t>Swansea Council </a:t>
                      </a:r>
                      <a:endParaRPr lang="en-GB" sz="1200" b="0" i="0">
                        <a:effectLst/>
                      </a:endParaRPr>
                    </a:p>
                  </a:txBody>
                  <a:tcPr marL="3409" marR="3409" marT="1705" marB="1705"/>
                </a:tc>
                <a:tc>
                  <a:txBody>
                    <a:bodyPr/>
                    <a:lstStyle/>
                    <a:p>
                      <a:pPr algn="l" rtl="0" fontAlgn="base"/>
                      <a:r>
                        <a:rPr lang="en-GB" sz="1200" b="0">
                          <a:effectLst/>
                        </a:rPr>
                        <a:t>Swansea working is working in partnership with the Welsh Government to make the campaign successful  </a:t>
                      </a:r>
                      <a:endParaRPr lang="en-GB" sz="1200" b="0" i="0">
                        <a:effectLst/>
                      </a:endParaRPr>
                    </a:p>
                  </a:txBody>
                  <a:tcPr marL="3409" marR="3409" marT="1705" marB="1705"/>
                </a:tc>
                <a:tc>
                  <a:txBody>
                    <a:bodyPr/>
                    <a:lstStyle/>
                    <a:p>
                      <a:pPr algn="l" rtl="0" fontAlgn="base"/>
                      <a:r>
                        <a:rPr lang="en-GB" sz="1200" b="0">
                          <a:effectLst/>
                        </a:rPr>
                        <a:t>Swansea Working requires making Swansea community aware of the educational activities  </a:t>
                      </a:r>
                      <a:endParaRPr lang="en-GB" sz="1200" b="0" i="0">
                        <a:effectLst/>
                      </a:endParaRPr>
                    </a:p>
                  </a:txBody>
                  <a:tcPr marL="3409" marR="3409" marT="1705" marB="1705"/>
                </a:tc>
                <a:extLst>
                  <a:ext uri="{0D108BD9-81ED-4DB2-BD59-A6C34878D82A}">
                    <a16:rowId xmlns:a16="http://schemas.microsoft.com/office/drawing/2014/main" val="3878210357"/>
                  </a:ext>
                </a:extLst>
              </a:tr>
              <a:tr h="592796">
                <a:tc>
                  <a:txBody>
                    <a:bodyPr/>
                    <a:lstStyle/>
                    <a:p>
                      <a:pPr algn="ctr" rtl="0" fontAlgn="base"/>
                      <a:r>
                        <a:rPr lang="en-GB" sz="1200" b="0">
                          <a:effectLst/>
                        </a:rPr>
                        <a:t>Medium</a:t>
                      </a:r>
                      <a:r>
                        <a:rPr lang="en-GB" sz="1200" b="1">
                          <a:effectLst/>
                        </a:rPr>
                        <a:t> </a:t>
                      </a:r>
                      <a:endParaRPr lang="en-GB" sz="1200" b="1" i="0">
                        <a:effectLst/>
                      </a:endParaRPr>
                    </a:p>
                  </a:txBody>
                  <a:tcPr marL="3409" marR="3409" marT="1705" marB="1705"/>
                </a:tc>
                <a:tc>
                  <a:txBody>
                    <a:bodyPr/>
                    <a:lstStyle/>
                    <a:p>
                      <a:pPr algn="ctr" rtl="0" fontAlgn="base"/>
                      <a:r>
                        <a:rPr lang="en-GB" sz="1200" b="0">
                          <a:effectLst/>
                        </a:rPr>
                        <a:t>UWTSD </a:t>
                      </a:r>
                      <a:endParaRPr lang="en-GB" sz="1200" b="0" i="0">
                        <a:effectLst/>
                      </a:endParaRPr>
                    </a:p>
                  </a:txBody>
                  <a:tcPr marL="3409" marR="3409" marT="1705" marB="1705"/>
                </a:tc>
                <a:tc>
                  <a:txBody>
                    <a:bodyPr/>
                    <a:lstStyle/>
                    <a:p>
                      <a:pPr algn="l" rtl="0" fontAlgn="base"/>
                      <a:r>
                        <a:rPr lang="en-GB" sz="1200" b="0">
                          <a:effectLst/>
                        </a:rPr>
                        <a:t>Students can experience in helping with the project to develop Project Management skills for academic purpose  </a:t>
                      </a:r>
                      <a:endParaRPr lang="en-GB" sz="1200" b="0" i="0">
                        <a:effectLst/>
                      </a:endParaRPr>
                    </a:p>
                  </a:txBody>
                  <a:tcPr marL="3409" marR="3409" marT="1705" marB="1705"/>
                </a:tc>
                <a:tc>
                  <a:txBody>
                    <a:bodyPr/>
                    <a:lstStyle/>
                    <a:p>
                      <a:pPr algn="l" rtl="0" fontAlgn="base"/>
                      <a:r>
                        <a:rPr lang="en-GB" sz="1200" b="0">
                          <a:effectLst/>
                        </a:rPr>
                        <a:t>Students will volunteer and help with the planning, executing and closing the Jobs Fair on 19</a:t>
                      </a:r>
                      <a:r>
                        <a:rPr lang="en-GB" sz="1200" b="0" baseline="30000">
                          <a:effectLst/>
                        </a:rPr>
                        <a:t>th</a:t>
                      </a:r>
                      <a:r>
                        <a:rPr lang="en-GB" sz="1200" b="0">
                          <a:effectLst/>
                        </a:rPr>
                        <a:t> November 2019 at Dyfatty Community Centre </a:t>
                      </a:r>
                      <a:endParaRPr lang="en-GB" sz="1200" b="0" i="0">
                        <a:effectLst/>
                      </a:endParaRPr>
                    </a:p>
                  </a:txBody>
                  <a:tcPr marL="3409" marR="3409" marT="1705" marB="1705"/>
                </a:tc>
                <a:extLst>
                  <a:ext uri="{0D108BD9-81ED-4DB2-BD59-A6C34878D82A}">
                    <a16:rowId xmlns:a16="http://schemas.microsoft.com/office/drawing/2014/main" val="2628956578"/>
                  </a:ext>
                </a:extLst>
              </a:tr>
              <a:tr h="410887">
                <a:tc>
                  <a:txBody>
                    <a:bodyPr/>
                    <a:lstStyle/>
                    <a:p>
                      <a:pPr algn="ctr" rtl="0" fontAlgn="base"/>
                      <a:r>
                        <a:rPr lang="en-GB" sz="1200" b="0">
                          <a:effectLst/>
                        </a:rPr>
                        <a:t>High</a:t>
                      </a:r>
                      <a:r>
                        <a:rPr lang="en-GB" sz="1200" b="1">
                          <a:effectLst/>
                        </a:rPr>
                        <a:t> </a:t>
                      </a:r>
                      <a:endParaRPr lang="en-GB" sz="1200" b="1" i="0">
                        <a:effectLst/>
                      </a:endParaRPr>
                    </a:p>
                  </a:txBody>
                  <a:tcPr marL="3409" marR="3409" marT="1705" marB="1705"/>
                </a:tc>
                <a:tc>
                  <a:txBody>
                    <a:bodyPr/>
                    <a:lstStyle/>
                    <a:p>
                      <a:pPr algn="ctr" rtl="0" fontAlgn="base"/>
                      <a:r>
                        <a:rPr lang="en-GB" sz="1200" b="0">
                          <a:effectLst/>
                        </a:rPr>
                        <a:t>JOB Centre DWP </a:t>
                      </a:r>
                      <a:endParaRPr lang="en-GB" sz="1200" b="0" i="0">
                        <a:effectLst/>
                      </a:endParaRPr>
                    </a:p>
                  </a:txBody>
                  <a:tcPr marL="3409" marR="3409" marT="1705" marB="1705"/>
                </a:tc>
                <a:tc>
                  <a:txBody>
                    <a:bodyPr/>
                    <a:lstStyle/>
                    <a:p>
                      <a:pPr algn="l" rtl="0" fontAlgn="base"/>
                      <a:r>
                        <a:rPr lang="en-GB" sz="1200" b="0">
                          <a:effectLst/>
                        </a:rPr>
                        <a:t>DWP provide support to clients to enhance CV and training  </a:t>
                      </a:r>
                      <a:endParaRPr lang="en-GB" sz="1200" b="0" i="0">
                        <a:effectLst/>
                      </a:endParaRPr>
                    </a:p>
                  </a:txBody>
                  <a:tcPr marL="3409" marR="3409" marT="1705" marB="1705"/>
                </a:tc>
                <a:tc>
                  <a:txBody>
                    <a:bodyPr/>
                    <a:lstStyle/>
                    <a:p>
                      <a:pPr algn="l" rtl="0" fontAlgn="base"/>
                      <a:r>
                        <a:rPr lang="en-GB" sz="1200" b="0">
                          <a:effectLst/>
                        </a:rPr>
                        <a:t>DWP require to be informed of the Jobs Fair and are participants scheme </a:t>
                      </a:r>
                      <a:endParaRPr lang="en-GB" sz="1200" b="0" i="0">
                        <a:effectLst/>
                      </a:endParaRPr>
                    </a:p>
                  </a:txBody>
                  <a:tcPr marL="3409" marR="3409" marT="1705" marB="1705"/>
                </a:tc>
                <a:extLst>
                  <a:ext uri="{0D108BD9-81ED-4DB2-BD59-A6C34878D82A}">
                    <a16:rowId xmlns:a16="http://schemas.microsoft.com/office/drawing/2014/main" val="721179973"/>
                  </a:ext>
                </a:extLst>
              </a:tr>
              <a:tr h="592796">
                <a:tc>
                  <a:txBody>
                    <a:bodyPr/>
                    <a:lstStyle/>
                    <a:p>
                      <a:pPr algn="ctr" rtl="0" fontAlgn="base"/>
                      <a:r>
                        <a:rPr lang="en-GB" sz="1200" b="0">
                          <a:effectLst/>
                        </a:rPr>
                        <a:t>High</a:t>
                      </a:r>
                      <a:r>
                        <a:rPr lang="en-GB" sz="1200" b="1">
                          <a:effectLst/>
                        </a:rPr>
                        <a:t> </a:t>
                      </a:r>
                      <a:endParaRPr lang="en-GB" sz="1200" b="1" i="0">
                        <a:effectLst/>
                      </a:endParaRPr>
                    </a:p>
                  </a:txBody>
                  <a:tcPr marL="3409" marR="3409" marT="1705" marB="1705"/>
                </a:tc>
                <a:tc>
                  <a:txBody>
                    <a:bodyPr/>
                    <a:lstStyle/>
                    <a:p>
                      <a:pPr algn="ctr" rtl="0" fontAlgn="base"/>
                      <a:r>
                        <a:rPr lang="en-GB" sz="1200" b="0">
                          <a:effectLst/>
                        </a:rPr>
                        <a:t>Residents of Swansea </a:t>
                      </a:r>
                      <a:endParaRPr lang="en-GB" sz="1200" b="0" i="0">
                        <a:effectLst/>
                      </a:endParaRPr>
                    </a:p>
                  </a:txBody>
                  <a:tcPr marL="3409" marR="3409" marT="1705" marB="1705"/>
                </a:tc>
                <a:tc>
                  <a:txBody>
                    <a:bodyPr/>
                    <a:lstStyle/>
                    <a:p>
                      <a:pPr algn="l" rtl="0" fontAlgn="base"/>
                      <a:r>
                        <a:rPr lang="en-GB" sz="1200" b="0">
                          <a:effectLst/>
                        </a:rPr>
                        <a:t>Swansea working will support residents with free learning, training and employment readiness. Free advice  </a:t>
                      </a:r>
                      <a:endParaRPr lang="en-GB" sz="1200" b="0" i="0">
                        <a:effectLst/>
                      </a:endParaRPr>
                    </a:p>
                  </a:txBody>
                  <a:tcPr marL="3409" marR="3409" marT="1705" marB="1705"/>
                </a:tc>
                <a:tc>
                  <a:txBody>
                    <a:bodyPr/>
                    <a:lstStyle/>
                    <a:p>
                      <a:pPr algn="l" rtl="0" fontAlgn="base"/>
                      <a:r>
                        <a:rPr lang="en-GB" sz="1200" b="0">
                          <a:effectLst/>
                        </a:rPr>
                        <a:t>Swansea working and volunteers need to promote and engage with residents of Swansea by poster advertising and leaflet distribution </a:t>
                      </a:r>
                      <a:endParaRPr lang="en-GB" sz="1200" b="0" i="0">
                        <a:effectLst/>
                      </a:endParaRPr>
                    </a:p>
                  </a:txBody>
                  <a:tcPr marL="3409" marR="3409" marT="1705" marB="1705"/>
                </a:tc>
                <a:extLst>
                  <a:ext uri="{0D108BD9-81ED-4DB2-BD59-A6C34878D82A}">
                    <a16:rowId xmlns:a16="http://schemas.microsoft.com/office/drawing/2014/main" val="2511206147"/>
                  </a:ext>
                </a:extLst>
              </a:tr>
              <a:tr h="592796">
                <a:tc>
                  <a:txBody>
                    <a:bodyPr/>
                    <a:lstStyle/>
                    <a:p>
                      <a:pPr algn="ctr" rtl="0" fontAlgn="base"/>
                      <a:r>
                        <a:rPr lang="en-GB" sz="1200" b="0">
                          <a:effectLst/>
                        </a:rPr>
                        <a:t>Medium</a:t>
                      </a:r>
                      <a:r>
                        <a:rPr lang="en-GB" sz="1200" b="1">
                          <a:effectLst/>
                        </a:rPr>
                        <a:t> </a:t>
                      </a:r>
                      <a:endParaRPr lang="en-GB" sz="1200" b="1" i="0">
                        <a:effectLst/>
                      </a:endParaRPr>
                    </a:p>
                  </a:txBody>
                  <a:tcPr marL="3409" marR="3409" marT="1705" marB="1705"/>
                </a:tc>
                <a:tc>
                  <a:txBody>
                    <a:bodyPr/>
                    <a:lstStyle/>
                    <a:p>
                      <a:pPr algn="ctr" rtl="0" fontAlgn="base"/>
                      <a:r>
                        <a:rPr lang="en-GB" sz="1200" b="0">
                          <a:effectLst/>
                        </a:rPr>
                        <a:t>Organisations/Employers </a:t>
                      </a:r>
                      <a:endParaRPr lang="en-GB" sz="1200" b="0" i="0">
                        <a:effectLst/>
                      </a:endParaRPr>
                    </a:p>
                  </a:txBody>
                  <a:tcPr marL="3409" marR="3409" marT="1705" marB="1705"/>
                </a:tc>
                <a:tc>
                  <a:txBody>
                    <a:bodyPr/>
                    <a:lstStyle/>
                    <a:p>
                      <a:pPr algn="just" rtl="0" fontAlgn="base"/>
                      <a:r>
                        <a:rPr lang="en-GB" sz="1200" b="0">
                          <a:effectLst/>
                        </a:rPr>
                        <a:t>Employers advertise vacancies for clients - Employers to attend the Jobs fair with their vacancy’s opportunities for temporary and permanent job roles, </a:t>
                      </a:r>
                      <a:endParaRPr lang="en-GB" sz="1200" b="0" i="0">
                        <a:effectLst/>
                      </a:endParaRPr>
                    </a:p>
                  </a:txBody>
                  <a:tcPr marL="3409" marR="3409" marT="1705" marB="1705"/>
                </a:tc>
                <a:tc>
                  <a:txBody>
                    <a:bodyPr/>
                    <a:lstStyle/>
                    <a:p>
                      <a:pPr algn="l" rtl="0" fontAlgn="base"/>
                      <a:r>
                        <a:rPr lang="en-GB" sz="1200" b="0">
                          <a:effectLst/>
                        </a:rPr>
                        <a:t>this will be done by approaching businesses in Swansea city centre with an open vacancy.  Businesses need to confirm whether they will be contributing to the Jobs Fair </a:t>
                      </a:r>
                      <a:endParaRPr lang="en-GB" sz="1200" b="0" i="0">
                        <a:effectLst/>
                      </a:endParaRPr>
                    </a:p>
                  </a:txBody>
                  <a:tcPr marL="3409" marR="3409" marT="1705" marB="1705"/>
                </a:tc>
                <a:extLst>
                  <a:ext uri="{0D108BD9-81ED-4DB2-BD59-A6C34878D82A}">
                    <a16:rowId xmlns:a16="http://schemas.microsoft.com/office/drawing/2014/main" val="1892678633"/>
                  </a:ext>
                </a:extLst>
              </a:tr>
              <a:tr h="774706">
                <a:tc>
                  <a:txBody>
                    <a:bodyPr/>
                    <a:lstStyle/>
                    <a:p>
                      <a:pPr algn="ctr" rtl="0" fontAlgn="base"/>
                      <a:r>
                        <a:rPr lang="en-GB" sz="1200" b="0">
                          <a:effectLst/>
                        </a:rPr>
                        <a:t>High</a:t>
                      </a:r>
                      <a:r>
                        <a:rPr lang="en-GB" sz="1200" b="1">
                          <a:effectLst/>
                        </a:rPr>
                        <a:t> </a:t>
                      </a:r>
                      <a:endParaRPr lang="en-GB" sz="1200" b="1" i="0">
                        <a:effectLst/>
                      </a:endParaRPr>
                    </a:p>
                  </a:txBody>
                  <a:tcPr marL="3409" marR="3409" marT="1705" marB="1705"/>
                </a:tc>
                <a:tc>
                  <a:txBody>
                    <a:bodyPr/>
                    <a:lstStyle/>
                    <a:p>
                      <a:pPr algn="ctr" rtl="0" fontAlgn="base"/>
                      <a:r>
                        <a:rPr lang="en-GB" sz="1200" b="0">
                          <a:effectLst/>
                        </a:rPr>
                        <a:t>Project Champion – Kimberley Dancer </a:t>
                      </a:r>
                      <a:endParaRPr lang="en-GB" sz="1200" b="0" i="0">
                        <a:effectLst/>
                      </a:endParaRPr>
                    </a:p>
                  </a:txBody>
                  <a:tcPr marL="3409" marR="3409" marT="1705" marB="1705"/>
                </a:tc>
                <a:tc>
                  <a:txBody>
                    <a:bodyPr/>
                    <a:lstStyle/>
                    <a:p>
                      <a:pPr algn="l" rtl="0" fontAlgn="base"/>
                      <a:r>
                        <a:rPr lang="en-GB" sz="1200" b="0">
                          <a:effectLst/>
                        </a:rPr>
                        <a:t>Swansea Working engagement officer will brief the project, tasks and instruct and discuss what is required of the project and authorise tasks  </a:t>
                      </a:r>
                      <a:endParaRPr lang="en-GB" sz="1200" b="0" i="0">
                        <a:effectLst/>
                      </a:endParaRPr>
                    </a:p>
                  </a:txBody>
                  <a:tcPr marL="3409" marR="3409" marT="1705" marB="1705"/>
                </a:tc>
                <a:tc>
                  <a:txBody>
                    <a:bodyPr/>
                    <a:lstStyle/>
                    <a:p>
                      <a:pPr algn="l" rtl="0" fontAlgn="base"/>
                      <a:r>
                        <a:rPr lang="en-GB" sz="1200" b="0">
                          <a:effectLst/>
                        </a:rPr>
                        <a:t>Regular communication with project champion through email, text and phone calls  </a:t>
                      </a:r>
                    </a:p>
                    <a:p>
                      <a:pPr algn="l" rtl="0" fontAlgn="base"/>
                      <a:r>
                        <a:rPr lang="en-GB" sz="1200" b="0">
                          <a:effectLst/>
                        </a:rPr>
                        <a:t> </a:t>
                      </a:r>
                    </a:p>
                    <a:p>
                      <a:pPr algn="l" rtl="0" fontAlgn="base"/>
                      <a:r>
                        <a:rPr lang="en-GB" sz="1200" b="0">
                          <a:effectLst/>
                        </a:rPr>
                        <a:t> </a:t>
                      </a:r>
                      <a:endParaRPr lang="en-GB" sz="1200" b="0" i="0">
                        <a:effectLst/>
                      </a:endParaRPr>
                    </a:p>
                  </a:txBody>
                  <a:tcPr marL="3409" marR="3409" marT="1705" marB="1705"/>
                </a:tc>
                <a:extLst>
                  <a:ext uri="{0D108BD9-81ED-4DB2-BD59-A6C34878D82A}">
                    <a16:rowId xmlns:a16="http://schemas.microsoft.com/office/drawing/2014/main" val="3825332769"/>
                  </a:ext>
                </a:extLst>
              </a:tr>
            </a:tbl>
          </a:graphicData>
        </a:graphic>
      </p:graphicFrame>
      <p:sp>
        <p:nvSpPr>
          <p:cNvPr id="4" name="Rectangle 3">
            <a:extLst>
              <a:ext uri="{FF2B5EF4-FFF2-40B4-BE49-F238E27FC236}">
                <a16:creationId xmlns:a16="http://schemas.microsoft.com/office/drawing/2014/main" id="{76218172-4AD3-8A42-B898-FE950125339C}"/>
              </a:ext>
            </a:extLst>
          </p:cNvPr>
          <p:cNvSpPr/>
          <p:nvPr/>
        </p:nvSpPr>
        <p:spPr>
          <a:xfrm>
            <a:off x="2981493" y="643467"/>
            <a:ext cx="5901551" cy="923330"/>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GB" sz="5400" cap="none" spc="0">
                <a:ln/>
                <a:solidFill>
                  <a:schemeClr val="accent3">
                    <a:lumMod val="75000"/>
                  </a:schemeClr>
                </a:solidFill>
                <a:effectLst/>
                <a:latin typeface="Calibri" panose="020F0502020204030204" pitchFamily="34" charset="0"/>
                <a:cs typeface="Calibri" panose="020F0502020204030204" pitchFamily="34" charset="0"/>
              </a:rPr>
              <a:t>Stakeholder Analysis</a:t>
            </a:r>
          </a:p>
        </p:txBody>
      </p:sp>
    </p:spTree>
    <p:extLst>
      <p:ext uri="{BB962C8B-B14F-4D97-AF65-F5344CB8AC3E}">
        <p14:creationId xmlns:p14="http://schemas.microsoft.com/office/powerpoint/2010/main" val="64370245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1" name="Rectangle 72">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3" name="Straight Connector 76">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04" name="Rectangle 7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AA8F6-7E47-0942-A3A6-94DFD552553C}"/>
              </a:ext>
            </a:extLst>
          </p:cNvPr>
          <p:cNvSpPr>
            <a:spLocks noGrp="1"/>
          </p:cNvSpPr>
          <p:nvPr>
            <p:ph type="title"/>
          </p:nvPr>
        </p:nvSpPr>
        <p:spPr>
          <a:xfrm>
            <a:off x="936997" y="2588353"/>
            <a:ext cx="3721260" cy="1879963"/>
          </a:xfrm>
        </p:spPr>
        <p:txBody>
          <a:bodyPr vert="horz" lIns="91440" tIns="45720" rIns="91440" bIns="45720" rtlCol="0" anchor="b">
            <a:normAutofit/>
          </a:bodyPr>
          <a:lstStyle/>
          <a:p>
            <a:pPr algn="ctr"/>
            <a:r>
              <a:rPr lang="en-US" sz="6000" kern="1200" cap="all" spc="200" baseline="0">
                <a:solidFill>
                  <a:schemeClr val="tx1">
                    <a:lumMod val="95000"/>
                    <a:lumOff val="5000"/>
                  </a:schemeClr>
                </a:solidFill>
                <a:latin typeface="Calibri" panose="020F0502020204030204" pitchFamily="34" charset="0"/>
                <a:cs typeface="Calibri" panose="020F0502020204030204" pitchFamily="34" charset="0"/>
              </a:rPr>
              <a:t>Planning Phase</a:t>
            </a:r>
          </a:p>
        </p:txBody>
      </p:sp>
      <p:sp>
        <p:nvSpPr>
          <p:cNvPr id="3" name="Text Placeholder 2">
            <a:extLst>
              <a:ext uri="{FF2B5EF4-FFF2-40B4-BE49-F238E27FC236}">
                <a16:creationId xmlns:a16="http://schemas.microsoft.com/office/drawing/2014/main" id="{BDB24590-F2C3-5446-95F1-66B50FFBC31F}"/>
              </a:ext>
            </a:extLst>
          </p:cNvPr>
          <p:cNvSpPr>
            <a:spLocks noGrp="1"/>
          </p:cNvSpPr>
          <p:nvPr>
            <p:ph type="body" idx="1"/>
          </p:nvPr>
        </p:nvSpPr>
        <p:spPr>
          <a:xfrm>
            <a:off x="848073" y="4719411"/>
            <a:ext cx="3566407" cy="1463040"/>
          </a:xfrm>
        </p:spPr>
        <p:txBody>
          <a:bodyPr vert="horz" lIns="91440" tIns="45720" rIns="91440" bIns="45720" rtlCol="0" anchor="t">
            <a:normAutofit/>
          </a:bodyPr>
          <a:lstStyle/>
          <a:p>
            <a:pPr algn="ctr"/>
            <a:r>
              <a:rPr lang="en-US" sz="2000"/>
              <a:t>By</a:t>
            </a:r>
          </a:p>
          <a:p>
            <a:pPr algn="ctr"/>
            <a:r>
              <a:rPr lang="en-US" sz="2000"/>
              <a:t> Nehar Begum</a:t>
            </a:r>
          </a:p>
        </p:txBody>
      </p:sp>
      <p:cxnSp>
        <p:nvCxnSpPr>
          <p:cNvPr id="105" name="Straight Connector 80">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5557" y="4593863"/>
            <a:ext cx="2926080" cy="0"/>
          </a:xfrm>
          <a:prstGeom prst="line">
            <a:avLst/>
          </a:prstGeom>
          <a:ln w="19050">
            <a:solidFill>
              <a:srgbClr val="FF6D47"/>
            </a:solidFill>
          </a:ln>
        </p:spPr>
        <p:style>
          <a:lnRef idx="1">
            <a:schemeClr val="accent1"/>
          </a:lnRef>
          <a:fillRef idx="0">
            <a:schemeClr val="accent1"/>
          </a:fillRef>
          <a:effectRef idx="0">
            <a:schemeClr val="accent1"/>
          </a:effectRef>
          <a:fontRef idx="minor">
            <a:schemeClr val="tx1"/>
          </a:fontRef>
        </p:style>
      </p:cxnSp>
      <p:pic>
        <p:nvPicPr>
          <p:cNvPr id="20" name="Picture 19" descr="A screenshot of a cell phone&#10;&#10;Description automatically generated">
            <a:extLst>
              <a:ext uri="{FF2B5EF4-FFF2-40B4-BE49-F238E27FC236}">
                <a16:creationId xmlns:a16="http://schemas.microsoft.com/office/drawing/2014/main" id="{84347AAD-BE6B-A646-A8CB-DE8FE99B3BCE}"/>
              </a:ext>
            </a:extLst>
          </p:cNvPr>
          <p:cNvPicPr>
            <a:picLocks noChangeAspect="1"/>
          </p:cNvPicPr>
          <p:nvPr/>
        </p:nvPicPr>
        <p:blipFill rotWithShape="1">
          <a:blip r:embed="rId2"/>
          <a:srcRect t="8970" r="-2" b="12718"/>
          <a:stretch/>
        </p:blipFill>
        <p:spPr>
          <a:xfrm>
            <a:off x="4658258" y="975"/>
            <a:ext cx="7533742" cy="5899756"/>
          </a:xfrm>
          <a:prstGeom prst="rect">
            <a:avLst/>
          </a:prstGeom>
        </p:spPr>
      </p:pic>
    </p:spTree>
    <p:extLst>
      <p:ext uri="{BB962C8B-B14F-4D97-AF65-F5344CB8AC3E}">
        <p14:creationId xmlns:p14="http://schemas.microsoft.com/office/powerpoint/2010/main" val="422254707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5" name="Rectangle 14">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474659E-2923-49BD-82A1-DD97D47E9AF3}"/>
              </a:ext>
            </a:extLst>
          </p:cNvPr>
          <p:cNvSpPr txBox="1"/>
          <p:nvPr/>
        </p:nvSpPr>
        <p:spPr>
          <a:xfrm>
            <a:off x="4219803" y="4735775"/>
            <a:ext cx="7006998" cy="12457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80000"/>
              </a:lnSpc>
              <a:spcBef>
                <a:spcPct val="0"/>
              </a:spcBef>
              <a:spcAft>
                <a:spcPts val="600"/>
              </a:spcAft>
            </a:pPr>
            <a:r>
              <a:rPr lang="en-US" sz="5000" b="1" cap="all" spc="100">
                <a:solidFill>
                  <a:srgbClr val="FFFFFF"/>
                </a:solidFill>
                <a:latin typeface="+mj-lt"/>
                <a:ea typeface="+mj-ea"/>
                <a:cs typeface="+mj-cs"/>
              </a:rPr>
              <a:t>PLANNING PHASE</a:t>
            </a:r>
          </a:p>
        </p:txBody>
      </p:sp>
      <p:sp>
        <p:nvSpPr>
          <p:cNvPr id="1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Rectangle: Rounded Corners 2">
            <a:extLst>
              <a:ext uri="{FF2B5EF4-FFF2-40B4-BE49-F238E27FC236}">
                <a16:creationId xmlns:a16="http://schemas.microsoft.com/office/drawing/2014/main" id="{53E0661B-0E5D-46FE-950F-C87F5F766B49}"/>
              </a:ext>
            </a:extLst>
          </p:cNvPr>
          <p:cNvSpPr/>
          <p:nvPr/>
        </p:nvSpPr>
        <p:spPr>
          <a:xfrm>
            <a:off x="4219802" y="965864"/>
            <a:ext cx="7006998" cy="34503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horz" lIns="45720" tIns="45720" rIns="45720" bIns="45720" rtlCol="0" anchor="b">
            <a:normAutofit/>
          </a:bodyPr>
          <a:lstStyle/>
          <a:p>
            <a:pPr defTabSz="914400">
              <a:lnSpc>
                <a:spcPct val="90000"/>
              </a:lnSpc>
              <a:spcAft>
                <a:spcPts val="600"/>
              </a:spcAft>
              <a:buClr>
                <a:schemeClr val="accent1"/>
              </a:buClr>
            </a:pPr>
            <a:r>
              <a:rPr lang="en-US" sz="2000" b="0" i="0" u="none" strike="noStrike">
                <a:solidFill>
                  <a:srgbClr val="FFFFFF"/>
                </a:solidFill>
              </a:rPr>
              <a:t>To start a project, it is essential that you have a strategy to follow in order to progress. Planning is very important because to allows to identify desired aims, goals reduces risk, anticipate potential problems act before they happen and deliver the project on agreed time.</a:t>
            </a:r>
            <a:r>
              <a:rPr lang="en-US" sz="2000" b="0" i="0">
                <a:solidFill>
                  <a:srgbClr val="FFFFFF"/>
                </a:solidFill>
              </a:rPr>
              <a:t>​</a:t>
            </a:r>
            <a:r>
              <a:rPr lang="en-US" sz="2000">
                <a:solidFill>
                  <a:srgbClr val="FFFFFF"/>
                </a:solidFill>
              </a:rPr>
              <a:t>The planning date of our project started from 15/10/19, we had timeframe of 1-6 weeks, the completion time was on 19/11/19.  </a:t>
            </a:r>
          </a:p>
          <a:p>
            <a:pPr defTabSz="914400">
              <a:lnSpc>
                <a:spcPct val="90000"/>
              </a:lnSpc>
              <a:spcAft>
                <a:spcPts val="600"/>
              </a:spcAft>
              <a:buClr>
                <a:schemeClr val="accent1"/>
              </a:buClr>
            </a:pPr>
            <a:endParaRPr lang="en-US" sz="2000">
              <a:solidFill>
                <a:srgbClr val="FFFFFF"/>
              </a:solidFill>
            </a:endParaRPr>
          </a:p>
        </p:txBody>
      </p:sp>
      <p:cxnSp>
        <p:nvCxnSpPr>
          <p:cNvPr id="19" name="Straight Connector 18">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5392290"/>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descr="A picture containing drawing&#10;&#10;Description generated with very high confidence">
            <a:extLst>
              <a:ext uri="{FF2B5EF4-FFF2-40B4-BE49-F238E27FC236}">
                <a16:creationId xmlns:a16="http://schemas.microsoft.com/office/drawing/2014/main" id="{471D707E-1973-4DA5-83AD-C8BA4E67E3A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543" t="2882" r="1248" b="1571"/>
          <a:stretch/>
        </p:blipFill>
        <p:spPr>
          <a:xfrm>
            <a:off x="6912431" y="1365313"/>
            <a:ext cx="5245954" cy="5092637"/>
          </a:xfrm>
          <a:prstGeom prst="rect">
            <a:avLst/>
          </a:prstGeom>
        </p:spPr>
      </p:pic>
      <p:cxnSp>
        <p:nvCxnSpPr>
          <p:cNvPr id="14" name="Straight Connector 13">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E9862D20-691E-3F4E-BBCF-7D6A1F66B506}"/>
              </a:ext>
            </a:extLst>
          </p:cNvPr>
          <p:cNvSpPr/>
          <p:nvPr/>
        </p:nvSpPr>
        <p:spPr>
          <a:xfrm>
            <a:off x="898854" y="714946"/>
            <a:ext cx="5362373" cy="1300734"/>
          </a:xfrm>
          <a:prstGeom prst="rect">
            <a:avLst/>
          </a:prstGeom>
        </p:spPr>
        <p:txBody>
          <a:bodyPr vert="horz" lIns="91440" tIns="45720" rIns="91440" bIns="45720" rtlCol="0" anchor="ctr">
            <a:normAutofit/>
          </a:bodyPr>
          <a:lstStyle/>
          <a:p>
            <a:pPr defTabSz="914400">
              <a:lnSpc>
                <a:spcPct val="80000"/>
              </a:lnSpc>
              <a:spcBef>
                <a:spcPct val="0"/>
              </a:spcBef>
              <a:spcAft>
                <a:spcPts val="600"/>
              </a:spcAft>
            </a:pPr>
            <a:r>
              <a:rPr lang="en-US" sz="4000" b="0" cap="all" spc="100">
                <a:ln w="0"/>
                <a:solidFill>
                  <a:schemeClr val="tx1">
                    <a:lumMod val="95000"/>
                    <a:lumOff val="5000"/>
                  </a:schemeClr>
                </a:solidFill>
                <a:effectLst>
                  <a:outerShdw blurRad="38100" dist="25400" dir="5400000" algn="ctr" rotWithShape="0">
                    <a:srgbClr val="6E747A">
                      <a:alpha val="43000"/>
                    </a:srgbClr>
                  </a:outerShdw>
                </a:effectLst>
                <a:latin typeface="Calibri" panose="020F0502020204030204" pitchFamily="34" charset="0"/>
                <a:ea typeface="+mj-ea"/>
                <a:cs typeface="Calibri" panose="020F0502020204030204" pitchFamily="34" charset="0"/>
              </a:rPr>
              <a:t>The Iron Triangle</a:t>
            </a:r>
          </a:p>
        </p:txBody>
      </p:sp>
      <p:sp>
        <p:nvSpPr>
          <p:cNvPr id="2" name="TextBox 1">
            <a:extLst>
              <a:ext uri="{FF2B5EF4-FFF2-40B4-BE49-F238E27FC236}">
                <a16:creationId xmlns:a16="http://schemas.microsoft.com/office/drawing/2014/main" id="{FFA9898D-0866-42AF-BB80-8F74F85ECA9A}"/>
              </a:ext>
            </a:extLst>
          </p:cNvPr>
          <p:cNvSpPr txBox="1"/>
          <p:nvPr/>
        </p:nvSpPr>
        <p:spPr>
          <a:xfrm>
            <a:off x="247650" y="1885950"/>
            <a:ext cx="6776847" cy="4572000"/>
          </a:xfrm>
          <a:prstGeom prst="rect">
            <a:avLst/>
          </a:prstGeom>
        </p:spPr>
        <p:txBody>
          <a:bodyPr rot="0" spcFirstLastPara="0" vertOverflow="overflow" horzOverflow="overflow" vert="horz" lIns="45720" tIns="45720" rIns="45720" bIns="45720" numCol="1" spcCol="0" rtlCol="0" fromWordArt="0" anchor="t" anchorCtr="0" forceAA="0" compatLnSpc="1">
            <a:prstTxWarp prst="textNoShape">
              <a:avLst/>
            </a:prstTxWarp>
            <a:normAutofit fontScale="92500" lnSpcReduction="10000"/>
          </a:bodyPr>
          <a:lstStyle/>
          <a:p>
            <a:pPr defTabSz="914400">
              <a:lnSpc>
                <a:spcPct val="90000"/>
              </a:lnSpc>
              <a:spcAft>
                <a:spcPts val="600"/>
              </a:spcAft>
              <a:buClr>
                <a:schemeClr val="accent1"/>
              </a:buClr>
            </a:pPr>
            <a:endParaRPr lang="en-US" sz="1200" b="1"/>
          </a:p>
          <a:p>
            <a:pPr marL="342900" indent="-342900" defTabSz="914400">
              <a:lnSpc>
                <a:spcPct val="90000"/>
              </a:lnSpc>
              <a:spcAft>
                <a:spcPts val="600"/>
              </a:spcAft>
              <a:buClr>
                <a:schemeClr val="accent1"/>
              </a:buClr>
              <a:buFont typeface="Arial" panose="020B0604020202020204" pitchFamily="34" charset="0"/>
              <a:buChar char="•"/>
            </a:pPr>
            <a:r>
              <a:rPr lang="en-US" sz="2000" dirty="0">
                <a:latin typeface="Calibri"/>
                <a:cs typeface="Calibri"/>
              </a:rPr>
              <a:t>The Iron triangle is a PM tool to ensure projects are efficient and successful. This tool was developed by DR Martin Barnes in 1969. The Iron triangle expresses the triple constraint of time, cost and quality or scope. That must be analyzed and managed throughout the project cycle. Focusing on one part of the triangle will have impact on the other elements of the triangle. (Stakeholder map 2019). </a:t>
            </a:r>
          </a:p>
          <a:p>
            <a:pPr marL="342900" indent="-342900" defTabSz="914400">
              <a:lnSpc>
                <a:spcPct val="90000"/>
              </a:lnSpc>
              <a:spcAft>
                <a:spcPts val="600"/>
              </a:spcAft>
              <a:buClr>
                <a:schemeClr val="accent1"/>
              </a:buClr>
              <a:buFont typeface="Arial" panose="020B0604020202020204" pitchFamily="34" charset="0"/>
              <a:buChar char="•"/>
            </a:pPr>
            <a:r>
              <a:rPr lang="en-US" sz="2000">
                <a:latin typeface="Calibri" panose="020F0502020204030204" pitchFamily="34" charset="0"/>
                <a:cs typeface="Calibri" panose="020F0502020204030204" pitchFamily="34" charset="0"/>
              </a:rPr>
              <a:t>The triple constraints are about the scope of the project, it is a basic parameter for measuring success or failures through cost, time and quality and risk assessment and eliminating the risk factors that are obstruction pf successful outcome. (Newton 2016). </a:t>
            </a:r>
            <a:endParaRPr lang="en-US" sz="2000" dirty="0">
              <a:latin typeface="Calibri" panose="020F0502020204030204" pitchFamily="34" charset="0"/>
              <a:cs typeface="Calibri" panose="020F0502020204030204" pitchFamily="34" charset="0"/>
            </a:endParaRPr>
          </a:p>
          <a:p>
            <a:pPr marL="342900" indent="-342900" defTabSz="914400">
              <a:lnSpc>
                <a:spcPct val="90000"/>
              </a:lnSpc>
              <a:spcAft>
                <a:spcPts val="600"/>
              </a:spcAft>
              <a:buClr>
                <a:schemeClr val="accent1"/>
              </a:buClr>
              <a:buFont typeface="Arial" panose="020B0604020202020204" pitchFamily="34" charset="0"/>
              <a:buChar char="•"/>
            </a:pPr>
            <a:r>
              <a:rPr lang="en-US" sz="2000">
                <a:latin typeface="Calibri" panose="020F0502020204030204" pitchFamily="34" charset="0"/>
                <a:cs typeface="Calibri" panose="020F0502020204030204" pitchFamily="34" charset="0"/>
              </a:rPr>
              <a:t>We have identified that, the most important two constraints in our project are, time and product/quality, as there is no cost involved in this project. The scope of our project to hold successful jobs fair to and to </a:t>
            </a:r>
            <a:r>
              <a:rPr lang="en-US" sz="2000" err="1">
                <a:latin typeface="Calibri" panose="020F0502020204030204" pitchFamily="34" charset="0"/>
                <a:cs typeface="Calibri" panose="020F0502020204030204" pitchFamily="34" charset="0"/>
              </a:rPr>
              <a:t>enrol</a:t>
            </a:r>
            <a:r>
              <a:rPr lang="en-US" sz="2000">
                <a:latin typeface="Calibri" panose="020F0502020204030204" pitchFamily="34" charset="0"/>
                <a:cs typeface="Calibri" panose="020F0502020204030204" pitchFamily="34" charset="0"/>
              </a:rPr>
              <a:t> up to twenty clients who want to learn and develop and get employment ready. </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21337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2CB498E-EC50-45B6-AA2D-23D15F0F5412}"/>
              </a:ext>
            </a:extLst>
          </p:cNvPr>
          <p:cNvSpPr txBox="1"/>
          <p:nvPr/>
        </p:nvSpPr>
        <p:spPr>
          <a:xfrm>
            <a:off x="1024129" y="585216"/>
            <a:ext cx="3779085" cy="149961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914400">
              <a:lnSpc>
                <a:spcPct val="80000"/>
              </a:lnSpc>
              <a:spcBef>
                <a:spcPct val="0"/>
              </a:spcBef>
              <a:spcAft>
                <a:spcPts val="600"/>
              </a:spcAft>
            </a:pPr>
            <a:r>
              <a:rPr lang="en-US" sz="5000" cap="all" spc="100">
                <a:solidFill>
                  <a:srgbClr val="FFFFFF"/>
                </a:solidFill>
                <a:latin typeface="Calibri" panose="020F0502020204030204" pitchFamily="34" charset="0"/>
                <a:ea typeface="+mj-ea"/>
                <a:cs typeface="Calibri" panose="020F0502020204030204" pitchFamily="34" charset="0"/>
              </a:rPr>
              <a:t>RISK ANALYSIS </a:t>
            </a:r>
          </a:p>
        </p:txBody>
      </p:sp>
      <p:cxnSp>
        <p:nvCxnSpPr>
          <p:cNvPr id="20" name="Straight Connector 19">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183A33DB-E61D-403A-B9C5-7639493FCFD5}"/>
              </a:ext>
            </a:extLst>
          </p:cNvPr>
          <p:cNvSpPr txBox="1"/>
          <p:nvPr/>
        </p:nvSpPr>
        <p:spPr>
          <a:xfrm>
            <a:off x="1024129" y="2286000"/>
            <a:ext cx="3791711" cy="3931920"/>
          </a:xfrm>
          <a:prstGeom prst="rect">
            <a:avLst/>
          </a:prstGeom>
        </p:spPr>
        <p:txBody>
          <a:bodyPr rot="0" spcFirstLastPara="0" vertOverflow="overflow" horzOverflow="overflow" vert="horz" lIns="45720" tIns="45720" rIns="45720" bIns="45720" numCol="1" spcCol="0" rtlCol="0" fromWordArt="0" anchorCtr="0" forceAA="0" compatLnSpc="1">
            <a:prstTxWarp prst="textNoShape">
              <a:avLst/>
            </a:prstTxWarp>
            <a:noAutofit/>
          </a:bodyPr>
          <a:lstStyle/>
          <a:p>
            <a:pPr defTabSz="914400">
              <a:lnSpc>
                <a:spcPct val="90000"/>
              </a:lnSpc>
              <a:spcAft>
                <a:spcPts val="600"/>
              </a:spcAft>
              <a:buClr>
                <a:schemeClr val="accent1"/>
              </a:buClr>
            </a:pPr>
            <a:r>
              <a:rPr lang="en-US" sz="2400">
                <a:solidFill>
                  <a:srgbClr val="FFFFFF"/>
                </a:solidFill>
                <a:latin typeface="Calibri" panose="020F0502020204030204" pitchFamily="34" charset="0"/>
                <a:cs typeface="Calibri" panose="020F0502020204030204" pitchFamily="34" charset="0"/>
              </a:rPr>
              <a:t>“Risk Analysis is a proven way of identifying and assessing factors that could negatively affect the success of a business or project. It allows you to examine the risks that you or your organization face, and helps you decide whether or not to move forward with a decision” (Mindtool, 2019). </a:t>
            </a:r>
          </a:p>
        </p:txBody>
      </p:sp>
      <p:pic>
        <p:nvPicPr>
          <p:cNvPr id="4" name="Picture 4" descr="A close up of furniture&#10;&#10;Description generated with high confidence">
            <a:extLst>
              <a:ext uri="{FF2B5EF4-FFF2-40B4-BE49-F238E27FC236}">
                <a16:creationId xmlns:a16="http://schemas.microsoft.com/office/drawing/2014/main" id="{B4ED3525-10EE-40EA-B5F6-BE960924386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000" y="1580807"/>
            <a:ext cx="5455921" cy="3696386"/>
          </a:xfrm>
          <a:prstGeom prst="rect">
            <a:avLst/>
          </a:prstGeom>
        </p:spPr>
      </p:pic>
    </p:spTree>
    <p:extLst>
      <p:ext uri="{BB962C8B-B14F-4D97-AF65-F5344CB8AC3E}">
        <p14:creationId xmlns:p14="http://schemas.microsoft.com/office/powerpoint/2010/main" val="1104266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C92CDC8A-BED4-1B4D-A293-171EE4C45934}"/>
              </a:ext>
            </a:extLst>
          </p:cNvPr>
          <p:cNvSpPr/>
          <p:nvPr/>
        </p:nvSpPr>
        <p:spPr>
          <a:xfrm>
            <a:off x="4248436" y="-156835"/>
            <a:ext cx="3332066" cy="830997"/>
          </a:xfrm>
          <a:prstGeom prst="rect">
            <a:avLst/>
          </a:prstGeom>
          <a:noFill/>
          <a:ln>
            <a:noFill/>
          </a:ln>
        </p:spPr>
        <p:txBody>
          <a:bodyPr wrap="none" lIns="91440" tIns="45720" rIns="91440" bIns="45720">
            <a:spAutoFit/>
          </a:bodyPr>
          <a:lstStyle/>
          <a:p>
            <a:pPr algn="ctr"/>
            <a:r>
              <a:rPr lang="en-GB" sz="4800">
                <a:ln w="0"/>
                <a:solidFill>
                  <a:srgbClr val="FFC000"/>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Risk Analysis</a:t>
            </a:r>
            <a:endParaRPr lang="en-GB" sz="4800" b="0" cap="none" spc="0">
              <a:ln w="0"/>
              <a:solidFill>
                <a:srgbClr val="FFC000"/>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endParaRPr>
          </a:p>
        </p:txBody>
      </p:sp>
      <p:graphicFrame>
        <p:nvGraphicFramePr>
          <p:cNvPr id="2" name="Table 1">
            <a:extLst>
              <a:ext uri="{FF2B5EF4-FFF2-40B4-BE49-F238E27FC236}">
                <a16:creationId xmlns:a16="http://schemas.microsoft.com/office/drawing/2014/main" id="{76DC10D3-8BF5-1248-93F4-155B68D277F4}"/>
              </a:ext>
            </a:extLst>
          </p:cNvPr>
          <p:cNvGraphicFramePr>
            <a:graphicFrameLocks noGrp="1"/>
          </p:cNvGraphicFramePr>
          <p:nvPr>
            <p:extLst>
              <p:ext uri="{D42A27DB-BD31-4B8C-83A1-F6EECF244321}">
                <p14:modId xmlns:p14="http://schemas.microsoft.com/office/powerpoint/2010/main" val="2499108218"/>
              </p:ext>
            </p:extLst>
          </p:nvPr>
        </p:nvGraphicFramePr>
        <p:xfrm>
          <a:off x="556718" y="609862"/>
          <a:ext cx="10991815" cy="5998103"/>
        </p:xfrm>
        <a:graphic>
          <a:graphicData uri="http://schemas.openxmlformats.org/drawingml/2006/table">
            <a:tbl>
              <a:tblPr firstRow="1" firstCol="1">
                <a:tableStyleId>{5C22544A-7EE6-4342-B048-85BDC9FD1C3A}</a:tableStyleId>
              </a:tblPr>
              <a:tblGrid>
                <a:gridCol w="1225358">
                  <a:extLst>
                    <a:ext uri="{9D8B030D-6E8A-4147-A177-3AD203B41FA5}">
                      <a16:colId xmlns:a16="http://schemas.microsoft.com/office/drawing/2014/main" val="4273961365"/>
                    </a:ext>
                  </a:extLst>
                </a:gridCol>
                <a:gridCol w="1088629">
                  <a:extLst>
                    <a:ext uri="{9D8B030D-6E8A-4147-A177-3AD203B41FA5}">
                      <a16:colId xmlns:a16="http://schemas.microsoft.com/office/drawing/2014/main" val="89767551"/>
                    </a:ext>
                  </a:extLst>
                </a:gridCol>
                <a:gridCol w="3692425">
                  <a:extLst>
                    <a:ext uri="{9D8B030D-6E8A-4147-A177-3AD203B41FA5}">
                      <a16:colId xmlns:a16="http://schemas.microsoft.com/office/drawing/2014/main" val="2510624938"/>
                    </a:ext>
                  </a:extLst>
                </a:gridCol>
                <a:gridCol w="1995201">
                  <a:extLst>
                    <a:ext uri="{9D8B030D-6E8A-4147-A177-3AD203B41FA5}">
                      <a16:colId xmlns:a16="http://schemas.microsoft.com/office/drawing/2014/main" val="2341732893"/>
                    </a:ext>
                  </a:extLst>
                </a:gridCol>
                <a:gridCol w="2990202">
                  <a:extLst>
                    <a:ext uri="{9D8B030D-6E8A-4147-A177-3AD203B41FA5}">
                      <a16:colId xmlns:a16="http://schemas.microsoft.com/office/drawing/2014/main" val="1248306327"/>
                    </a:ext>
                  </a:extLst>
                </a:gridCol>
              </a:tblGrid>
              <a:tr h="639961">
                <a:tc>
                  <a:txBody>
                    <a:bodyPr/>
                    <a:lstStyle/>
                    <a:p>
                      <a:pPr algn="ctr">
                        <a:lnSpc>
                          <a:spcPct val="107000"/>
                        </a:lnSpc>
                        <a:spcAft>
                          <a:spcPts val="0"/>
                        </a:spcAft>
                      </a:pPr>
                      <a:r>
                        <a:rPr lang="en-GB" sz="1400">
                          <a:effectLst/>
                          <a:latin typeface="Calibri" panose="020F0502020204030204" pitchFamily="34" charset="0"/>
                          <a:cs typeface="Calibri" panose="020F0502020204030204" pitchFamily="34" charset="0"/>
                        </a:rPr>
                        <a:t>Priority H/M/L</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gn="ctr">
                        <a:lnSpc>
                          <a:spcPct val="107000"/>
                        </a:lnSpc>
                        <a:spcAft>
                          <a:spcPts val="0"/>
                        </a:spcAft>
                      </a:pPr>
                      <a:r>
                        <a:rPr lang="en-GB" sz="1400">
                          <a:effectLst/>
                          <a:latin typeface="Calibri" panose="020F0502020204030204" pitchFamily="34" charset="0"/>
                          <a:cs typeface="Calibri" panose="020F0502020204030204" pitchFamily="34" charset="0"/>
                        </a:rPr>
                        <a:t>Likelihood </a:t>
                      </a:r>
                    </a:p>
                    <a:p>
                      <a:pPr algn="ctr">
                        <a:lnSpc>
                          <a:spcPct val="107000"/>
                        </a:lnSpc>
                        <a:spcAft>
                          <a:spcPts val="0"/>
                        </a:spcAft>
                      </a:pPr>
                      <a:r>
                        <a:rPr lang="en-GB" sz="1400">
                          <a:effectLst/>
                          <a:latin typeface="Calibri" panose="020F0502020204030204" pitchFamily="34" charset="0"/>
                          <a:cs typeface="Calibri" panose="020F0502020204030204" pitchFamily="34" charset="0"/>
                        </a:rPr>
                        <a:t>H/M/L</a:t>
                      </a:r>
                    </a:p>
                    <a:p>
                      <a:pPr algn="ctr">
                        <a:lnSpc>
                          <a:spcPct val="107000"/>
                        </a:lnSpc>
                        <a:spcAft>
                          <a:spcPts val="0"/>
                        </a:spcAft>
                      </a:pPr>
                      <a:r>
                        <a:rPr lang="en-GB" sz="1400">
                          <a:effectLst/>
                          <a:latin typeface="Calibri" panose="020F0502020204030204" pitchFamily="34" charset="0"/>
                          <a:cs typeface="Calibri" panose="020F0502020204030204" pitchFamily="34" charset="0"/>
                        </a:rPr>
                        <a:t> </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gn="ctr">
                        <a:lnSpc>
                          <a:spcPct val="107000"/>
                        </a:lnSpc>
                        <a:spcAft>
                          <a:spcPts val="0"/>
                        </a:spcAft>
                      </a:pPr>
                      <a:r>
                        <a:rPr lang="en-GB" sz="1400">
                          <a:effectLst/>
                          <a:latin typeface="Calibri" panose="020F0502020204030204" pitchFamily="34" charset="0"/>
                          <a:cs typeface="Calibri" panose="020F0502020204030204" pitchFamily="34" charset="0"/>
                        </a:rPr>
                        <a:t>Risk</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gn="ctr">
                        <a:lnSpc>
                          <a:spcPct val="107000"/>
                        </a:lnSpc>
                        <a:spcAft>
                          <a:spcPts val="0"/>
                        </a:spcAft>
                      </a:pPr>
                      <a:r>
                        <a:rPr lang="en-GB" sz="1400">
                          <a:effectLst/>
                          <a:latin typeface="Calibri" panose="020F0502020204030204" pitchFamily="34" charset="0"/>
                          <a:cs typeface="Calibri" panose="020F0502020204030204" pitchFamily="34" charset="0"/>
                        </a:rPr>
                        <a:t>Warning</a:t>
                      </a:r>
                    </a:p>
                    <a:p>
                      <a:pPr algn="ctr">
                        <a:lnSpc>
                          <a:spcPct val="107000"/>
                        </a:lnSpc>
                        <a:spcAft>
                          <a:spcPts val="0"/>
                        </a:spcAft>
                      </a:pPr>
                      <a:r>
                        <a:rPr lang="en-GB" sz="1400">
                          <a:effectLst/>
                          <a:latin typeface="Calibri" panose="020F0502020204030204" pitchFamily="34" charset="0"/>
                          <a:cs typeface="Calibri" panose="020F0502020204030204" pitchFamily="34" charset="0"/>
                        </a:rPr>
                        <a:t>Mechanisms</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gn="ctr">
                        <a:lnSpc>
                          <a:spcPct val="107000"/>
                        </a:lnSpc>
                        <a:spcAft>
                          <a:spcPts val="0"/>
                        </a:spcAft>
                      </a:pPr>
                      <a:r>
                        <a:rPr lang="en-GB" sz="1400">
                          <a:effectLst/>
                          <a:latin typeface="Calibri" panose="020F0502020204030204" pitchFamily="34" charset="0"/>
                          <a:cs typeface="Calibri" panose="020F0502020204030204" pitchFamily="34" charset="0"/>
                        </a:rPr>
                        <a:t>Mitigating</a:t>
                      </a:r>
                    </a:p>
                    <a:p>
                      <a:pPr algn="ctr">
                        <a:lnSpc>
                          <a:spcPct val="107000"/>
                        </a:lnSpc>
                        <a:spcAft>
                          <a:spcPts val="0"/>
                        </a:spcAft>
                      </a:pPr>
                      <a:r>
                        <a:rPr lang="en-GB" sz="1400">
                          <a:effectLst/>
                          <a:latin typeface="Calibri" panose="020F0502020204030204" pitchFamily="34" charset="0"/>
                          <a:cs typeface="Calibri" panose="020F0502020204030204" pitchFamily="34" charset="0"/>
                        </a:rPr>
                        <a:t>Action</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extLst>
                  <a:ext uri="{0D108BD9-81ED-4DB2-BD59-A6C34878D82A}">
                    <a16:rowId xmlns:a16="http://schemas.microsoft.com/office/drawing/2014/main" val="3058893860"/>
                  </a:ext>
                </a:extLst>
              </a:tr>
              <a:tr h="1327743">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High</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High</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One team Member not </a:t>
                      </a:r>
                    </a:p>
                    <a:p>
                      <a:pPr>
                        <a:lnSpc>
                          <a:spcPct val="107000"/>
                        </a:lnSpc>
                        <a:spcAft>
                          <a:spcPts val="0"/>
                        </a:spcAft>
                      </a:pPr>
                      <a:r>
                        <a:rPr lang="en-GB" sz="1400">
                          <a:effectLst/>
                          <a:latin typeface="Calibri" panose="020F0502020204030204" pitchFamily="34" charset="0"/>
                          <a:cs typeface="Calibri" panose="020F0502020204030204" pitchFamily="34" charset="0"/>
                        </a:rPr>
                        <a:t>From local area.</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Unfamiliar of </a:t>
                      </a:r>
                    </a:p>
                    <a:p>
                      <a:pPr>
                        <a:lnSpc>
                          <a:spcPct val="107000"/>
                        </a:lnSpc>
                        <a:spcAft>
                          <a:spcPts val="0"/>
                        </a:spcAft>
                      </a:pPr>
                      <a:r>
                        <a:rPr lang="en-GB" sz="1400">
                          <a:effectLst/>
                          <a:latin typeface="Calibri" panose="020F0502020204030204" pitchFamily="34" charset="0"/>
                          <a:cs typeface="Calibri" panose="020F0502020204030204" pitchFamily="34" charset="0"/>
                        </a:rPr>
                        <a:t>The local area,</a:t>
                      </a:r>
                    </a:p>
                    <a:p>
                      <a:pPr>
                        <a:lnSpc>
                          <a:spcPct val="107000"/>
                        </a:lnSpc>
                        <a:spcAft>
                          <a:spcPts val="0"/>
                        </a:spcAft>
                      </a:pPr>
                      <a:r>
                        <a:rPr lang="en-GB" sz="1400">
                          <a:effectLst/>
                          <a:latin typeface="Calibri" panose="020F0502020204030204" pitchFamily="34" charset="0"/>
                          <a:cs typeface="Calibri" panose="020F0502020204030204" pitchFamily="34" charset="0"/>
                        </a:rPr>
                        <a:t>Navigation system not </a:t>
                      </a:r>
                    </a:p>
                    <a:p>
                      <a:pPr>
                        <a:lnSpc>
                          <a:spcPct val="107000"/>
                        </a:lnSpc>
                        <a:spcAft>
                          <a:spcPts val="0"/>
                        </a:spcAft>
                      </a:pPr>
                      <a:r>
                        <a:rPr lang="en-GB" sz="1400">
                          <a:effectLst/>
                          <a:latin typeface="Calibri" panose="020F0502020204030204" pitchFamily="34" charset="0"/>
                          <a:cs typeface="Calibri" panose="020F0502020204030204" pitchFamily="34" charset="0"/>
                        </a:rPr>
                        <a:t>Reliable, </a:t>
                      </a:r>
                    </a:p>
                    <a:p>
                      <a:pPr>
                        <a:lnSpc>
                          <a:spcPct val="107000"/>
                        </a:lnSpc>
                        <a:spcAft>
                          <a:spcPts val="0"/>
                        </a:spcAft>
                      </a:pPr>
                      <a:r>
                        <a:rPr lang="en-GB" sz="1400">
                          <a:effectLst/>
                          <a:latin typeface="Calibri" panose="020F0502020204030204" pitchFamily="34" charset="0"/>
                          <a:cs typeface="Calibri" panose="020F0502020204030204" pitchFamily="34" charset="0"/>
                        </a:rPr>
                        <a:t>Public transport</a:t>
                      </a:r>
                    </a:p>
                    <a:p>
                      <a:pPr>
                        <a:lnSpc>
                          <a:spcPct val="107000"/>
                        </a:lnSpc>
                        <a:spcAft>
                          <a:spcPts val="0"/>
                        </a:spcAft>
                      </a:pPr>
                      <a:r>
                        <a:rPr lang="en-GB" sz="1400">
                          <a:effectLst/>
                          <a:latin typeface="Calibri" panose="020F0502020204030204" pitchFamily="34" charset="0"/>
                          <a:cs typeface="Calibri" panose="020F0502020204030204" pitchFamily="34" charset="0"/>
                        </a:rPr>
                        <a:t>disruption</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Project manager will safeguard team </a:t>
                      </a:r>
                    </a:p>
                    <a:p>
                      <a:pPr>
                        <a:lnSpc>
                          <a:spcPct val="107000"/>
                        </a:lnSpc>
                        <a:spcAft>
                          <a:spcPts val="0"/>
                        </a:spcAft>
                      </a:pPr>
                      <a:r>
                        <a:rPr lang="en-GB" sz="1400">
                          <a:effectLst/>
                          <a:latin typeface="Calibri" panose="020F0502020204030204" pitchFamily="34" charset="0"/>
                          <a:cs typeface="Calibri" panose="020F0502020204030204" pitchFamily="34" charset="0"/>
                        </a:rPr>
                        <a:t>Member through communication via telephone of their whereabouts </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extLst>
                  <a:ext uri="{0D108BD9-81ED-4DB2-BD59-A6C34878D82A}">
                    <a16:rowId xmlns:a16="http://schemas.microsoft.com/office/drawing/2014/main" val="2035013628"/>
                  </a:ext>
                </a:extLst>
              </a:tr>
              <a:tr h="1506091">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High</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Medium</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Not enough vacancies </a:t>
                      </a:r>
                    </a:p>
                    <a:p>
                      <a:pPr>
                        <a:lnSpc>
                          <a:spcPct val="107000"/>
                        </a:lnSpc>
                        <a:spcAft>
                          <a:spcPts val="0"/>
                        </a:spcAft>
                      </a:pPr>
                      <a:r>
                        <a:rPr lang="en-GB" sz="1400">
                          <a:effectLst/>
                          <a:latin typeface="Calibri" panose="020F0502020204030204" pitchFamily="34" charset="0"/>
                          <a:cs typeface="Calibri" panose="020F0502020204030204" pitchFamily="34" charset="0"/>
                        </a:rPr>
                        <a:t>At the job fairs</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Employers could </a:t>
                      </a:r>
                    </a:p>
                    <a:p>
                      <a:pPr>
                        <a:lnSpc>
                          <a:spcPct val="107000"/>
                        </a:lnSpc>
                        <a:spcAft>
                          <a:spcPts val="0"/>
                        </a:spcAft>
                      </a:pPr>
                      <a:r>
                        <a:rPr lang="en-GB" sz="1400">
                          <a:effectLst/>
                          <a:latin typeface="Calibri" panose="020F0502020204030204" pitchFamily="34" charset="0"/>
                          <a:cs typeface="Calibri" panose="020F0502020204030204" pitchFamily="34" charset="0"/>
                        </a:rPr>
                        <a:t>Decline </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Check email</a:t>
                      </a:r>
                    </a:p>
                    <a:p>
                      <a:pPr>
                        <a:lnSpc>
                          <a:spcPct val="107000"/>
                        </a:lnSpc>
                        <a:spcAft>
                          <a:spcPts val="0"/>
                        </a:spcAft>
                      </a:pPr>
                      <a:r>
                        <a:rPr lang="en-GB" sz="1400">
                          <a:effectLst/>
                          <a:latin typeface="Calibri" panose="020F0502020204030204" pitchFamily="34" charset="0"/>
                          <a:cs typeface="Calibri" panose="020F0502020204030204" pitchFamily="34" charset="0"/>
                        </a:rPr>
                        <a:t>For confirmation</a:t>
                      </a:r>
                    </a:p>
                    <a:p>
                      <a:pPr>
                        <a:lnSpc>
                          <a:spcPct val="107000"/>
                        </a:lnSpc>
                        <a:spcAft>
                          <a:spcPts val="0"/>
                        </a:spcAft>
                      </a:pPr>
                      <a:r>
                        <a:rPr lang="en-GB" sz="1400">
                          <a:effectLst/>
                          <a:latin typeface="Calibri" panose="020F0502020204030204" pitchFamily="34" charset="0"/>
                          <a:cs typeface="Calibri" panose="020F0502020204030204" pitchFamily="34" charset="0"/>
                        </a:rPr>
                        <a:t>Contact employers/</a:t>
                      </a:r>
                    </a:p>
                    <a:p>
                      <a:pPr>
                        <a:lnSpc>
                          <a:spcPct val="107000"/>
                        </a:lnSpc>
                        <a:spcAft>
                          <a:spcPts val="0"/>
                        </a:spcAft>
                      </a:pPr>
                      <a:r>
                        <a:rPr lang="en-GB" sz="1400">
                          <a:effectLst/>
                          <a:latin typeface="Calibri" panose="020F0502020204030204" pitchFamily="34" charset="0"/>
                          <a:cs typeface="Calibri" panose="020F0502020204030204" pitchFamily="34" charset="0"/>
                        </a:rPr>
                        <a:t>Organisation</a:t>
                      </a:r>
                    </a:p>
                    <a:p>
                      <a:pPr>
                        <a:lnSpc>
                          <a:spcPct val="107000"/>
                        </a:lnSpc>
                        <a:spcAft>
                          <a:spcPts val="0"/>
                        </a:spcAft>
                      </a:pPr>
                      <a:r>
                        <a:rPr lang="en-GB" sz="1400">
                          <a:effectLst/>
                          <a:latin typeface="Calibri" panose="020F0502020204030204" pitchFamily="34" charset="0"/>
                          <a:cs typeface="Calibri" panose="020F0502020204030204" pitchFamily="34" charset="0"/>
                        </a:rPr>
                        <a:t>To confirm the attendance.</a:t>
                      </a:r>
                    </a:p>
                    <a:p>
                      <a:pPr>
                        <a:lnSpc>
                          <a:spcPct val="107000"/>
                        </a:lnSpc>
                        <a:spcAft>
                          <a:spcPts val="0"/>
                        </a:spcAft>
                      </a:pPr>
                      <a:r>
                        <a:rPr lang="en-GB" sz="1400">
                          <a:effectLst/>
                          <a:latin typeface="Calibri" panose="020F0502020204030204" pitchFamily="34" charset="0"/>
                          <a:cs typeface="Calibri" panose="020F0502020204030204" pitchFamily="34" charset="0"/>
                        </a:rPr>
                        <a:t> </a:t>
                      </a:r>
                    </a:p>
                    <a:p>
                      <a:pPr>
                        <a:lnSpc>
                          <a:spcPct val="107000"/>
                        </a:lnSpc>
                        <a:spcAft>
                          <a:spcPts val="0"/>
                        </a:spcAft>
                      </a:pPr>
                      <a:r>
                        <a:rPr lang="en-GB" sz="1400">
                          <a:effectLst/>
                          <a:latin typeface="Calibri" panose="020F0502020204030204" pitchFamily="34" charset="0"/>
                          <a:cs typeface="Calibri" panose="020F0502020204030204" pitchFamily="34" charset="0"/>
                        </a:rPr>
                        <a:t> </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extLst>
                  <a:ext uri="{0D108BD9-81ED-4DB2-BD59-A6C34878D82A}">
                    <a16:rowId xmlns:a16="http://schemas.microsoft.com/office/drawing/2014/main" val="1497653610"/>
                  </a:ext>
                </a:extLst>
              </a:tr>
              <a:tr h="1026686">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High</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Low</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Fire safety </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Unforeseen</a:t>
                      </a:r>
                    </a:p>
                    <a:p>
                      <a:pPr>
                        <a:lnSpc>
                          <a:spcPct val="107000"/>
                        </a:lnSpc>
                        <a:spcAft>
                          <a:spcPts val="0"/>
                        </a:spcAft>
                      </a:pPr>
                      <a:r>
                        <a:rPr lang="en-GB" sz="1400">
                          <a:effectLst/>
                          <a:latin typeface="Calibri" panose="020F0502020204030204" pitchFamily="34" charset="0"/>
                          <a:cs typeface="Calibri" panose="020F0502020204030204" pitchFamily="34" charset="0"/>
                        </a:rPr>
                        <a:t>circumstances</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Check safety beforehand,</a:t>
                      </a:r>
                    </a:p>
                    <a:p>
                      <a:pPr>
                        <a:lnSpc>
                          <a:spcPct val="107000"/>
                        </a:lnSpc>
                        <a:spcAft>
                          <a:spcPts val="0"/>
                        </a:spcAft>
                      </a:pPr>
                      <a:r>
                        <a:rPr lang="en-GB" sz="1400">
                          <a:effectLst/>
                          <a:latin typeface="Calibri" panose="020F0502020204030204" pitchFamily="34" charset="0"/>
                          <a:cs typeface="Calibri" panose="020F0502020204030204" pitchFamily="34" charset="0"/>
                        </a:rPr>
                        <a:t>Test the fire alarm, layout of the fair should not block fire exits, fire Marshall</a:t>
                      </a:r>
                    </a:p>
                    <a:p>
                      <a:pPr>
                        <a:lnSpc>
                          <a:spcPct val="107000"/>
                        </a:lnSpc>
                        <a:spcAft>
                          <a:spcPts val="0"/>
                        </a:spcAft>
                      </a:pPr>
                      <a:r>
                        <a:rPr lang="en-GB" sz="1400">
                          <a:effectLst/>
                          <a:latin typeface="Calibri" panose="020F0502020204030204" pitchFamily="34" charset="0"/>
                          <a:cs typeface="Calibri" panose="020F0502020204030204" pitchFamily="34" charset="0"/>
                        </a:rPr>
                        <a:t> </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extLst>
                  <a:ext uri="{0D108BD9-81ED-4DB2-BD59-A6C34878D82A}">
                    <a16:rowId xmlns:a16="http://schemas.microsoft.com/office/drawing/2014/main" val="3892661141"/>
                  </a:ext>
                </a:extLst>
              </a:tr>
              <a:tr h="206896">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High</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Low</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Health and Safety</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Accidents </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To ensure first aider on the site.</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extLst>
                  <a:ext uri="{0D108BD9-81ED-4DB2-BD59-A6C34878D82A}">
                    <a16:rowId xmlns:a16="http://schemas.microsoft.com/office/drawing/2014/main" val="2229606403"/>
                  </a:ext>
                </a:extLst>
              </a:tr>
              <a:tr h="1073026">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High</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Medium</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weather</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It is potential that clients, and employers will not attend job fairs</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tc>
                  <a:txBody>
                    <a:bodyPr/>
                    <a:lstStyle/>
                    <a:p>
                      <a:pPr>
                        <a:lnSpc>
                          <a:spcPct val="107000"/>
                        </a:lnSpc>
                        <a:spcAft>
                          <a:spcPts val="0"/>
                        </a:spcAft>
                      </a:pPr>
                      <a:r>
                        <a:rPr lang="en-GB" sz="1400">
                          <a:effectLst/>
                          <a:latin typeface="Calibri" panose="020F0502020204030204" pitchFamily="34" charset="0"/>
                          <a:cs typeface="Calibri" panose="020F0502020204030204" pitchFamily="34" charset="0"/>
                        </a:rPr>
                        <a:t>Check weather </a:t>
                      </a:r>
                    </a:p>
                    <a:p>
                      <a:pPr>
                        <a:lnSpc>
                          <a:spcPct val="107000"/>
                        </a:lnSpc>
                        <a:spcAft>
                          <a:spcPts val="0"/>
                        </a:spcAft>
                      </a:pPr>
                      <a:r>
                        <a:rPr lang="en-GB" sz="1400">
                          <a:effectLst/>
                          <a:latin typeface="Calibri" panose="020F0502020204030204" pitchFamily="34" charset="0"/>
                          <a:cs typeface="Calibri" panose="020F0502020204030204" pitchFamily="34" charset="0"/>
                        </a:rPr>
                        <a:t>Forecast.</a:t>
                      </a:r>
                    </a:p>
                    <a:p>
                      <a:pPr>
                        <a:lnSpc>
                          <a:spcPct val="107000"/>
                        </a:lnSpc>
                        <a:spcAft>
                          <a:spcPts val="0"/>
                        </a:spcAft>
                      </a:pPr>
                      <a:r>
                        <a:rPr lang="en-GB" sz="1400">
                          <a:effectLst/>
                          <a:latin typeface="Calibri" panose="020F0502020204030204" pitchFamily="34" charset="0"/>
                          <a:cs typeface="Calibri" panose="020F0502020204030204" pitchFamily="34" charset="0"/>
                        </a:rPr>
                        <a:t>Check for confirmation of clients/employers will </a:t>
                      </a:r>
                    </a:p>
                    <a:p>
                      <a:pPr>
                        <a:lnSpc>
                          <a:spcPct val="107000"/>
                        </a:lnSpc>
                        <a:spcAft>
                          <a:spcPts val="0"/>
                        </a:spcAft>
                      </a:pPr>
                      <a:r>
                        <a:rPr lang="en-GB" sz="1400">
                          <a:effectLst/>
                          <a:latin typeface="Calibri" panose="020F0502020204030204" pitchFamily="34" charset="0"/>
                          <a:cs typeface="Calibri" panose="020F0502020204030204" pitchFamily="34" charset="0"/>
                        </a:rPr>
                        <a:t>Attend</a:t>
                      </a:r>
                      <a:endParaRPr lang="en-GB" sz="1400">
                        <a:effectLst/>
                        <a:latin typeface="Calibri" panose="020F0502020204030204" pitchFamily="34" charset="0"/>
                        <a:ea typeface="Calibri" panose="020F0502020204030204" pitchFamily="34" charset="0"/>
                        <a:cs typeface="Calibri" panose="020F0502020204030204" pitchFamily="34" charset="0"/>
                      </a:endParaRPr>
                    </a:p>
                  </a:txBody>
                  <a:tcPr marL="52057" marR="52057" marT="0" marB="0"/>
                </a:tc>
                <a:extLst>
                  <a:ext uri="{0D108BD9-81ED-4DB2-BD59-A6C34878D82A}">
                    <a16:rowId xmlns:a16="http://schemas.microsoft.com/office/drawing/2014/main" val="1349197838"/>
                  </a:ext>
                </a:extLst>
              </a:tr>
            </a:tbl>
          </a:graphicData>
        </a:graphic>
      </p:graphicFrame>
    </p:spTree>
    <p:extLst>
      <p:ext uri="{BB962C8B-B14F-4D97-AF65-F5344CB8AC3E}">
        <p14:creationId xmlns:p14="http://schemas.microsoft.com/office/powerpoint/2010/main" val="31139866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7333860-F860-4402-A55D-18CC49887DEA}"/>
              </a:ext>
            </a:extLst>
          </p:cNvPr>
          <p:cNvSpPr txBox="1"/>
          <p:nvPr/>
        </p:nvSpPr>
        <p:spPr>
          <a:xfrm>
            <a:off x="771925" y="640080"/>
            <a:ext cx="4419164" cy="13286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80000"/>
              </a:lnSpc>
              <a:spcBef>
                <a:spcPct val="0"/>
              </a:spcBef>
              <a:spcAft>
                <a:spcPts val="600"/>
              </a:spcAft>
            </a:pPr>
            <a:r>
              <a:rPr lang="en-US" sz="5000" cap="all" spc="100">
                <a:solidFill>
                  <a:srgbClr val="FFFFFF"/>
                </a:solidFill>
                <a:latin typeface="Calibri" panose="020F0502020204030204" pitchFamily="34" charset="0"/>
                <a:ea typeface="+mj-ea"/>
                <a:cs typeface="Calibri" panose="020F0502020204030204" pitchFamily="34" charset="0"/>
              </a:rPr>
              <a:t>GANTT CHART </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D35D4521-5B3B-42E5-8968-48DE1DDDE80A}"/>
              </a:ext>
            </a:extLst>
          </p:cNvPr>
          <p:cNvSpPr txBox="1"/>
          <p:nvPr/>
        </p:nvSpPr>
        <p:spPr>
          <a:xfrm>
            <a:off x="590348" y="1667185"/>
            <a:ext cx="4600741" cy="4550735"/>
          </a:xfrm>
          <a:prstGeom prst="rect">
            <a:avLst/>
          </a:prstGeom>
        </p:spPr>
        <p:txBody>
          <a:bodyPr rot="0" spcFirstLastPara="0" vertOverflow="overflow" horzOverflow="overflow" vert="horz" lIns="45720" tIns="45720" rIns="45720" bIns="45720" numCol="1" spcCol="0" rtlCol="0" fromWordArt="0" anchorCtr="0" forceAA="0" compatLnSpc="1">
            <a:prstTxWarp prst="textNoShape">
              <a:avLst/>
            </a:prstTxWarp>
            <a:normAutofit lnSpcReduction="10000"/>
          </a:bodyPr>
          <a:lstStyle/>
          <a:p>
            <a:pPr defTabSz="914400">
              <a:lnSpc>
                <a:spcPct val="90000"/>
              </a:lnSpc>
              <a:spcAft>
                <a:spcPts val="600"/>
              </a:spcAft>
              <a:buClr>
                <a:schemeClr val="accent1"/>
              </a:buClr>
            </a:pPr>
            <a:endParaRPr lang="en-US" sz="1700">
              <a:solidFill>
                <a:srgbClr val="FFFFFF"/>
              </a:solidFill>
            </a:endParaRPr>
          </a:p>
          <a:p>
            <a:pPr defTabSz="914400">
              <a:lnSpc>
                <a:spcPct val="90000"/>
              </a:lnSpc>
              <a:spcAft>
                <a:spcPts val="600"/>
              </a:spcAft>
              <a:buClr>
                <a:schemeClr val="accent1"/>
              </a:buClr>
            </a:pPr>
            <a:r>
              <a:rPr lang="en-US" sz="2400">
                <a:solidFill>
                  <a:srgbClr val="FFFFFF"/>
                </a:solidFill>
                <a:latin typeface="Calibri" panose="020F0502020204030204" pitchFamily="34" charset="0"/>
                <a:cs typeface="Calibri" panose="020F0502020204030204" pitchFamily="34" charset="0"/>
              </a:rPr>
              <a:t>A Gantt chart is a bar chart that illustrates a project schedule, it was developed by Henry Gantt in 1910s. The chart consists of tasks, duration of tasks from the start date to the end dates, deadlines and showing how many  task or activities are  completed. This project management tool is most influential tool as many large </a:t>
            </a:r>
            <a:r>
              <a:rPr lang="en-US" sz="2400" dirty="0" err="1">
                <a:solidFill>
                  <a:srgbClr val="FFFFFF"/>
                </a:solidFill>
                <a:latin typeface="Calibri" panose="020F0502020204030204" pitchFamily="34" charset="0"/>
                <a:cs typeface="Calibri" panose="020F0502020204030204" pitchFamily="34" charset="0"/>
              </a:rPr>
              <a:t>organisations</a:t>
            </a:r>
            <a:r>
              <a:rPr lang="en-US" sz="2400">
                <a:solidFill>
                  <a:srgbClr val="FFFFFF"/>
                </a:solidFill>
                <a:latin typeface="Calibri" panose="020F0502020204030204" pitchFamily="34" charset="0"/>
                <a:cs typeface="Calibri" panose="020F0502020204030204" pitchFamily="34" charset="0"/>
              </a:rPr>
              <a:t> adopted for project management, it simplifies the breakdown of large documents for </a:t>
            </a:r>
            <a:r>
              <a:rPr lang="en-US" sz="2400" dirty="0" err="1">
                <a:solidFill>
                  <a:srgbClr val="FFFFFF"/>
                </a:solidFill>
                <a:latin typeface="Calibri" panose="020F0502020204030204" pitchFamily="34" charset="0"/>
                <a:cs typeface="Calibri" panose="020F0502020204030204" pitchFamily="34" charset="0"/>
              </a:rPr>
              <a:t>organisations</a:t>
            </a:r>
            <a:r>
              <a:rPr lang="en-US" sz="2400">
                <a:solidFill>
                  <a:srgbClr val="FFFFFF"/>
                </a:solidFill>
                <a:latin typeface="Calibri" panose="020F0502020204030204" pitchFamily="34" charset="0"/>
                <a:cs typeface="Calibri" panose="020F0502020204030204" pitchFamily="34" charset="0"/>
              </a:rPr>
              <a:t>. (Stephen, 2014). </a:t>
            </a:r>
          </a:p>
        </p:txBody>
      </p:sp>
      <p:pic>
        <p:nvPicPr>
          <p:cNvPr id="4" name="Picture 4" descr="A picture containing table, chair, toy, sitting&#10;&#10;Description generated with very high confidence">
            <a:extLst>
              <a:ext uri="{FF2B5EF4-FFF2-40B4-BE49-F238E27FC236}">
                <a16:creationId xmlns:a16="http://schemas.microsoft.com/office/drawing/2014/main" id="{6EB695EF-87D2-4F6C-A91F-020BDCA8CF1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000" y="701039"/>
            <a:ext cx="5455921" cy="5455921"/>
          </a:xfrm>
          <a:prstGeom prst="rect">
            <a:avLst/>
          </a:prstGeom>
        </p:spPr>
      </p:pic>
      <p:sp>
        <p:nvSpPr>
          <p:cNvPr id="6" name="TextBox 5">
            <a:extLst>
              <a:ext uri="{FF2B5EF4-FFF2-40B4-BE49-F238E27FC236}">
                <a16:creationId xmlns:a16="http://schemas.microsoft.com/office/drawing/2014/main" id="{DEFA8DF7-A21C-4E47-A5A4-61163DF8B438}"/>
              </a:ext>
            </a:extLst>
          </p:cNvPr>
          <p:cNvSpPr txBox="1"/>
          <p:nvPr/>
        </p:nvSpPr>
        <p:spPr>
          <a:xfrm>
            <a:off x="9288161" y="5956905"/>
            <a:ext cx="226376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3734727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9">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social media post&#10;&#10;Description automatically generated">
            <a:extLst>
              <a:ext uri="{FF2B5EF4-FFF2-40B4-BE49-F238E27FC236}">
                <a16:creationId xmlns:a16="http://schemas.microsoft.com/office/drawing/2014/main" id="{E9468DD4-B86A-CC4A-921F-6C92FD59B835}"/>
              </a:ext>
            </a:extLst>
          </p:cNvPr>
          <p:cNvPicPr>
            <a:picLocks noChangeAspect="1"/>
          </p:cNvPicPr>
          <p:nvPr/>
        </p:nvPicPr>
        <p:blipFill>
          <a:blip r:embed="rId2"/>
          <a:stretch>
            <a:fillRect/>
          </a:stretch>
        </p:blipFill>
        <p:spPr>
          <a:xfrm>
            <a:off x="492970" y="643467"/>
            <a:ext cx="11470201" cy="5821128"/>
          </a:xfrm>
          <a:prstGeom prst="rect">
            <a:avLst/>
          </a:prstGeom>
        </p:spPr>
      </p:pic>
      <p:sp>
        <p:nvSpPr>
          <p:cNvPr id="4" name="Rectangle 3">
            <a:extLst>
              <a:ext uri="{FF2B5EF4-FFF2-40B4-BE49-F238E27FC236}">
                <a16:creationId xmlns:a16="http://schemas.microsoft.com/office/drawing/2014/main" id="{520FE379-8F82-F644-A25E-E127EA225698}"/>
              </a:ext>
            </a:extLst>
          </p:cNvPr>
          <p:cNvSpPr/>
          <p:nvPr/>
        </p:nvSpPr>
        <p:spPr>
          <a:xfrm>
            <a:off x="4067208" y="-116417"/>
            <a:ext cx="4055671" cy="830997"/>
          </a:xfrm>
          <a:prstGeom prst="rect">
            <a:avLst/>
          </a:prstGeom>
          <a:noFill/>
          <a:ln>
            <a:noFill/>
          </a:ln>
        </p:spPr>
        <p:txBody>
          <a:bodyPr wrap="square" lIns="91440" tIns="45720" rIns="91440" bIns="45720">
            <a:spAutoFit/>
          </a:bodyPr>
          <a:lstStyle/>
          <a:p>
            <a:pPr algn="ctr"/>
            <a:r>
              <a:rPr lang="en-GB" sz="4800" b="0" cap="none" spc="0">
                <a:ln w="0">
                  <a:noFill/>
                </a:ln>
                <a:solidFill>
                  <a:srgbClr val="FFC000"/>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Gantt Chart</a:t>
            </a:r>
          </a:p>
        </p:txBody>
      </p:sp>
    </p:spTree>
    <p:extLst>
      <p:ext uri="{BB962C8B-B14F-4D97-AF65-F5344CB8AC3E}">
        <p14:creationId xmlns:p14="http://schemas.microsoft.com/office/powerpoint/2010/main" val="25715118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0"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1"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8A420-7C65-4F4E-902F-1D8C2C8A1E83}"/>
              </a:ext>
            </a:extLst>
          </p:cNvPr>
          <p:cNvSpPr>
            <a:spLocks noGrp="1"/>
          </p:cNvSpPr>
          <p:nvPr>
            <p:ph type="title"/>
          </p:nvPr>
        </p:nvSpPr>
        <p:spPr>
          <a:xfrm>
            <a:off x="503721" y="707754"/>
            <a:ext cx="4152900" cy="3976488"/>
          </a:xfrm>
        </p:spPr>
        <p:txBody>
          <a:bodyPr vert="horz" lIns="91440" tIns="45720" rIns="91440" bIns="45720" rtlCol="0" anchor="b">
            <a:normAutofit/>
          </a:bodyPr>
          <a:lstStyle/>
          <a:p>
            <a:pPr algn="ctr"/>
            <a:r>
              <a:rPr lang="en-US" sz="6000" kern="1200" cap="all" spc="200" baseline="0">
                <a:solidFill>
                  <a:schemeClr val="tx1">
                    <a:lumMod val="95000"/>
                    <a:lumOff val="5000"/>
                  </a:schemeClr>
                </a:solidFill>
                <a:latin typeface="Calibri" panose="020F0502020204030204" pitchFamily="34" charset="0"/>
                <a:cs typeface="Calibri" panose="020F0502020204030204" pitchFamily="34" charset="0"/>
              </a:rPr>
              <a:t>Executing Phase </a:t>
            </a:r>
          </a:p>
        </p:txBody>
      </p:sp>
      <p:sp>
        <p:nvSpPr>
          <p:cNvPr id="3" name="Text Placeholder 2">
            <a:extLst>
              <a:ext uri="{FF2B5EF4-FFF2-40B4-BE49-F238E27FC236}">
                <a16:creationId xmlns:a16="http://schemas.microsoft.com/office/drawing/2014/main" id="{ADF0559C-B879-6745-B72D-BC60649A70B0}"/>
              </a:ext>
            </a:extLst>
          </p:cNvPr>
          <p:cNvSpPr>
            <a:spLocks noGrp="1"/>
          </p:cNvSpPr>
          <p:nvPr>
            <p:ph type="body" idx="1"/>
          </p:nvPr>
        </p:nvSpPr>
        <p:spPr>
          <a:xfrm>
            <a:off x="613611" y="4684242"/>
            <a:ext cx="3566407" cy="1463040"/>
          </a:xfrm>
        </p:spPr>
        <p:txBody>
          <a:bodyPr vert="horz" lIns="91440" tIns="45720" rIns="91440" bIns="45720" rtlCol="0" anchor="t">
            <a:normAutofit/>
          </a:bodyPr>
          <a:lstStyle/>
          <a:p>
            <a:pPr algn="ctr"/>
            <a:r>
              <a:rPr lang="en-US" sz="2000">
                <a:latin typeface="Calibri" panose="020F0502020204030204" pitchFamily="34" charset="0"/>
                <a:cs typeface="Calibri" panose="020F0502020204030204" pitchFamily="34" charset="0"/>
              </a:rPr>
              <a:t>By </a:t>
            </a:r>
          </a:p>
          <a:p>
            <a:pPr algn="ctr"/>
            <a:r>
              <a:rPr lang="en-US" sz="2000">
                <a:latin typeface="Calibri" panose="020F0502020204030204" pitchFamily="34" charset="0"/>
                <a:cs typeface="Calibri" panose="020F0502020204030204" pitchFamily="34" charset="0"/>
              </a:rPr>
              <a:t>Asma Chowdhury</a:t>
            </a:r>
          </a:p>
        </p:txBody>
      </p:sp>
      <p:cxnSp>
        <p:nvCxnSpPr>
          <p:cNvPr id="42" name="Straight Connector 17">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5557" y="4593863"/>
            <a:ext cx="2926080" cy="0"/>
          </a:xfrm>
          <a:prstGeom prst="line">
            <a:avLst/>
          </a:prstGeom>
          <a:ln w="19050">
            <a:solidFill>
              <a:srgbClr val="FDAF00"/>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airplane&#10;&#10;Description automatically generated">
            <a:extLst>
              <a:ext uri="{FF2B5EF4-FFF2-40B4-BE49-F238E27FC236}">
                <a16:creationId xmlns:a16="http://schemas.microsoft.com/office/drawing/2014/main" id="{2E6D48D6-012A-A941-812A-9688D1741889}"/>
              </a:ext>
            </a:extLst>
          </p:cNvPr>
          <p:cNvPicPr>
            <a:picLocks noChangeAspect="1"/>
          </p:cNvPicPr>
          <p:nvPr/>
        </p:nvPicPr>
        <p:blipFill rotWithShape="1">
          <a:blip r:embed="rId3"/>
          <a:srcRect l="12752" r="15843"/>
          <a:stretch/>
        </p:blipFill>
        <p:spPr>
          <a:xfrm>
            <a:off x="4658258" y="975"/>
            <a:ext cx="7533742" cy="6858000"/>
          </a:xfrm>
          <a:prstGeom prst="rect">
            <a:avLst/>
          </a:prstGeom>
        </p:spPr>
      </p:pic>
    </p:spTree>
    <p:extLst>
      <p:ext uri="{BB962C8B-B14F-4D97-AF65-F5344CB8AC3E}">
        <p14:creationId xmlns:p14="http://schemas.microsoft.com/office/powerpoint/2010/main" val="417176184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474AB7-2F74-4B1E-88DB-062199BA6E3B}"/>
              </a:ext>
            </a:extLst>
          </p:cNvPr>
          <p:cNvSpPr txBox="1"/>
          <p:nvPr/>
        </p:nvSpPr>
        <p:spPr>
          <a:xfrm rot="-10800000" flipV="1">
            <a:off x="776177" y="316721"/>
            <a:ext cx="104411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a:solidFill>
                  <a:srgbClr val="7030A0"/>
                </a:solidFill>
                <a:latin typeface="Calibri" panose="020F0502020204030204" pitchFamily="34" charset="0"/>
                <a:cs typeface="Calibri" panose="020F0502020204030204" pitchFamily="34" charset="0"/>
              </a:rPr>
              <a:t>Why we have chosen The Network diagram</a:t>
            </a:r>
            <a:endParaRPr lang="en-GB">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3A04D35A-08F4-4DB8-AE95-D6B727BCAFA7}"/>
              </a:ext>
            </a:extLst>
          </p:cNvPr>
          <p:cNvSpPr txBox="1"/>
          <p:nvPr/>
        </p:nvSpPr>
        <p:spPr>
          <a:xfrm>
            <a:off x="687868" y="1086163"/>
            <a:ext cx="11082374"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002060"/>
                </a:solidFill>
                <a:latin typeface="Calibri"/>
                <a:cs typeface="Calibri"/>
              </a:rPr>
              <a:t>According to the team and I, it is suitable for our project, because the tool can illustrate the dependent activities with a clear-cut flow chart, once we finish an activity, we can move on to the next activity, without wasting any time.   </a:t>
            </a:r>
            <a:endParaRPr lang="en-US" sz="2400" dirty="0">
              <a:solidFill>
                <a:srgbClr val="002060"/>
              </a:solidFill>
              <a:latin typeface="Calibri" panose="020F0502020204030204" pitchFamily="34" charset="0"/>
              <a:cs typeface="Calibri" panose="020F0502020204030204" pitchFamily="34" charset="0"/>
            </a:endParaRPr>
          </a:p>
          <a:p>
            <a:endParaRPr lang="en-US" sz="2400" dirty="0">
              <a:solidFill>
                <a:srgbClr val="002060"/>
              </a:solidFill>
              <a:latin typeface="Calibri" panose="020F0502020204030204" pitchFamily="34" charset="0"/>
              <a:cs typeface="Calibri" panose="020F0502020204030204" pitchFamily="34" charset="0"/>
            </a:endParaRPr>
          </a:p>
          <a:p>
            <a:r>
              <a:rPr lang="en-US" sz="2400" dirty="0">
                <a:solidFill>
                  <a:srgbClr val="002060"/>
                </a:solidFill>
                <a:latin typeface="Calibri"/>
                <a:cs typeface="Calibri"/>
              </a:rPr>
              <a:t>Work based structure-(WBS)</a:t>
            </a:r>
          </a:p>
          <a:p>
            <a:r>
              <a:rPr lang="en-US" sz="2400" dirty="0">
                <a:solidFill>
                  <a:srgbClr val="002060"/>
                </a:solidFill>
                <a:latin typeface="Calibri"/>
                <a:cs typeface="Calibri"/>
              </a:rPr>
              <a:t>WBS is a helpful tool to accomplished a project and defines cost, time, provider, and used as a guidance for schedule development and control as well as providing an understanding of the work breakdown structure before you create any project or the work you are doing. (Baker and Campbell, 2003).  </a:t>
            </a:r>
            <a:endParaRPr lang="en-US"/>
          </a:p>
          <a:p>
            <a:endParaRPr lang="en-US" sz="2400" dirty="0">
              <a:solidFill>
                <a:srgbClr val="002060"/>
              </a:solidFill>
              <a:latin typeface="Arial"/>
              <a:cs typeface="Arial"/>
            </a:endParaRPr>
          </a:p>
          <a:p>
            <a:endParaRPr lang="en-US" sz="240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47470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80BD9B-D10A-4C04-A3B2-258B2DC5A8FE}"/>
              </a:ext>
            </a:extLst>
          </p:cNvPr>
          <p:cNvSpPr txBox="1"/>
          <p:nvPr/>
        </p:nvSpPr>
        <p:spPr>
          <a:xfrm>
            <a:off x="1712259" y="1260179"/>
            <a:ext cx="8512299"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rgbClr val="002060"/>
                </a:solidFill>
                <a:latin typeface="Calibri"/>
                <a:cs typeface="Calibri"/>
              </a:rPr>
              <a:t>A network diagram created by Charles Bachman in 1969, it is a diverse field of graphical representations, although in most cases, it illustrates the work-flow or project schedule which highlights all the tasks and procedures that need to be undertaken to achieve the outcome of the project in a flow-chart design language.</a:t>
            </a:r>
          </a:p>
          <a:p>
            <a:pPr algn="ctr"/>
            <a:r>
              <a:rPr lang="en-GB" sz="2000" b="1" dirty="0">
                <a:ln w="0"/>
                <a:solidFill>
                  <a:srgbClr val="7030A0"/>
                </a:solidFill>
                <a:effectLst>
                  <a:outerShdw blurRad="38100" dist="25400" dir="5400000" algn="ctr" rotWithShape="0">
                    <a:srgbClr val="6E747A">
                      <a:alpha val="43000"/>
                    </a:srgbClr>
                  </a:outerShdw>
                </a:effectLst>
                <a:latin typeface="Calibri"/>
                <a:cs typeface="Calibri"/>
              </a:rPr>
              <a:t>Dependency Diagram </a:t>
            </a:r>
            <a:endParaRPr lang="en-US" sz="2000" dirty="0">
              <a:solidFill>
                <a:srgbClr val="002060"/>
              </a:solidFill>
              <a:latin typeface="Calibri"/>
              <a:cs typeface="Calibri"/>
            </a:endParaRPr>
          </a:p>
          <a:p>
            <a:r>
              <a:rPr lang="en-US" sz="2000">
                <a:solidFill>
                  <a:srgbClr val="002060"/>
                </a:solidFill>
                <a:latin typeface="Arial"/>
                <a:cs typeface="Arial"/>
              </a:rPr>
              <a:t>A specialized form of a network diagram is the dependency diagram which illustrates the tasks that need to be done, the tasks that depend on the initial tasks and their outcomes and so on in a flow-chart representation</a:t>
            </a:r>
            <a:r>
              <a:rPr lang="en-US" sz="2000" dirty="0">
                <a:solidFill>
                  <a:srgbClr val="002060"/>
                </a:solidFill>
                <a:latin typeface="Arial"/>
                <a:cs typeface="Arial"/>
              </a:rPr>
              <a:t> (Wrike, 2019) </a:t>
            </a:r>
            <a:br>
              <a:rPr lang="en-US" sz="2000" dirty="0">
                <a:latin typeface="Arial"/>
                <a:cs typeface="Arial"/>
              </a:rPr>
            </a:br>
            <a:r>
              <a:rPr lang="en-US" sz="2000">
                <a:solidFill>
                  <a:srgbClr val="002060"/>
                </a:solidFill>
                <a:latin typeface="Arial"/>
                <a:cs typeface="Arial"/>
              </a:rPr>
              <a:t>Our Project is Simple and Straightforward and so we could not get much out for dependencies</a:t>
            </a:r>
            <a:r>
              <a:rPr lang="en-US" sz="2000" dirty="0">
                <a:solidFill>
                  <a:srgbClr val="002060"/>
                </a:solidFill>
                <a:latin typeface="Arial"/>
                <a:cs typeface="Arial"/>
              </a:rPr>
              <a:t>.</a:t>
            </a:r>
            <a:endParaRPr lang="en-US" sz="2000">
              <a:solidFill>
                <a:srgbClr val="002060"/>
              </a:solidFill>
              <a:latin typeface="Arial"/>
              <a:cs typeface="Arial"/>
            </a:endParaRPr>
          </a:p>
          <a:p>
            <a:endParaRPr lang="en-US" sz="2000">
              <a:solidFill>
                <a:srgbClr val="002060"/>
              </a:solidFill>
              <a:latin typeface="Calibri" panose="020F0502020204030204" pitchFamily="34" charset="0"/>
              <a:cs typeface="Calibri" panose="020F0502020204030204" pitchFamily="34" charset="0"/>
            </a:endParaRPr>
          </a:p>
        </p:txBody>
      </p:sp>
      <p:sp>
        <p:nvSpPr>
          <p:cNvPr id="3" name="Rectangle 2">
            <a:extLst>
              <a:ext uri="{FF2B5EF4-FFF2-40B4-BE49-F238E27FC236}">
                <a16:creationId xmlns:a16="http://schemas.microsoft.com/office/drawing/2014/main" id="{BDE779F4-C351-47FA-A0C5-09E363F75981}"/>
              </a:ext>
            </a:extLst>
          </p:cNvPr>
          <p:cNvSpPr/>
          <p:nvPr/>
        </p:nvSpPr>
        <p:spPr>
          <a:xfrm>
            <a:off x="3245729" y="336849"/>
            <a:ext cx="5113579" cy="923330"/>
          </a:xfrm>
          <a:prstGeom prst="rect">
            <a:avLst/>
          </a:prstGeom>
          <a:noFill/>
        </p:spPr>
        <p:txBody>
          <a:bodyPr wrap="none" lIns="91440" tIns="45720" rIns="91440" bIns="45720" anchor="t">
            <a:spAutoFit/>
          </a:bodyPr>
          <a:lstStyle/>
          <a:p>
            <a:pPr algn="ctr"/>
            <a:r>
              <a:rPr lang="en-GB" sz="5400">
                <a:ln w="0"/>
                <a:solidFill>
                  <a:srgbClr val="7030A0"/>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Network Diagram</a:t>
            </a:r>
            <a:endParaRPr lang="en-GB" sz="5400" cap="none" spc="0">
              <a:ln w="0"/>
              <a:solidFill>
                <a:srgbClr val="7030A0"/>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277945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clock, drawing&#10;&#10;Description automatically generated">
            <a:extLst>
              <a:ext uri="{FF2B5EF4-FFF2-40B4-BE49-F238E27FC236}">
                <a16:creationId xmlns:a16="http://schemas.microsoft.com/office/drawing/2014/main" id="{DA002892-4877-1D4F-89FF-1E1803E7C7C7}"/>
              </a:ext>
            </a:extLst>
          </p:cNvPr>
          <p:cNvPicPr>
            <a:picLocks noChangeAspect="1"/>
          </p:cNvPicPr>
          <p:nvPr/>
        </p:nvPicPr>
        <p:blipFill>
          <a:blip r:embed="rId2"/>
          <a:stretch>
            <a:fillRect/>
          </a:stretch>
        </p:blipFill>
        <p:spPr>
          <a:xfrm>
            <a:off x="5170980" y="1868805"/>
            <a:ext cx="6525530" cy="3336765"/>
          </a:xfrm>
          <a:prstGeom prst="rect">
            <a:avLst/>
          </a:prstGeom>
        </p:spPr>
      </p:pic>
      <p:cxnSp>
        <p:nvCxnSpPr>
          <p:cNvPr id="29" name="Straight Connector 14">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8793C95-C7FE-4D75-AAC6-6A51115C0F56}"/>
              </a:ext>
            </a:extLst>
          </p:cNvPr>
          <p:cNvSpPr txBox="1"/>
          <p:nvPr/>
        </p:nvSpPr>
        <p:spPr>
          <a:xfrm>
            <a:off x="1024128" y="585216"/>
            <a:ext cx="3133581" cy="149961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80000"/>
              </a:lnSpc>
              <a:spcBef>
                <a:spcPct val="0"/>
              </a:spcBef>
              <a:spcAft>
                <a:spcPts val="600"/>
              </a:spcAft>
            </a:pPr>
            <a:r>
              <a:rPr lang="en-US" sz="4000" cap="all" spc="100">
                <a:solidFill>
                  <a:schemeClr val="tx1">
                    <a:lumMod val="95000"/>
                    <a:lumOff val="5000"/>
                  </a:schemeClr>
                </a:solidFill>
                <a:latin typeface="Calibri" panose="020F0502020204030204" pitchFamily="34" charset="0"/>
                <a:ea typeface="+mj-ea"/>
                <a:cs typeface="Calibri" panose="020F0502020204030204" pitchFamily="34" charset="0"/>
              </a:rPr>
              <a:t>CPA Diagrams</a:t>
            </a:r>
          </a:p>
        </p:txBody>
      </p:sp>
      <p:sp>
        <p:nvSpPr>
          <p:cNvPr id="3" name="TextBox 2">
            <a:extLst>
              <a:ext uri="{FF2B5EF4-FFF2-40B4-BE49-F238E27FC236}">
                <a16:creationId xmlns:a16="http://schemas.microsoft.com/office/drawing/2014/main" id="{CF10BD4D-EAAB-4894-AC45-722350911E65}"/>
              </a:ext>
            </a:extLst>
          </p:cNvPr>
          <p:cNvSpPr txBox="1"/>
          <p:nvPr/>
        </p:nvSpPr>
        <p:spPr>
          <a:xfrm>
            <a:off x="746617" y="1868805"/>
            <a:ext cx="4276535" cy="3466675"/>
          </a:xfrm>
          <a:prstGeom prst="rect">
            <a:avLst/>
          </a:prstGeom>
        </p:spPr>
        <p:txBody>
          <a:bodyPr rot="0" spcFirstLastPara="0" vertOverflow="overflow" horzOverflow="overflow" vert="horz" lIns="45720" tIns="45720" rIns="45720" bIns="45720" numCol="1" spcCol="0" rtlCol="0" fromWordArt="0" anchorCtr="0" forceAA="0" compatLnSpc="1">
            <a:prstTxWarp prst="textNoShape">
              <a:avLst/>
            </a:prstTxWarp>
            <a:normAutofit/>
          </a:bodyPr>
          <a:lstStyle/>
          <a:p>
            <a:pPr defTabSz="914400">
              <a:lnSpc>
                <a:spcPct val="90000"/>
              </a:lnSpc>
              <a:spcAft>
                <a:spcPts val="600"/>
              </a:spcAft>
              <a:buClr>
                <a:schemeClr val="accent1"/>
              </a:buClr>
            </a:pPr>
            <a:endParaRPr lang="en-US" sz="2000"/>
          </a:p>
          <a:p>
            <a:pPr marL="342900" indent="-342900" defTabSz="914400">
              <a:lnSpc>
                <a:spcPct val="90000"/>
              </a:lnSpc>
              <a:spcAft>
                <a:spcPts val="600"/>
              </a:spcAft>
              <a:buClr>
                <a:schemeClr val="accent1"/>
              </a:buClr>
              <a:buFont typeface="Arial" panose="020B0604020202020204" pitchFamily="34" charset="0"/>
              <a:buChar char="•"/>
            </a:pPr>
            <a:r>
              <a:rPr lang="en-US" sz="2000">
                <a:latin typeface="Calibri" panose="020F0502020204030204" pitchFamily="34" charset="0"/>
                <a:cs typeface="Calibri" panose="020F0502020204030204" pitchFamily="34" charset="0"/>
              </a:rPr>
              <a:t>Critical Path Analysis in a graphical representation to illustrate which activities are dependent on which other activities.</a:t>
            </a:r>
          </a:p>
          <a:p>
            <a:pPr marL="342900" indent="-342900" defTabSz="914400">
              <a:lnSpc>
                <a:spcPct val="90000"/>
              </a:lnSpc>
              <a:spcAft>
                <a:spcPts val="600"/>
              </a:spcAft>
              <a:buClr>
                <a:schemeClr val="accent1"/>
              </a:buClr>
              <a:buFont typeface="Arial" panose="020B0604020202020204" pitchFamily="34" charset="0"/>
              <a:buChar char="•"/>
            </a:pPr>
            <a:r>
              <a:rPr lang="en-US" sz="2000">
                <a:latin typeface="Calibri" panose="020F0502020204030204" pitchFamily="34" charset="0"/>
                <a:cs typeface="Calibri" panose="020F0502020204030204" pitchFamily="34" charset="0"/>
              </a:rPr>
              <a:t>CPA shows which activities that CAN be delayed without necessarily impacting the overall time taken for the project (Kenton, 2019).</a:t>
            </a:r>
          </a:p>
          <a:p>
            <a:pPr defTabSz="914400">
              <a:lnSpc>
                <a:spcPct val="90000"/>
              </a:lnSpc>
              <a:spcAft>
                <a:spcPts val="600"/>
              </a:spcAft>
              <a:buClr>
                <a:schemeClr val="accent1"/>
              </a:buClr>
            </a:pPr>
            <a:endParaRPr lang="en-US" sz="1400"/>
          </a:p>
        </p:txBody>
      </p:sp>
    </p:spTree>
    <p:extLst>
      <p:ext uri="{BB962C8B-B14F-4D97-AF65-F5344CB8AC3E}">
        <p14:creationId xmlns:p14="http://schemas.microsoft.com/office/powerpoint/2010/main" val="37090029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6">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8">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close up of a map&#10;&#10;Description generated with high confidence">
            <a:extLst>
              <a:ext uri="{FF2B5EF4-FFF2-40B4-BE49-F238E27FC236}">
                <a16:creationId xmlns:a16="http://schemas.microsoft.com/office/drawing/2014/main" id="{685542D9-3885-4A58-B155-67749B8A59D2}"/>
              </a:ext>
            </a:extLst>
          </p:cNvPr>
          <p:cNvPicPr>
            <a:picLocks noChangeAspect="1"/>
          </p:cNvPicPr>
          <p:nvPr/>
        </p:nvPicPr>
        <p:blipFill rotWithShape="1">
          <a:blip r:embed="rId2"/>
          <a:srcRect l="1710" t="4454" r="1086" b="15492"/>
          <a:stretch/>
        </p:blipFill>
        <p:spPr>
          <a:xfrm>
            <a:off x="303086" y="632072"/>
            <a:ext cx="11888913" cy="6225928"/>
          </a:xfrm>
          <a:prstGeom prst="rect">
            <a:avLst/>
          </a:prstGeom>
        </p:spPr>
      </p:pic>
      <p:sp>
        <p:nvSpPr>
          <p:cNvPr id="8" name="TextBox 7">
            <a:extLst>
              <a:ext uri="{FF2B5EF4-FFF2-40B4-BE49-F238E27FC236}">
                <a16:creationId xmlns:a16="http://schemas.microsoft.com/office/drawing/2014/main" id="{57BAD3A7-BECA-44EC-8D20-223E8E61740C}"/>
              </a:ext>
            </a:extLst>
          </p:cNvPr>
          <p:cNvSpPr txBox="1"/>
          <p:nvPr/>
        </p:nvSpPr>
        <p:spPr>
          <a:xfrm>
            <a:off x="3044443" y="-131520"/>
            <a:ext cx="55172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a:solidFill>
                  <a:srgbClr val="FFC000"/>
                </a:solidFill>
                <a:latin typeface="Calibri" panose="020F0502020204030204" pitchFamily="34" charset="0"/>
                <a:cs typeface="Calibri" panose="020F0502020204030204" pitchFamily="34" charset="0"/>
              </a:rPr>
              <a:t>Network Diagram </a:t>
            </a:r>
          </a:p>
        </p:txBody>
      </p:sp>
    </p:spTree>
    <p:extLst>
      <p:ext uri="{BB962C8B-B14F-4D97-AF65-F5344CB8AC3E}">
        <p14:creationId xmlns:p14="http://schemas.microsoft.com/office/powerpoint/2010/main" val="2634592256"/>
      </p:ext>
    </p:extLst>
  </p:cSld>
  <p:clrMapOvr>
    <a:masterClrMapping/>
  </p:clrMapOvr>
  <p:transition spd="slow">
    <p:cover/>
  </p:transition>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2ECF3B-8046-4DD4-A102-BA00D1EC599D}"/>
              </a:ext>
            </a:extLst>
          </p:cNvPr>
          <p:cNvSpPr txBox="1"/>
          <p:nvPr/>
        </p:nvSpPr>
        <p:spPr>
          <a:xfrm>
            <a:off x="787400" y="395817"/>
            <a:ext cx="1083945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rgbClr val="7030A0"/>
                </a:solidFill>
                <a:latin typeface="Twentieth Century"/>
              </a:rPr>
              <a:t>The order in which tasks will be performed</a:t>
            </a:r>
            <a:endParaRPr lang="en-GB" sz="4400" b="1">
              <a:solidFill>
                <a:srgbClr val="7030A0"/>
              </a:solidFill>
            </a:endParaRPr>
          </a:p>
        </p:txBody>
      </p:sp>
      <p:sp>
        <p:nvSpPr>
          <p:cNvPr id="3" name="TextBox 2">
            <a:extLst>
              <a:ext uri="{FF2B5EF4-FFF2-40B4-BE49-F238E27FC236}">
                <a16:creationId xmlns:a16="http://schemas.microsoft.com/office/drawing/2014/main" id="{4D18F43B-C5A6-469B-95BA-B0C6C1808B59}"/>
              </a:ext>
            </a:extLst>
          </p:cNvPr>
          <p:cNvSpPr txBox="1"/>
          <p:nvPr/>
        </p:nvSpPr>
        <p:spPr>
          <a:xfrm>
            <a:off x="642989" y="559052"/>
            <a:ext cx="10906022" cy="59708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buChar char="●"/>
            </a:pPr>
            <a:endParaRPr lang="en-US" sz="2200">
              <a:solidFill>
                <a:schemeClr val="dk1"/>
              </a:solidFill>
              <a:latin typeface="Twentieth Century"/>
            </a:endParaRPr>
          </a:p>
          <a:p>
            <a:pPr marL="342900" indent="-342900">
              <a:buFont typeface="Arial"/>
              <a:buChar char="•"/>
            </a:pPr>
            <a:r>
              <a:rPr lang="en-US" sz="2400">
                <a:solidFill>
                  <a:srgbClr val="002060"/>
                </a:solidFill>
                <a:latin typeface="Twentieth Century"/>
              </a:rPr>
              <a:t>Event: Events outline the flow of individual situations that need to be experienced to advance to the next task.</a:t>
            </a:r>
            <a:endParaRPr lang="en-US" sz="2400">
              <a:solidFill>
                <a:srgbClr val="002060"/>
              </a:solidFill>
            </a:endParaRPr>
          </a:p>
          <a:p>
            <a:pPr marL="342900" indent="-342900">
              <a:buFont typeface="Arial"/>
              <a:buChar char="•"/>
            </a:pPr>
            <a:endParaRPr lang="en-US" sz="2400">
              <a:solidFill>
                <a:srgbClr val="002060"/>
              </a:solidFill>
              <a:latin typeface="Twentieth Century"/>
            </a:endParaRPr>
          </a:p>
          <a:p>
            <a:pPr marL="342900" indent="-342900">
              <a:buFont typeface="Arial"/>
              <a:buChar char="•"/>
            </a:pPr>
            <a:r>
              <a:rPr lang="en-US" sz="2400">
                <a:solidFill>
                  <a:srgbClr val="002060"/>
                </a:solidFill>
                <a:latin typeface="Twentieth Century"/>
              </a:rPr>
              <a:t>Activity: Activities are the tasks that need to be completed before moving onto the next</a:t>
            </a:r>
            <a:endParaRPr lang="en-US" sz="2400">
              <a:solidFill>
                <a:srgbClr val="002060"/>
              </a:solidFill>
            </a:endParaRPr>
          </a:p>
          <a:p>
            <a:pPr marL="342900" indent="-342900">
              <a:buFont typeface="Arial"/>
              <a:buChar char="•"/>
            </a:pPr>
            <a:endParaRPr lang="en-US" sz="2400">
              <a:solidFill>
                <a:srgbClr val="002060"/>
              </a:solidFill>
              <a:latin typeface="Twentieth Century"/>
            </a:endParaRPr>
          </a:p>
          <a:p>
            <a:pPr marL="342900" indent="-342900">
              <a:buFont typeface="Arial"/>
              <a:buChar char="•"/>
            </a:pPr>
            <a:r>
              <a:rPr lang="en-US" sz="2400">
                <a:solidFill>
                  <a:srgbClr val="002060"/>
                </a:solidFill>
                <a:latin typeface="Twentieth Century"/>
              </a:rPr>
              <a:t>Span Time: This defines the time that should be spent on each individual activity</a:t>
            </a:r>
            <a:endParaRPr lang="en-US" sz="2400">
              <a:solidFill>
                <a:srgbClr val="002060"/>
              </a:solidFill>
            </a:endParaRPr>
          </a:p>
          <a:p>
            <a:pPr marL="342900" indent="-342900">
              <a:buFont typeface="Arial"/>
              <a:buChar char="•"/>
            </a:pPr>
            <a:endParaRPr lang="en-US" sz="2400">
              <a:solidFill>
                <a:srgbClr val="002060"/>
              </a:solidFill>
              <a:latin typeface="Twentieth Century"/>
            </a:endParaRPr>
          </a:p>
          <a:p>
            <a:pPr marL="342900" indent="-342900">
              <a:buFont typeface="Arial"/>
              <a:buChar char="•"/>
            </a:pPr>
            <a:r>
              <a:rPr lang="en-US" sz="2400">
                <a:solidFill>
                  <a:srgbClr val="002060"/>
                </a:solidFill>
                <a:latin typeface="Twentieth Century"/>
              </a:rPr>
              <a:t>Critical Path: It is the longest path that a planned activity may take, without being delayed. If the activity is delayed that would make the path or the time span of the project longer  (Moodle, 2019).</a:t>
            </a:r>
          </a:p>
          <a:p>
            <a:pPr marL="342900" indent="-342900">
              <a:buFont typeface="Arial"/>
              <a:buChar char="•"/>
            </a:pPr>
            <a:r>
              <a:rPr lang="en-US" sz="2400">
                <a:solidFill>
                  <a:srgbClr val="002060"/>
                </a:solidFill>
                <a:latin typeface="Calibri" panose="020F0502020204030204" pitchFamily="34" charset="0"/>
                <a:cs typeface="Calibri" panose="020F0502020204030204" pitchFamily="34" charset="0"/>
              </a:rPr>
              <a:t>This phase is essential for the team and I as it will give us a clear indication and guide on time management and tell us how long we should spend on each activity so that the project can be completed efficiently.</a:t>
            </a:r>
          </a:p>
          <a:p>
            <a:endParaRPr lang="en-US" sz="2400">
              <a:solidFill>
                <a:srgbClr val="002060"/>
              </a:solidFill>
              <a:latin typeface="Tw Cen MT" panose="020B0602020104020603"/>
            </a:endParaRPr>
          </a:p>
        </p:txBody>
      </p:sp>
    </p:spTree>
    <p:extLst>
      <p:ext uri="{BB962C8B-B14F-4D97-AF65-F5344CB8AC3E}">
        <p14:creationId xmlns:p14="http://schemas.microsoft.com/office/powerpoint/2010/main" val="35297639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 name="Rectangle 54">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5"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6" name="Straight Connector 58">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07" name="Rectangle 60">
            <a:extLst>
              <a:ext uri="{FF2B5EF4-FFF2-40B4-BE49-F238E27FC236}">
                <a16:creationId xmlns:a16="http://schemas.microsoft.com/office/drawing/2014/main" id="{29E9E3A5-F4E8-47A7-BB85-6CF927184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62">
            <a:extLst>
              <a:ext uri="{FF2B5EF4-FFF2-40B4-BE49-F238E27FC236}">
                <a16:creationId xmlns:a16="http://schemas.microsoft.com/office/drawing/2014/main" id="{880D974B-B1F0-4DE6-B6B2-A9E28BB37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8BFB9-0A54-AA49-85B1-00076ED3163C}"/>
              </a:ext>
            </a:extLst>
          </p:cNvPr>
          <p:cNvSpPr>
            <a:spLocks noGrp="1"/>
          </p:cNvSpPr>
          <p:nvPr>
            <p:ph type="title"/>
          </p:nvPr>
        </p:nvSpPr>
        <p:spPr>
          <a:xfrm>
            <a:off x="636530" y="2444135"/>
            <a:ext cx="4568716" cy="2127866"/>
          </a:xfrm>
        </p:spPr>
        <p:txBody>
          <a:bodyPr vert="horz" lIns="91440" tIns="45720" rIns="91440" bIns="45720" rtlCol="0" anchor="b">
            <a:normAutofit/>
          </a:bodyPr>
          <a:lstStyle/>
          <a:p>
            <a:pPr algn="ctr"/>
            <a:r>
              <a:rPr lang="en-US" sz="6000" kern="1200" cap="all" spc="200" baseline="0">
                <a:solidFill>
                  <a:srgbClr val="FFFFFF"/>
                </a:solidFill>
                <a:latin typeface="Calibri" panose="020F0502020204030204" pitchFamily="34" charset="0"/>
                <a:cs typeface="Calibri" panose="020F0502020204030204" pitchFamily="34" charset="0"/>
              </a:rPr>
              <a:t>Evaluation Phase</a:t>
            </a:r>
          </a:p>
        </p:txBody>
      </p:sp>
      <p:sp>
        <p:nvSpPr>
          <p:cNvPr id="3" name="Text Placeholder 2">
            <a:extLst>
              <a:ext uri="{FF2B5EF4-FFF2-40B4-BE49-F238E27FC236}">
                <a16:creationId xmlns:a16="http://schemas.microsoft.com/office/drawing/2014/main" id="{97CBAEC6-E771-214B-896D-C39B0ECCDABA}"/>
              </a:ext>
            </a:extLst>
          </p:cNvPr>
          <p:cNvSpPr>
            <a:spLocks noGrp="1"/>
          </p:cNvSpPr>
          <p:nvPr>
            <p:ph type="body" idx="1"/>
          </p:nvPr>
        </p:nvSpPr>
        <p:spPr>
          <a:xfrm>
            <a:off x="951520" y="4834385"/>
            <a:ext cx="4204012" cy="1384511"/>
          </a:xfrm>
        </p:spPr>
        <p:txBody>
          <a:bodyPr vert="horz" lIns="91440" tIns="45720" rIns="91440" bIns="45720" rtlCol="0" anchor="t">
            <a:normAutofit/>
          </a:bodyPr>
          <a:lstStyle/>
          <a:p>
            <a:pPr algn="ctr"/>
            <a:r>
              <a:rPr lang="en-US" sz="2000">
                <a:solidFill>
                  <a:srgbClr val="FFFFFF"/>
                </a:solidFill>
                <a:latin typeface="Calibri" panose="020F0502020204030204" pitchFamily="34" charset="0"/>
                <a:cs typeface="Calibri" panose="020F0502020204030204" pitchFamily="34" charset="0"/>
              </a:rPr>
              <a:t>By</a:t>
            </a:r>
          </a:p>
          <a:p>
            <a:pPr algn="ctr"/>
            <a:r>
              <a:rPr lang="en-US" sz="2000">
                <a:solidFill>
                  <a:srgbClr val="FFFFFF"/>
                </a:solidFill>
                <a:latin typeface="Calibri" panose="020F0502020204030204" pitchFamily="34" charset="0"/>
                <a:cs typeface="Calibri" panose="020F0502020204030204" pitchFamily="34" charset="0"/>
              </a:rPr>
              <a:t> Farzana Hussen</a:t>
            </a:r>
          </a:p>
        </p:txBody>
      </p:sp>
      <p:cxnSp>
        <p:nvCxnSpPr>
          <p:cNvPr id="109" name="Straight Connector 64">
            <a:extLst>
              <a:ext uri="{FF2B5EF4-FFF2-40B4-BE49-F238E27FC236}">
                <a16:creationId xmlns:a16="http://schemas.microsoft.com/office/drawing/2014/main" id="{685A41E9-862B-4839-AD43-1EEC52D9AC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66040" y="4708047"/>
            <a:ext cx="32004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sign&#10;&#10;Description automatically generated">
            <a:extLst>
              <a:ext uri="{FF2B5EF4-FFF2-40B4-BE49-F238E27FC236}">
                <a16:creationId xmlns:a16="http://schemas.microsoft.com/office/drawing/2014/main" id="{FE97763E-7342-A247-9ECA-38D53C30E51E}"/>
              </a:ext>
            </a:extLst>
          </p:cNvPr>
          <p:cNvPicPr>
            <a:picLocks noChangeAspect="1"/>
          </p:cNvPicPr>
          <p:nvPr/>
        </p:nvPicPr>
        <p:blipFill rotWithShape="1">
          <a:blip r:embed="rId2"/>
          <a:srcRect t="5910" r="1" b="1357"/>
          <a:stretch/>
        </p:blipFill>
        <p:spPr>
          <a:xfrm>
            <a:off x="6096000" y="640080"/>
            <a:ext cx="5459470" cy="5578816"/>
          </a:xfrm>
          <a:prstGeom prst="rect">
            <a:avLst/>
          </a:prstGeom>
        </p:spPr>
      </p:pic>
    </p:spTree>
    <p:extLst>
      <p:ext uri="{BB962C8B-B14F-4D97-AF65-F5344CB8AC3E}">
        <p14:creationId xmlns:p14="http://schemas.microsoft.com/office/powerpoint/2010/main" val="3121072825"/>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9">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B3E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54593CA-2658-434A-927A-500E015F638E}"/>
              </a:ext>
            </a:extLst>
          </p:cNvPr>
          <p:cNvSpPr/>
          <p:nvPr/>
        </p:nvSpPr>
        <p:spPr>
          <a:xfrm>
            <a:off x="1024129" y="585216"/>
            <a:ext cx="3779085" cy="1499616"/>
          </a:xfrm>
          <a:prstGeom prst="rect">
            <a:avLst/>
          </a:prstGeom>
        </p:spPr>
        <p:txBody>
          <a:bodyPr vert="horz" lIns="91440" tIns="45720" rIns="91440" bIns="45720" rtlCol="0" anchor="ctr">
            <a:normAutofit fontScale="92500"/>
            <a:scene3d>
              <a:camera prst="orthographicFront"/>
              <a:lightRig rig="harsh" dir="t"/>
            </a:scene3d>
            <a:sp3d extrusionH="57150" prstMaterial="matte">
              <a:bevelT w="63500" h="12700" prst="angle"/>
              <a:contourClr>
                <a:schemeClr val="bg1">
                  <a:lumMod val="65000"/>
                </a:schemeClr>
              </a:contourClr>
            </a:sp3d>
          </a:bodyPr>
          <a:lstStyle/>
          <a:p>
            <a:pPr defTabSz="914400">
              <a:lnSpc>
                <a:spcPct val="80000"/>
              </a:lnSpc>
              <a:spcBef>
                <a:spcPct val="0"/>
              </a:spcBef>
              <a:spcAft>
                <a:spcPts val="600"/>
              </a:spcAft>
            </a:pPr>
            <a:r>
              <a:rPr lang="en-US" sz="5000" cap="all" spc="100">
                <a:ln/>
                <a:solidFill>
                  <a:srgbClr val="FFFFFF"/>
                </a:solidFill>
                <a:latin typeface="Calibri" panose="020F0502020204030204" pitchFamily="34" charset="0"/>
                <a:ea typeface="+mj-ea"/>
                <a:cs typeface="Calibri" panose="020F0502020204030204" pitchFamily="34" charset="0"/>
              </a:rPr>
              <a:t>What is evaluation?</a:t>
            </a:r>
            <a:endParaRPr lang="en-US" sz="5000" cap="all" spc="100">
              <a:ln/>
              <a:solidFill>
                <a:srgbClr val="FFFFFF"/>
              </a:solidFill>
              <a:effectLst/>
              <a:latin typeface="Calibri" panose="020F0502020204030204" pitchFamily="34" charset="0"/>
              <a:ea typeface="+mj-ea"/>
              <a:cs typeface="Calibri" panose="020F0502020204030204" pitchFamily="34" charset="0"/>
            </a:endParaRPr>
          </a:p>
        </p:txBody>
      </p:sp>
      <p:cxnSp>
        <p:nvCxnSpPr>
          <p:cNvPr id="19" name="Straight Connector 21">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14" name="Picture 13" descr="A screenshot of a cell phone&#10;&#10;Description automatically generated">
            <a:extLst>
              <a:ext uri="{FF2B5EF4-FFF2-40B4-BE49-F238E27FC236}">
                <a16:creationId xmlns:a16="http://schemas.microsoft.com/office/drawing/2014/main" id="{FAA1E7BC-6349-814E-A320-A88AF03A04D6}"/>
              </a:ext>
            </a:extLst>
          </p:cNvPr>
          <p:cNvPicPr>
            <a:picLocks noChangeAspect="1"/>
          </p:cNvPicPr>
          <p:nvPr/>
        </p:nvPicPr>
        <p:blipFill rotWithShape="1">
          <a:blip r:embed="rId3"/>
          <a:srcRect l="21049" r="23930" b="-2"/>
          <a:stretch/>
        </p:blipFill>
        <p:spPr>
          <a:xfrm>
            <a:off x="6096000" y="640080"/>
            <a:ext cx="5455921" cy="5577840"/>
          </a:xfrm>
          <a:prstGeom prst="rect">
            <a:avLst/>
          </a:prstGeom>
        </p:spPr>
      </p:pic>
      <p:sp>
        <p:nvSpPr>
          <p:cNvPr id="21" name="Content Placeholder 4">
            <a:extLst>
              <a:ext uri="{FF2B5EF4-FFF2-40B4-BE49-F238E27FC236}">
                <a16:creationId xmlns:a16="http://schemas.microsoft.com/office/drawing/2014/main" id="{7235848F-A2F6-7F44-8CC7-F21A030EC0AA}"/>
              </a:ext>
            </a:extLst>
          </p:cNvPr>
          <p:cNvSpPr>
            <a:spLocks noGrp="1"/>
          </p:cNvSpPr>
          <p:nvPr>
            <p:ph idx="1"/>
          </p:nvPr>
        </p:nvSpPr>
        <p:spPr>
          <a:xfrm>
            <a:off x="511969" y="2007029"/>
            <a:ext cx="4444610" cy="3932238"/>
          </a:xfrm>
        </p:spPr>
        <p:txBody>
          <a:bodyPr anchor="b">
            <a:normAutofit fontScale="70000" lnSpcReduction="20000"/>
          </a:bodyPr>
          <a:lstStyle/>
          <a:p>
            <a:pPr fontAlgn="base"/>
            <a:r>
              <a:rPr lang="en-GB" sz="2900" dirty="0">
                <a:solidFill>
                  <a:schemeClr val="bg1"/>
                </a:solidFill>
                <a:latin typeface="Calibri" panose="020F0502020204030204" pitchFamily="34" charset="0"/>
                <a:cs typeface="Calibri" panose="020F0502020204030204" pitchFamily="34" charset="0"/>
              </a:rPr>
              <a:t>Evaluation phase supports project manager to identify and understand the successes and shortcomings of a project, what went well, bad, and why (Baker and Baker, 2000).  </a:t>
            </a:r>
          </a:p>
          <a:p>
            <a:pPr fontAlgn="base"/>
            <a:r>
              <a:rPr lang="en-GB" sz="2900" dirty="0" err="1">
                <a:solidFill>
                  <a:schemeClr val="bg1"/>
                </a:solidFill>
                <a:latin typeface="Calibri" panose="020F0502020204030204" pitchFamily="34" charset="0"/>
                <a:cs typeface="Calibri" panose="020F0502020204030204" pitchFamily="34" charset="0"/>
              </a:rPr>
              <a:t>Eigbe</a:t>
            </a:r>
            <a:r>
              <a:rPr lang="en-GB" sz="2900" dirty="0">
                <a:solidFill>
                  <a:schemeClr val="bg1"/>
                </a:solidFill>
                <a:latin typeface="Calibri" panose="020F0502020204030204" pitchFamily="34" charset="0"/>
                <a:cs typeface="Calibri" panose="020F0502020204030204" pitchFamily="34" charset="0"/>
              </a:rPr>
              <a:t>, </a:t>
            </a:r>
            <a:r>
              <a:rPr lang="en-GB" sz="2900" dirty="0" err="1">
                <a:solidFill>
                  <a:schemeClr val="bg1"/>
                </a:solidFill>
                <a:latin typeface="Calibri" panose="020F0502020204030204" pitchFamily="34" charset="0"/>
                <a:cs typeface="Calibri" panose="020F0502020204030204" pitchFamily="34" charset="0"/>
              </a:rPr>
              <a:t>Sauser</a:t>
            </a:r>
            <a:r>
              <a:rPr lang="en-GB" sz="2900" dirty="0">
                <a:solidFill>
                  <a:schemeClr val="bg1"/>
                </a:solidFill>
                <a:latin typeface="Calibri" panose="020F0502020204030204" pitchFamily="34" charset="0"/>
                <a:cs typeface="Calibri" panose="020F0502020204030204" pitchFamily="34" charset="0"/>
              </a:rPr>
              <a:t>, and Felder (2015) describe evaluation as a feedback loop to the life cycle process and a means of achieving effectiveness for organisational aims, objectives and goals.  </a:t>
            </a:r>
          </a:p>
          <a:p>
            <a:pPr fontAlgn="base"/>
            <a:r>
              <a:rPr lang="en-GB" sz="2900" dirty="0">
                <a:solidFill>
                  <a:schemeClr val="bg1"/>
                </a:solidFill>
                <a:latin typeface="Calibri" panose="020F0502020204030204" pitchFamily="34" charset="0"/>
                <a:cs typeface="Calibri" panose="020F0502020204030204" pitchFamily="34" charset="0"/>
              </a:rPr>
              <a:t>Project evaluation enables project manager and the team to experience the adjourning stage of the Tuckman’s teambuilding theory.  </a:t>
            </a:r>
          </a:p>
          <a:p>
            <a:endParaRPr lang="en-US" dirty="0"/>
          </a:p>
        </p:txBody>
      </p:sp>
    </p:spTree>
    <p:extLst>
      <p:ext uri="{BB962C8B-B14F-4D97-AF65-F5344CB8AC3E}">
        <p14:creationId xmlns:p14="http://schemas.microsoft.com/office/powerpoint/2010/main" val="219221473"/>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 calcmode="lin" valueType="num">
                                      <p:cBhvr additive="base">
                                        <p:cTn id="7"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1">
                                            <p:txEl>
                                              <p:pRg st="1" end="1"/>
                                            </p:txEl>
                                          </p:spTgt>
                                        </p:tgtEl>
                                        <p:attrNameLst>
                                          <p:attrName>style.visibility</p:attrName>
                                        </p:attrNameLst>
                                      </p:cBhvr>
                                      <p:to>
                                        <p:strVal val="visible"/>
                                      </p:to>
                                    </p:set>
                                    <p:anim calcmode="lin" valueType="num">
                                      <p:cBhvr additive="base">
                                        <p:cTn id="11" dur="500" fill="hold"/>
                                        <p:tgtEl>
                                          <p:spTgt spid="2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1">
                                            <p:txEl>
                                              <p:pRg st="2" end="2"/>
                                            </p:txEl>
                                          </p:spTgt>
                                        </p:tgtEl>
                                        <p:attrNameLst>
                                          <p:attrName>style.visibility</p:attrName>
                                        </p:attrNameLst>
                                      </p:cBhvr>
                                      <p:to>
                                        <p:strVal val="visible"/>
                                      </p:to>
                                    </p:set>
                                    <p:anim calcmode="lin" valueType="num">
                                      <p:cBhvr additive="base">
                                        <p:cTn id="15" dur="500" fill="hold"/>
                                        <p:tgtEl>
                                          <p:spTgt spid="2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7FAF8D5B-85AA-B845-9067-F27E6DFF7EE0}"/>
              </a:ext>
            </a:extLst>
          </p:cNvPr>
          <p:cNvPicPr>
            <a:picLocks noChangeAspect="1"/>
          </p:cNvPicPr>
          <p:nvPr/>
        </p:nvPicPr>
        <p:blipFill rotWithShape="1">
          <a:blip r:embed="rId2"/>
          <a:srcRect l="3807" t="14382" b="14756"/>
          <a:stretch/>
        </p:blipFill>
        <p:spPr>
          <a:xfrm>
            <a:off x="3089740" y="26910"/>
            <a:ext cx="9236467" cy="6804179"/>
          </a:xfrm>
          <a:prstGeom prst="rect">
            <a:avLst/>
          </a:prstGeom>
        </p:spPr>
      </p:pic>
      <p:sp>
        <p:nvSpPr>
          <p:cNvPr id="6" name="Rectangle 5">
            <a:extLst>
              <a:ext uri="{FF2B5EF4-FFF2-40B4-BE49-F238E27FC236}">
                <a16:creationId xmlns:a16="http://schemas.microsoft.com/office/drawing/2014/main" id="{5B5C957F-E62E-1542-8358-73AF53DBC7D8}"/>
              </a:ext>
            </a:extLst>
          </p:cNvPr>
          <p:cNvSpPr/>
          <p:nvPr/>
        </p:nvSpPr>
        <p:spPr>
          <a:xfrm>
            <a:off x="-400692" y="143838"/>
            <a:ext cx="3955551" cy="1754326"/>
          </a:xfrm>
          <a:prstGeom prst="rect">
            <a:avLst/>
          </a:prstGeom>
          <a:noFill/>
        </p:spPr>
        <p:txBody>
          <a:bodyPr wrap="square" lIns="91440" tIns="45720" rIns="91440" bIns="45720">
            <a:spAutoFit/>
          </a:bodyPr>
          <a:lstStyle/>
          <a:p>
            <a:pPr algn="ctr"/>
            <a:r>
              <a:rPr lang="en-GB" sz="5400" b="0" cap="none" spc="0">
                <a:ln w="0"/>
                <a:solidFill>
                  <a:srgbClr val="0432FF"/>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Why evaluate?</a:t>
            </a:r>
          </a:p>
        </p:txBody>
      </p:sp>
      <p:sp>
        <p:nvSpPr>
          <p:cNvPr id="7" name="Rectangle 6">
            <a:extLst>
              <a:ext uri="{FF2B5EF4-FFF2-40B4-BE49-F238E27FC236}">
                <a16:creationId xmlns:a16="http://schemas.microsoft.com/office/drawing/2014/main" id="{C8B75A8F-0B4C-EE4C-9E60-9A7DD431A1B5}"/>
              </a:ext>
            </a:extLst>
          </p:cNvPr>
          <p:cNvSpPr/>
          <p:nvPr/>
        </p:nvSpPr>
        <p:spPr>
          <a:xfrm>
            <a:off x="3089740" y="750648"/>
            <a:ext cx="4667838" cy="523220"/>
          </a:xfrm>
          <a:prstGeom prst="rect">
            <a:avLst/>
          </a:prstGeom>
          <a:noFill/>
        </p:spPr>
        <p:txBody>
          <a:bodyPr wrap="square" lIns="91440" tIns="45720" rIns="91440" bIns="45720" anchor="t">
            <a:spAutoFit/>
          </a:bodyPr>
          <a:lstStyle/>
          <a:p>
            <a:pPr algn="ctr"/>
            <a:r>
              <a:rPr lang="en-GB" sz="2800">
                <a:ln w="0"/>
                <a:solidFill>
                  <a:srgbClr val="00B050"/>
                </a:solidFill>
                <a:effectLst>
                  <a:outerShdw blurRad="38100" dist="19050" dir="2700000" algn="tl" rotWithShape="0">
                    <a:schemeClr val="dk1">
                      <a:alpha val="40000"/>
                    </a:schemeClr>
                  </a:outerShdw>
                </a:effectLst>
                <a:latin typeface="Segoe Print"/>
              </a:rPr>
              <a:t>To collect information</a:t>
            </a:r>
            <a:endParaRPr lang="en-GB" sz="2800" b="0" cap="none" spc="0">
              <a:ln w="0"/>
              <a:solidFill>
                <a:srgbClr val="00B050"/>
              </a:solidFill>
              <a:effectLst>
                <a:outerShdw blurRad="38100" dist="19050" dir="2700000" algn="tl" rotWithShape="0">
                  <a:schemeClr val="dk1">
                    <a:alpha val="40000"/>
                  </a:schemeClr>
                </a:outerShdw>
              </a:effectLst>
              <a:latin typeface="Segoe Print"/>
            </a:endParaRPr>
          </a:p>
        </p:txBody>
      </p:sp>
      <p:sp>
        <p:nvSpPr>
          <p:cNvPr id="8" name="Rectangle 7">
            <a:extLst>
              <a:ext uri="{FF2B5EF4-FFF2-40B4-BE49-F238E27FC236}">
                <a16:creationId xmlns:a16="http://schemas.microsoft.com/office/drawing/2014/main" id="{163D8F86-3D8F-0841-86A0-4FAFFB5580CC}"/>
              </a:ext>
            </a:extLst>
          </p:cNvPr>
          <p:cNvSpPr/>
          <p:nvPr/>
        </p:nvSpPr>
        <p:spPr>
          <a:xfrm>
            <a:off x="7559762" y="959337"/>
            <a:ext cx="3922869" cy="523220"/>
          </a:xfrm>
          <a:prstGeom prst="rect">
            <a:avLst/>
          </a:prstGeom>
        </p:spPr>
        <p:txBody>
          <a:bodyPr wrap="none" anchor="t">
            <a:spAutoFit/>
          </a:bodyPr>
          <a:lstStyle/>
          <a:p>
            <a:pPr algn="ctr"/>
            <a:r>
              <a:rPr lang="en-GB" sz="2800">
                <a:ln w="0"/>
                <a:solidFill>
                  <a:srgbClr val="7030A0"/>
                </a:solidFill>
                <a:effectLst>
                  <a:outerShdw blurRad="38100" dist="19050" dir="2700000" algn="tl" rotWithShape="0">
                    <a:schemeClr val="dk1">
                      <a:alpha val="40000"/>
                    </a:schemeClr>
                  </a:outerShdw>
                </a:effectLst>
                <a:latin typeface="Segoe Print"/>
              </a:rPr>
              <a:t>To measure progress</a:t>
            </a:r>
          </a:p>
        </p:txBody>
      </p:sp>
      <p:sp>
        <p:nvSpPr>
          <p:cNvPr id="9" name="Rectangle 8">
            <a:extLst>
              <a:ext uri="{FF2B5EF4-FFF2-40B4-BE49-F238E27FC236}">
                <a16:creationId xmlns:a16="http://schemas.microsoft.com/office/drawing/2014/main" id="{935E6F8B-7734-F64A-9392-18D2A6080654}"/>
              </a:ext>
            </a:extLst>
          </p:cNvPr>
          <p:cNvSpPr/>
          <p:nvPr/>
        </p:nvSpPr>
        <p:spPr>
          <a:xfrm>
            <a:off x="3304053" y="1581266"/>
            <a:ext cx="6311344" cy="461665"/>
          </a:xfrm>
          <a:prstGeom prst="rect">
            <a:avLst/>
          </a:prstGeom>
        </p:spPr>
        <p:txBody>
          <a:bodyPr wrap="none" anchor="t">
            <a:spAutoFit/>
          </a:bodyPr>
          <a:lstStyle/>
          <a:p>
            <a:pPr algn="ctr"/>
            <a:r>
              <a:rPr lang="en-GB" sz="2400">
                <a:ln w="0"/>
                <a:solidFill>
                  <a:srgbClr val="FF0000"/>
                </a:solidFill>
                <a:effectLst>
                  <a:outerShdw blurRad="38100" dist="19050" dir="2700000" algn="tl" rotWithShape="0">
                    <a:schemeClr val="dk1">
                      <a:alpha val="40000"/>
                    </a:schemeClr>
                  </a:outerShdw>
                </a:effectLst>
                <a:latin typeface="Segoe Print"/>
              </a:rPr>
              <a:t>To see if direction needs to be changed</a:t>
            </a:r>
            <a:r>
              <a:rPr lang="en-GB" sz="2400">
                <a:ln w="0"/>
                <a:solidFill>
                  <a:srgbClr val="FF0000"/>
                </a:solidFill>
                <a:effectLst>
                  <a:outerShdw blurRad="38100" dist="19050" dir="2700000" algn="tl" rotWithShape="0">
                    <a:schemeClr val="dk1">
                      <a:alpha val="40000"/>
                    </a:schemeClr>
                  </a:outerShdw>
                </a:effectLst>
              </a:rPr>
              <a:t> </a:t>
            </a:r>
          </a:p>
        </p:txBody>
      </p:sp>
      <p:sp>
        <p:nvSpPr>
          <p:cNvPr id="10" name="Rectangle 9">
            <a:extLst>
              <a:ext uri="{FF2B5EF4-FFF2-40B4-BE49-F238E27FC236}">
                <a16:creationId xmlns:a16="http://schemas.microsoft.com/office/drawing/2014/main" id="{FE962136-B035-A345-AE97-9731694DFBA7}"/>
              </a:ext>
            </a:extLst>
          </p:cNvPr>
          <p:cNvSpPr/>
          <p:nvPr/>
        </p:nvSpPr>
        <p:spPr>
          <a:xfrm>
            <a:off x="3378111" y="2315352"/>
            <a:ext cx="4041491" cy="461665"/>
          </a:xfrm>
          <a:prstGeom prst="rect">
            <a:avLst/>
          </a:prstGeom>
          <a:noFill/>
        </p:spPr>
        <p:txBody>
          <a:bodyPr wrap="none" lIns="91440" tIns="45720" rIns="91440" bIns="45720" anchor="t">
            <a:spAutoFit/>
          </a:bodyPr>
          <a:lstStyle/>
          <a:p>
            <a:pPr algn="ctr"/>
            <a:r>
              <a:rPr lang="en-GB" sz="2400">
                <a:ln w="0"/>
                <a:solidFill>
                  <a:schemeClr val="accent3">
                    <a:lumMod val="75000"/>
                  </a:schemeClr>
                </a:solidFill>
                <a:effectLst>
                  <a:outerShdw blurRad="38100" dist="19050" dir="2700000" algn="tl" rotWithShape="0">
                    <a:schemeClr val="dk1">
                      <a:alpha val="40000"/>
                    </a:schemeClr>
                  </a:outerShdw>
                </a:effectLst>
                <a:latin typeface="Segoe Print"/>
              </a:rPr>
              <a:t>To see what we achieved</a:t>
            </a:r>
            <a:endParaRPr lang="en-GB" sz="2400" b="0" cap="none" spc="0">
              <a:ln w="0"/>
              <a:solidFill>
                <a:schemeClr val="accent3">
                  <a:lumMod val="75000"/>
                </a:schemeClr>
              </a:solidFill>
              <a:effectLst>
                <a:outerShdw blurRad="38100" dist="19050" dir="2700000" algn="tl" rotWithShape="0">
                  <a:schemeClr val="dk1">
                    <a:alpha val="40000"/>
                  </a:schemeClr>
                </a:outerShdw>
              </a:effectLst>
              <a:latin typeface="Segoe Print"/>
            </a:endParaRPr>
          </a:p>
        </p:txBody>
      </p:sp>
      <p:sp>
        <p:nvSpPr>
          <p:cNvPr id="11" name="Rectangle 10">
            <a:extLst>
              <a:ext uri="{FF2B5EF4-FFF2-40B4-BE49-F238E27FC236}">
                <a16:creationId xmlns:a16="http://schemas.microsoft.com/office/drawing/2014/main" id="{D31D7412-757B-5F4F-9DE2-5AA235F04C06}"/>
              </a:ext>
            </a:extLst>
          </p:cNvPr>
          <p:cNvSpPr/>
          <p:nvPr/>
        </p:nvSpPr>
        <p:spPr>
          <a:xfrm>
            <a:off x="5198145" y="2894844"/>
            <a:ext cx="6356227" cy="584775"/>
          </a:xfrm>
          <a:prstGeom prst="rect">
            <a:avLst/>
          </a:prstGeom>
        </p:spPr>
        <p:txBody>
          <a:bodyPr wrap="none">
            <a:spAutoFit/>
          </a:bodyPr>
          <a:lstStyle/>
          <a:p>
            <a:pPr algn="ctr"/>
            <a:r>
              <a:rPr lang="en-GB" sz="3200">
                <a:ln w="0"/>
                <a:solidFill>
                  <a:schemeClr val="accent2">
                    <a:lumMod val="75000"/>
                  </a:schemeClr>
                </a:solidFill>
                <a:effectLst>
                  <a:outerShdw blurRad="38100" dist="19050" dir="2700000" algn="tl" rotWithShape="0">
                    <a:schemeClr val="dk1">
                      <a:alpha val="40000"/>
                    </a:schemeClr>
                  </a:outerShdw>
                </a:effectLst>
                <a:latin typeface="Segoe Print" panose="02000800000000000000" pitchFamily="2" charset="0"/>
              </a:rPr>
              <a:t>To see strength and weakness</a:t>
            </a:r>
          </a:p>
        </p:txBody>
      </p:sp>
      <p:sp>
        <p:nvSpPr>
          <p:cNvPr id="12" name="Rectangle 11">
            <a:extLst>
              <a:ext uri="{FF2B5EF4-FFF2-40B4-BE49-F238E27FC236}">
                <a16:creationId xmlns:a16="http://schemas.microsoft.com/office/drawing/2014/main" id="{446D60EA-A3B6-3649-BE4F-34316A677A9C}"/>
              </a:ext>
            </a:extLst>
          </p:cNvPr>
          <p:cNvSpPr/>
          <p:nvPr/>
        </p:nvSpPr>
        <p:spPr>
          <a:xfrm>
            <a:off x="7707973" y="2109413"/>
            <a:ext cx="4251485" cy="584775"/>
          </a:xfrm>
          <a:prstGeom prst="rect">
            <a:avLst/>
          </a:prstGeom>
        </p:spPr>
        <p:txBody>
          <a:bodyPr wrap="none">
            <a:spAutoFit/>
          </a:bodyPr>
          <a:lstStyle/>
          <a:p>
            <a:pPr algn="ctr"/>
            <a:r>
              <a:rPr lang="en-GB" sz="3200">
                <a:ln w="0"/>
                <a:solidFill>
                  <a:srgbClr val="0432FF"/>
                </a:solidFill>
                <a:effectLst>
                  <a:outerShdw blurRad="38100" dist="19050" dir="2700000" algn="tl" rotWithShape="0">
                    <a:schemeClr val="dk1">
                      <a:alpha val="40000"/>
                    </a:schemeClr>
                  </a:outerShdw>
                </a:effectLst>
                <a:latin typeface="Segoe Print" panose="02000800000000000000" pitchFamily="2" charset="0"/>
              </a:rPr>
              <a:t>To share experience</a:t>
            </a:r>
          </a:p>
        </p:txBody>
      </p:sp>
      <p:sp>
        <p:nvSpPr>
          <p:cNvPr id="13" name="Rectangle 12">
            <a:extLst>
              <a:ext uri="{FF2B5EF4-FFF2-40B4-BE49-F238E27FC236}">
                <a16:creationId xmlns:a16="http://schemas.microsoft.com/office/drawing/2014/main" id="{B5ECE456-560B-DF41-B40D-F7CD3FE83741}"/>
              </a:ext>
            </a:extLst>
          </p:cNvPr>
          <p:cNvSpPr/>
          <p:nvPr/>
        </p:nvSpPr>
        <p:spPr>
          <a:xfrm>
            <a:off x="3485144" y="3541499"/>
            <a:ext cx="4642618" cy="584775"/>
          </a:xfrm>
          <a:prstGeom prst="rect">
            <a:avLst/>
          </a:prstGeom>
        </p:spPr>
        <p:txBody>
          <a:bodyPr wrap="none">
            <a:spAutoFit/>
          </a:bodyPr>
          <a:lstStyle/>
          <a:p>
            <a:pPr algn="ctr"/>
            <a:r>
              <a:rPr lang="en-GB" sz="3200">
                <a:ln w="0"/>
                <a:solidFill>
                  <a:srgbClr val="FF9300"/>
                </a:solidFill>
                <a:effectLst>
                  <a:outerShdw blurRad="38100" dist="19050" dir="2700000" algn="tl" rotWithShape="0">
                    <a:schemeClr val="dk1">
                      <a:alpha val="40000"/>
                    </a:schemeClr>
                  </a:outerShdw>
                </a:effectLst>
                <a:latin typeface="Segoe Print" panose="02000800000000000000" pitchFamily="2" charset="0"/>
              </a:rPr>
              <a:t>To criticise own work</a:t>
            </a:r>
          </a:p>
        </p:txBody>
      </p:sp>
      <p:sp>
        <p:nvSpPr>
          <p:cNvPr id="14" name="Rectangle 13">
            <a:extLst>
              <a:ext uri="{FF2B5EF4-FFF2-40B4-BE49-F238E27FC236}">
                <a16:creationId xmlns:a16="http://schemas.microsoft.com/office/drawing/2014/main" id="{E2A4E6EE-38BE-574B-B818-F1A8681A2C10}"/>
              </a:ext>
            </a:extLst>
          </p:cNvPr>
          <p:cNvSpPr/>
          <p:nvPr/>
        </p:nvSpPr>
        <p:spPr>
          <a:xfrm>
            <a:off x="3474468" y="5166743"/>
            <a:ext cx="4815742" cy="461665"/>
          </a:xfrm>
          <a:prstGeom prst="rect">
            <a:avLst/>
          </a:prstGeom>
        </p:spPr>
        <p:txBody>
          <a:bodyPr wrap="none" anchor="t">
            <a:spAutoFit/>
          </a:bodyPr>
          <a:lstStyle/>
          <a:p>
            <a:pPr algn="ctr"/>
            <a:r>
              <a:rPr lang="en-GB" sz="2400">
                <a:ln w="0"/>
                <a:solidFill>
                  <a:srgbClr val="009193"/>
                </a:solidFill>
                <a:effectLst>
                  <a:outerShdw blurRad="38100" dist="19050" dir="2700000" algn="tl" rotWithShape="0">
                    <a:schemeClr val="dk1">
                      <a:alpha val="40000"/>
                    </a:schemeClr>
                  </a:outerShdw>
                </a:effectLst>
                <a:latin typeface="Segoe Print"/>
              </a:rPr>
              <a:t>To help us plan for the future</a:t>
            </a:r>
            <a:endParaRPr lang="en-GB" sz="2400">
              <a:ln w="0"/>
              <a:solidFill>
                <a:srgbClr val="009193"/>
              </a:solidFill>
              <a:effectLst>
                <a:outerShdw blurRad="38100" dist="19050" dir="2700000" algn="tl" rotWithShape="0">
                  <a:prstClr val="black">
                    <a:alpha val="40000"/>
                  </a:prstClr>
                </a:outerShdw>
              </a:effectLst>
              <a:latin typeface="Segoe Print"/>
            </a:endParaRPr>
          </a:p>
        </p:txBody>
      </p:sp>
      <p:sp>
        <p:nvSpPr>
          <p:cNvPr id="15" name="Rectangle 14">
            <a:extLst>
              <a:ext uri="{FF2B5EF4-FFF2-40B4-BE49-F238E27FC236}">
                <a16:creationId xmlns:a16="http://schemas.microsoft.com/office/drawing/2014/main" id="{8B84F7B4-0FE4-8341-9C23-5D51FC30258B}"/>
              </a:ext>
            </a:extLst>
          </p:cNvPr>
          <p:cNvSpPr/>
          <p:nvPr/>
        </p:nvSpPr>
        <p:spPr>
          <a:xfrm>
            <a:off x="8295205" y="3541499"/>
            <a:ext cx="2707794" cy="707886"/>
          </a:xfrm>
          <a:prstGeom prst="rect">
            <a:avLst/>
          </a:prstGeom>
        </p:spPr>
        <p:txBody>
          <a:bodyPr wrap="none" anchor="t">
            <a:spAutoFit/>
          </a:bodyPr>
          <a:lstStyle/>
          <a:p>
            <a:pPr algn="ctr"/>
            <a:r>
              <a:rPr lang="en-GB" sz="4000">
                <a:ln w="0"/>
                <a:solidFill>
                  <a:srgbClr val="9437FF"/>
                </a:solidFill>
                <a:effectLst>
                  <a:outerShdw blurRad="38100" dist="19050" dir="2700000" algn="tl" rotWithShape="0">
                    <a:schemeClr val="dk1">
                      <a:alpha val="40000"/>
                    </a:schemeClr>
                  </a:outerShdw>
                </a:effectLst>
                <a:latin typeface="Segoe Print"/>
              </a:rPr>
              <a:t>Reflection</a:t>
            </a:r>
          </a:p>
        </p:txBody>
      </p:sp>
      <p:sp>
        <p:nvSpPr>
          <p:cNvPr id="16" name="Rectangle 15">
            <a:extLst>
              <a:ext uri="{FF2B5EF4-FFF2-40B4-BE49-F238E27FC236}">
                <a16:creationId xmlns:a16="http://schemas.microsoft.com/office/drawing/2014/main" id="{F14865B1-395E-F04E-BE71-1C0F35D05651}"/>
              </a:ext>
            </a:extLst>
          </p:cNvPr>
          <p:cNvSpPr/>
          <p:nvPr/>
        </p:nvSpPr>
        <p:spPr>
          <a:xfrm>
            <a:off x="3415383" y="4450041"/>
            <a:ext cx="7901523" cy="523220"/>
          </a:xfrm>
          <a:prstGeom prst="rect">
            <a:avLst/>
          </a:prstGeom>
        </p:spPr>
        <p:txBody>
          <a:bodyPr wrap="none" anchor="t">
            <a:spAutoFit/>
          </a:bodyPr>
          <a:lstStyle/>
          <a:p>
            <a:pPr algn="ctr"/>
            <a:r>
              <a:rPr lang="en-GB" sz="2800">
                <a:ln w="0"/>
                <a:effectLst>
                  <a:outerShdw blurRad="38100" dist="19050" dir="2700000" algn="tl" rotWithShape="0">
                    <a:schemeClr val="dk1">
                      <a:alpha val="40000"/>
                    </a:schemeClr>
                  </a:outerShdw>
                </a:effectLst>
                <a:latin typeface="Segoe Print"/>
              </a:rPr>
              <a:t>To compare projects with similar projects</a:t>
            </a:r>
            <a:r>
              <a:rPr lang="en-GB" sz="2800">
                <a:ln w="0"/>
                <a:effectLst>
                  <a:outerShdw blurRad="38100" dist="19050" dir="2700000" algn="tl" rotWithShape="0">
                    <a:schemeClr val="dk1">
                      <a:alpha val="40000"/>
                    </a:schemeClr>
                  </a:outerShdw>
                </a:effectLst>
              </a:rPr>
              <a:t> </a:t>
            </a:r>
          </a:p>
        </p:txBody>
      </p:sp>
    </p:spTree>
    <p:extLst>
      <p:ext uri="{BB962C8B-B14F-4D97-AF65-F5344CB8AC3E}">
        <p14:creationId xmlns:p14="http://schemas.microsoft.com/office/powerpoint/2010/main" val="362824810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805A02-6748-AE4C-ADC6-64EB9774F644}"/>
              </a:ext>
            </a:extLst>
          </p:cNvPr>
          <p:cNvSpPr/>
          <p:nvPr/>
        </p:nvSpPr>
        <p:spPr>
          <a:xfrm>
            <a:off x="726272" y="797510"/>
            <a:ext cx="6320320" cy="923330"/>
          </a:xfrm>
          <a:prstGeom prst="rect">
            <a:avLst/>
          </a:prstGeom>
          <a:noFill/>
        </p:spPr>
        <p:txBody>
          <a:bodyPr wrap="none" lIns="91440" tIns="45720" rIns="91440" bIns="45720">
            <a:spAutoFit/>
          </a:bodyPr>
          <a:lstStyle/>
          <a:p>
            <a:pPr algn="ctr"/>
            <a:r>
              <a:rPr lang="en-GB" sz="540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Evaluating the project</a:t>
            </a:r>
            <a:endParaRPr lang="en-GB" sz="5400" b="0" cap="none" spc="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F40822DF-E5F8-784A-BEF6-543C9FC638DF}"/>
              </a:ext>
            </a:extLst>
          </p:cNvPr>
          <p:cNvSpPr/>
          <p:nvPr/>
        </p:nvSpPr>
        <p:spPr>
          <a:xfrm>
            <a:off x="99209" y="1746230"/>
            <a:ext cx="6134565" cy="4524315"/>
          </a:xfrm>
          <a:prstGeom prst="rect">
            <a:avLst/>
          </a:prstGeom>
          <a:noFill/>
        </p:spPr>
        <p:txBody>
          <a:bodyPr wrap="square" lIns="91440" tIns="45720" rIns="91440" bIns="45720">
            <a:spAutoFit/>
          </a:bodyPr>
          <a:lstStyle/>
          <a:p>
            <a:pPr marL="685800" indent="-685800">
              <a:buFont typeface="Wingdings" pitchFamily="2" charset="2"/>
              <a:buChar char="v"/>
            </a:pPr>
            <a:r>
              <a:rPr lang="en-GB" sz="2400">
                <a:ln/>
                <a:solidFill>
                  <a:schemeClr val="accent5">
                    <a:lumMod val="50000"/>
                  </a:schemeClr>
                </a:solidFill>
                <a:latin typeface="Calibri" panose="020F0502020204030204" pitchFamily="34" charset="0"/>
                <a:cs typeface="Calibri" panose="020F0502020204030204" pitchFamily="34" charset="0"/>
              </a:rPr>
              <a:t>evaluate the whole project</a:t>
            </a:r>
            <a:endParaRPr lang="en-GB" sz="2400" cap="none" spc="0">
              <a:ln w="0"/>
              <a:solidFill>
                <a:schemeClr val="accent5">
                  <a:lumMod val="50000"/>
                </a:schemeClr>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endParaRPr>
          </a:p>
          <a:p>
            <a:pPr marL="685800" indent="-685800">
              <a:buFont typeface="Wingdings" pitchFamily="2" charset="2"/>
              <a:buChar char="v"/>
            </a:pPr>
            <a:r>
              <a:rPr lang="en-GB" sz="2400" b="0" cap="none" spc="0">
                <a:ln w="0"/>
                <a:solidFill>
                  <a:schemeClr val="accent2">
                    <a:lumMod val="75000"/>
                  </a:schemeClr>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Soft evaluation - questionnaire to measure success, the reaction and behaviour of the visitors, are the target audience empowered by the jobs fair?, awareness of th</a:t>
            </a:r>
            <a:r>
              <a:rPr lang="en-GB" sz="2400">
                <a:ln w="0"/>
                <a:solidFill>
                  <a:schemeClr val="accent2">
                    <a:lumMod val="75000"/>
                  </a:schemeClr>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e facilities?</a:t>
            </a:r>
            <a:endParaRPr lang="en-GB" sz="2400" b="0" cap="none" spc="0">
              <a:ln w="0"/>
              <a:solidFill>
                <a:schemeClr val="accent2">
                  <a:lumMod val="75000"/>
                </a:schemeClr>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endParaRPr>
          </a:p>
          <a:p>
            <a:pPr marL="685800" indent="-685800">
              <a:buFont typeface="Wingdings" pitchFamily="2" charset="2"/>
              <a:buChar char="v"/>
            </a:pPr>
            <a:r>
              <a:rPr lang="en-GB" sz="2400">
                <a:ln w="0"/>
                <a:solidFill>
                  <a:srgbClr val="0432FF"/>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Hard summative evaluation – by analysing the turnout, figures and achievements, did the jobs fair achieve its strategic goals?</a:t>
            </a:r>
          </a:p>
          <a:p>
            <a:pPr marL="685800" indent="-685800">
              <a:buFont typeface="Wingdings" pitchFamily="2" charset="2"/>
              <a:buChar char="v"/>
            </a:pPr>
            <a:r>
              <a:rPr lang="en-GB" sz="2400">
                <a:ln w="0"/>
                <a:solidFill>
                  <a:schemeClr val="accent4">
                    <a:lumMod val="50000"/>
                  </a:schemeClr>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Formative evaluation – students learning from experience</a:t>
            </a:r>
          </a:p>
        </p:txBody>
      </p:sp>
      <p:pic>
        <p:nvPicPr>
          <p:cNvPr id="8" name="Picture 7" descr="A picture containing toy, clock&#10;&#10;Description automatically generated">
            <a:extLst>
              <a:ext uri="{FF2B5EF4-FFF2-40B4-BE49-F238E27FC236}">
                <a16:creationId xmlns:a16="http://schemas.microsoft.com/office/drawing/2014/main" id="{45935BAE-3F8D-3D47-8981-50BF22B6A03C}"/>
              </a:ext>
            </a:extLst>
          </p:cNvPr>
          <p:cNvPicPr>
            <a:picLocks noChangeAspect="1"/>
          </p:cNvPicPr>
          <p:nvPr/>
        </p:nvPicPr>
        <p:blipFill>
          <a:blip r:embed="rId2"/>
          <a:stretch>
            <a:fillRect/>
          </a:stretch>
        </p:blipFill>
        <p:spPr>
          <a:xfrm>
            <a:off x="6233774" y="1259175"/>
            <a:ext cx="5772739" cy="4921260"/>
          </a:xfrm>
          <a:prstGeom prst="rect">
            <a:avLst/>
          </a:prstGeom>
        </p:spPr>
      </p:pic>
    </p:spTree>
    <p:extLst>
      <p:ext uri="{BB962C8B-B14F-4D97-AF65-F5344CB8AC3E}">
        <p14:creationId xmlns:p14="http://schemas.microsoft.com/office/powerpoint/2010/main" val="24151642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0" name="Straight Connector 39">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2" name="Rectangle 41">
            <a:extLst>
              <a:ext uri="{FF2B5EF4-FFF2-40B4-BE49-F238E27FC236}">
                <a16:creationId xmlns:a16="http://schemas.microsoft.com/office/drawing/2014/main" id="{2A85F7B3-F4E6-4FBF-B74E-43CAB468F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57BE7-9676-7148-B0E8-9C99D6C258A0}"/>
              </a:ext>
            </a:extLst>
          </p:cNvPr>
          <p:cNvSpPr>
            <a:spLocks noGrp="1"/>
          </p:cNvSpPr>
          <p:nvPr>
            <p:ph type="title" idx="4294967295"/>
          </p:nvPr>
        </p:nvSpPr>
        <p:spPr>
          <a:xfrm>
            <a:off x="636805" y="640080"/>
            <a:ext cx="4809406" cy="3034857"/>
          </a:xfrm>
        </p:spPr>
        <p:txBody>
          <a:bodyPr vert="horz" lIns="91440" tIns="45720" rIns="91440" bIns="45720" rtlCol="0" anchor="b">
            <a:normAutofit/>
          </a:bodyPr>
          <a:lstStyle/>
          <a:p>
            <a:pPr algn="r"/>
            <a:r>
              <a:rPr lang="en-US" sz="4400" kern="1200" cap="all" spc="200" baseline="0">
                <a:solidFill>
                  <a:schemeClr val="tx1">
                    <a:lumMod val="95000"/>
                    <a:lumOff val="5000"/>
                  </a:schemeClr>
                </a:solidFill>
                <a:latin typeface="+mj-lt"/>
                <a:ea typeface="+mj-ea"/>
                <a:cs typeface="+mj-cs"/>
              </a:rPr>
              <a:t>Kolb's LEARNING CYCLE </a:t>
            </a:r>
          </a:p>
        </p:txBody>
      </p:sp>
      <p:cxnSp>
        <p:nvCxnSpPr>
          <p:cNvPr id="44" name="Straight Connector 43">
            <a:extLst>
              <a:ext uri="{FF2B5EF4-FFF2-40B4-BE49-F238E27FC236}">
                <a16:creationId xmlns:a16="http://schemas.microsoft.com/office/drawing/2014/main" id="{73741D5B-1709-4CDB-963A-CC3C749412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0698" y="3765314"/>
            <a:ext cx="475488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86A5F97A-CAE6-4B41-9A18-F3D70E07D3B2}"/>
              </a:ext>
            </a:extLst>
          </p:cNvPr>
          <p:cNvPicPr>
            <a:picLocks noChangeAspect="1"/>
          </p:cNvPicPr>
          <p:nvPr/>
        </p:nvPicPr>
        <p:blipFill>
          <a:blip r:embed="rId2"/>
          <a:stretch>
            <a:fillRect/>
          </a:stretch>
        </p:blipFill>
        <p:spPr>
          <a:xfrm>
            <a:off x="5665724" y="313411"/>
            <a:ext cx="6523001" cy="6457769"/>
          </a:xfrm>
          <a:prstGeom prst="rect">
            <a:avLst/>
          </a:prstGeom>
        </p:spPr>
      </p:pic>
    </p:spTree>
    <p:extLst>
      <p:ext uri="{BB962C8B-B14F-4D97-AF65-F5344CB8AC3E}">
        <p14:creationId xmlns:p14="http://schemas.microsoft.com/office/powerpoint/2010/main" val="169468494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2F20F428-B700-6246-9C5D-22F95A42923F}"/>
              </a:ext>
            </a:extLst>
          </p:cNvPr>
          <p:cNvSpPr/>
          <p:nvPr/>
        </p:nvSpPr>
        <p:spPr>
          <a:xfrm>
            <a:off x="227308" y="1487836"/>
            <a:ext cx="3549112" cy="31771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sz="4000">
                <a:latin typeface="Calibri" panose="020F0502020204030204" pitchFamily="34" charset="0"/>
                <a:cs typeface="Calibri" panose="020F0502020204030204" pitchFamily="34" charset="0"/>
              </a:rPr>
              <a:t>Strategy</a:t>
            </a:r>
          </a:p>
          <a:p>
            <a:pPr marL="342900" indent="-342900">
              <a:buFont typeface="Arial" panose="020B0604020202020204" pitchFamily="34" charset="0"/>
              <a:buChar char="•"/>
            </a:pPr>
            <a:r>
              <a:rPr lang="en-US" sz="2000">
                <a:latin typeface="Calibri" panose="020F0502020204030204" pitchFamily="34" charset="0"/>
                <a:cs typeface="Calibri" panose="020F0502020204030204" pitchFamily="34" charset="0"/>
              </a:rPr>
              <a:t>Clear strategy of the objectives </a:t>
            </a:r>
          </a:p>
          <a:p>
            <a:pPr marL="342900" indent="-342900">
              <a:buFont typeface="Arial" panose="020B0604020202020204" pitchFamily="34" charset="0"/>
              <a:buChar char="•"/>
            </a:pPr>
            <a:r>
              <a:rPr lang="en-US" sz="2000">
                <a:latin typeface="Calibri" panose="020F0502020204030204" pitchFamily="34" charset="0"/>
                <a:cs typeface="Calibri" panose="020F0502020204030204" pitchFamily="34" charset="0"/>
              </a:rPr>
              <a:t>What needs to be achieved </a:t>
            </a:r>
          </a:p>
        </p:txBody>
      </p:sp>
      <p:sp>
        <p:nvSpPr>
          <p:cNvPr id="6" name="Oval 5">
            <a:extLst>
              <a:ext uri="{FF2B5EF4-FFF2-40B4-BE49-F238E27FC236}">
                <a16:creationId xmlns:a16="http://schemas.microsoft.com/office/drawing/2014/main" id="{D94FC772-3229-FD47-BD05-2E4BAA3596D1}"/>
              </a:ext>
            </a:extLst>
          </p:cNvPr>
          <p:cNvSpPr/>
          <p:nvPr/>
        </p:nvSpPr>
        <p:spPr>
          <a:xfrm>
            <a:off x="4038601" y="2336795"/>
            <a:ext cx="3549112" cy="3177153"/>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sz="4000">
                <a:solidFill>
                  <a:schemeClr val="tx1"/>
                </a:solidFill>
                <a:latin typeface="Calibri" panose="020F0502020204030204" pitchFamily="34" charset="0"/>
                <a:cs typeface="Calibri" panose="020F0502020204030204" pitchFamily="34" charset="0"/>
              </a:rPr>
              <a:t>System</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Formal</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Good KMS</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Resource allocation</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Staff portal</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Red tape</a:t>
            </a:r>
          </a:p>
          <a:p>
            <a:pPr marL="342900" indent="-342900">
              <a:buFont typeface="Arial" panose="020B0604020202020204" pitchFamily="34" charset="0"/>
              <a:buChar char="•"/>
            </a:pPr>
            <a:endParaRPr lang="en-US" sz="2000">
              <a:solidFill>
                <a:schemeClr val="tx1"/>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sz="2000">
              <a:solidFill>
                <a:schemeClr val="tx1"/>
              </a:solidFill>
            </a:endParaRPr>
          </a:p>
        </p:txBody>
      </p:sp>
      <p:sp>
        <p:nvSpPr>
          <p:cNvPr id="7" name="Oval 6">
            <a:extLst>
              <a:ext uri="{FF2B5EF4-FFF2-40B4-BE49-F238E27FC236}">
                <a16:creationId xmlns:a16="http://schemas.microsoft.com/office/drawing/2014/main" id="{83DA9369-7D89-4B47-A802-30848E5FE55E}"/>
              </a:ext>
            </a:extLst>
          </p:cNvPr>
          <p:cNvSpPr/>
          <p:nvPr/>
        </p:nvSpPr>
        <p:spPr>
          <a:xfrm>
            <a:off x="7926092" y="3112149"/>
            <a:ext cx="4038600" cy="3624883"/>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sz="4000">
                <a:solidFill>
                  <a:schemeClr val="tx1"/>
                </a:solidFill>
                <a:latin typeface="Calibri" panose="020F0502020204030204" pitchFamily="34" charset="0"/>
                <a:cs typeface="Calibri" panose="020F0502020204030204" pitchFamily="34" charset="0"/>
              </a:rPr>
              <a:t>Structure</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Hierarchical</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Bureaucratic</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Decision making is decentralized</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Staff require to report to line manager  </a:t>
            </a:r>
          </a:p>
          <a:p>
            <a:pPr marL="342900" indent="-342900">
              <a:buFont typeface="Arial" panose="020B0604020202020204" pitchFamily="34" charset="0"/>
              <a:buChar char="•"/>
            </a:pPr>
            <a:endParaRPr lang="en-US" sz="2000"/>
          </a:p>
        </p:txBody>
      </p:sp>
      <p:sp>
        <p:nvSpPr>
          <p:cNvPr id="8" name="Rectangle 7">
            <a:extLst>
              <a:ext uri="{FF2B5EF4-FFF2-40B4-BE49-F238E27FC236}">
                <a16:creationId xmlns:a16="http://schemas.microsoft.com/office/drawing/2014/main" id="{12ACB3C2-8059-AA4D-95D5-E7BA9DA684E8}"/>
              </a:ext>
            </a:extLst>
          </p:cNvPr>
          <p:cNvSpPr/>
          <p:nvPr/>
        </p:nvSpPr>
        <p:spPr>
          <a:xfrm>
            <a:off x="6367416" y="466889"/>
            <a:ext cx="184731" cy="923330"/>
          </a:xfrm>
          <a:prstGeom prst="rect">
            <a:avLst/>
          </a:prstGeom>
          <a:noFill/>
        </p:spPr>
        <p:txBody>
          <a:bodyPr wrap="none" lIns="91440" tIns="45720" rIns="91440" bIns="45720" anchor="t">
            <a:spAutoFit/>
            <a:scene3d>
              <a:camera prst="orthographicFront"/>
              <a:lightRig rig="harsh" dir="t"/>
            </a:scene3d>
            <a:sp3d extrusionH="57150" prstMaterial="matte">
              <a:bevelT w="63500" h="12700" prst="angle"/>
              <a:contourClr>
                <a:schemeClr val="bg1">
                  <a:lumMod val="65000"/>
                </a:schemeClr>
              </a:contourClr>
            </a:sp3d>
          </a:bodyPr>
          <a:lstStyle/>
          <a:p>
            <a:pPr algn="ctr"/>
            <a:endParaRPr lang="en-GB" sz="5400">
              <a:ln/>
              <a:solidFill>
                <a:schemeClr val="accent3"/>
              </a:solidFill>
            </a:endParaRPr>
          </a:p>
        </p:txBody>
      </p:sp>
      <p:sp>
        <p:nvSpPr>
          <p:cNvPr id="2" name="Rectangle 1">
            <a:extLst>
              <a:ext uri="{FF2B5EF4-FFF2-40B4-BE49-F238E27FC236}">
                <a16:creationId xmlns:a16="http://schemas.microsoft.com/office/drawing/2014/main" id="{314C90B9-EAE7-4F33-8A27-0A42F0B63E8F}"/>
              </a:ext>
            </a:extLst>
          </p:cNvPr>
          <p:cNvSpPr/>
          <p:nvPr/>
        </p:nvSpPr>
        <p:spPr>
          <a:xfrm>
            <a:off x="926569" y="463849"/>
            <a:ext cx="10341805" cy="923330"/>
          </a:xfrm>
          <a:prstGeom prst="rect">
            <a:avLst/>
          </a:prstGeom>
          <a:noFill/>
        </p:spPr>
        <p:txBody>
          <a:bodyPr wrap="none" lIns="91440" tIns="45720" rIns="91440" bIns="45720" anchor="t">
            <a:spAutoFit/>
          </a:bodyPr>
          <a:lstStyle/>
          <a:p>
            <a:pPr algn="ctr"/>
            <a:r>
              <a:rPr lang="en-GB" sz="5400">
                <a:ln w="0"/>
                <a:solidFill>
                  <a:schemeClr val="accent3">
                    <a:lumMod val="75000"/>
                  </a:schemeClr>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Mckinsey's 7S Model Hard elements</a:t>
            </a:r>
            <a:endParaRPr lang="en-GB" sz="5400" b="0" cap="none" spc="0">
              <a:ln w="0"/>
              <a:solidFill>
                <a:schemeClr val="accent3">
                  <a:lumMod val="75000"/>
                </a:schemeClr>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609776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8AA48E11-7AA3-154E-8539-4A6353093C97}"/>
              </a:ext>
            </a:extLst>
          </p:cNvPr>
          <p:cNvSpPr/>
          <p:nvPr/>
        </p:nvSpPr>
        <p:spPr>
          <a:xfrm>
            <a:off x="43756" y="1314019"/>
            <a:ext cx="3209020" cy="3106527"/>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sz="4000">
                <a:solidFill>
                  <a:schemeClr val="tx1"/>
                </a:solidFill>
                <a:latin typeface="Calibri" panose="020F0502020204030204" pitchFamily="34" charset="0"/>
                <a:cs typeface="Calibri" panose="020F0502020204030204" pitchFamily="34" charset="0"/>
              </a:rPr>
              <a:t>Staff</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Motivating</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Empowering</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Hard-working</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Enthusiastic</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Knowledgeable – tacit</a:t>
            </a:r>
          </a:p>
        </p:txBody>
      </p:sp>
      <p:sp>
        <p:nvSpPr>
          <p:cNvPr id="9" name="Oval 8">
            <a:extLst>
              <a:ext uri="{FF2B5EF4-FFF2-40B4-BE49-F238E27FC236}">
                <a16:creationId xmlns:a16="http://schemas.microsoft.com/office/drawing/2014/main" id="{6D302905-696D-394A-B55D-FF390D16B075}"/>
              </a:ext>
            </a:extLst>
          </p:cNvPr>
          <p:cNvSpPr/>
          <p:nvPr/>
        </p:nvSpPr>
        <p:spPr>
          <a:xfrm>
            <a:off x="2450738" y="2830586"/>
            <a:ext cx="3496096" cy="3949356"/>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sz="4000">
                <a:solidFill>
                  <a:schemeClr val="tx1"/>
                </a:solidFill>
                <a:latin typeface="Calibri" panose="020F0502020204030204" pitchFamily="34" charset="0"/>
                <a:cs typeface="Calibri" panose="020F0502020204030204" pitchFamily="34" charset="0"/>
              </a:rPr>
              <a:t>Skills</a:t>
            </a:r>
          </a:p>
          <a:p>
            <a:pPr marL="342900" indent="-342900">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technological</a:t>
            </a:r>
          </a:p>
          <a:p>
            <a:pPr marL="285750" indent="-285750">
              <a:buFont typeface="Arial" panose="020B0604020202020204" pitchFamily="34" charset="0"/>
              <a:buChar char="•"/>
            </a:pPr>
            <a:r>
              <a:rPr lang="en-GB">
                <a:solidFill>
                  <a:schemeClr val="tx1"/>
                </a:solidFill>
                <a:latin typeface="Calibri" panose="020F0502020204030204" pitchFamily="34" charset="0"/>
                <a:cs typeface="Calibri" panose="020F0502020204030204" pitchFamily="34" charset="0"/>
              </a:rPr>
              <a:t>communication,</a:t>
            </a:r>
          </a:p>
          <a:p>
            <a:pPr marL="285750" indent="-285750">
              <a:buFont typeface="Arial" panose="020B0604020202020204" pitchFamily="34" charset="0"/>
              <a:buChar char="•"/>
            </a:pPr>
            <a:r>
              <a:rPr lang="en-GB">
                <a:solidFill>
                  <a:schemeClr val="tx1"/>
                </a:solidFill>
                <a:latin typeface="Calibri" panose="020F0502020204030204" pitchFamily="34" charset="0"/>
                <a:cs typeface="Calibri" panose="020F0502020204030204" pitchFamily="34" charset="0"/>
              </a:rPr>
              <a:t>project planning</a:t>
            </a:r>
          </a:p>
          <a:p>
            <a:pPr marL="285750" indent="-285750">
              <a:buFont typeface="Arial" panose="020B0604020202020204" pitchFamily="34" charset="0"/>
              <a:buChar char="•"/>
            </a:pPr>
            <a:r>
              <a:rPr lang="en-GB">
                <a:solidFill>
                  <a:schemeClr val="tx1"/>
                </a:solidFill>
                <a:latin typeface="Calibri" panose="020F0502020204030204" pitchFamily="34" charset="0"/>
                <a:cs typeface="Calibri" panose="020F0502020204030204" pitchFamily="34" charset="0"/>
              </a:rPr>
              <a:t> interpersonal,</a:t>
            </a:r>
          </a:p>
          <a:p>
            <a:pPr marL="285750" indent="-285750">
              <a:buFont typeface="Arial" panose="020B0604020202020204" pitchFamily="34" charset="0"/>
              <a:buChar char="•"/>
            </a:pPr>
            <a:r>
              <a:rPr lang="en-GB">
                <a:solidFill>
                  <a:schemeClr val="tx1"/>
                </a:solidFill>
                <a:latin typeface="Calibri" panose="020F0502020204030204" pitchFamily="34" charset="0"/>
                <a:cs typeface="Calibri" panose="020F0502020204030204" pitchFamily="34" charset="0"/>
              </a:rPr>
              <a:t>Soft</a:t>
            </a:r>
          </a:p>
          <a:p>
            <a:pPr marL="285750" indent="-285750">
              <a:buFont typeface="Arial" panose="020B0604020202020204" pitchFamily="34" charset="0"/>
              <a:buChar char="•"/>
            </a:pPr>
            <a:r>
              <a:rPr lang="en-GB">
                <a:solidFill>
                  <a:schemeClr val="tx1"/>
                </a:solidFill>
                <a:latin typeface="Calibri" panose="020F0502020204030204" pitchFamily="34" charset="0"/>
                <a:cs typeface="Calibri" panose="020F0502020204030204" pitchFamily="34" charset="0"/>
              </a:rPr>
              <a:t>Teamwork</a:t>
            </a:r>
          </a:p>
          <a:p>
            <a:pPr marL="285750" indent="-285750">
              <a:buFont typeface="Arial" panose="020B0604020202020204" pitchFamily="34" charset="0"/>
              <a:buChar char="•"/>
            </a:pPr>
            <a:r>
              <a:rPr lang="en-GB">
                <a:solidFill>
                  <a:schemeClr val="tx1"/>
                </a:solidFill>
                <a:latin typeface="Calibri" panose="020F0502020204030204" pitchFamily="34" charset="0"/>
                <a:cs typeface="Calibri" panose="020F0502020204030204" pitchFamily="34" charset="0"/>
              </a:rPr>
              <a:t>time management</a:t>
            </a:r>
          </a:p>
          <a:p>
            <a:pPr marL="285750" indent="-285750">
              <a:buFont typeface="Arial" panose="020B0604020202020204" pitchFamily="34" charset="0"/>
              <a:buChar char="•"/>
            </a:pPr>
            <a:r>
              <a:rPr lang="en-GB">
                <a:solidFill>
                  <a:schemeClr val="tx1"/>
                </a:solidFill>
                <a:latin typeface="Calibri" panose="020F0502020204030204" pitchFamily="34" charset="0"/>
                <a:cs typeface="Calibri" panose="020F0502020204030204" pitchFamily="34" charset="0"/>
              </a:rPr>
              <a:t>leadership  </a:t>
            </a:r>
            <a:endParaRPr lang="en-US" sz="2000">
              <a:solidFill>
                <a:schemeClr val="tx1"/>
              </a:solidFill>
              <a:latin typeface="Calibri" panose="020F0502020204030204" pitchFamily="34" charset="0"/>
              <a:cs typeface="Calibri" panose="020F0502020204030204" pitchFamily="34" charset="0"/>
            </a:endParaRPr>
          </a:p>
        </p:txBody>
      </p:sp>
      <p:sp>
        <p:nvSpPr>
          <p:cNvPr id="10" name="Oval 9">
            <a:extLst>
              <a:ext uri="{FF2B5EF4-FFF2-40B4-BE49-F238E27FC236}">
                <a16:creationId xmlns:a16="http://schemas.microsoft.com/office/drawing/2014/main" id="{6FF1D8F0-4EAF-5649-AFB4-196F3245A24F}"/>
              </a:ext>
            </a:extLst>
          </p:cNvPr>
          <p:cNvSpPr/>
          <p:nvPr/>
        </p:nvSpPr>
        <p:spPr>
          <a:xfrm>
            <a:off x="5325073" y="1314019"/>
            <a:ext cx="3294819" cy="341409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sz="4000">
                <a:latin typeface="Calibri" panose="020F0502020204030204" pitchFamily="34" charset="0"/>
                <a:cs typeface="Calibri" panose="020F0502020204030204" pitchFamily="34" charset="0"/>
              </a:rPr>
              <a:t>Style</a:t>
            </a:r>
          </a:p>
          <a:p>
            <a:pPr marL="285750" indent="-285750">
              <a:buFont typeface="Arial" panose="020B0604020202020204" pitchFamily="34" charset="0"/>
              <a:buChar char="•"/>
            </a:pPr>
            <a:r>
              <a:rPr lang="en-US" sz="2000">
                <a:latin typeface="Calibri" panose="020F0502020204030204" pitchFamily="34" charset="0"/>
                <a:cs typeface="Calibri" panose="020F0502020204030204" pitchFamily="34" charset="0"/>
              </a:rPr>
              <a:t>Communication style is informal, delegating</a:t>
            </a:r>
          </a:p>
          <a:p>
            <a:pPr marL="285750" indent="-285750">
              <a:buFont typeface="Arial" panose="020B0604020202020204" pitchFamily="34" charset="0"/>
              <a:buChar char="•"/>
            </a:pPr>
            <a:r>
              <a:rPr lang="en-US" sz="2000">
                <a:latin typeface="Calibri" panose="020F0502020204030204" pitchFamily="34" charset="0"/>
                <a:cs typeface="Calibri" panose="020F0502020204030204" pitchFamily="34" charset="0"/>
              </a:rPr>
              <a:t>Leadership style participative, democratic, affiliative </a:t>
            </a:r>
          </a:p>
        </p:txBody>
      </p:sp>
      <p:sp>
        <p:nvSpPr>
          <p:cNvPr id="11" name="Oval 10">
            <a:extLst>
              <a:ext uri="{FF2B5EF4-FFF2-40B4-BE49-F238E27FC236}">
                <a16:creationId xmlns:a16="http://schemas.microsoft.com/office/drawing/2014/main" id="{34489785-A5AE-E649-82BB-4C15F3A91500}"/>
              </a:ext>
            </a:extLst>
          </p:cNvPr>
          <p:cNvSpPr/>
          <p:nvPr/>
        </p:nvSpPr>
        <p:spPr>
          <a:xfrm>
            <a:off x="7696200" y="2419350"/>
            <a:ext cx="4452044" cy="4438649"/>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a:solidFill>
                  <a:schemeClr val="tx1"/>
                </a:solidFill>
                <a:latin typeface="Calibri" panose="020F0502020204030204" pitchFamily="34" charset="0"/>
                <a:cs typeface="Calibri" panose="020F0502020204030204" pitchFamily="34" charset="0"/>
              </a:rPr>
              <a:t>Shared values</a:t>
            </a:r>
          </a:p>
          <a:p>
            <a:pPr marL="285750" indent="-285750" algn="just">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Integrity</a:t>
            </a:r>
          </a:p>
          <a:p>
            <a:pPr marL="285750" indent="-285750" algn="just">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Collaborative </a:t>
            </a:r>
          </a:p>
          <a:p>
            <a:pPr marL="285750" indent="-285750" algn="just">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Commitment</a:t>
            </a:r>
          </a:p>
          <a:p>
            <a:pPr marL="285750" indent="-285750" algn="just">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people focus</a:t>
            </a:r>
          </a:p>
          <a:p>
            <a:pPr marL="285750" indent="-285750" algn="just">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Respect</a:t>
            </a:r>
          </a:p>
          <a:p>
            <a:pPr marL="285750" indent="-285750" algn="just">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Achievement</a:t>
            </a:r>
          </a:p>
          <a:p>
            <a:pPr marL="285750" indent="-285750" algn="just">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Transforming lives</a:t>
            </a:r>
          </a:p>
          <a:p>
            <a:pPr marL="285750" indent="-285750" algn="just">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Working together</a:t>
            </a:r>
          </a:p>
          <a:p>
            <a:pPr marL="285750" indent="-285750" algn="just">
              <a:buFont typeface="Arial" panose="020B0604020202020204" pitchFamily="34" charset="0"/>
              <a:buChar char="•"/>
            </a:pPr>
            <a:r>
              <a:rPr lang="en-US" sz="2000">
                <a:solidFill>
                  <a:schemeClr val="tx1"/>
                </a:solidFill>
                <a:latin typeface="Calibri" panose="020F0502020204030204" pitchFamily="34" charset="0"/>
                <a:cs typeface="Calibri" panose="020F0502020204030204" pitchFamily="34" charset="0"/>
              </a:rPr>
              <a:t>innovation</a:t>
            </a:r>
          </a:p>
          <a:p>
            <a:endParaRPr lang="en-US"/>
          </a:p>
        </p:txBody>
      </p:sp>
      <p:sp>
        <p:nvSpPr>
          <p:cNvPr id="3" name="Rectangle 2">
            <a:extLst>
              <a:ext uri="{FF2B5EF4-FFF2-40B4-BE49-F238E27FC236}">
                <a16:creationId xmlns:a16="http://schemas.microsoft.com/office/drawing/2014/main" id="{AB4F06CB-09D8-40AC-8FCE-9913A535516B}"/>
              </a:ext>
            </a:extLst>
          </p:cNvPr>
          <p:cNvSpPr/>
          <p:nvPr/>
        </p:nvSpPr>
        <p:spPr>
          <a:xfrm>
            <a:off x="1915457" y="241111"/>
            <a:ext cx="7684091" cy="923330"/>
          </a:xfrm>
          <a:prstGeom prst="rect">
            <a:avLst/>
          </a:prstGeom>
          <a:noFill/>
        </p:spPr>
        <p:txBody>
          <a:bodyPr wrap="none" lIns="91440" tIns="45720" rIns="91440" bIns="45720" anchor="t">
            <a:spAutoFit/>
          </a:bodyPr>
          <a:lstStyle/>
          <a:p>
            <a:pPr algn="ctr"/>
            <a:r>
              <a:rPr lang="en-GB" sz="5400">
                <a:ln w="0"/>
                <a:solidFill>
                  <a:schemeClr val="accent3">
                    <a:lumMod val="75000"/>
                  </a:schemeClr>
                </a:solidFill>
                <a:effectLst>
                  <a:outerShdw blurRad="38100" dist="25400" dir="5400000" algn="ctr" rotWithShape="0">
                    <a:srgbClr val="6E747A">
                      <a:alpha val="43000"/>
                    </a:srgbClr>
                  </a:outerShdw>
                </a:effectLst>
              </a:rPr>
              <a:t>Mckinsey's 7S soft elements</a:t>
            </a:r>
            <a:endParaRPr lang="en-GB" sz="5400" b="0" cap="none" spc="0">
              <a:ln w="0"/>
              <a:solidFill>
                <a:schemeClr val="accent3">
                  <a:lumMod val="75000"/>
                </a:schemeClr>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7189463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card&#10;&#10;Description automatically generated">
            <a:extLst>
              <a:ext uri="{FF2B5EF4-FFF2-40B4-BE49-F238E27FC236}">
                <a16:creationId xmlns:a16="http://schemas.microsoft.com/office/drawing/2014/main" id="{10D3EAB1-DCD0-1249-A069-2E28DC8DA667}"/>
              </a:ext>
            </a:extLst>
          </p:cNvPr>
          <p:cNvPicPr>
            <a:picLocks noChangeAspect="1"/>
          </p:cNvPicPr>
          <p:nvPr/>
        </p:nvPicPr>
        <p:blipFill rotWithShape="1">
          <a:blip r:embed="rId2"/>
          <a:srcRect l="2186" r="3" b="3"/>
          <a:stretch/>
        </p:blipFill>
        <p:spPr>
          <a:xfrm>
            <a:off x="5849138" y="425919"/>
            <a:ext cx="5847559" cy="5978245"/>
          </a:xfrm>
          <a:prstGeom prst="rect">
            <a:avLst/>
          </a:prstGeom>
        </p:spPr>
      </p:pic>
      <p:cxnSp>
        <p:nvCxnSpPr>
          <p:cNvPr id="25" name="Straight Connector 27">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E197886C-0334-F14B-A99E-28F2E8B567E0}"/>
              </a:ext>
            </a:extLst>
          </p:cNvPr>
          <p:cNvSpPr txBox="1"/>
          <p:nvPr/>
        </p:nvSpPr>
        <p:spPr>
          <a:xfrm>
            <a:off x="912081" y="2099756"/>
            <a:ext cx="4937057" cy="3931920"/>
          </a:xfrm>
          <a:prstGeom prst="rect">
            <a:avLst/>
          </a:prstGeom>
        </p:spPr>
        <p:txBody>
          <a:bodyPr vert="horz" lIns="45720" tIns="45720" rIns="45720" bIns="45720" rtlCol="0">
            <a:normAutofit fontScale="92500" lnSpcReduction="10000"/>
          </a:bodyPr>
          <a:lstStyle/>
          <a:p>
            <a:pPr marL="285750" indent="-285750" defTabSz="914400">
              <a:lnSpc>
                <a:spcPct val="90000"/>
              </a:lnSpc>
              <a:spcAft>
                <a:spcPts val="600"/>
              </a:spcAft>
              <a:buClr>
                <a:schemeClr val="accent1"/>
              </a:buClr>
              <a:buFont typeface="Wingdings" pitchFamily="2" charset="2"/>
              <a:buChar char="v"/>
            </a:pPr>
            <a:r>
              <a:rPr lang="en-US" sz="2400">
                <a:latin typeface="Calibri" panose="020F0502020204030204" pitchFamily="34" charset="0"/>
                <a:cs typeface="Calibri" panose="020F0502020204030204" pitchFamily="34" charset="0"/>
              </a:rPr>
              <a:t>Project champion communicated effectively through different channels</a:t>
            </a:r>
          </a:p>
          <a:p>
            <a:pPr marL="285750" indent="-285750" defTabSz="914400">
              <a:lnSpc>
                <a:spcPct val="90000"/>
              </a:lnSpc>
              <a:spcAft>
                <a:spcPts val="600"/>
              </a:spcAft>
              <a:buClr>
                <a:schemeClr val="accent1"/>
              </a:buClr>
              <a:buFont typeface="Wingdings" pitchFamily="2" charset="2"/>
              <a:buChar char="v"/>
            </a:pPr>
            <a:r>
              <a:rPr lang="en-US" sz="2400">
                <a:latin typeface="Calibri" panose="020F0502020204030204" pitchFamily="34" charset="0"/>
                <a:cs typeface="Calibri" panose="020F0502020204030204" pitchFamily="34" charset="0"/>
              </a:rPr>
              <a:t>Notification of amendments and changes</a:t>
            </a:r>
          </a:p>
          <a:p>
            <a:pPr marL="285750" indent="-285750" defTabSz="914400">
              <a:lnSpc>
                <a:spcPct val="90000"/>
              </a:lnSpc>
              <a:spcAft>
                <a:spcPts val="600"/>
              </a:spcAft>
              <a:buClr>
                <a:schemeClr val="accent1"/>
              </a:buClr>
              <a:buFont typeface="Wingdings" pitchFamily="2" charset="2"/>
              <a:buChar char="v"/>
            </a:pPr>
            <a:r>
              <a:rPr lang="en-US" sz="2400">
                <a:latin typeface="Calibri" panose="020F0502020204030204" pitchFamily="34" charset="0"/>
                <a:cs typeface="Calibri" panose="020F0502020204030204" pitchFamily="34" charset="0"/>
              </a:rPr>
              <a:t>Engagement team motivated the team and I; satisfying the safety, social, and self-esteem needs of Maslow’s Hierarchy of needs </a:t>
            </a:r>
          </a:p>
          <a:p>
            <a:pPr marL="285750" indent="-285750" defTabSz="914400">
              <a:lnSpc>
                <a:spcPct val="90000"/>
              </a:lnSpc>
              <a:spcAft>
                <a:spcPts val="600"/>
              </a:spcAft>
              <a:buClr>
                <a:schemeClr val="accent1"/>
              </a:buClr>
              <a:buFont typeface="Wingdings" pitchFamily="2" charset="2"/>
              <a:buChar char="v"/>
            </a:pPr>
            <a:r>
              <a:rPr lang="en-US" sz="2400">
                <a:latin typeface="Calibri" panose="020F0502020204030204" pitchFamily="34" charset="0"/>
                <a:cs typeface="Calibri" panose="020F0502020204030204" pitchFamily="34" charset="0"/>
              </a:rPr>
              <a:t>sense of belongingness from week 1 </a:t>
            </a:r>
          </a:p>
          <a:p>
            <a:pPr marL="285750" indent="-285750" defTabSz="914400">
              <a:lnSpc>
                <a:spcPct val="90000"/>
              </a:lnSpc>
              <a:spcAft>
                <a:spcPts val="600"/>
              </a:spcAft>
              <a:buClr>
                <a:schemeClr val="accent1"/>
              </a:buClr>
              <a:buFont typeface="Wingdings" pitchFamily="2" charset="2"/>
              <a:buChar char="v"/>
            </a:pPr>
            <a:r>
              <a:rPr lang="en-US" sz="2400">
                <a:latin typeface="Calibri" panose="020F0502020204030204" pitchFamily="34" charset="0"/>
                <a:cs typeface="Calibri" panose="020F0502020204030204" pitchFamily="34" charset="0"/>
              </a:rPr>
              <a:t>Sharing best practice, tacit and explicit knowledge</a:t>
            </a:r>
          </a:p>
          <a:p>
            <a:pPr marL="285750" indent="-285750" defTabSz="914400">
              <a:lnSpc>
                <a:spcPct val="90000"/>
              </a:lnSpc>
              <a:spcAft>
                <a:spcPts val="600"/>
              </a:spcAft>
              <a:buClr>
                <a:schemeClr val="accent1"/>
              </a:buClr>
              <a:buFont typeface="Wingdings" pitchFamily="2" charset="2"/>
              <a:buChar char="v"/>
            </a:pPr>
            <a:r>
              <a:rPr lang="en-US" sz="2400">
                <a:latin typeface="Calibri" panose="020F0502020204030204" pitchFamily="34" charset="0"/>
                <a:cs typeface="Calibri" panose="020F0502020204030204" pitchFamily="34" charset="0"/>
              </a:rPr>
              <a:t>Making the us feel part of the team</a:t>
            </a:r>
          </a:p>
        </p:txBody>
      </p:sp>
      <p:sp>
        <p:nvSpPr>
          <p:cNvPr id="20" name="Rectangle 19">
            <a:extLst>
              <a:ext uri="{FF2B5EF4-FFF2-40B4-BE49-F238E27FC236}">
                <a16:creationId xmlns:a16="http://schemas.microsoft.com/office/drawing/2014/main" id="{52941269-264B-8344-A122-A9E9A526A199}"/>
              </a:ext>
            </a:extLst>
          </p:cNvPr>
          <p:cNvSpPr/>
          <p:nvPr/>
        </p:nvSpPr>
        <p:spPr>
          <a:xfrm>
            <a:off x="748520" y="826324"/>
            <a:ext cx="6544997" cy="923330"/>
          </a:xfrm>
          <a:prstGeom prst="rect">
            <a:avLst/>
          </a:prstGeom>
          <a:noFill/>
        </p:spPr>
        <p:txBody>
          <a:bodyPr wrap="none" lIns="91440" tIns="45720" rIns="91440" bIns="45720">
            <a:spAutoFit/>
          </a:bodyPr>
          <a:lstStyle/>
          <a:p>
            <a:pPr algn="ctr"/>
            <a:r>
              <a:rPr lang="en-GB" sz="5400" b="0" cap="none" spc="0">
                <a:ln w="0"/>
                <a:solidFill>
                  <a:schemeClr val="accent2"/>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Communities for Work</a:t>
            </a:r>
          </a:p>
        </p:txBody>
      </p:sp>
    </p:spTree>
    <p:extLst>
      <p:ext uri="{BB962C8B-B14F-4D97-AF65-F5344CB8AC3E}">
        <p14:creationId xmlns:p14="http://schemas.microsoft.com/office/powerpoint/2010/main" val="1875272816"/>
      </p:ext>
    </p:extLst>
  </p:cSld>
  <p:clrMapOvr>
    <a:masterClrMapping/>
  </p:clrMapOvr>
  <p:transition spd="slow">
    <p:wheel spokes="1"/>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23416DF-B283-4D9F-A625-146552CA9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5">
            <a:extLst>
              <a:ext uri="{FF2B5EF4-FFF2-40B4-BE49-F238E27FC236}">
                <a16:creationId xmlns:a16="http://schemas.microsoft.com/office/drawing/2014/main" id="{73834904-4D9B-41F7-8DA6-0709FD9F7E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C00D1207-ECAF-48E9-8834-2CE4D21982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19A3FD3A-4B27-4028-BA57-0810F205B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0461F8B-A17E-4AE4-92BC-BA2E49E1A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6613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30EBB17-308A-DE48-85CF-AB2FA5BBA69C}"/>
              </a:ext>
            </a:extLst>
          </p:cNvPr>
          <p:cNvSpPr/>
          <p:nvPr/>
        </p:nvSpPr>
        <p:spPr>
          <a:xfrm>
            <a:off x="457200" y="609616"/>
            <a:ext cx="3333750" cy="3065322"/>
          </a:xfrm>
          <a:prstGeom prst="rect">
            <a:avLst/>
          </a:prstGeom>
        </p:spPr>
        <p:txBody>
          <a:bodyPr vert="horz" lIns="91440" tIns="45720" rIns="91440" bIns="45720" rtlCol="0" anchor="b">
            <a:normAutofit/>
          </a:bodyPr>
          <a:lstStyle/>
          <a:p>
            <a:pPr algn="ctr" defTabSz="914400">
              <a:lnSpc>
                <a:spcPct val="80000"/>
              </a:lnSpc>
              <a:spcBef>
                <a:spcPct val="0"/>
              </a:spcBef>
              <a:spcAft>
                <a:spcPts val="600"/>
              </a:spcAft>
            </a:pPr>
            <a:r>
              <a:rPr lang="en-US" sz="4400" cap="all" spc="200">
                <a:ln w="0"/>
                <a:solidFill>
                  <a:srgbClr val="FFFFFF"/>
                </a:solidFill>
                <a:effectLst>
                  <a:outerShdw blurRad="38100" dist="25400" dir="5400000" algn="ctr" rotWithShape="0">
                    <a:srgbClr val="6E747A">
                      <a:alpha val="43000"/>
                    </a:srgbClr>
                  </a:outerShdw>
                </a:effectLst>
                <a:latin typeface="Calibri" panose="020F0502020204030204" pitchFamily="34" charset="0"/>
                <a:ea typeface="+mj-ea"/>
                <a:cs typeface="Calibri" panose="020F0502020204030204" pitchFamily="34" charset="0"/>
              </a:rPr>
              <a:t>Evaluation feedback</a:t>
            </a:r>
            <a:endParaRPr lang="en-US" sz="4400" b="0" cap="all" spc="200">
              <a:ln w="0"/>
              <a:solidFill>
                <a:srgbClr val="FFFFFF"/>
              </a:solidFill>
              <a:effectLst>
                <a:outerShdw blurRad="38100" dist="25400" dir="5400000" algn="ctr" rotWithShape="0">
                  <a:srgbClr val="6E747A">
                    <a:alpha val="43000"/>
                  </a:srgbClr>
                </a:outerShdw>
              </a:effectLst>
              <a:latin typeface="Calibri" panose="020F0502020204030204" pitchFamily="34" charset="0"/>
              <a:ea typeface="+mj-ea"/>
              <a:cs typeface="Calibri" panose="020F0502020204030204" pitchFamily="34" charset="0"/>
            </a:endParaRPr>
          </a:p>
        </p:txBody>
      </p:sp>
      <p:cxnSp>
        <p:nvCxnSpPr>
          <p:cNvPr id="26" name="Straight Connector 25">
            <a:extLst>
              <a:ext uri="{FF2B5EF4-FFF2-40B4-BE49-F238E27FC236}">
                <a16:creationId xmlns:a16="http://schemas.microsoft.com/office/drawing/2014/main" id="{5E450F13-FCAB-474F-93BB-704690139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8749" y="3765314"/>
            <a:ext cx="2834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11" name="Picture 10" descr="A screenshot of a cell phone&#10;&#10;Description automatically generated">
            <a:extLst>
              <a:ext uri="{FF2B5EF4-FFF2-40B4-BE49-F238E27FC236}">
                <a16:creationId xmlns:a16="http://schemas.microsoft.com/office/drawing/2014/main" id="{A7BE508A-1415-A24B-B00E-77CC8698E968}"/>
              </a:ext>
            </a:extLst>
          </p:cNvPr>
          <p:cNvPicPr>
            <a:picLocks noChangeAspect="1"/>
          </p:cNvPicPr>
          <p:nvPr/>
        </p:nvPicPr>
        <p:blipFill>
          <a:blip r:embed="rId2"/>
          <a:stretch>
            <a:fillRect/>
          </a:stretch>
        </p:blipFill>
        <p:spPr>
          <a:xfrm>
            <a:off x="4273157" y="894562"/>
            <a:ext cx="3659111" cy="5064513"/>
          </a:xfrm>
          <a:prstGeom prst="rect">
            <a:avLst/>
          </a:prstGeom>
          <a:ln>
            <a:solidFill>
              <a:schemeClr val="tx1"/>
            </a:solidFill>
          </a:ln>
        </p:spPr>
      </p:pic>
      <p:cxnSp>
        <p:nvCxnSpPr>
          <p:cNvPr id="28" name="Straight Connector 27">
            <a:extLst>
              <a:ext uri="{FF2B5EF4-FFF2-40B4-BE49-F238E27FC236}">
                <a16:creationId xmlns:a16="http://schemas.microsoft.com/office/drawing/2014/main" id="{00E7859C-56C8-49DC-ABF5-6C538427C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5130" y="1963779"/>
            <a:ext cx="0" cy="292608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9" name="Picture 8" descr="A screenshot of a cell phone&#10;&#10;Description automatically generated">
            <a:extLst>
              <a:ext uri="{FF2B5EF4-FFF2-40B4-BE49-F238E27FC236}">
                <a16:creationId xmlns:a16="http://schemas.microsoft.com/office/drawing/2014/main" id="{B753DC99-20E3-E74E-8F83-252164B18F34}"/>
              </a:ext>
            </a:extLst>
          </p:cNvPr>
          <p:cNvPicPr>
            <a:picLocks noChangeAspect="1"/>
          </p:cNvPicPr>
          <p:nvPr/>
        </p:nvPicPr>
        <p:blipFill>
          <a:blip r:embed="rId3"/>
          <a:stretch>
            <a:fillRect/>
          </a:stretch>
        </p:blipFill>
        <p:spPr>
          <a:xfrm>
            <a:off x="8254001" y="887167"/>
            <a:ext cx="3644400" cy="5079303"/>
          </a:xfrm>
          <a:prstGeom prst="rect">
            <a:avLst/>
          </a:prstGeom>
          <a:ln>
            <a:solidFill>
              <a:schemeClr val="tx1"/>
            </a:solidFill>
          </a:ln>
        </p:spPr>
      </p:pic>
    </p:spTree>
    <p:extLst>
      <p:ext uri="{BB962C8B-B14F-4D97-AF65-F5344CB8AC3E}">
        <p14:creationId xmlns:p14="http://schemas.microsoft.com/office/powerpoint/2010/main" val="41868803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hart 8">
            <a:extLst>
              <a:ext uri="{FF2B5EF4-FFF2-40B4-BE49-F238E27FC236}">
                <a16:creationId xmlns:a16="http://schemas.microsoft.com/office/drawing/2014/main" id="{5FC297CD-3970-4878-867A-75A27FA32A85}"/>
              </a:ext>
            </a:extLst>
          </p:cNvPr>
          <p:cNvGraphicFramePr>
            <a:graphicFrameLocks/>
          </p:cNvGraphicFramePr>
          <p:nvPr>
            <p:extLst>
              <p:ext uri="{D42A27DB-BD31-4B8C-83A1-F6EECF244321}">
                <p14:modId xmlns:p14="http://schemas.microsoft.com/office/powerpoint/2010/main" val="793412681"/>
              </p:ext>
            </p:extLst>
          </p:nvPr>
        </p:nvGraphicFramePr>
        <p:xfrm>
          <a:off x="457200" y="1839952"/>
          <a:ext cx="3204560" cy="218006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Chart 9">
            <a:extLst>
              <a:ext uri="{FF2B5EF4-FFF2-40B4-BE49-F238E27FC236}">
                <a16:creationId xmlns:a16="http://schemas.microsoft.com/office/drawing/2014/main" id="{98C890AC-4D8B-4F3B-A26A-18C9EECE6794}"/>
              </a:ext>
            </a:extLst>
          </p:cNvPr>
          <p:cNvGraphicFramePr>
            <a:graphicFrameLocks/>
          </p:cNvGraphicFramePr>
          <p:nvPr>
            <p:extLst>
              <p:ext uri="{D42A27DB-BD31-4B8C-83A1-F6EECF244321}">
                <p14:modId xmlns:p14="http://schemas.microsoft.com/office/powerpoint/2010/main" val="2566941305"/>
              </p:ext>
            </p:extLst>
          </p:nvPr>
        </p:nvGraphicFramePr>
        <p:xfrm>
          <a:off x="4123122" y="1851550"/>
          <a:ext cx="3479282" cy="216846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Chart 10">
            <a:extLst>
              <a:ext uri="{FF2B5EF4-FFF2-40B4-BE49-F238E27FC236}">
                <a16:creationId xmlns:a16="http://schemas.microsoft.com/office/drawing/2014/main" id="{F2DE0ACD-916A-4C43-8F90-45987729D523}"/>
              </a:ext>
            </a:extLst>
          </p:cNvPr>
          <p:cNvGraphicFramePr>
            <a:graphicFrameLocks/>
          </p:cNvGraphicFramePr>
          <p:nvPr>
            <p:extLst>
              <p:ext uri="{D42A27DB-BD31-4B8C-83A1-F6EECF244321}">
                <p14:modId xmlns:p14="http://schemas.microsoft.com/office/powerpoint/2010/main" val="2397520565"/>
              </p:ext>
            </p:extLst>
          </p:nvPr>
        </p:nvGraphicFramePr>
        <p:xfrm>
          <a:off x="8063766" y="1839952"/>
          <a:ext cx="4035307" cy="2180062"/>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2" name="Chart 11">
            <a:extLst>
              <a:ext uri="{FF2B5EF4-FFF2-40B4-BE49-F238E27FC236}">
                <a16:creationId xmlns:a16="http://schemas.microsoft.com/office/drawing/2014/main" id="{0840FF68-C179-428B-B7D1-76FE35053A71}"/>
              </a:ext>
            </a:extLst>
          </p:cNvPr>
          <p:cNvGraphicFramePr>
            <a:graphicFrameLocks/>
          </p:cNvGraphicFramePr>
          <p:nvPr>
            <p:extLst>
              <p:ext uri="{D42A27DB-BD31-4B8C-83A1-F6EECF244321}">
                <p14:modId xmlns:p14="http://schemas.microsoft.com/office/powerpoint/2010/main" val="2248484728"/>
              </p:ext>
            </p:extLst>
          </p:nvPr>
        </p:nvGraphicFramePr>
        <p:xfrm>
          <a:off x="1024128" y="4285092"/>
          <a:ext cx="4714540" cy="2168465"/>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3" name="Chart 12">
            <a:extLst>
              <a:ext uri="{FF2B5EF4-FFF2-40B4-BE49-F238E27FC236}">
                <a16:creationId xmlns:a16="http://schemas.microsoft.com/office/drawing/2014/main" id="{4A619CD0-4F4B-4484-AD19-2971979B7673}"/>
              </a:ext>
            </a:extLst>
          </p:cNvPr>
          <p:cNvGraphicFramePr>
            <a:graphicFrameLocks/>
          </p:cNvGraphicFramePr>
          <p:nvPr>
            <p:extLst>
              <p:ext uri="{D42A27DB-BD31-4B8C-83A1-F6EECF244321}">
                <p14:modId xmlns:p14="http://schemas.microsoft.com/office/powerpoint/2010/main" val="1892876988"/>
              </p:ext>
            </p:extLst>
          </p:nvPr>
        </p:nvGraphicFramePr>
        <p:xfrm>
          <a:off x="6444308" y="4285092"/>
          <a:ext cx="4561946" cy="2168465"/>
        </p:xfrm>
        <a:graphic>
          <a:graphicData uri="http://schemas.openxmlformats.org/drawingml/2006/chart">
            <c:chart xmlns:c="http://schemas.openxmlformats.org/drawingml/2006/chart" xmlns:r="http://schemas.openxmlformats.org/officeDocument/2006/relationships" r:id="rId6"/>
          </a:graphicData>
        </a:graphic>
      </p:graphicFrame>
      <p:sp>
        <p:nvSpPr>
          <p:cNvPr id="16" name="Rectangle 15">
            <a:extLst>
              <a:ext uri="{FF2B5EF4-FFF2-40B4-BE49-F238E27FC236}">
                <a16:creationId xmlns:a16="http://schemas.microsoft.com/office/drawing/2014/main" id="{E6C5B44E-492C-484D-A319-EB155D64081A}"/>
              </a:ext>
            </a:extLst>
          </p:cNvPr>
          <p:cNvSpPr/>
          <p:nvPr/>
        </p:nvSpPr>
        <p:spPr>
          <a:xfrm>
            <a:off x="810918" y="784083"/>
            <a:ext cx="5140959" cy="923330"/>
          </a:xfrm>
          <a:prstGeom prst="rect">
            <a:avLst/>
          </a:prstGeom>
          <a:noFill/>
        </p:spPr>
        <p:txBody>
          <a:bodyPr wrap="none" lIns="91440" tIns="45720" rIns="91440" bIns="45720">
            <a:spAutoFit/>
          </a:bodyPr>
          <a:lstStyle/>
          <a:p>
            <a:pPr algn="ctr"/>
            <a:r>
              <a:rPr lang="en-GB" sz="5400" b="0" cap="none" spc="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Evaluation results</a:t>
            </a:r>
          </a:p>
        </p:txBody>
      </p:sp>
    </p:spTree>
    <p:extLst>
      <p:ext uri="{BB962C8B-B14F-4D97-AF65-F5344CB8AC3E}">
        <p14:creationId xmlns:p14="http://schemas.microsoft.com/office/powerpoint/2010/main" val="263386956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2">
            <a:extLst>
              <a:ext uri="{FF2B5EF4-FFF2-40B4-BE49-F238E27FC236}">
                <a16:creationId xmlns:a16="http://schemas.microsoft.com/office/drawing/2014/main" id="{C23416DF-B283-4D9F-A625-146552CA9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5">
            <a:extLst>
              <a:ext uri="{FF2B5EF4-FFF2-40B4-BE49-F238E27FC236}">
                <a16:creationId xmlns:a16="http://schemas.microsoft.com/office/drawing/2014/main" id="{73834904-4D9B-41F7-8DA6-0709FD9F7E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16">
            <a:extLst>
              <a:ext uri="{FF2B5EF4-FFF2-40B4-BE49-F238E27FC236}">
                <a16:creationId xmlns:a16="http://schemas.microsoft.com/office/drawing/2014/main" id="{C00D1207-ECAF-48E9-8834-2CE4D21982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7" name="Rectangle 18">
            <a:extLst>
              <a:ext uri="{FF2B5EF4-FFF2-40B4-BE49-F238E27FC236}">
                <a16:creationId xmlns:a16="http://schemas.microsoft.com/office/drawing/2014/main" id="{1D2E3C52-528A-4049-BCAA-5460756BC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chemeClr val="accent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4" name="Rectangle 3">
            <a:extLst>
              <a:ext uri="{FF2B5EF4-FFF2-40B4-BE49-F238E27FC236}">
                <a16:creationId xmlns:a16="http://schemas.microsoft.com/office/drawing/2014/main" id="{AF785EBC-C9A2-5647-B3DA-432C783A3D05}"/>
              </a:ext>
            </a:extLst>
          </p:cNvPr>
          <p:cNvSpPr/>
          <p:nvPr/>
        </p:nvSpPr>
        <p:spPr>
          <a:xfrm>
            <a:off x="457200" y="4960137"/>
            <a:ext cx="7772400" cy="1463040"/>
          </a:xfrm>
          <a:prstGeom prst="rect">
            <a:avLst/>
          </a:prstGeom>
        </p:spPr>
        <p:txBody>
          <a:bodyPr vert="horz" lIns="91440" tIns="45720" rIns="91440" bIns="45720" rtlCol="0" anchor="ctr">
            <a:normAutofit/>
          </a:bodyPr>
          <a:lstStyle/>
          <a:p>
            <a:pPr algn="ctr" defTabSz="914400">
              <a:lnSpc>
                <a:spcPct val="80000"/>
              </a:lnSpc>
              <a:spcBef>
                <a:spcPct val="0"/>
              </a:spcBef>
              <a:spcAft>
                <a:spcPts val="600"/>
              </a:spcAft>
            </a:pPr>
            <a:r>
              <a:rPr lang="en-US" sz="5000" b="0" cap="all" spc="200">
                <a:ln w="0"/>
                <a:solidFill>
                  <a:srgbClr val="FFFFFF"/>
                </a:solidFill>
                <a:effectLst>
                  <a:outerShdw blurRad="38100" dist="25400" dir="5400000" algn="ctr" rotWithShape="0">
                    <a:srgbClr val="6E747A">
                      <a:alpha val="43000"/>
                    </a:srgbClr>
                  </a:outerShdw>
                </a:effectLst>
                <a:latin typeface="Calibri" panose="020F0502020204030204" pitchFamily="34" charset="0"/>
                <a:ea typeface="+mj-ea"/>
                <a:cs typeface="Calibri" panose="020F0502020204030204" pitchFamily="34" charset="0"/>
              </a:rPr>
              <a:t>Designing Poster/flyer activity</a:t>
            </a:r>
          </a:p>
        </p:txBody>
      </p:sp>
      <p:sp useBgFill="1">
        <p:nvSpPr>
          <p:cNvPr id="28" name="Rectangle 20">
            <a:extLst>
              <a:ext uri="{FF2B5EF4-FFF2-40B4-BE49-F238E27FC236}">
                <a16:creationId xmlns:a16="http://schemas.microsoft.com/office/drawing/2014/main" id="{CD5B542C-8183-4445-AF4D-B23AAE329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creenshot of a cell phone&#10;&#10;Description automatically generated">
            <a:extLst>
              <a:ext uri="{FF2B5EF4-FFF2-40B4-BE49-F238E27FC236}">
                <a16:creationId xmlns:a16="http://schemas.microsoft.com/office/drawing/2014/main" id="{2D462618-D25B-1547-9C5E-253057334334}"/>
              </a:ext>
            </a:extLst>
          </p:cNvPr>
          <p:cNvPicPr>
            <a:picLocks noChangeAspect="1"/>
          </p:cNvPicPr>
          <p:nvPr/>
        </p:nvPicPr>
        <p:blipFill>
          <a:blip r:embed="rId2"/>
          <a:stretch>
            <a:fillRect/>
          </a:stretch>
        </p:blipFill>
        <p:spPr>
          <a:xfrm>
            <a:off x="2533084" y="448204"/>
            <a:ext cx="3119712" cy="4064772"/>
          </a:xfrm>
          <a:prstGeom prst="rect">
            <a:avLst/>
          </a:prstGeom>
        </p:spPr>
      </p:pic>
      <p:cxnSp>
        <p:nvCxnSpPr>
          <p:cNvPr id="29" name="Straight Connector 22">
            <a:extLst>
              <a:ext uri="{FF2B5EF4-FFF2-40B4-BE49-F238E27FC236}">
                <a16:creationId xmlns:a16="http://schemas.microsoft.com/office/drawing/2014/main" id="{84ED9B5A-5577-4CA5-97AA-0E5E2EA975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60141" y="822682"/>
            <a:ext cx="0" cy="292608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A screenshot of a cell phone&#10;&#10;Description automatically generated">
            <a:extLst>
              <a:ext uri="{FF2B5EF4-FFF2-40B4-BE49-F238E27FC236}">
                <a16:creationId xmlns:a16="http://schemas.microsoft.com/office/drawing/2014/main" id="{93050ACF-940D-C54E-AF55-7FF339AD50E4}"/>
              </a:ext>
            </a:extLst>
          </p:cNvPr>
          <p:cNvPicPr>
            <a:picLocks noChangeAspect="1"/>
          </p:cNvPicPr>
          <p:nvPr/>
        </p:nvPicPr>
        <p:blipFill>
          <a:blip r:embed="rId3"/>
          <a:stretch>
            <a:fillRect/>
          </a:stretch>
        </p:blipFill>
        <p:spPr>
          <a:xfrm>
            <a:off x="6467487" y="425305"/>
            <a:ext cx="2878982" cy="4040678"/>
          </a:xfrm>
          <a:prstGeom prst="rect">
            <a:avLst/>
          </a:prstGeom>
        </p:spPr>
      </p:pic>
      <p:cxnSp>
        <p:nvCxnSpPr>
          <p:cNvPr id="30" name="Straight Connector 24">
            <a:extLst>
              <a:ext uri="{FF2B5EF4-FFF2-40B4-BE49-F238E27FC236}">
                <a16:creationId xmlns:a16="http://schemas.microsoft.com/office/drawing/2014/main" id="{2724283B-587C-4A0E-A50E-B8914975B4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64776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descr="A screen shot of an open computer sitting on top of a desk&#10;&#10;Description automatically generated">
            <a:extLst>
              <a:ext uri="{FF2B5EF4-FFF2-40B4-BE49-F238E27FC236}">
                <a16:creationId xmlns:a16="http://schemas.microsoft.com/office/drawing/2014/main" id="{C9DE428C-14DA-2D4C-8FA8-3EFD0C3EB1C3}"/>
              </a:ext>
            </a:extLst>
          </p:cNvPr>
          <p:cNvPicPr>
            <a:picLocks noChangeAspect="1"/>
          </p:cNvPicPr>
          <p:nvPr/>
        </p:nvPicPr>
        <p:blipFill rotWithShape="1">
          <a:blip r:embed="rId2"/>
          <a:srcRect l="15551" t="11947" r="11718" b="6616"/>
          <a:stretch/>
        </p:blipFill>
        <p:spPr>
          <a:xfrm>
            <a:off x="2673058" y="1541074"/>
            <a:ext cx="5856245" cy="3694240"/>
          </a:xfrm>
          <a:prstGeom prst="rect">
            <a:avLst/>
          </a:prstGeom>
        </p:spPr>
      </p:pic>
      <p:sp>
        <p:nvSpPr>
          <p:cNvPr id="3" name="TextBox 2">
            <a:extLst>
              <a:ext uri="{FF2B5EF4-FFF2-40B4-BE49-F238E27FC236}">
                <a16:creationId xmlns:a16="http://schemas.microsoft.com/office/drawing/2014/main" id="{70DC2B34-FFBE-A64F-9E35-40C3AA24D84D}"/>
              </a:ext>
            </a:extLst>
          </p:cNvPr>
          <p:cNvSpPr txBox="1"/>
          <p:nvPr/>
        </p:nvSpPr>
        <p:spPr>
          <a:xfrm>
            <a:off x="3459375" y="5490671"/>
            <a:ext cx="4641960" cy="1015663"/>
          </a:xfrm>
          <a:prstGeom prst="rect">
            <a:avLst/>
          </a:prstGeom>
          <a:noFill/>
        </p:spPr>
        <p:txBody>
          <a:bodyPr wrap="square" rtlCol="0">
            <a:spAutoFit/>
          </a:bodyPr>
          <a:lstStyle/>
          <a:p>
            <a:pPr>
              <a:buFont typeface="Wingdings" pitchFamily="2" charset="2"/>
              <a:buChar char="v"/>
            </a:pPr>
            <a:r>
              <a:rPr lang="en-US" sz="2000" b="1">
                <a:solidFill>
                  <a:srgbClr val="0432FF"/>
                </a:solidFill>
                <a:latin typeface="Calibri" panose="020F0502020204030204" pitchFamily="34" charset="0"/>
                <a:cs typeface="Calibri" panose="020F0502020204030204" pitchFamily="34" charset="0"/>
              </a:rPr>
              <a:t> project activities completed on time schedule with minimal adjustments to specifications</a:t>
            </a:r>
          </a:p>
        </p:txBody>
      </p:sp>
      <p:sp>
        <p:nvSpPr>
          <p:cNvPr id="4" name="Rectangle 3">
            <a:extLst>
              <a:ext uri="{FF2B5EF4-FFF2-40B4-BE49-F238E27FC236}">
                <a16:creationId xmlns:a16="http://schemas.microsoft.com/office/drawing/2014/main" id="{BBE5851A-6D3B-EF45-942A-74DE75EC0212}"/>
              </a:ext>
            </a:extLst>
          </p:cNvPr>
          <p:cNvSpPr/>
          <p:nvPr/>
        </p:nvSpPr>
        <p:spPr>
          <a:xfrm>
            <a:off x="8347395" y="1729900"/>
            <a:ext cx="3041602" cy="400110"/>
          </a:xfrm>
          <a:prstGeom prst="rect">
            <a:avLst/>
          </a:prstGeom>
        </p:spPr>
        <p:txBody>
          <a:bodyPr wrap="none">
            <a:spAutoFit/>
          </a:bodyPr>
          <a:lstStyle/>
          <a:p>
            <a:pPr>
              <a:buFont typeface="Wingdings" pitchFamily="2" charset="2"/>
              <a:buChar char="v"/>
            </a:pPr>
            <a:r>
              <a:rPr lang="en-US" sz="2000" b="1">
                <a:solidFill>
                  <a:schemeClr val="accent2">
                    <a:lumMod val="75000"/>
                  </a:schemeClr>
                </a:solidFill>
                <a:latin typeface="Calibri" panose="020F0502020204030204" pitchFamily="34" charset="0"/>
                <a:cs typeface="Calibri" panose="020F0502020204030204" pitchFamily="34" charset="0"/>
              </a:rPr>
              <a:t>Effective communication</a:t>
            </a:r>
          </a:p>
        </p:txBody>
      </p:sp>
      <p:sp>
        <p:nvSpPr>
          <p:cNvPr id="5" name="Rectangle 4">
            <a:extLst>
              <a:ext uri="{FF2B5EF4-FFF2-40B4-BE49-F238E27FC236}">
                <a16:creationId xmlns:a16="http://schemas.microsoft.com/office/drawing/2014/main" id="{2377F463-208D-ED4C-91DB-9B0CB7B2CDAC}"/>
              </a:ext>
            </a:extLst>
          </p:cNvPr>
          <p:cNvSpPr/>
          <p:nvPr/>
        </p:nvSpPr>
        <p:spPr>
          <a:xfrm>
            <a:off x="8333192" y="526509"/>
            <a:ext cx="3557065" cy="1015663"/>
          </a:xfrm>
          <a:prstGeom prst="rect">
            <a:avLst/>
          </a:prstGeom>
        </p:spPr>
        <p:txBody>
          <a:bodyPr wrap="square">
            <a:spAutoFit/>
          </a:bodyPr>
          <a:lstStyle/>
          <a:p>
            <a:pPr>
              <a:buFont typeface="Wingdings" pitchFamily="2" charset="2"/>
              <a:buChar char="v"/>
            </a:pPr>
            <a:r>
              <a:rPr lang="en-US" sz="2000" b="1">
                <a:solidFill>
                  <a:srgbClr val="0432FF"/>
                </a:solidFill>
                <a:latin typeface="Calibri" panose="020F0502020204030204" pitchFamily="34" charset="0"/>
                <a:cs typeface="Calibri" panose="020F0502020204030204" pitchFamily="34" charset="0"/>
              </a:rPr>
              <a:t>Weekly meetings of measures and monitoring of activities</a:t>
            </a:r>
          </a:p>
        </p:txBody>
      </p:sp>
      <p:sp>
        <p:nvSpPr>
          <p:cNvPr id="6" name="Rectangle 5">
            <a:extLst>
              <a:ext uri="{FF2B5EF4-FFF2-40B4-BE49-F238E27FC236}">
                <a16:creationId xmlns:a16="http://schemas.microsoft.com/office/drawing/2014/main" id="{B1C7CD94-F886-EF45-99D2-CFB4580C1DE3}"/>
              </a:ext>
            </a:extLst>
          </p:cNvPr>
          <p:cNvSpPr/>
          <p:nvPr/>
        </p:nvSpPr>
        <p:spPr>
          <a:xfrm>
            <a:off x="8347395" y="2446471"/>
            <a:ext cx="2836812" cy="707886"/>
          </a:xfrm>
          <a:prstGeom prst="rect">
            <a:avLst/>
          </a:prstGeom>
        </p:spPr>
        <p:txBody>
          <a:bodyPr wrap="square">
            <a:spAutoFit/>
          </a:bodyPr>
          <a:lstStyle/>
          <a:p>
            <a:pPr>
              <a:buFont typeface="Wingdings" pitchFamily="2" charset="2"/>
              <a:buChar char="v"/>
            </a:pPr>
            <a:r>
              <a:rPr lang="en-US" sz="2000" b="1">
                <a:solidFill>
                  <a:srgbClr val="0070C0"/>
                </a:solidFill>
                <a:latin typeface="Calibri" panose="020F0502020204030204" pitchFamily="34" charset="0"/>
                <a:cs typeface="Calibri" panose="020F0502020204030204" pitchFamily="34" charset="0"/>
              </a:rPr>
              <a:t>Socialisation – sharing tacit to tacit knowledge </a:t>
            </a:r>
          </a:p>
        </p:txBody>
      </p:sp>
      <p:sp>
        <p:nvSpPr>
          <p:cNvPr id="7" name="Rectangle 6">
            <a:extLst>
              <a:ext uri="{FF2B5EF4-FFF2-40B4-BE49-F238E27FC236}">
                <a16:creationId xmlns:a16="http://schemas.microsoft.com/office/drawing/2014/main" id="{07F60E0F-64BC-CF40-A95B-D84BA65CE6AC}"/>
              </a:ext>
            </a:extLst>
          </p:cNvPr>
          <p:cNvSpPr/>
          <p:nvPr/>
        </p:nvSpPr>
        <p:spPr>
          <a:xfrm>
            <a:off x="8285775" y="3400921"/>
            <a:ext cx="3346750" cy="400110"/>
          </a:xfrm>
          <a:prstGeom prst="rect">
            <a:avLst/>
          </a:prstGeom>
        </p:spPr>
        <p:txBody>
          <a:bodyPr wrap="none">
            <a:spAutoFit/>
          </a:bodyPr>
          <a:lstStyle/>
          <a:p>
            <a:pPr>
              <a:buFont typeface="Wingdings" pitchFamily="2" charset="2"/>
              <a:buChar char="v"/>
            </a:pPr>
            <a:r>
              <a:rPr lang="en-US" sz="2000" b="1">
                <a:solidFill>
                  <a:schemeClr val="accent2">
                    <a:lumMod val="50000"/>
                  </a:schemeClr>
                </a:solidFill>
                <a:latin typeface="Calibri" panose="020F0502020204030204" pitchFamily="34" charset="0"/>
                <a:cs typeface="Calibri" panose="020F0502020204030204" pitchFamily="34" charset="0"/>
              </a:rPr>
              <a:t>The Jobs fair was successful</a:t>
            </a:r>
          </a:p>
        </p:txBody>
      </p:sp>
      <p:sp>
        <p:nvSpPr>
          <p:cNvPr id="8" name="Rectangle 7">
            <a:extLst>
              <a:ext uri="{FF2B5EF4-FFF2-40B4-BE49-F238E27FC236}">
                <a16:creationId xmlns:a16="http://schemas.microsoft.com/office/drawing/2014/main" id="{F6EFF24E-C59F-A347-B13A-C6E09ED6BEC1}"/>
              </a:ext>
            </a:extLst>
          </p:cNvPr>
          <p:cNvSpPr/>
          <p:nvPr/>
        </p:nvSpPr>
        <p:spPr>
          <a:xfrm>
            <a:off x="204411" y="3784549"/>
            <a:ext cx="2342821" cy="1015663"/>
          </a:xfrm>
          <a:prstGeom prst="rect">
            <a:avLst/>
          </a:prstGeom>
        </p:spPr>
        <p:txBody>
          <a:bodyPr wrap="square">
            <a:spAutoFit/>
          </a:bodyPr>
          <a:lstStyle/>
          <a:p>
            <a:pPr>
              <a:buFont typeface="Wingdings" pitchFamily="2" charset="2"/>
              <a:buChar char="v"/>
            </a:pPr>
            <a:r>
              <a:rPr lang="en-US" sz="2000" b="1">
                <a:solidFill>
                  <a:srgbClr val="0432FF"/>
                </a:solidFill>
                <a:latin typeface="Calibri" panose="020F0502020204030204" pitchFamily="34" charset="0"/>
                <a:cs typeface="Calibri" panose="020F0502020204030204" pitchFamily="34" charset="0"/>
              </a:rPr>
              <a:t>The team achieved objectives, as per quad chart</a:t>
            </a:r>
          </a:p>
        </p:txBody>
      </p:sp>
      <p:sp>
        <p:nvSpPr>
          <p:cNvPr id="9" name="Rectangle 8">
            <a:extLst>
              <a:ext uri="{FF2B5EF4-FFF2-40B4-BE49-F238E27FC236}">
                <a16:creationId xmlns:a16="http://schemas.microsoft.com/office/drawing/2014/main" id="{909F885C-615E-3E41-A6B3-5A1CD1B6795D}"/>
              </a:ext>
            </a:extLst>
          </p:cNvPr>
          <p:cNvSpPr/>
          <p:nvPr/>
        </p:nvSpPr>
        <p:spPr>
          <a:xfrm>
            <a:off x="29483" y="1403498"/>
            <a:ext cx="2767100" cy="707886"/>
          </a:xfrm>
          <a:prstGeom prst="rect">
            <a:avLst/>
          </a:prstGeom>
        </p:spPr>
        <p:txBody>
          <a:bodyPr wrap="square">
            <a:spAutoFit/>
          </a:bodyPr>
          <a:lstStyle/>
          <a:p>
            <a:pPr algn="ctr">
              <a:buFont typeface="Wingdings" pitchFamily="2" charset="2"/>
              <a:buChar char="v"/>
            </a:pPr>
            <a:r>
              <a:rPr lang="en-US" sz="2000" b="1">
                <a:solidFill>
                  <a:srgbClr val="0432FF"/>
                </a:solidFill>
                <a:latin typeface="Calibri" panose="020F0502020204030204" pitchFamily="34" charset="0"/>
                <a:cs typeface="Calibri" panose="020F0502020204030204" pitchFamily="34" charset="0"/>
              </a:rPr>
              <a:t> Great turnout – 70 guests attended</a:t>
            </a:r>
          </a:p>
        </p:txBody>
      </p:sp>
      <p:sp>
        <p:nvSpPr>
          <p:cNvPr id="12" name="Rectangle 11">
            <a:extLst>
              <a:ext uri="{FF2B5EF4-FFF2-40B4-BE49-F238E27FC236}">
                <a16:creationId xmlns:a16="http://schemas.microsoft.com/office/drawing/2014/main" id="{F9AFE342-BCCD-1249-9406-D89A7671459A}"/>
              </a:ext>
            </a:extLst>
          </p:cNvPr>
          <p:cNvSpPr/>
          <p:nvPr/>
        </p:nvSpPr>
        <p:spPr>
          <a:xfrm>
            <a:off x="159178" y="4980151"/>
            <a:ext cx="2861663" cy="707886"/>
          </a:xfrm>
          <a:prstGeom prst="rect">
            <a:avLst/>
          </a:prstGeom>
        </p:spPr>
        <p:txBody>
          <a:bodyPr wrap="square">
            <a:spAutoFit/>
          </a:bodyPr>
          <a:lstStyle/>
          <a:p>
            <a:pPr>
              <a:buFont typeface="Wingdings" pitchFamily="2" charset="2"/>
              <a:buChar char="v"/>
            </a:pPr>
            <a:r>
              <a:rPr lang="en-US" sz="2000" b="1">
                <a:solidFill>
                  <a:schemeClr val="accent2"/>
                </a:solidFill>
                <a:latin typeface="Calibri" panose="020F0502020204030204" pitchFamily="34" charset="0"/>
                <a:cs typeface="Calibri" panose="020F0502020204030204" pitchFamily="34" charset="0"/>
              </a:rPr>
              <a:t>15 referrals achieved  75% of the target</a:t>
            </a:r>
          </a:p>
        </p:txBody>
      </p:sp>
      <p:sp>
        <p:nvSpPr>
          <p:cNvPr id="13" name="Rectangle 12">
            <a:extLst>
              <a:ext uri="{FF2B5EF4-FFF2-40B4-BE49-F238E27FC236}">
                <a16:creationId xmlns:a16="http://schemas.microsoft.com/office/drawing/2014/main" id="{1CA9EF5B-6EDA-D14C-A859-E58CFD2D8471}"/>
              </a:ext>
            </a:extLst>
          </p:cNvPr>
          <p:cNvSpPr/>
          <p:nvPr/>
        </p:nvSpPr>
        <p:spPr>
          <a:xfrm>
            <a:off x="189928" y="2187748"/>
            <a:ext cx="2800165" cy="707886"/>
          </a:xfrm>
          <a:prstGeom prst="rect">
            <a:avLst/>
          </a:prstGeom>
        </p:spPr>
        <p:txBody>
          <a:bodyPr wrap="square">
            <a:spAutoFit/>
          </a:bodyPr>
          <a:lstStyle/>
          <a:p>
            <a:pPr>
              <a:buFont typeface="Wingdings" pitchFamily="2" charset="2"/>
              <a:buChar char="v"/>
            </a:pPr>
            <a:r>
              <a:rPr lang="en-US" sz="2000" b="1">
                <a:solidFill>
                  <a:schemeClr val="accent2">
                    <a:lumMod val="75000"/>
                  </a:schemeClr>
                </a:solidFill>
                <a:latin typeface="Calibri" panose="020F0502020204030204" pitchFamily="34" charset="0"/>
                <a:cs typeface="Calibri" panose="020F0502020204030204" pitchFamily="34" charset="0"/>
              </a:rPr>
              <a:t> good selection of employer's participation</a:t>
            </a:r>
          </a:p>
        </p:txBody>
      </p:sp>
      <p:sp>
        <p:nvSpPr>
          <p:cNvPr id="14" name="Rectangle 13">
            <a:extLst>
              <a:ext uri="{FF2B5EF4-FFF2-40B4-BE49-F238E27FC236}">
                <a16:creationId xmlns:a16="http://schemas.microsoft.com/office/drawing/2014/main" id="{B2763AB7-F0F0-3142-B1A2-0CA58ACC577B}"/>
              </a:ext>
            </a:extLst>
          </p:cNvPr>
          <p:cNvSpPr/>
          <p:nvPr/>
        </p:nvSpPr>
        <p:spPr>
          <a:xfrm>
            <a:off x="8499454" y="4905975"/>
            <a:ext cx="2673424" cy="400110"/>
          </a:xfrm>
          <a:prstGeom prst="rect">
            <a:avLst/>
          </a:prstGeom>
        </p:spPr>
        <p:txBody>
          <a:bodyPr wrap="none">
            <a:spAutoFit/>
          </a:bodyPr>
          <a:lstStyle/>
          <a:p>
            <a:pPr>
              <a:buFont typeface="Wingdings" pitchFamily="2" charset="2"/>
              <a:buChar char="v"/>
            </a:pPr>
            <a:r>
              <a:rPr lang="en-US" sz="2000" b="1">
                <a:solidFill>
                  <a:schemeClr val="accent2">
                    <a:lumMod val="50000"/>
                  </a:schemeClr>
                </a:solidFill>
                <a:latin typeface="Calibri" panose="020F0502020204030204" pitchFamily="34" charset="0"/>
                <a:cs typeface="Calibri" panose="020F0502020204030204" pitchFamily="34" charset="0"/>
              </a:rPr>
              <a:t>Risk factors were low</a:t>
            </a:r>
          </a:p>
        </p:txBody>
      </p:sp>
      <p:sp>
        <p:nvSpPr>
          <p:cNvPr id="17" name="Rectangle 16">
            <a:extLst>
              <a:ext uri="{FF2B5EF4-FFF2-40B4-BE49-F238E27FC236}">
                <a16:creationId xmlns:a16="http://schemas.microsoft.com/office/drawing/2014/main" id="{51AD7EB1-4D00-F74C-AE4E-29CE61BDC115}"/>
              </a:ext>
            </a:extLst>
          </p:cNvPr>
          <p:cNvSpPr/>
          <p:nvPr/>
        </p:nvSpPr>
        <p:spPr>
          <a:xfrm>
            <a:off x="8347395" y="3991826"/>
            <a:ext cx="3439704" cy="707886"/>
          </a:xfrm>
          <a:prstGeom prst="rect">
            <a:avLst/>
          </a:prstGeom>
        </p:spPr>
        <p:txBody>
          <a:bodyPr wrap="square">
            <a:spAutoFit/>
          </a:bodyPr>
          <a:lstStyle/>
          <a:p>
            <a:pPr>
              <a:buFont typeface="Wingdings" pitchFamily="2" charset="2"/>
              <a:buChar char="v"/>
            </a:pPr>
            <a:r>
              <a:rPr lang="en-US" sz="2000" b="1">
                <a:solidFill>
                  <a:schemeClr val="accent2">
                    <a:lumMod val="75000"/>
                  </a:schemeClr>
                </a:solidFill>
                <a:latin typeface="Calibri" panose="020F0502020204030204" pitchFamily="34" charset="0"/>
                <a:cs typeface="Calibri" panose="020F0502020204030204" pitchFamily="34" charset="0"/>
              </a:rPr>
              <a:t>Positive feedback from employers</a:t>
            </a:r>
          </a:p>
        </p:txBody>
      </p:sp>
      <p:sp>
        <p:nvSpPr>
          <p:cNvPr id="22" name="Rectangle 21">
            <a:extLst>
              <a:ext uri="{FF2B5EF4-FFF2-40B4-BE49-F238E27FC236}">
                <a16:creationId xmlns:a16="http://schemas.microsoft.com/office/drawing/2014/main" id="{FCD8E8F5-6687-444C-8CD7-FBFA8D224364}"/>
              </a:ext>
            </a:extLst>
          </p:cNvPr>
          <p:cNvSpPr/>
          <p:nvPr/>
        </p:nvSpPr>
        <p:spPr>
          <a:xfrm>
            <a:off x="3733739" y="1993019"/>
            <a:ext cx="3552975" cy="1938992"/>
          </a:xfrm>
          <a:prstGeom prst="rect">
            <a:avLst/>
          </a:prstGeom>
          <a:noFill/>
        </p:spPr>
        <p:txBody>
          <a:bodyPr wrap="square" lIns="91440" tIns="45720" rIns="91440" bIns="45720">
            <a:spAutoFit/>
          </a:bodyPr>
          <a:lstStyle/>
          <a:p>
            <a:pPr algn="ctr"/>
            <a:r>
              <a:rPr lang="en-GB" sz="6000">
                <a:ln w="0"/>
                <a:solidFill>
                  <a:schemeClr val="tx2"/>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What went well?</a:t>
            </a:r>
            <a:r>
              <a:rPr lang="en-GB" sz="6000" b="0" cap="none" spc="0">
                <a:ln w="0"/>
                <a:solidFill>
                  <a:schemeClr val="tx2"/>
                </a:solidFill>
                <a:effectLst>
                  <a:outerShdw blurRad="38100" dist="25400" dir="5400000" algn="ctr" rotWithShape="0">
                    <a:srgbClr val="6E747A">
                      <a:alpha val="43000"/>
                    </a:srgbClr>
                  </a:outerShdw>
                </a:effectLst>
                <a:latin typeface="Calibri" panose="020F0502020204030204" pitchFamily="34" charset="0"/>
                <a:cs typeface="Calibri" panose="020F0502020204030204" pitchFamily="34" charset="0"/>
              </a:rPr>
              <a:t> </a:t>
            </a:r>
          </a:p>
        </p:txBody>
      </p:sp>
      <p:sp>
        <p:nvSpPr>
          <p:cNvPr id="20" name="Rectangle 19">
            <a:extLst>
              <a:ext uri="{FF2B5EF4-FFF2-40B4-BE49-F238E27FC236}">
                <a16:creationId xmlns:a16="http://schemas.microsoft.com/office/drawing/2014/main" id="{4462C773-4044-6343-8997-3BD7D8150B88}"/>
              </a:ext>
            </a:extLst>
          </p:cNvPr>
          <p:cNvSpPr/>
          <p:nvPr/>
        </p:nvSpPr>
        <p:spPr>
          <a:xfrm>
            <a:off x="195720" y="807088"/>
            <a:ext cx="3251753" cy="400110"/>
          </a:xfrm>
          <a:prstGeom prst="rect">
            <a:avLst/>
          </a:prstGeom>
        </p:spPr>
        <p:txBody>
          <a:bodyPr wrap="square">
            <a:spAutoFit/>
          </a:bodyPr>
          <a:lstStyle/>
          <a:p>
            <a:pPr>
              <a:buFont typeface="Wingdings" pitchFamily="2" charset="2"/>
              <a:buChar char="v"/>
            </a:pPr>
            <a:r>
              <a:rPr lang="en-US" sz="2000" b="1">
                <a:solidFill>
                  <a:srgbClr val="0432FF"/>
                </a:solidFill>
                <a:latin typeface="Calibri" panose="020F0502020204030204" pitchFamily="34" charset="0"/>
                <a:cs typeface="Calibri" panose="020F0502020204030204" pitchFamily="34" charset="0"/>
              </a:rPr>
              <a:t> teamwork</a:t>
            </a:r>
          </a:p>
        </p:txBody>
      </p:sp>
      <p:sp>
        <p:nvSpPr>
          <p:cNvPr id="24" name="Rectangle 23">
            <a:extLst>
              <a:ext uri="{FF2B5EF4-FFF2-40B4-BE49-F238E27FC236}">
                <a16:creationId xmlns:a16="http://schemas.microsoft.com/office/drawing/2014/main" id="{DC387A27-ACD1-D44C-BE3E-0BD0AD2F8295}"/>
              </a:ext>
            </a:extLst>
          </p:cNvPr>
          <p:cNvSpPr/>
          <p:nvPr/>
        </p:nvSpPr>
        <p:spPr>
          <a:xfrm>
            <a:off x="179787" y="3188139"/>
            <a:ext cx="3255571" cy="400110"/>
          </a:xfrm>
          <a:prstGeom prst="rect">
            <a:avLst/>
          </a:prstGeom>
        </p:spPr>
        <p:txBody>
          <a:bodyPr wrap="none">
            <a:spAutoFit/>
          </a:bodyPr>
          <a:lstStyle/>
          <a:p>
            <a:pPr>
              <a:buFont typeface="Wingdings" pitchFamily="2" charset="2"/>
              <a:buChar char="v"/>
            </a:pPr>
            <a:r>
              <a:rPr lang="en-US" sz="2000" b="1">
                <a:solidFill>
                  <a:schemeClr val="accent1">
                    <a:lumMod val="75000"/>
                  </a:schemeClr>
                </a:solidFill>
                <a:latin typeface="Calibri" panose="020F0502020204030204" pitchFamily="34" charset="0"/>
                <a:cs typeface="Calibri" panose="020F0502020204030204" pitchFamily="34" charset="0"/>
              </a:rPr>
              <a:t> clear, transparent strategy</a:t>
            </a:r>
          </a:p>
        </p:txBody>
      </p:sp>
      <p:sp>
        <p:nvSpPr>
          <p:cNvPr id="25" name="Rectangle 24">
            <a:extLst>
              <a:ext uri="{FF2B5EF4-FFF2-40B4-BE49-F238E27FC236}">
                <a16:creationId xmlns:a16="http://schemas.microsoft.com/office/drawing/2014/main" id="{0F66F284-FB8C-6946-8611-26A7B7D20FCC}"/>
              </a:ext>
            </a:extLst>
          </p:cNvPr>
          <p:cNvSpPr/>
          <p:nvPr/>
        </p:nvSpPr>
        <p:spPr>
          <a:xfrm>
            <a:off x="4189233" y="1085662"/>
            <a:ext cx="2630335" cy="400110"/>
          </a:xfrm>
          <a:prstGeom prst="rect">
            <a:avLst/>
          </a:prstGeom>
        </p:spPr>
        <p:txBody>
          <a:bodyPr wrap="none">
            <a:spAutoFit/>
          </a:bodyPr>
          <a:lstStyle/>
          <a:p>
            <a:pPr>
              <a:buFont typeface="Wingdings" pitchFamily="2" charset="2"/>
              <a:buChar char="v"/>
            </a:pPr>
            <a:r>
              <a:rPr lang="en-US" sz="2000" b="1">
                <a:solidFill>
                  <a:schemeClr val="accent4">
                    <a:lumMod val="50000"/>
                  </a:schemeClr>
                </a:solidFill>
                <a:latin typeface="Calibri" panose="020F0502020204030204" pitchFamily="34" charset="0"/>
                <a:cs typeface="Calibri" panose="020F0502020204030204" pitchFamily="34" charset="0"/>
              </a:rPr>
              <a:t>Sharing best practice</a:t>
            </a:r>
          </a:p>
        </p:txBody>
      </p:sp>
      <p:sp>
        <p:nvSpPr>
          <p:cNvPr id="26" name="Rectangle 25">
            <a:extLst>
              <a:ext uri="{FF2B5EF4-FFF2-40B4-BE49-F238E27FC236}">
                <a16:creationId xmlns:a16="http://schemas.microsoft.com/office/drawing/2014/main" id="{E27FE498-9148-5A40-A026-68AD2223F604}"/>
              </a:ext>
            </a:extLst>
          </p:cNvPr>
          <p:cNvSpPr/>
          <p:nvPr/>
        </p:nvSpPr>
        <p:spPr>
          <a:xfrm>
            <a:off x="4189233" y="634231"/>
            <a:ext cx="2340834" cy="400110"/>
          </a:xfrm>
          <a:prstGeom prst="rect">
            <a:avLst/>
          </a:prstGeom>
        </p:spPr>
        <p:txBody>
          <a:bodyPr wrap="none">
            <a:spAutoFit/>
          </a:bodyPr>
          <a:lstStyle/>
          <a:p>
            <a:pPr>
              <a:buFont typeface="Wingdings" pitchFamily="2" charset="2"/>
              <a:buChar char="v"/>
            </a:pPr>
            <a:r>
              <a:rPr lang="en-US" sz="2000" b="1">
                <a:solidFill>
                  <a:srgbClr val="0432FF"/>
                </a:solidFill>
                <a:latin typeface="Calibri" panose="020F0502020204030204" pitchFamily="34" charset="0"/>
                <a:cs typeface="Calibri" panose="020F0502020204030204" pitchFamily="34" charset="0"/>
              </a:rPr>
              <a:t> Strong leadership</a:t>
            </a:r>
          </a:p>
        </p:txBody>
      </p:sp>
      <p:sp>
        <p:nvSpPr>
          <p:cNvPr id="28" name="Rectangle 27">
            <a:extLst>
              <a:ext uri="{FF2B5EF4-FFF2-40B4-BE49-F238E27FC236}">
                <a16:creationId xmlns:a16="http://schemas.microsoft.com/office/drawing/2014/main" id="{3FEBFA3A-2726-DC47-AA37-AAE4F37C933B}"/>
              </a:ext>
            </a:extLst>
          </p:cNvPr>
          <p:cNvSpPr/>
          <p:nvPr/>
        </p:nvSpPr>
        <p:spPr>
          <a:xfrm>
            <a:off x="8285775" y="5481156"/>
            <a:ext cx="3890489" cy="400110"/>
          </a:xfrm>
          <a:prstGeom prst="rect">
            <a:avLst/>
          </a:prstGeom>
        </p:spPr>
        <p:txBody>
          <a:bodyPr wrap="none">
            <a:spAutoFit/>
          </a:bodyPr>
          <a:lstStyle/>
          <a:p>
            <a:pPr>
              <a:buFont typeface="Wingdings" pitchFamily="2" charset="2"/>
              <a:buChar char="v"/>
            </a:pPr>
            <a:r>
              <a:rPr lang="en-US" sz="2000" b="1">
                <a:latin typeface="Calibri" panose="020F0502020204030204" pitchFamily="34" charset="0"/>
                <a:cs typeface="Calibri" panose="020F0502020204030204" pitchFamily="34" charset="0"/>
              </a:rPr>
              <a:t> no accidents – health and safety</a:t>
            </a:r>
          </a:p>
        </p:txBody>
      </p:sp>
      <p:sp>
        <p:nvSpPr>
          <p:cNvPr id="2" name="Rectangle 1">
            <a:extLst>
              <a:ext uri="{FF2B5EF4-FFF2-40B4-BE49-F238E27FC236}">
                <a16:creationId xmlns:a16="http://schemas.microsoft.com/office/drawing/2014/main" id="{4AA2A997-8D78-6549-9338-A176FDE67289}"/>
              </a:ext>
            </a:extLst>
          </p:cNvPr>
          <p:cNvSpPr/>
          <p:nvPr/>
        </p:nvSpPr>
        <p:spPr>
          <a:xfrm>
            <a:off x="301743" y="270098"/>
            <a:ext cx="1284069" cy="369332"/>
          </a:xfrm>
          <a:prstGeom prst="rect">
            <a:avLst/>
          </a:prstGeom>
        </p:spPr>
        <p:txBody>
          <a:bodyPr wrap="none">
            <a:spAutoFit/>
          </a:bodyPr>
          <a:lstStyle/>
          <a:p>
            <a:pPr marL="285750" indent="-285750">
              <a:buFont typeface="Wingdings" pitchFamily="2" charset="2"/>
              <a:buChar char="v"/>
            </a:pPr>
            <a:r>
              <a:rPr lang="en-US" b="1">
                <a:solidFill>
                  <a:schemeClr val="accent4">
                    <a:lumMod val="50000"/>
                  </a:schemeClr>
                </a:solidFill>
                <a:latin typeface="Calibri" panose="020F0502020204030204" pitchFamily="34" charset="0"/>
                <a:cs typeface="Calibri" panose="020F0502020204030204" pitchFamily="34" charset="0"/>
              </a:rPr>
              <a:t>Location</a:t>
            </a:r>
          </a:p>
        </p:txBody>
      </p:sp>
      <p:sp>
        <p:nvSpPr>
          <p:cNvPr id="10" name="Rectangle 9">
            <a:extLst>
              <a:ext uri="{FF2B5EF4-FFF2-40B4-BE49-F238E27FC236}">
                <a16:creationId xmlns:a16="http://schemas.microsoft.com/office/drawing/2014/main" id="{2745F115-08CB-7242-89F0-6D42379AFF3D}"/>
              </a:ext>
            </a:extLst>
          </p:cNvPr>
          <p:cNvSpPr/>
          <p:nvPr/>
        </p:nvSpPr>
        <p:spPr>
          <a:xfrm>
            <a:off x="4070835" y="137221"/>
            <a:ext cx="2506712" cy="369332"/>
          </a:xfrm>
          <a:prstGeom prst="rect">
            <a:avLst/>
          </a:prstGeom>
        </p:spPr>
        <p:txBody>
          <a:bodyPr wrap="none">
            <a:spAutoFit/>
          </a:bodyPr>
          <a:lstStyle/>
          <a:p>
            <a:pPr marL="285750" indent="-285750">
              <a:buFont typeface="Wingdings" pitchFamily="2" charset="2"/>
              <a:buChar char="v"/>
            </a:pPr>
            <a:r>
              <a:rPr lang="en-US" b="1">
                <a:solidFill>
                  <a:schemeClr val="accent2">
                    <a:lumMod val="75000"/>
                  </a:schemeClr>
                </a:solidFill>
                <a:latin typeface="Calibri" panose="020F0502020204030204" pitchFamily="34" charset="0"/>
                <a:cs typeface="Calibri" panose="020F0502020204030204" pitchFamily="34" charset="0"/>
              </a:rPr>
              <a:t>Great team members</a:t>
            </a:r>
          </a:p>
        </p:txBody>
      </p:sp>
    </p:spTree>
    <p:extLst>
      <p:ext uri="{BB962C8B-B14F-4D97-AF65-F5344CB8AC3E}">
        <p14:creationId xmlns:p14="http://schemas.microsoft.com/office/powerpoint/2010/main" val="9903281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7" name="Straight Connector 40">
            <a:extLst>
              <a:ext uri="{FF2B5EF4-FFF2-40B4-BE49-F238E27FC236}">
                <a16:creationId xmlns:a16="http://schemas.microsoft.com/office/drawing/2014/main" id="{4FF57890-95DF-44E6-AF9F-51E8504975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5E4C4725-3725-1343-AFDD-0B40C4F5314B}"/>
              </a:ext>
            </a:extLst>
          </p:cNvPr>
          <p:cNvSpPr/>
          <p:nvPr/>
        </p:nvSpPr>
        <p:spPr>
          <a:xfrm>
            <a:off x="1024127" y="585216"/>
            <a:ext cx="7105745" cy="1499616"/>
          </a:xfrm>
          <a:prstGeom prst="rect">
            <a:avLst/>
          </a:prstGeom>
        </p:spPr>
        <p:txBody>
          <a:bodyPr vert="horz" lIns="91440" tIns="45720" rIns="91440" bIns="45720" rtlCol="0" anchor="ctr">
            <a:normAutofit/>
            <a:scene3d>
              <a:camera prst="orthographicFront"/>
              <a:lightRig rig="soft" dir="t">
                <a:rot lat="0" lon="0" rev="15600000"/>
              </a:lightRig>
            </a:scene3d>
            <a:sp3d extrusionH="57150" prstMaterial="softEdge">
              <a:bevelT w="25400" h="38100"/>
            </a:sp3d>
          </a:bodyPr>
          <a:lstStyle/>
          <a:p>
            <a:pPr defTabSz="914400">
              <a:lnSpc>
                <a:spcPct val="80000"/>
              </a:lnSpc>
              <a:spcBef>
                <a:spcPct val="0"/>
              </a:spcBef>
              <a:spcAft>
                <a:spcPts val="600"/>
              </a:spcAft>
            </a:pPr>
            <a:endParaRPr lang="en-US" sz="5000" b="1" cap="all" spc="100">
              <a:ln/>
              <a:solidFill>
                <a:schemeClr val="tx1">
                  <a:lumMod val="95000"/>
                  <a:lumOff val="5000"/>
                </a:schemeClr>
              </a:solidFill>
              <a:effectLst/>
              <a:latin typeface="+mj-lt"/>
              <a:ea typeface="+mj-ea"/>
              <a:cs typeface="+mj-cs"/>
            </a:endParaRPr>
          </a:p>
        </p:txBody>
      </p:sp>
      <p:sp>
        <p:nvSpPr>
          <p:cNvPr id="2" name="TextBox 1">
            <a:extLst>
              <a:ext uri="{FF2B5EF4-FFF2-40B4-BE49-F238E27FC236}">
                <a16:creationId xmlns:a16="http://schemas.microsoft.com/office/drawing/2014/main" id="{81108FB0-863B-1548-A2DA-5594986796CC}"/>
              </a:ext>
            </a:extLst>
          </p:cNvPr>
          <p:cNvSpPr txBox="1"/>
          <p:nvPr/>
        </p:nvSpPr>
        <p:spPr>
          <a:xfrm>
            <a:off x="837148" y="1661603"/>
            <a:ext cx="7740123" cy="4572000"/>
          </a:xfrm>
          <a:prstGeom prst="rect">
            <a:avLst/>
          </a:prstGeom>
        </p:spPr>
        <p:txBody>
          <a:bodyPr vert="horz" lIns="45720" tIns="45720" rIns="45720" bIns="45720" rtlCol="0" anchor="ctr">
            <a:normAutofit/>
          </a:bodyPr>
          <a:lstStyle/>
          <a:p>
            <a:pPr marL="342900" indent="-342900" defTabSz="914400">
              <a:lnSpc>
                <a:spcPct val="90000"/>
              </a:lnSpc>
              <a:spcAft>
                <a:spcPts val="600"/>
              </a:spcAft>
              <a:buClr>
                <a:schemeClr val="accent1"/>
              </a:buClr>
              <a:buFont typeface="Wingdings" pitchFamily="2" charset="2"/>
              <a:buChar char="v"/>
            </a:pPr>
            <a:r>
              <a:rPr lang="en-US" sz="2400">
                <a:solidFill>
                  <a:schemeClr val="accent2">
                    <a:lumMod val="50000"/>
                  </a:schemeClr>
                </a:solidFill>
                <a:latin typeface="Calibri"/>
                <a:cs typeface="Calibri"/>
              </a:rPr>
              <a:t>Time management –at the Jobs fair, the team and I were delayed due to traffic congestion, when arrived majority of employers were already set up </a:t>
            </a:r>
            <a:endParaRPr lang="en-US" sz="2400">
              <a:solidFill>
                <a:schemeClr val="accent2">
                  <a:lumMod val="50000"/>
                </a:schemeClr>
              </a:solidFill>
              <a:latin typeface="Calibri" panose="020F0502020204030204" pitchFamily="34" charset="0"/>
              <a:cs typeface="Calibri" panose="020F0502020204030204" pitchFamily="34" charset="0"/>
            </a:endParaRPr>
          </a:p>
          <a:p>
            <a:pPr marL="342900" indent="-342900" defTabSz="914400">
              <a:lnSpc>
                <a:spcPct val="90000"/>
              </a:lnSpc>
              <a:spcAft>
                <a:spcPts val="600"/>
              </a:spcAft>
              <a:buClr>
                <a:schemeClr val="accent1"/>
              </a:buClr>
              <a:buFont typeface="Wingdings" pitchFamily="2" charset="2"/>
              <a:buChar char="v"/>
            </a:pPr>
            <a:r>
              <a:rPr lang="en-US" sz="2400">
                <a:solidFill>
                  <a:srgbClr val="0432FF"/>
                </a:solidFill>
                <a:latin typeface="Calibri"/>
                <a:cs typeface="Calibri"/>
              </a:rPr>
              <a:t>As PM I did not plan or anticipate for distribution of leaflets and flyers for the area:</a:t>
            </a:r>
          </a:p>
          <a:p>
            <a:pPr marL="1257300" lvl="2" indent="-342900" defTabSz="914400">
              <a:lnSpc>
                <a:spcPct val="90000"/>
              </a:lnSpc>
              <a:spcAft>
                <a:spcPts val="600"/>
              </a:spcAft>
              <a:buClr>
                <a:schemeClr val="accent1"/>
              </a:buClr>
              <a:buFont typeface="Arial" panose="020B0604020202020204" pitchFamily="34" charset="0"/>
              <a:buChar char="•"/>
            </a:pPr>
            <a:r>
              <a:rPr lang="en-US" sz="2400">
                <a:solidFill>
                  <a:srgbClr val="0432FF"/>
                </a:solidFill>
                <a:latin typeface="Calibri"/>
                <a:cs typeface="Calibri"/>
              </a:rPr>
              <a:t>Number of business</a:t>
            </a:r>
          </a:p>
          <a:p>
            <a:pPr marL="1257300" lvl="2" indent="-342900" defTabSz="914400">
              <a:lnSpc>
                <a:spcPct val="90000"/>
              </a:lnSpc>
              <a:spcAft>
                <a:spcPts val="600"/>
              </a:spcAft>
              <a:buClr>
                <a:schemeClr val="accent1"/>
              </a:buClr>
              <a:buFont typeface="Arial" panose="020B0604020202020204" pitchFamily="34" charset="0"/>
              <a:buChar char="•"/>
            </a:pPr>
            <a:r>
              <a:rPr lang="en-US" sz="2400">
                <a:solidFill>
                  <a:srgbClr val="0432FF"/>
                </a:solidFill>
                <a:latin typeface="Calibri"/>
                <a:cs typeface="Calibri"/>
              </a:rPr>
              <a:t>Number of houses</a:t>
            </a:r>
          </a:p>
          <a:p>
            <a:pPr marL="1257300" lvl="2" indent="-342900" defTabSz="914400">
              <a:lnSpc>
                <a:spcPct val="90000"/>
              </a:lnSpc>
              <a:spcAft>
                <a:spcPts val="600"/>
              </a:spcAft>
              <a:buClr>
                <a:schemeClr val="accent1"/>
              </a:buClr>
              <a:buFont typeface="Arial" panose="020B0604020202020204" pitchFamily="34" charset="0"/>
              <a:buChar char="•"/>
            </a:pPr>
            <a:r>
              <a:rPr lang="en-US" sz="2400">
                <a:solidFill>
                  <a:srgbClr val="0432FF"/>
                </a:solidFill>
                <a:latin typeface="Calibri"/>
                <a:cs typeface="Calibri"/>
              </a:rPr>
              <a:t>Weather forecast</a:t>
            </a:r>
          </a:p>
          <a:p>
            <a:pPr marL="1257300" lvl="2" indent="-342900" defTabSz="914400">
              <a:lnSpc>
                <a:spcPct val="90000"/>
              </a:lnSpc>
              <a:spcAft>
                <a:spcPts val="600"/>
              </a:spcAft>
              <a:buClr>
                <a:schemeClr val="accent1"/>
              </a:buClr>
              <a:buFont typeface="Arial" panose="020B0604020202020204" pitchFamily="34" charset="0"/>
              <a:buChar char="•"/>
            </a:pPr>
            <a:r>
              <a:rPr lang="en-US" sz="2400">
                <a:solidFill>
                  <a:srgbClr val="0432FF"/>
                </a:solidFill>
                <a:latin typeface="Calibri"/>
                <a:cs typeface="Calibri"/>
              </a:rPr>
              <a:t>Arrange flyer/poster quantity </a:t>
            </a:r>
          </a:p>
          <a:p>
            <a:pPr marL="285750" indent="-285750" defTabSz="914400">
              <a:lnSpc>
                <a:spcPct val="90000"/>
              </a:lnSpc>
              <a:spcAft>
                <a:spcPts val="600"/>
              </a:spcAft>
              <a:buClr>
                <a:schemeClr val="accent1"/>
              </a:buClr>
              <a:buFont typeface="Wingdings" pitchFamily="2" charset="2"/>
              <a:buChar char="v"/>
            </a:pPr>
            <a:r>
              <a:rPr lang="en-US" sz="2400">
                <a:latin typeface="Calibri"/>
                <a:cs typeface="Calibri"/>
              </a:rPr>
              <a:t> did not inform stakeholder UWTSD of the event </a:t>
            </a:r>
            <a:endParaRPr lang="en-US" sz="2400">
              <a:latin typeface="Calibri" panose="020F0502020204030204" pitchFamily="34" charset="0"/>
              <a:cs typeface="Calibri" panose="020F0502020204030204" pitchFamily="34" charset="0"/>
            </a:endParaRPr>
          </a:p>
        </p:txBody>
      </p:sp>
      <p:pic>
        <p:nvPicPr>
          <p:cNvPr id="29" name="Picture 28" descr="A picture containing clock, room&#10;&#10;Description automatically generated">
            <a:extLst>
              <a:ext uri="{FF2B5EF4-FFF2-40B4-BE49-F238E27FC236}">
                <a16:creationId xmlns:a16="http://schemas.microsoft.com/office/drawing/2014/main" id="{91E4F8D7-E8FC-9F4F-8334-7040B8E06ACF}"/>
              </a:ext>
            </a:extLst>
          </p:cNvPr>
          <p:cNvPicPr>
            <a:picLocks noChangeAspect="1"/>
          </p:cNvPicPr>
          <p:nvPr/>
        </p:nvPicPr>
        <p:blipFill rotWithShape="1">
          <a:blip r:embed="rId2"/>
          <a:srcRect l="28432" r="28906"/>
          <a:stretch/>
        </p:blipFill>
        <p:spPr>
          <a:xfrm>
            <a:off x="9269358" y="826324"/>
            <a:ext cx="1631798" cy="1751181"/>
          </a:xfrm>
          <a:prstGeom prst="rect">
            <a:avLst/>
          </a:prstGeom>
        </p:spPr>
      </p:pic>
      <p:pic>
        <p:nvPicPr>
          <p:cNvPr id="25" name="Picture 24" descr="A picture containing drawing&#10;&#10;Description automatically generated">
            <a:extLst>
              <a:ext uri="{FF2B5EF4-FFF2-40B4-BE49-F238E27FC236}">
                <a16:creationId xmlns:a16="http://schemas.microsoft.com/office/drawing/2014/main" id="{5D8732A3-E09C-C946-8D58-9D0B26F2D455}"/>
              </a:ext>
            </a:extLst>
          </p:cNvPr>
          <p:cNvPicPr>
            <a:picLocks noChangeAspect="1"/>
          </p:cNvPicPr>
          <p:nvPr/>
        </p:nvPicPr>
        <p:blipFill>
          <a:blip r:embed="rId3"/>
          <a:stretch>
            <a:fillRect/>
          </a:stretch>
        </p:blipFill>
        <p:spPr>
          <a:xfrm>
            <a:off x="9209199" y="2908876"/>
            <a:ext cx="1756800" cy="1756800"/>
          </a:xfrm>
          <a:prstGeom prst="rect">
            <a:avLst/>
          </a:prstGeom>
        </p:spPr>
      </p:pic>
      <p:pic>
        <p:nvPicPr>
          <p:cNvPr id="27" name="Picture 26" descr="A picture containing drawing&#10;&#10;Description automatically generated">
            <a:extLst>
              <a:ext uri="{FF2B5EF4-FFF2-40B4-BE49-F238E27FC236}">
                <a16:creationId xmlns:a16="http://schemas.microsoft.com/office/drawing/2014/main" id="{FA2CB45E-8876-2740-AFF3-37B0EB17DC80}"/>
              </a:ext>
            </a:extLst>
          </p:cNvPr>
          <p:cNvPicPr>
            <a:picLocks noChangeAspect="1"/>
          </p:cNvPicPr>
          <p:nvPr/>
        </p:nvPicPr>
        <p:blipFill>
          <a:blip r:embed="rId4"/>
          <a:stretch>
            <a:fillRect/>
          </a:stretch>
        </p:blipFill>
        <p:spPr>
          <a:xfrm>
            <a:off x="9209200" y="4665676"/>
            <a:ext cx="1752114" cy="1752114"/>
          </a:xfrm>
          <a:prstGeom prst="rect">
            <a:avLst/>
          </a:prstGeom>
        </p:spPr>
      </p:pic>
      <p:sp>
        <p:nvSpPr>
          <p:cNvPr id="52" name="Rectangle 51">
            <a:extLst>
              <a:ext uri="{FF2B5EF4-FFF2-40B4-BE49-F238E27FC236}">
                <a16:creationId xmlns:a16="http://schemas.microsoft.com/office/drawing/2014/main" id="{FDF05143-F5D0-204D-8486-B0B1518AE47E}"/>
              </a:ext>
            </a:extLst>
          </p:cNvPr>
          <p:cNvSpPr/>
          <p:nvPr/>
        </p:nvSpPr>
        <p:spPr>
          <a:xfrm>
            <a:off x="897307" y="828189"/>
            <a:ext cx="8311892"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cap="none" spc="0">
                <a:ln/>
                <a:solidFill>
                  <a:schemeClr val="accent4">
                    <a:lumMod val="50000"/>
                  </a:schemeClr>
                </a:solidFill>
                <a:effectLst/>
              </a:rPr>
              <a:t>What did not go well? Why?</a:t>
            </a:r>
          </a:p>
        </p:txBody>
      </p:sp>
    </p:spTree>
    <p:extLst>
      <p:ext uri="{BB962C8B-B14F-4D97-AF65-F5344CB8AC3E}">
        <p14:creationId xmlns:p14="http://schemas.microsoft.com/office/powerpoint/2010/main" val="16435300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1F49D1-A431-E646-A93F-8BB1DB8C75C3}"/>
              </a:ext>
            </a:extLst>
          </p:cNvPr>
          <p:cNvPicPr>
            <a:picLocks noChangeAspect="1"/>
          </p:cNvPicPr>
          <p:nvPr/>
        </p:nvPicPr>
        <p:blipFill>
          <a:blip r:embed="rId2"/>
          <a:stretch>
            <a:fillRect/>
          </a:stretch>
        </p:blipFill>
        <p:spPr>
          <a:xfrm>
            <a:off x="7937145" y="2935010"/>
            <a:ext cx="4256819" cy="3192614"/>
          </a:xfrm>
          <a:prstGeom prst="rect">
            <a:avLst/>
          </a:prstGeom>
        </p:spPr>
      </p:pic>
      <p:sp>
        <p:nvSpPr>
          <p:cNvPr id="4" name="Content Placeholder 3">
            <a:extLst>
              <a:ext uri="{FF2B5EF4-FFF2-40B4-BE49-F238E27FC236}">
                <a16:creationId xmlns:a16="http://schemas.microsoft.com/office/drawing/2014/main" id="{2F8E3327-2EBB-4493-A1BD-33DA9291842A}"/>
              </a:ext>
            </a:extLst>
          </p:cNvPr>
          <p:cNvSpPr>
            <a:spLocks noGrp="1"/>
          </p:cNvSpPr>
          <p:nvPr>
            <p:ph idx="4294967295"/>
          </p:nvPr>
        </p:nvSpPr>
        <p:spPr>
          <a:xfrm>
            <a:off x="851476" y="1711307"/>
            <a:ext cx="7408612" cy="4989513"/>
          </a:xfrm>
        </p:spPr>
        <p:txBody>
          <a:bodyPr vert="horz" lIns="45720" tIns="45720" rIns="45720" bIns="45720" rtlCol="0" anchor="t">
            <a:noAutofit/>
          </a:bodyPr>
          <a:lstStyle/>
          <a:p>
            <a:pPr>
              <a:buFont typeface="Wingdings" pitchFamily="2" charset="2"/>
              <a:buChar char="v"/>
            </a:pPr>
            <a:r>
              <a:rPr lang="en-US" sz="2000">
                <a:latin typeface="Calibri" panose="020F0502020204030204" pitchFamily="34" charset="0"/>
                <a:cs typeface="Calibri" panose="020F0502020204030204" pitchFamily="34" charset="0"/>
              </a:rPr>
              <a:t>ensure planning all activities </a:t>
            </a:r>
          </a:p>
          <a:p>
            <a:pPr>
              <a:buFont typeface="Wingdings" pitchFamily="2" charset="2"/>
              <a:buChar char="v"/>
            </a:pPr>
            <a:r>
              <a:rPr lang="en-US" sz="2000">
                <a:latin typeface="Calibri" panose="020F0502020204030204" pitchFamily="34" charset="0"/>
                <a:cs typeface="Calibri" panose="020F0502020204030204" pitchFamily="34" charset="0"/>
              </a:rPr>
              <a:t>Inform all stakeholders </a:t>
            </a:r>
          </a:p>
          <a:p>
            <a:pPr>
              <a:buFont typeface="Wingdings" pitchFamily="2" charset="2"/>
              <a:buChar char="v"/>
            </a:pPr>
            <a:r>
              <a:rPr lang="en-US" sz="2000">
                <a:latin typeface="Calibri" panose="020F0502020204030204" pitchFamily="34" charset="0"/>
                <a:cs typeface="Calibri" panose="020F0502020204030204" pitchFamily="34" charset="0"/>
              </a:rPr>
              <a:t>Time management – plan travel routes in advance to avoid traffic </a:t>
            </a:r>
          </a:p>
          <a:p>
            <a:pPr lvl="0">
              <a:buFont typeface="Wingdings" pitchFamily="2" charset="2"/>
              <a:buChar char="v"/>
            </a:pPr>
            <a:r>
              <a:rPr lang="en-US" sz="2000">
                <a:latin typeface="Calibri" panose="020F0502020204030204" pitchFamily="34" charset="0"/>
                <a:cs typeface="Calibri" panose="020F0502020204030204" pitchFamily="34" charset="0"/>
              </a:rPr>
              <a:t>Use Lynne’s project file for guidance</a:t>
            </a:r>
          </a:p>
          <a:p>
            <a:pPr lvl="0">
              <a:buFont typeface="Wingdings" pitchFamily="2" charset="2"/>
              <a:buChar char="v"/>
            </a:pPr>
            <a:r>
              <a:rPr lang="en-US" sz="2000">
                <a:latin typeface="Calibri" panose="020F0502020204030204" pitchFamily="34" charset="0"/>
                <a:cs typeface="Calibri" panose="020F0502020204030204" pitchFamily="34" charset="0"/>
              </a:rPr>
              <a:t>Create a checklist for the event </a:t>
            </a:r>
          </a:p>
          <a:p>
            <a:pPr lvl="0">
              <a:buFont typeface="Wingdings" pitchFamily="2" charset="2"/>
              <a:buChar char="v"/>
            </a:pPr>
            <a:r>
              <a:rPr lang="en-US" sz="2000">
                <a:latin typeface="Calibri" panose="020F0502020204030204" pitchFamily="34" charset="0"/>
                <a:cs typeface="Calibri" panose="020F0502020204030204" pitchFamily="34" charset="0"/>
              </a:rPr>
              <a:t>Be more proactive when assigning roles, being confident, risk taker </a:t>
            </a:r>
          </a:p>
          <a:p>
            <a:pPr lvl="0">
              <a:buFont typeface="Wingdings" pitchFamily="2" charset="2"/>
              <a:buChar char="v"/>
            </a:pPr>
            <a:r>
              <a:rPr lang="en-US" sz="2000">
                <a:latin typeface="Calibri" panose="020F0502020204030204" pitchFamily="34" charset="0"/>
                <a:cs typeface="Calibri" panose="020F0502020204030204" pitchFamily="34" charset="0"/>
              </a:rPr>
              <a:t>Get clarity from senior managers of design and what is expected </a:t>
            </a:r>
          </a:p>
          <a:p>
            <a:pPr lvl="0">
              <a:buFont typeface="Wingdings" pitchFamily="2" charset="2"/>
              <a:buChar char="v"/>
            </a:pPr>
            <a:r>
              <a:rPr lang="en-US" sz="2000">
                <a:latin typeface="Calibri" panose="020F0502020204030204" pitchFamily="34" charset="0"/>
                <a:cs typeface="Calibri" panose="020F0502020204030204" pitchFamily="34" charset="0"/>
              </a:rPr>
              <a:t>Use good software to achieve excellent design</a:t>
            </a:r>
          </a:p>
          <a:p>
            <a:pPr lvl="0">
              <a:buFont typeface="Wingdings" pitchFamily="2" charset="2"/>
              <a:buChar char="v"/>
            </a:pPr>
            <a:r>
              <a:rPr lang="en-US" sz="2000">
                <a:latin typeface="Calibri" panose="020F0502020204030204" pitchFamily="34" charset="0"/>
                <a:cs typeface="Calibri" panose="020F0502020204030204" pitchFamily="34" charset="0"/>
              </a:rPr>
              <a:t>Track all activities </a:t>
            </a:r>
          </a:p>
          <a:p>
            <a:pPr lvl="0">
              <a:buFont typeface="Wingdings" pitchFamily="2" charset="2"/>
              <a:buChar char="v"/>
            </a:pPr>
            <a:r>
              <a:rPr lang="en-US" sz="2000">
                <a:latin typeface="Calibri" panose="020F0502020204030204" pitchFamily="34" charset="0"/>
                <a:cs typeface="Calibri" panose="020F0502020204030204" pitchFamily="34" charset="0"/>
              </a:rPr>
              <a:t>Team members to put themselves forward as project manager</a:t>
            </a:r>
          </a:p>
          <a:p>
            <a:pPr>
              <a:buFont typeface="Wingdings" pitchFamily="2" charset="2"/>
              <a:buChar char="v"/>
            </a:pPr>
            <a:endParaRPr lang="en-US" sz="2000"/>
          </a:p>
          <a:p>
            <a:endParaRPr lang="en-US" sz="2000"/>
          </a:p>
        </p:txBody>
      </p:sp>
      <p:sp>
        <p:nvSpPr>
          <p:cNvPr id="18" name="Rectangle 17">
            <a:extLst>
              <a:ext uri="{FF2B5EF4-FFF2-40B4-BE49-F238E27FC236}">
                <a16:creationId xmlns:a16="http://schemas.microsoft.com/office/drawing/2014/main" id="{D4E312E6-B8ED-184B-8A19-26064844E844}"/>
              </a:ext>
            </a:extLst>
          </p:cNvPr>
          <p:cNvSpPr/>
          <p:nvPr/>
        </p:nvSpPr>
        <p:spPr>
          <a:xfrm>
            <a:off x="851476" y="739306"/>
            <a:ext cx="10930748"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cap="none" spc="0">
                <a:ln/>
                <a:solidFill>
                  <a:srgbClr val="011893"/>
                </a:solidFill>
                <a:effectLst/>
                <a:latin typeface="Calibri" panose="020F0502020204030204" pitchFamily="34" charset="0"/>
                <a:cs typeface="Calibri" panose="020F0502020204030204" pitchFamily="34" charset="0"/>
              </a:rPr>
              <a:t>What will we do differently next time</a:t>
            </a:r>
          </a:p>
        </p:txBody>
      </p:sp>
    </p:spTree>
    <p:extLst>
      <p:ext uri="{BB962C8B-B14F-4D97-AF65-F5344CB8AC3E}">
        <p14:creationId xmlns:p14="http://schemas.microsoft.com/office/powerpoint/2010/main" val="42250853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6" name="Rectangle 72">
            <a:extLst>
              <a:ext uri="{FF2B5EF4-FFF2-40B4-BE49-F238E27FC236}">
                <a16:creationId xmlns:a16="http://schemas.microsoft.com/office/drawing/2014/main" id="{C23416DF-B283-4D9F-A625-146552CA9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7" name="Oval 5">
            <a:extLst>
              <a:ext uri="{FF2B5EF4-FFF2-40B4-BE49-F238E27FC236}">
                <a16:creationId xmlns:a16="http://schemas.microsoft.com/office/drawing/2014/main" id="{73834904-4D9B-41F7-8DA6-0709FD9F7E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8" name="Straight Connector 76">
            <a:extLst>
              <a:ext uri="{FF2B5EF4-FFF2-40B4-BE49-F238E27FC236}">
                <a16:creationId xmlns:a16="http://schemas.microsoft.com/office/drawing/2014/main" id="{C00D1207-ECAF-48E9-8834-2CE4D21982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99" name="Rectangle 78">
            <a:extLst>
              <a:ext uri="{FF2B5EF4-FFF2-40B4-BE49-F238E27FC236}">
                <a16:creationId xmlns:a16="http://schemas.microsoft.com/office/drawing/2014/main" id="{1D2E3C52-528A-4049-BCAA-5460756BC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chemeClr val="accent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Rectangle 1">
            <a:extLst>
              <a:ext uri="{FF2B5EF4-FFF2-40B4-BE49-F238E27FC236}">
                <a16:creationId xmlns:a16="http://schemas.microsoft.com/office/drawing/2014/main" id="{556BFD84-7918-0347-B30A-AA04CCDD6427}"/>
              </a:ext>
            </a:extLst>
          </p:cNvPr>
          <p:cNvSpPr/>
          <p:nvPr/>
        </p:nvSpPr>
        <p:spPr>
          <a:xfrm>
            <a:off x="457200" y="4960137"/>
            <a:ext cx="7772400" cy="1463040"/>
          </a:xfrm>
          <a:prstGeom prst="rect">
            <a:avLst/>
          </a:prstGeom>
        </p:spPr>
        <p:txBody>
          <a:bodyPr vert="horz" lIns="91440" tIns="45720" rIns="91440" bIns="45720" rtlCol="0" anchor="ctr">
            <a:normAutofit/>
          </a:bodyPr>
          <a:lstStyle/>
          <a:p>
            <a:pPr algn="ctr" defTabSz="914400">
              <a:lnSpc>
                <a:spcPct val="80000"/>
              </a:lnSpc>
              <a:spcBef>
                <a:spcPct val="0"/>
              </a:spcBef>
              <a:spcAft>
                <a:spcPts val="600"/>
              </a:spcAft>
            </a:pPr>
            <a:r>
              <a:rPr lang="en-US" sz="5000" cap="all" spc="200">
                <a:ln w="0"/>
                <a:solidFill>
                  <a:srgbClr val="FFFFFF"/>
                </a:solidFill>
                <a:effectLst>
                  <a:outerShdw blurRad="38100" dist="25400" dir="5400000" algn="ctr" rotWithShape="0">
                    <a:srgbClr val="6E747A">
                      <a:alpha val="43000"/>
                    </a:srgbClr>
                  </a:outerShdw>
                </a:effectLst>
                <a:latin typeface="Calibri" panose="020F0502020204030204" pitchFamily="34" charset="0"/>
                <a:ea typeface="+mj-ea"/>
                <a:cs typeface="Calibri" panose="020F0502020204030204" pitchFamily="34" charset="0"/>
              </a:rPr>
              <a:t>Thank you for the experience</a:t>
            </a:r>
            <a:endParaRPr lang="en-US" sz="5000" b="0" cap="all" spc="200">
              <a:ln w="0"/>
              <a:solidFill>
                <a:srgbClr val="FFFFFF"/>
              </a:solidFill>
              <a:effectLst>
                <a:outerShdw blurRad="38100" dist="25400" dir="5400000" algn="ctr" rotWithShape="0">
                  <a:srgbClr val="6E747A">
                    <a:alpha val="43000"/>
                  </a:srgbClr>
                </a:outerShdw>
              </a:effectLst>
              <a:latin typeface="Calibri" panose="020F0502020204030204" pitchFamily="34" charset="0"/>
              <a:ea typeface="+mj-ea"/>
              <a:cs typeface="Calibri" panose="020F0502020204030204" pitchFamily="34" charset="0"/>
            </a:endParaRPr>
          </a:p>
        </p:txBody>
      </p:sp>
      <p:sp useBgFill="1">
        <p:nvSpPr>
          <p:cNvPr id="100" name="Rectangle 80">
            <a:extLst>
              <a:ext uri="{FF2B5EF4-FFF2-40B4-BE49-F238E27FC236}">
                <a16:creationId xmlns:a16="http://schemas.microsoft.com/office/drawing/2014/main" id="{CD5B542C-8183-4445-AF4D-B23AAE329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drawing&#10;&#10;Description automatically generated">
            <a:extLst>
              <a:ext uri="{FF2B5EF4-FFF2-40B4-BE49-F238E27FC236}">
                <a16:creationId xmlns:a16="http://schemas.microsoft.com/office/drawing/2014/main" id="{16AE4EC1-434B-A146-8903-146BA33289C5}"/>
              </a:ext>
            </a:extLst>
          </p:cNvPr>
          <p:cNvPicPr>
            <a:picLocks noChangeAspect="1"/>
          </p:cNvPicPr>
          <p:nvPr/>
        </p:nvPicPr>
        <p:blipFill>
          <a:blip r:embed="rId2"/>
          <a:stretch>
            <a:fillRect/>
          </a:stretch>
        </p:blipFill>
        <p:spPr>
          <a:xfrm>
            <a:off x="484632" y="1164932"/>
            <a:ext cx="5369052" cy="2241579"/>
          </a:xfrm>
          <a:prstGeom prst="rect">
            <a:avLst/>
          </a:prstGeom>
        </p:spPr>
      </p:pic>
      <p:cxnSp>
        <p:nvCxnSpPr>
          <p:cNvPr id="101" name="Straight Connector 82">
            <a:extLst>
              <a:ext uri="{FF2B5EF4-FFF2-40B4-BE49-F238E27FC236}">
                <a16:creationId xmlns:a16="http://schemas.microsoft.com/office/drawing/2014/main" id="{84ED9B5A-5577-4CA5-97AA-0E5E2EA975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60141" y="822682"/>
            <a:ext cx="0" cy="292608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A group of people standing in a room&#10;&#10;Description automatically generated">
            <a:extLst>
              <a:ext uri="{FF2B5EF4-FFF2-40B4-BE49-F238E27FC236}">
                <a16:creationId xmlns:a16="http://schemas.microsoft.com/office/drawing/2014/main" id="{77483FF1-8DB5-2A44-B8F5-64FFAE2A7710}"/>
              </a:ext>
            </a:extLst>
          </p:cNvPr>
          <p:cNvPicPr>
            <a:picLocks noChangeAspect="1"/>
          </p:cNvPicPr>
          <p:nvPr/>
        </p:nvPicPr>
        <p:blipFill>
          <a:blip r:embed="rId3"/>
          <a:stretch>
            <a:fillRect/>
          </a:stretch>
        </p:blipFill>
        <p:spPr>
          <a:xfrm>
            <a:off x="6607432" y="484632"/>
            <a:ext cx="4802908" cy="3602181"/>
          </a:xfrm>
          <a:prstGeom prst="rect">
            <a:avLst/>
          </a:prstGeom>
        </p:spPr>
      </p:pic>
      <p:cxnSp>
        <p:nvCxnSpPr>
          <p:cNvPr id="102" name="Straight Connector 84">
            <a:extLst>
              <a:ext uri="{FF2B5EF4-FFF2-40B4-BE49-F238E27FC236}">
                <a16:creationId xmlns:a16="http://schemas.microsoft.com/office/drawing/2014/main" id="{2724283B-587C-4A0E-A50E-B8914975B4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60629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3121</Words>
  <Application>Microsoft Macintosh PowerPoint</Application>
  <PresentationFormat>Widescreen</PresentationFormat>
  <Paragraphs>378</Paragraphs>
  <Slides>40</Slides>
  <Notes>4</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Arial</vt:lpstr>
      <vt:lpstr>Calibri</vt:lpstr>
      <vt:lpstr>Segoe Print</vt:lpstr>
      <vt:lpstr>Symbol</vt:lpstr>
      <vt:lpstr>Tw Cen MT</vt:lpstr>
      <vt:lpstr>Tw Cen MT Condensed</vt:lpstr>
      <vt:lpstr>Twentieth Century</vt:lpstr>
      <vt:lpstr>Wingdings</vt:lpstr>
      <vt:lpstr>Wingdings 3</vt:lpstr>
      <vt:lpstr>Integral</vt:lpstr>
      <vt:lpstr>PowerPoint Presentation</vt:lpstr>
      <vt:lpstr>PowerPoint Presentation</vt:lpstr>
      <vt:lpstr>PowerPoint Presentation</vt:lpstr>
      <vt:lpstr>PowerPoint Presentation</vt:lpstr>
      <vt:lpstr>Managing projects in the organisation   </vt:lpstr>
      <vt:lpstr>PowerPoint Presentation</vt:lpstr>
      <vt:lpstr>Initiating Phase</vt:lpstr>
      <vt:lpstr>PowerPoint Presentation</vt:lpstr>
      <vt:lpstr>Quad chart</vt:lpstr>
      <vt:lpstr>PowerPoint Presentation</vt:lpstr>
      <vt:lpstr>Stakeholder Analysis</vt:lpstr>
      <vt:lpstr>PowerPoint Presentation</vt:lpstr>
      <vt:lpstr>Planning Phase</vt:lpstr>
      <vt:lpstr>PowerPoint Presentation</vt:lpstr>
      <vt:lpstr>PowerPoint Presentation</vt:lpstr>
      <vt:lpstr>PowerPoint Presentation</vt:lpstr>
      <vt:lpstr>PowerPoint Presentation</vt:lpstr>
      <vt:lpstr>PowerPoint Presentation</vt:lpstr>
      <vt:lpstr>PowerPoint Presentation</vt:lpstr>
      <vt:lpstr>Executing Phase </vt:lpstr>
      <vt:lpstr>PowerPoint Presentation</vt:lpstr>
      <vt:lpstr>PowerPoint Presentation</vt:lpstr>
      <vt:lpstr>PowerPoint Presentation</vt:lpstr>
      <vt:lpstr>PowerPoint Presentation</vt:lpstr>
      <vt:lpstr>PowerPoint Presentation</vt:lpstr>
      <vt:lpstr>Evaluation Phase</vt:lpstr>
      <vt:lpstr>PowerPoint Presentation</vt:lpstr>
      <vt:lpstr>PowerPoint Presentation</vt:lpstr>
      <vt:lpstr>PowerPoint Presentation</vt:lpstr>
      <vt:lpstr>Kolb's LEARNING CYCLE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organisation   </dc:title>
  <dc:creator>Farzana Hussen (1709301)</dc:creator>
  <cp:lastModifiedBy>Farzana Hussen (1709301)</cp:lastModifiedBy>
  <cp:revision>2</cp:revision>
  <dcterms:created xsi:type="dcterms:W3CDTF">2019-11-28T11:28:58Z</dcterms:created>
  <dcterms:modified xsi:type="dcterms:W3CDTF">2019-11-29T09:13:37Z</dcterms:modified>
</cp:coreProperties>
</file>