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483" r:id="rId5"/>
    <p:sldId id="484" r:id="rId6"/>
    <p:sldId id="487" r:id="rId7"/>
    <p:sldId id="298" r:id="rId8"/>
    <p:sldId id="293" r:id="rId9"/>
    <p:sldId id="294" r:id="rId10"/>
    <p:sldId id="295" r:id="rId11"/>
    <p:sldId id="477" r:id="rId12"/>
    <p:sldId id="391" r:id="rId13"/>
    <p:sldId id="456" r:id="rId14"/>
    <p:sldId id="457" r:id="rId15"/>
    <p:sldId id="377" r:id="rId16"/>
    <p:sldId id="378" r:id="rId17"/>
    <p:sldId id="466" r:id="rId18"/>
    <p:sldId id="468" r:id="rId19"/>
    <p:sldId id="379" r:id="rId20"/>
    <p:sldId id="380" r:id="rId21"/>
    <p:sldId id="384" r:id="rId22"/>
    <p:sldId id="485" r:id="rId23"/>
    <p:sldId id="488" r:id="rId24"/>
    <p:sldId id="489" r:id="rId25"/>
    <p:sldId id="490" r:id="rId26"/>
    <p:sldId id="486" r:id="rId27"/>
    <p:sldId id="491" r:id="rId28"/>
    <p:sldId id="351"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49906-76D1-4970-895F-B9B92D06DE45}" v="93" dt="2025-11-02T09:40:41.7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66275" autoAdjust="0"/>
  </p:normalViewPr>
  <p:slideViewPr>
    <p:cSldViewPr>
      <p:cViewPr>
        <p:scale>
          <a:sx n="60" d="100"/>
          <a:sy n="60" d="100"/>
        </p:scale>
        <p:origin x="161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addSld delSld modSld">
      <pc:chgData name="Rhiannon Akers" userId="fb3c9d12-5c8c-42d7-8dc7-d872d7a3d202" providerId="ADAL" clId="{80AABDCA-A693-4F09-99FD-F26609E442FC}" dt="2025-11-02T09:40:49.649" v="2236" actId="47"/>
      <pc:docMkLst>
        <pc:docMk/>
      </pc:docMkLst>
      <pc:sldChg chg="modNotesTx">
        <pc:chgData name="Rhiannon Akers" userId="fb3c9d12-5c8c-42d7-8dc7-d872d7a3d202" providerId="ADAL" clId="{80AABDCA-A693-4F09-99FD-F26609E442FC}" dt="2025-11-02T08:46:07.560" v="698" actId="114"/>
        <pc:sldMkLst>
          <pc:docMk/>
          <pc:sldMk cId="0" sldId="293"/>
        </pc:sldMkLst>
      </pc:sldChg>
      <pc:sldChg chg="modSp modAnim">
        <pc:chgData name="Rhiannon Akers" userId="fb3c9d12-5c8c-42d7-8dc7-d872d7a3d202" providerId="ADAL" clId="{80AABDCA-A693-4F09-99FD-F26609E442FC}" dt="2025-11-02T08:57:36.694" v="760" actId="20577"/>
        <pc:sldMkLst>
          <pc:docMk/>
          <pc:sldMk cId="0" sldId="295"/>
        </pc:sldMkLst>
        <pc:spChg chg="mod">
          <ac:chgData name="Rhiannon Akers" userId="fb3c9d12-5c8c-42d7-8dc7-d872d7a3d202" providerId="ADAL" clId="{80AABDCA-A693-4F09-99FD-F26609E442FC}" dt="2025-11-02T08:57:36.694" v="760" actId="20577"/>
          <ac:spMkLst>
            <pc:docMk/>
            <pc:sldMk cId="0" sldId="295"/>
            <ac:spMk id="5" creationId="{FB3A1BAF-A850-4809-9967-1D3D091B3C81}"/>
          </ac:spMkLst>
        </pc:spChg>
      </pc:sldChg>
      <pc:sldChg chg="modNotesTx">
        <pc:chgData name="Rhiannon Akers" userId="fb3c9d12-5c8c-42d7-8dc7-d872d7a3d202" providerId="ADAL" clId="{80AABDCA-A693-4F09-99FD-F26609E442FC}" dt="2025-11-02T08:31:54.964" v="582" actId="20577"/>
        <pc:sldMkLst>
          <pc:docMk/>
          <pc:sldMk cId="0" sldId="298"/>
        </pc:sldMkLst>
      </pc:sldChg>
      <pc:sldChg chg="add">
        <pc:chgData name="Rhiannon Akers" userId="fb3c9d12-5c8c-42d7-8dc7-d872d7a3d202" providerId="ADAL" clId="{80AABDCA-A693-4F09-99FD-F26609E442FC}" dt="2025-11-02T09:40:41.762" v="2233"/>
        <pc:sldMkLst>
          <pc:docMk/>
          <pc:sldMk cId="3514935667" sldId="351"/>
        </pc:sldMkLst>
      </pc:sldChg>
      <pc:sldChg chg="modNotesTx">
        <pc:chgData name="Rhiannon Akers" userId="fb3c9d12-5c8c-42d7-8dc7-d872d7a3d202" providerId="ADAL" clId="{80AABDCA-A693-4F09-99FD-F26609E442FC}" dt="2025-11-02T09:15:46.952" v="769" actId="20577"/>
        <pc:sldMkLst>
          <pc:docMk/>
          <pc:sldMk cId="436484435" sldId="457"/>
        </pc:sldMkLst>
      </pc:sldChg>
      <pc:sldChg chg="modSp new mod modNotesTx">
        <pc:chgData name="Rhiannon Akers" userId="fb3c9d12-5c8c-42d7-8dc7-d872d7a3d202" providerId="ADAL" clId="{80AABDCA-A693-4F09-99FD-F26609E442FC}" dt="2025-11-02T08:30:09.502" v="474" actId="20577"/>
        <pc:sldMkLst>
          <pc:docMk/>
          <pc:sldMk cId="2501019772" sldId="487"/>
        </pc:sldMkLst>
        <pc:spChg chg="mod">
          <ac:chgData name="Rhiannon Akers" userId="fb3c9d12-5c8c-42d7-8dc7-d872d7a3d202" providerId="ADAL" clId="{80AABDCA-A693-4F09-99FD-F26609E442FC}" dt="2025-11-02T08:26:58.363" v="49" actId="20577"/>
          <ac:spMkLst>
            <pc:docMk/>
            <pc:sldMk cId="2501019772" sldId="487"/>
            <ac:spMk id="2" creationId="{96FAB63B-3EE2-E205-907F-242126980CBC}"/>
          </ac:spMkLst>
        </pc:spChg>
        <pc:spChg chg="mod">
          <ac:chgData name="Rhiannon Akers" userId="fb3c9d12-5c8c-42d7-8dc7-d872d7a3d202" providerId="ADAL" clId="{80AABDCA-A693-4F09-99FD-F26609E442FC}" dt="2025-11-02T08:30:06.088" v="473" actId="20577"/>
          <ac:spMkLst>
            <pc:docMk/>
            <pc:sldMk cId="2501019772" sldId="487"/>
            <ac:spMk id="3" creationId="{1C93097A-8D8C-7EBC-FCD0-03B5C5AB68FD}"/>
          </ac:spMkLst>
        </pc:spChg>
      </pc:sldChg>
      <pc:sldChg chg="new del">
        <pc:chgData name="Rhiannon Akers" userId="fb3c9d12-5c8c-42d7-8dc7-d872d7a3d202" providerId="ADAL" clId="{80AABDCA-A693-4F09-99FD-F26609E442FC}" dt="2025-11-02T09:17:17.753" v="771" actId="47"/>
        <pc:sldMkLst>
          <pc:docMk/>
          <pc:sldMk cId="1640672014" sldId="488"/>
        </pc:sldMkLst>
      </pc:sldChg>
      <pc:sldChg chg="modSp new mod modNotesTx">
        <pc:chgData name="Rhiannon Akers" userId="fb3c9d12-5c8c-42d7-8dc7-d872d7a3d202" providerId="ADAL" clId="{80AABDCA-A693-4F09-99FD-F26609E442FC}" dt="2025-11-02T09:22:48.213" v="1068" actId="20577"/>
        <pc:sldMkLst>
          <pc:docMk/>
          <pc:sldMk cId="2151638949" sldId="488"/>
        </pc:sldMkLst>
        <pc:spChg chg="mod">
          <ac:chgData name="Rhiannon Akers" userId="fb3c9d12-5c8c-42d7-8dc7-d872d7a3d202" providerId="ADAL" clId="{80AABDCA-A693-4F09-99FD-F26609E442FC}" dt="2025-11-02T09:21:53.510" v="926" actId="404"/>
          <ac:spMkLst>
            <pc:docMk/>
            <pc:sldMk cId="2151638949" sldId="488"/>
            <ac:spMk id="2" creationId="{4128DA9C-6F61-79A9-9590-03FF2EC11385}"/>
          </ac:spMkLst>
        </pc:spChg>
        <pc:spChg chg="mod">
          <ac:chgData name="Rhiannon Akers" userId="fb3c9d12-5c8c-42d7-8dc7-d872d7a3d202" providerId="ADAL" clId="{80AABDCA-A693-4F09-99FD-F26609E442FC}" dt="2025-11-02T09:21:31.130" v="909" actId="20577"/>
          <ac:spMkLst>
            <pc:docMk/>
            <pc:sldMk cId="2151638949" sldId="488"/>
            <ac:spMk id="3" creationId="{4399F484-C117-13B2-D674-DEAFD1C97B0A}"/>
          </ac:spMkLst>
        </pc:spChg>
        <pc:spChg chg="mod">
          <ac:chgData name="Rhiannon Akers" userId="fb3c9d12-5c8c-42d7-8dc7-d872d7a3d202" providerId="ADAL" clId="{80AABDCA-A693-4F09-99FD-F26609E442FC}" dt="2025-11-02T09:20:36.481" v="838" actId="20577"/>
          <ac:spMkLst>
            <pc:docMk/>
            <pc:sldMk cId="2151638949" sldId="488"/>
            <ac:spMk id="4" creationId="{2D61EF87-5BDC-2C78-F6C3-59696391DA2C}"/>
          </ac:spMkLst>
        </pc:spChg>
      </pc:sldChg>
      <pc:sldChg chg="new del">
        <pc:chgData name="Rhiannon Akers" userId="fb3c9d12-5c8c-42d7-8dc7-d872d7a3d202" providerId="ADAL" clId="{80AABDCA-A693-4F09-99FD-F26609E442FC}" dt="2025-11-02T09:14:28.721" v="762" actId="47"/>
        <pc:sldMkLst>
          <pc:docMk/>
          <pc:sldMk cId="3463633691" sldId="488"/>
        </pc:sldMkLst>
      </pc:sldChg>
      <pc:sldChg chg="modSp new mod modNotesTx">
        <pc:chgData name="Rhiannon Akers" userId="fb3c9d12-5c8c-42d7-8dc7-d872d7a3d202" providerId="ADAL" clId="{80AABDCA-A693-4F09-99FD-F26609E442FC}" dt="2025-11-02T09:31:58.257" v="1723" actId="20577"/>
        <pc:sldMkLst>
          <pc:docMk/>
          <pc:sldMk cId="338170037" sldId="489"/>
        </pc:sldMkLst>
        <pc:spChg chg="mod">
          <ac:chgData name="Rhiannon Akers" userId="fb3c9d12-5c8c-42d7-8dc7-d872d7a3d202" providerId="ADAL" clId="{80AABDCA-A693-4F09-99FD-F26609E442FC}" dt="2025-11-02T09:26:45.625" v="1391" actId="14100"/>
          <ac:spMkLst>
            <pc:docMk/>
            <pc:sldMk cId="338170037" sldId="489"/>
            <ac:spMk id="2" creationId="{78B7629A-5714-B485-67FA-169F8900160A}"/>
          </ac:spMkLst>
        </pc:spChg>
        <pc:spChg chg="mod">
          <ac:chgData name="Rhiannon Akers" userId="fb3c9d12-5c8c-42d7-8dc7-d872d7a3d202" providerId="ADAL" clId="{80AABDCA-A693-4F09-99FD-F26609E442FC}" dt="2025-11-02T09:31:58.257" v="1723" actId="20577"/>
          <ac:spMkLst>
            <pc:docMk/>
            <pc:sldMk cId="338170037" sldId="489"/>
            <ac:spMk id="3" creationId="{1F6A1662-2CB3-1EB0-AD60-1F66A3BA321B}"/>
          </ac:spMkLst>
        </pc:spChg>
        <pc:spChg chg="mod">
          <ac:chgData name="Rhiannon Akers" userId="fb3c9d12-5c8c-42d7-8dc7-d872d7a3d202" providerId="ADAL" clId="{80AABDCA-A693-4F09-99FD-F26609E442FC}" dt="2025-11-02T09:26:16.699" v="1368" actId="20577"/>
          <ac:spMkLst>
            <pc:docMk/>
            <pc:sldMk cId="338170037" sldId="489"/>
            <ac:spMk id="4" creationId="{0A784D35-520A-6760-FA12-FEFF8FA79834}"/>
          </ac:spMkLst>
        </pc:spChg>
      </pc:sldChg>
      <pc:sldChg chg="modSp new del mod">
        <pc:chgData name="Rhiannon Akers" userId="fb3c9d12-5c8c-42d7-8dc7-d872d7a3d202" providerId="ADAL" clId="{80AABDCA-A693-4F09-99FD-F26609E442FC}" dt="2025-11-02T09:24:53.603" v="1347" actId="2696"/>
        <pc:sldMkLst>
          <pc:docMk/>
          <pc:sldMk cId="799832254" sldId="490"/>
        </pc:sldMkLst>
        <pc:spChg chg="mod">
          <ac:chgData name="Rhiannon Akers" userId="fb3c9d12-5c8c-42d7-8dc7-d872d7a3d202" providerId="ADAL" clId="{80AABDCA-A693-4F09-99FD-F26609E442FC}" dt="2025-11-02T09:24:13.805" v="1156" actId="20577"/>
          <ac:spMkLst>
            <pc:docMk/>
            <pc:sldMk cId="799832254" sldId="490"/>
            <ac:spMk id="2" creationId="{99B7A8D0-EC08-9B7E-532E-AB807128A525}"/>
          </ac:spMkLst>
        </pc:spChg>
        <pc:spChg chg="mod">
          <ac:chgData name="Rhiannon Akers" userId="fb3c9d12-5c8c-42d7-8dc7-d872d7a3d202" providerId="ADAL" clId="{80AABDCA-A693-4F09-99FD-F26609E442FC}" dt="2025-11-02T09:24:50.795" v="1346" actId="5793"/>
          <ac:spMkLst>
            <pc:docMk/>
            <pc:sldMk cId="799832254" sldId="490"/>
            <ac:spMk id="3" creationId="{FAEEC0D6-030E-7A05-13CE-EDE540B7F931}"/>
          </ac:spMkLst>
        </pc:spChg>
      </pc:sldChg>
      <pc:sldChg chg="modSp new mod modNotesTx">
        <pc:chgData name="Rhiannon Akers" userId="fb3c9d12-5c8c-42d7-8dc7-d872d7a3d202" providerId="ADAL" clId="{80AABDCA-A693-4F09-99FD-F26609E442FC}" dt="2025-11-02T09:36:36.414" v="2203" actId="20577"/>
        <pc:sldMkLst>
          <pc:docMk/>
          <pc:sldMk cId="977980300" sldId="490"/>
        </pc:sldMkLst>
        <pc:spChg chg="mod">
          <ac:chgData name="Rhiannon Akers" userId="fb3c9d12-5c8c-42d7-8dc7-d872d7a3d202" providerId="ADAL" clId="{80AABDCA-A693-4F09-99FD-F26609E442FC}" dt="2025-11-02T09:32:08.865" v="1745" actId="20577"/>
          <ac:spMkLst>
            <pc:docMk/>
            <pc:sldMk cId="977980300" sldId="490"/>
            <ac:spMk id="2" creationId="{8B8F9674-87B6-39CD-16D2-A16F0A3C753E}"/>
          </ac:spMkLst>
        </pc:spChg>
        <pc:spChg chg="mod">
          <ac:chgData name="Rhiannon Akers" userId="fb3c9d12-5c8c-42d7-8dc7-d872d7a3d202" providerId="ADAL" clId="{80AABDCA-A693-4F09-99FD-F26609E442FC}" dt="2025-11-02T09:35:58.022" v="2189" actId="27636"/>
          <ac:spMkLst>
            <pc:docMk/>
            <pc:sldMk cId="977980300" sldId="490"/>
            <ac:spMk id="3" creationId="{313D3CEE-6382-D019-23F9-29F88B639033}"/>
          </ac:spMkLst>
        </pc:spChg>
        <pc:spChg chg="mod">
          <ac:chgData name="Rhiannon Akers" userId="fb3c9d12-5c8c-42d7-8dc7-d872d7a3d202" providerId="ADAL" clId="{80AABDCA-A693-4F09-99FD-F26609E442FC}" dt="2025-11-02T09:32:16.196" v="1762" actId="20577"/>
          <ac:spMkLst>
            <pc:docMk/>
            <pc:sldMk cId="977980300" sldId="490"/>
            <ac:spMk id="4" creationId="{443F67A4-70C0-B543-D12F-40E171643425}"/>
          </ac:spMkLst>
        </pc:spChg>
      </pc:sldChg>
      <pc:sldChg chg="addSp delSp modSp new mod">
        <pc:chgData name="Rhiannon Akers" userId="fb3c9d12-5c8c-42d7-8dc7-d872d7a3d202" providerId="ADAL" clId="{80AABDCA-A693-4F09-99FD-F26609E442FC}" dt="2025-11-02T09:39:55.826" v="2231" actId="22"/>
        <pc:sldMkLst>
          <pc:docMk/>
          <pc:sldMk cId="3124973111" sldId="491"/>
        </pc:sldMkLst>
        <pc:spChg chg="mod">
          <ac:chgData name="Rhiannon Akers" userId="fb3c9d12-5c8c-42d7-8dc7-d872d7a3d202" providerId="ADAL" clId="{80AABDCA-A693-4F09-99FD-F26609E442FC}" dt="2025-11-02T09:36:49.707" v="2230" actId="20577"/>
          <ac:spMkLst>
            <pc:docMk/>
            <pc:sldMk cId="3124973111" sldId="491"/>
            <ac:spMk id="2" creationId="{E35ABA98-37A2-4143-1FBF-6614F0F34C70}"/>
          </ac:spMkLst>
        </pc:spChg>
        <pc:spChg chg="del">
          <ac:chgData name="Rhiannon Akers" userId="fb3c9d12-5c8c-42d7-8dc7-d872d7a3d202" providerId="ADAL" clId="{80AABDCA-A693-4F09-99FD-F26609E442FC}" dt="2025-11-02T09:39:55.826" v="2231" actId="22"/>
          <ac:spMkLst>
            <pc:docMk/>
            <pc:sldMk cId="3124973111" sldId="491"/>
            <ac:spMk id="3" creationId="{84166D6A-8E12-B98F-C49C-CAD515AB0316}"/>
          </ac:spMkLst>
        </pc:spChg>
        <pc:picChg chg="add mod ord">
          <ac:chgData name="Rhiannon Akers" userId="fb3c9d12-5c8c-42d7-8dc7-d872d7a3d202" providerId="ADAL" clId="{80AABDCA-A693-4F09-99FD-F26609E442FC}" dt="2025-11-02T09:39:55.826" v="2231" actId="22"/>
          <ac:picMkLst>
            <pc:docMk/>
            <pc:sldMk cId="3124973111" sldId="491"/>
            <ac:picMk id="5" creationId="{17FEA45B-E1B7-8192-E9A6-38E3B7F670C0}"/>
          </ac:picMkLst>
        </pc:picChg>
      </pc:sldChg>
      <pc:sldChg chg="new del">
        <pc:chgData name="Rhiannon Akers" userId="fb3c9d12-5c8c-42d7-8dc7-d872d7a3d202" providerId="ADAL" clId="{80AABDCA-A693-4F09-99FD-F26609E442FC}" dt="2025-11-02T09:40:44.647" v="2234" actId="47"/>
        <pc:sldMkLst>
          <pc:docMk/>
          <pc:sldMk cId="79903320" sldId="492"/>
        </pc:sldMkLst>
      </pc:sldChg>
      <pc:sldChg chg="new del">
        <pc:chgData name="Rhiannon Akers" userId="fb3c9d12-5c8c-42d7-8dc7-d872d7a3d202" providerId="ADAL" clId="{80AABDCA-A693-4F09-99FD-F26609E442FC}" dt="2025-11-02T09:40:49.649" v="2236" actId="47"/>
        <pc:sldMkLst>
          <pc:docMk/>
          <pc:sldMk cId="519518618" sldId="492"/>
        </pc:sldMkLst>
      </pc:sldChg>
    </pc:docChg>
  </pc:docChgLst>
  <pc:docChgLst>
    <pc:chgData name="Julie Thomas" userId="2af13b6d24d29b42" providerId="LiveId" clId="{0D3AD266-690A-49D4-9E46-E67614321369}"/>
    <pc:docChg chg="custSel modSld">
      <pc:chgData name="Julie Thomas" userId="2af13b6d24d29b42" providerId="LiveId" clId="{0D3AD266-690A-49D4-9E46-E67614321369}" dt="2021-10-27T11:59:52.170" v="64" actId="14100"/>
      <pc:docMkLst>
        <pc:docMk/>
      </pc:docMkLst>
      <pc:sldChg chg="modNotesTx">
        <pc:chgData name="Julie Thomas" userId="2af13b6d24d29b42" providerId="LiveId" clId="{0D3AD266-690A-49D4-9E46-E67614321369}" dt="2021-10-27T11:35:49.619" v="47" actId="20577"/>
        <pc:sldMkLst>
          <pc:docMk/>
          <pc:sldMk cId="0" sldId="298"/>
        </pc:sldMkLst>
      </pc:sldChg>
      <pc:sldChg chg="modSp">
        <pc:chgData name="Julie Thomas" userId="2af13b6d24d29b42" providerId="LiveId" clId="{0D3AD266-690A-49D4-9E46-E67614321369}" dt="2021-10-27T11:42:39.294" v="55" actId="20577"/>
        <pc:sldMkLst>
          <pc:docMk/>
          <pc:sldMk cId="1477464009" sldId="391"/>
        </pc:sldMkLst>
      </pc:sldChg>
      <pc:sldChg chg="modSp mod">
        <pc:chgData name="Julie Thomas" userId="2af13b6d24d29b42" providerId="LiveId" clId="{0D3AD266-690A-49D4-9E46-E67614321369}" dt="2021-10-27T11:59:52.170" v="64" actId="14100"/>
        <pc:sldMkLst>
          <pc:docMk/>
          <pc:sldMk cId="224375795" sldId="468"/>
        </pc:sldMkLst>
      </pc:sldChg>
      <pc:sldChg chg="modSp mod">
        <pc:chgData name="Julie Thomas" userId="2af13b6d24d29b42" providerId="LiveId" clId="{0D3AD266-690A-49D4-9E46-E67614321369}" dt="2021-10-27T11:34:29.407" v="45" actId="1076"/>
        <pc:sldMkLst>
          <pc:docMk/>
          <pc:sldMk cId="1437583494" sldId="4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02/11/2025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31/10/2025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3-pdfs/2023-learning-executive-summary-8378.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uk/knowledge/factsheets/coaching-mentoring-factsheet/#who-delivers-coaching-in-organisation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ZyrVtgiysB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peoplemanagement.co.uk/article/1888010/coaching-mindset-supercharge-businesses-success-%e2%80%93"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peoplemanagement.co.uk/article/1869853/transformative-power-unconventional-mentoring-programm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CIPD (2023) </a:t>
            </a:r>
            <a:r>
              <a:rPr lang="en-GB" i="1" dirty="0"/>
              <a:t>Learning at work 2023 executive summary. </a:t>
            </a:r>
            <a:r>
              <a:rPr lang="en-GB" dirty="0"/>
              <a:t>Available at: </a:t>
            </a:r>
            <a:r>
              <a:rPr lang="en-GB" dirty="0">
                <a:hlinkClick r:id="rId3"/>
              </a:rPr>
              <a:t>Learning at work 2023 executive summary</a:t>
            </a:r>
            <a:endParaRPr lang="en-GB" dirty="0"/>
          </a:p>
          <a:p>
            <a:r>
              <a:rPr lang="en-GB" dirty="0"/>
              <a:t>(Accessed: 27 October 2025)</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417727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It has long been accepted that leadership is part of the role of management, Downey argues that coaching is another crucial element of line-management.</a:t>
            </a:r>
          </a:p>
          <a:p>
            <a:pPr>
              <a:spcBef>
                <a:spcPct val="0"/>
              </a:spcBef>
            </a:pPr>
            <a:endParaRPr lang="en-GB" altLang="en-US" dirty="0"/>
          </a:p>
          <a:p>
            <a:pPr>
              <a:spcBef>
                <a:spcPct val="0"/>
              </a:spcBef>
            </a:pPr>
            <a:r>
              <a:rPr lang="en-GB" altLang="en-US" dirty="0"/>
              <a:t>What are the tasks associated with each of these elements? Work in groups to make a note under each of the 3 heading. </a:t>
            </a:r>
          </a:p>
          <a:p>
            <a:pPr>
              <a:spcBef>
                <a:spcPct val="0"/>
              </a:spcBef>
            </a:pPr>
            <a:endParaRPr lang="en-GB" altLang="en-US" dirty="0"/>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Effectiveness of line managers as coaches</a:t>
            </a:r>
          </a:p>
          <a:p>
            <a:r>
              <a:rPr lang="en-GB" sz="1200" b="0" i="0" kern="1200" dirty="0">
                <a:solidFill>
                  <a:schemeClr val="tx1"/>
                </a:solidFill>
                <a:effectLst/>
                <a:latin typeface="+mn-lt"/>
                <a:ea typeface="+mn-ea"/>
                <a:cs typeface="+mn-cs"/>
              </a:rPr>
              <a:t>Typically, organisations apply coaching as a day-to-day management activity, embedded into one-to-one meetings and performance conversations. An issue that is often raised is how effectively managers can coach their own staff, given the power relationship and the need for impartiality in the coaching relationship.</a:t>
            </a:r>
          </a:p>
          <a:p>
            <a:r>
              <a:rPr lang="en-GB" dirty="0"/>
              <a:t>CIPD (2025) </a:t>
            </a:r>
            <a:r>
              <a:rPr lang="en-GB" i="1" dirty="0"/>
              <a:t>Coaching and Mentoring. </a:t>
            </a:r>
            <a:r>
              <a:rPr lang="en-GB" dirty="0"/>
              <a:t>Available at: </a:t>
            </a:r>
            <a:r>
              <a:rPr lang="en-GB" dirty="0">
                <a:hlinkClick r:id="rId3"/>
              </a:rPr>
              <a:t>Coaching and mentoring | Factsheets | CIPD</a:t>
            </a:r>
            <a:r>
              <a:rPr lang="en-GB" dirty="0"/>
              <a:t> </a:t>
            </a:r>
            <a:r>
              <a:rPr lang="en-GB" i="0" dirty="0"/>
              <a:t>(Accessed: 27 October 2025)</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434028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Groupthink. People, who work together, tend to adopt the same filters on the world around them and have the same blind spots. Paradoxically, the better the relationship between line manager and learner, the more likely this is to be the case.</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Inequality in who gets coaching. Time pressures often mean that the manager concentrates coaching on particular individuals or subgroups of the team. This could be either because he or she sees they have bigger performance problems, or greater potential. If the former, people often resent being “picked on”; if the latter, other people resent being left out. In such situations, the line manager/ coach can’t win!</a:t>
            </a:r>
          </a:p>
          <a:p>
            <a:pPr marL="171450" indent="-171450" fontAlgn="auto">
              <a:spcBef>
                <a:spcPts val="0"/>
              </a:spcBef>
              <a:spcAft>
                <a:spcPts val="0"/>
              </a:spcAft>
              <a:buFont typeface="Arial" panose="020B0604020202020204" pitchFamily="34" charset="0"/>
              <a:buChar char="•"/>
              <a:defRPr/>
            </a:pPr>
            <a:r>
              <a:rPr lang="en-GB" dirty="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a:t>Parent child: Lead to unproductive behaviour and </a:t>
            </a:r>
            <a:r>
              <a:rPr lang="en-GB" dirty="0" err="1"/>
              <a:t>deformalisation</a:t>
            </a:r>
            <a:r>
              <a:rPr lang="en-GB" dirty="0"/>
              <a:t> of the role</a:t>
            </a:r>
          </a:p>
          <a:p>
            <a:pPr marL="171450" indent="-171450" fontAlgn="auto">
              <a:spcBef>
                <a:spcPts val="0"/>
              </a:spcBef>
              <a:spcAft>
                <a:spcPts val="0"/>
              </a:spcAft>
              <a:buFont typeface="Arial" panose="020B0604020202020204" pitchFamily="34" charset="0"/>
              <a:buChar char="•"/>
              <a:defRPr/>
            </a:pPr>
            <a:r>
              <a:rPr lang="en-GB" sz="1200" b="0" i="0" kern="1200" dirty="0">
                <a:solidFill>
                  <a:schemeClr val="tx1"/>
                </a:solidFill>
                <a:effectLst/>
                <a:latin typeface="+mn-lt"/>
                <a:ea typeface="+mn-ea"/>
                <a:cs typeface="+mn-cs"/>
              </a:rPr>
              <a:t>The sense that both parties may have hidden agendas (for example, on the manager’s part about their plans to reorganize the team and on the employee’s part about how long they intend to stay with the company)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Line manager has to act on/report certain things a removed coach does not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What do LM prioritise?</a:t>
            </a:r>
          </a:p>
          <a:p>
            <a:pPr marL="171450" indent="-171450" fontAlgn="auto">
              <a:spcBef>
                <a:spcPts val="0"/>
              </a:spcBef>
              <a:spcAft>
                <a:spcPts val="0"/>
              </a:spcAft>
              <a:buFont typeface="Arial" panose="020B0604020202020204" pitchFamily="34" charset="0"/>
              <a:buChar char="•"/>
              <a:defRPr/>
            </a:pPr>
            <a:r>
              <a:rPr lang="en-GB" dirty="0"/>
              <a:t>Clarity in coaching roles and expectations, senior management ownership of coaching as a business issue and top management role-modelling of coaching characteristics are all important ingredients of a coaching culture. </a:t>
            </a:r>
          </a:p>
          <a:p>
            <a:pPr marL="171450" indent="-171450" fontAlgn="auto">
              <a:spcBef>
                <a:spcPts val="0"/>
              </a:spcBef>
              <a:spcAft>
                <a:spcPts val="0"/>
              </a:spcAft>
              <a:buFont typeface="Arial" panose="020B0604020202020204" pitchFamily="34" charset="0"/>
              <a:buChar char="•"/>
              <a:defRPr/>
            </a:pPr>
            <a:r>
              <a:rPr lang="en-GB" dirty="0"/>
              <a:t>Abilities as coach</a:t>
            </a:r>
          </a:p>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about coaching benefits/barriers, what about as a mentor?</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303232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cs typeface="Calibri"/>
            </a:endParaRPr>
          </a:p>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328387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NB not financial information</a:t>
            </a:r>
            <a:r>
              <a:rPr lang="en-US" baseline="0" dirty="0"/>
              <a:t> although other reason why want to keep that secure</a:t>
            </a:r>
          </a:p>
          <a:p>
            <a:endParaRPr lang="en-US" dirty="0"/>
          </a:p>
          <a:p>
            <a:r>
              <a:rPr lang="en-US" dirty="0"/>
              <a:t>Rebranded as ‘special categories of data’</a:t>
            </a:r>
          </a:p>
          <a:p>
            <a:endParaRPr lang="en-US" dirty="0"/>
          </a:p>
          <a:p>
            <a:r>
              <a:rPr lang="en-US" dirty="0"/>
              <a:t>Discussion about whether you ever hold or process SPD.</a:t>
            </a:r>
          </a:p>
          <a:p>
            <a:endParaRPr lang="en-US" dirty="0"/>
          </a:p>
          <a:p>
            <a:r>
              <a:rPr lang="en-US" dirty="0"/>
              <a:t>? Client tells you they are unwell?</a:t>
            </a:r>
          </a:p>
          <a:p>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10</a:t>
            </a:fld>
            <a:endParaRPr lang="en-US"/>
          </a:p>
        </p:txBody>
      </p:sp>
    </p:spTree>
    <p:extLst>
      <p:ext uri="{BB962C8B-B14F-4D97-AF65-F5344CB8AC3E}">
        <p14:creationId xmlns:p14="http://schemas.microsoft.com/office/powerpoint/2010/main" val="1980205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a:t>
            </a:r>
            <a:r>
              <a:rPr lang="en-US" baseline="0" dirty="0"/>
              <a:t> processed to uniquely identify an individual </a:t>
            </a:r>
            <a:r>
              <a:rPr lang="en-US" baseline="0" dirty="0" err="1"/>
              <a:t>eg</a:t>
            </a:r>
            <a:r>
              <a:rPr lang="en-US" baseline="0" dirty="0"/>
              <a:t>:- finger print clocking systems, </a:t>
            </a:r>
            <a:r>
              <a:rPr lang="en-US" baseline="0" dirty="0" err="1"/>
              <a:t>tacographs</a:t>
            </a:r>
            <a:r>
              <a:rPr lang="en-US" baseline="0" dirty="0"/>
              <a:t> with finger print recognition</a:t>
            </a:r>
          </a:p>
          <a:p>
            <a:endParaRPr lang="en-US" baseline="0" dirty="0"/>
          </a:p>
          <a:p>
            <a:r>
              <a:rPr lang="en-GB" sz="1200" b="0" i="0" kern="1200" dirty="0">
                <a:solidFill>
                  <a:schemeClr val="tx1"/>
                </a:solidFill>
                <a:effectLst/>
                <a:latin typeface="+mn-lt"/>
                <a:ea typeface="+mn-ea"/>
                <a:cs typeface="+mn-cs"/>
              </a:rPr>
              <a:t>Genetic Data</a:t>
            </a:r>
          </a:p>
          <a:p>
            <a:r>
              <a:rPr lang="en-GB" sz="1200" b="0" i="0" kern="1200" dirty="0">
                <a:solidFill>
                  <a:schemeClr val="tx1"/>
                </a:solidFill>
                <a:effectLst/>
                <a:latin typeface="+mn-lt"/>
                <a:ea typeface="+mn-ea"/>
                <a:cs typeface="+mn-cs"/>
              </a:rPr>
              <a:t>Genetic data refers to personal data relating to the inherited or acquired genetic characteristics of a natural person. It includes all or part of DNA, RNA, and protein sequences encoded in the genome, cell nucleus, or mitochondria of a living being. Genetic data can reveal unique information about an individual, such as predisposition to certain medical conditions, ancestry, or biological relationships. Because of its sensitive nature, including the risk it poses to fundamental rights and freedoms, processing genetic data generally requires explicit consent or must meet strict legal conditions. It is often collected for healthcare, medical research, or diagnostic purposes, and must be handled with careful confidentiality, limited retention, and transparency about use and risks.</a:t>
            </a:r>
          </a:p>
          <a:p>
            <a:r>
              <a:rPr lang="en-GB" sz="1200" b="0" i="0" kern="1200" dirty="0">
                <a:solidFill>
                  <a:schemeClr val="tx1"/>
                </a:solidFill>
                <a:effectLst/>
                <a:latin typeface="+mn-lt"/>
                <a:ea typeface="+mn-ea"/>
                <a:cs typeface="+mn-cs"/>
              </a:rPr>
              <a:t>Biometric Data</a:t>
            </a:r>
          </a:p>
          <a:p>
            <a:r>
              <a:rPr lang="en-GB" sz="1200" b="0" i="0" kern="1200" dirty="0">
                <a:solidFill>
                  <a:schemeClr val="tx1"/>
                </a:solidFill>
                <a:effectLst/>
                <a:latin typeface="+mn-lt"/>
                <a:ea typeface="+mn-ea"/>
                <a:cs typeface="+mn-cs"/>
              </a:rPr>
              <a:t>Biometric data means personal data resulting from specific technical processing relating to the physical, physiological, or behavioural characteristics of an individual that allow or confirm unique identification. Examples include fingerprints, facial images, iris scans, and voice recognition patterns. Like genetic data, biometric data is highly sensitive because it can directly identify individuals in a unique way. Its processing is subject to stringent GDPR safeguards, requiring explicit consent or another lawful basis, as well as robust security measures to prevent misuse or unauthorised disclosure.</a:t>
            </a:r>
          </a:p>
          <a:p>
            <a:r>
              <a:rPr lang="en-GB" sz="1200" b="0" i="0" kern="1200" dirty="0">
                <a:solidFill>
                  <a:schemeClr val="tx1"/>
                </a:solidFill>
                <a:effectLst/>
                <a:latin typeface="+mn-lt"/>
                <a:ea typeface="+mn-ea"/>
                <a:cs typeface="+mn-cs"/>
              </a:rPr>
              <a:t>In coaching and mentoring or any other context, collecting or processing genetic or biometric data triggers stronger GDPR requirements to ensure individuals’ privacy, rights, and freedoms are protected at all stages of data handling. This includes informing data subjects clearly, limiting use to specified purposes, securing the data properly, and adhering to retention policies.</a:t>
            </a:r>
          </a:p>
          <a:p>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11</a:t>
            </a:fld>
            <a:endParaRPr lang="en-US"/>
          </a:p>
        </p:txBody>
      </p:sp>
    </p:spTree>
    <p:extLst>
      <p:ext uri="{BB962C8B-B14F-4D97-AF65-F5344CB8AC3E}">
        <p14:creationId xmlns:p14="http://schemas.microsoft.com/office/powerpoint/2010/main" val="11112696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649463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2247726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Peter Hawkins (2018)</a:t>
            </a:r>
          </a:p>
          <a:p>
            <a:pPr>
              <a:buFont typeface="Arial" pitchFamily="34" charset="0"/>
              <a:buNone/>
            </a:pPr>
            <a:r>
              <a:rPr lang="en-GB" baseline="0" dirty="0"/>
              <a:t>“At the core of continuing professional development is continual personal development, where our own development is weaved through every aspect of our practice.  When this happens every </a:t>
            </a:r>
            <a:r>
              <a:rPr lang="en-GB" baseline="0" dirty="0" err="1"/>
              <a:t>coachee</a:t>
            </a:r>
            <a:r>
              <a:rPr lang="en-GB" baseline="0" dirty="0"/>
              <a:t> becomes a teacher, every piece of feedback an opportunity for new learning, producing practices that support the balanced cycle of action, reflection, new understanding and new practice….  What is supervision?  We defined supervision as ‘the process by which a coach/mentor/consultant with the help of a supervisor, who is not working directly with the client, can attend to understanding better both the client and the client system themselves as part of the client-coach-system, and by so doing transform their work and develop their craft.  We believe that coaching supervision has three elements: 1) coaching the coach on their coaching, 2) mentoring the coach on their development in the profession, 3) providing an external perspective to ensure quality of practice.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013959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hlinkClick r:id="rId3"/>
              </a:rPr>
              <a:t>https://www.youtube.com/watch?v=ZyrVtgiysBg</a:t>
            </a:r>
            <a:endParaRPr lang="en-GB" dirty="0"/>
          </a:p>
          <a:p>
            <a:pPr>
              <a:buFont typeface="Arial" pitchFamily="34" charset="0"/>
              <a:buNone/>
            </a:pPr>
            <a:endParaRPr lang="en-GB" baseline="0" dirty="0"/>
          </a:p>
          <a:p>
            <a:pPr>
              <a:buFont typeface="Arial" pitchFamily="34" charset="0"/>
              <a:buNone/>
            </a:pPr>
            <a:r>
              <a:rPr lang="en-GB" baseline="0" dirty="0"/>
              <a:t>“What is Coaching Supervision?”</a:t>
            </a:r>
          </a:p>
          <a:p>
            <a:pPr>
              <a:buFont typeface="Arial" pitchFamily="34" charset="0"/>
              <a:buNone/>
            </a:pPr>
            <a:r>
              <a:rPr lang="en-GB" sz="1200" b="0" i="0" kern="1200" dirty="0">
                <a:solidFill>
                  <a:schemeClr val="tx1"/>
                </a:solidFill>
                <a:effectLst/>
                <a:latin typeface="+mn-lt"/>
                <a:ea typeface="+mn-ea"/>
                <a:cs typeface="+mn-cs"/>
              </a:rPr>
              <a:t>ICF defines Coaching Supervision as follows: "Coaching Supervision is the interaction that occurs when a coach periodically brings his or her coaching work experiences to a coaching supervisor in order to engage in reflective dialogue and collaborative learning for the development and benefit of the coach and his or her clients."</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2064513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aseline="0" dirty="0"/>
              <a:t>Coaching contract on Moodle</a:t>
            </a: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It is a great way to be upfront about the professional practice of coaching and set parameters</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2577129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There is not one single overarching professional body for coaching (such as the CIPD for HR).</a:t>
            </a:r>
          </a:p>
          <a:p>
            <a:pPr>
              <a:buFont typeface="Arial" pitchFamily="34" charset="0"/>
              <a:buChar char="•"/>
            </a:pPr>
            <a:r>
              <a:rPr lang="en-GB" baseline="0" dirty="0"/>
              <a:t>The pros and cons of this new professional practice of coaching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Coaching contract handout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261438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Increased performance/profit</a:t>
            </a:r>
          </a:p>
          <a:p>
            <a:r>
              <a:rPr lang="en-GB" dirty="0"/>
              <a:t>Higher retention/lower turnover</a:t>
            </a:r>
          </a:p>
          <a:p>
            <a:r>
              <a:rPr lang="en-GB" dirty="0"/>
              <a:t>Lower absence rates</a:t>
            </a:r>
          </a:p>
          <a:p>
            <a:endParaRPr lang="en-GB" dirty="0"/>
          </a:p>
          <a:p>
            <a:r>
              <a:rPr lang="en-GB" dirty="0"/>
              <a:t>Morale boost</a:t>
            </a:r>
          </a:p>
          <a:p>
            <a:r>
              <a:rPr lang="en-GB" dirty="0"/>
              <a:t>Employees feeling valued</a:t>
            </a:r>
          </a:p>
          <a:p>
            <a:r>
              <a:rPr lang="en-GB" dirty="0"/>
              <a:t>Employees being more resilient/able to cope with workload better – leads to increased performance</a:t>
            </a:r>
          </a:p>
          <a:p>
            <a:r>
              <a:rPr lang="en-GB" dirty="0"/>
              <a:t>Cultural changes</a:t>
            </a:r>
          </a:p>
          <a:p>
            <a:r>
              <a:rPr lang="en-GB" dirty="0"/>
              <a:t>External – outside perspective – identify issues you didn’t know </a:t>
            </a:r>
            <a:r>
              <a:rPr lang="en-GB"/>
              <a:t>existed internally </a:t>
            </a:r>
            <a:r>
              <a:rPr lang="en-GB" dirty="0"/>
              <a:t>(</a:t>
            </a:r>
            <a:r>
              <a:rPr lang="en-GB"/>
              <a:t>could also be tangible)</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4799246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Basford (2024) </a:t>
            </a:r>
            <a:r>
              <a:rPr lang="en-GB" i="1" dirty="0"/>
              <a:t>A coaching mindset can supercharge businesses’ success – this is how. </a:t>
            </a:r>
            <a:r>
              <a:rPr lang="en-GB" dirty="0"/>
              <a:t>Available at: </a:t>
            </a:r>
            <a:r>
              <a:rPr lang="en-GB" dirty="0">
                <a:hlinkClick r:id="rId3"/>
              </a:rPr>
              <a:t>A coaching mindset can supercharge businesses’ success – this is how</a:t>
            </a:r>
            <a:endParaRPr lang="en-GB" dirty="0"/>
          </a:p>
          <a:p>
            <a:r>
              <a:rPr lang="en-GB" dirty="0"/>
              <a:t>(Accessed: 27 October 2025)</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12083861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Farren-Hines, C. (2024) </a:t>
            </a:r>
            <a:r>
              <a:rPr lang="en-GB" i="1" dirty="0"/>
              <a:t>The transformative power of unconventional mentoring programmes. </a:t>
            </a:r>
            <a:r>
              <a:rPr lang="en-GB" dirty="0"/>
              <a:t>Available at: </a:t>
            </a:r>
            <a:r>
              <a:rPr lang="en-GB" dirty="0">
                <a:hlinkClick r:id="rId3"/>
              </a:rPr>
              <a:t>The transformative power of unconventional mentoring programmes</a:t>
            </a:r>
            <a:r>
              <a:rPr lang="en-GB" dirty="0"/>
              <a:t> (Accessed: 27 October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Instead of a mentee being limited to one mentor, the programme adopts a team-based approach, in which mentees and mentors work together in small groups, changing pairings every three to four months.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Mentees and mentors are matched on a number of aspects, including diversity in experiences, parts of the organisation and working preferences and styles (via a psychometric tool). We also created a Thrive diary for mentees to complete – a resource designed to enable a seamless handover between mentors, as well as a chance to encourage mentees to reflect and plan ahead for future sessions to make the most of the opportunity the programme offers.</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In most cases, mentees and mentors know very little about one another. With few-to-no preconceptions, both parties tend to be more open to the experience. Plus, the programme is not, as many traditional programmes are, exclusive and only available to a narrow selection of employees. Instead, it is inclusive and open to all employees, irrespective of their level in the organisation, ambitions or background.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0555381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Mentee: “The programme has taught me not to limit myself and to dream bigger without barriers.”</a:t>
            </a:r>
          </a:p>
          <a:p>
            <a:pPr rtl="0" fontAlgn="base"/>
            <a:r>
              <a:rPr lang="en-GB" sz="1200" b="0" i="0" kern="1200" dirty="0">
                <a:solidFill>
                  <a:schemeClr val="tx1"/>
                </a:solidFill>
                <a:effectLst/>
                <a:latin typeface="+mn-lt"/>
                <a:ea typeface="+mn-ea"/>
                <a:cs typeface="+mn-cs"/>
              </a:rPr>
              <a:t>Another mentee – who was promoted to a more senior role while taking part in Thrive – said the programme helped them to overcome self doubt and grow confidence to progress in their career.</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One mentor said: “Being a Thrive mentor means more to me than just a role; it's an opportunity to contribute to a community that values growth, support and empowerment. Thrive has become a source of inspiration and a platform for building lasting connections.”</a:t>
            </a:r>
          </a:p>
          <a:p>
            <a:pPr rtl="0" fontAlgn="base"/>
            <a:r>
              <a:rPr lang="en-GB" sz="1200" b="0" i="0" kern="1200" dirty="0">
                <a:solidFill>
                  <a:schemeClr val="tx1"/>
                </a:solidFill>
                <a:effectLst/>
                <a:latin typeface="+mn-lt"/>
                <a:ea typeface="+mn-ea"/>
                <a:cs typeface="+mn-cs"/>
              </a:rPr>
              <a:t>“Thrive has had a profound impact on me. It’s helped me find my joy and helping others grow is something that gives me purpose,” explained another mentor.</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7217423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1"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25</a:t>
            </a:fld>
            <a:endParaRPr lang="en-US"/>
          </a:p>
        </p:txBody>
      </p:sp>
    </p:spTree>
    <p:extLst>
      <p:ext uri="{BB962C8B-B14F-4D97-AF65-F5344CB8AC3E}">
        <p14:creationId xmlns:p14="http://schemas.microsoft.com/office/powerpoint/2010/main" val="4374625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31/10/2025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31/10/2025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hyperlink" Target="https://creativecommons.org/licenses/by-sa/3.0/"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hyperlink" Target="https://commons.wikimedia.org/wiki/File:Knowledge_transfer.svg" TargetMode="External"/><Relationship Id="rId5" Type="http://schemas.openxmlformats.org/officeDocument/2006/relationships/image" Target="../media/image5.png"/><Relationship Id="rId4" Type="http://schemas.openxmlformats.org/officeDocument/2006/relationships/hyperlink" Target="http://www.diet-turunberatbadan.com/2011/10/cara-menjadi-supervisor-herbalife.html"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2.xml"/><Relationship Id="rId1" Type="http://schemas.openxmlformats.org/officeDocument/2006/relationships/video" Target="https://www.youtube.com/embed/ZyrVtgiysBg" TargetMode="Externa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https://www.associationforcoaching.com/"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hyperlink" Target="https://www.i-l-m.com/" TargetMode="External"/><Relationship Id="rId5" Type="http://schemas.openxmlformats.org/officeDocument/2006/relationships/hyperlink" Target="https://coachfederation.org/" TargetMode="External"/><Relationship Id="rId4" Type="http://schemas.openxmlformats.org/officeDocument/2006/relationships/hyperlink" Target="https://iactm.org/"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8619" y="2780928"/>
            <a:ext cx="7772400" cy="1470025"/>
          </a:xfrm>
        </p:spPr>
        <p:txBody>
          <a:bodyPr>
            <a:normAutofit/>
          </a:bodyPr>
          <a:lstStyle/>
          <a:p>
            <a:r>
              <a:rPr lang="en-GB" dirty="0">
                <a:solidFill>
                  <a:schemeClr val="bg1"/>
                </a:solidFill>
              </a:rPr>
              <a:t>The Line Manager as Coach/Mentor</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p:txBody>
          <a:bodyPr>
            <a:normAutofit/>
          </a:bodyPr>
          <a:lstStyle/>
          <a:p>
            <a:r>
              <a:rPr lang="en-GB" dirty="0"/>
              <a:t>The Line Manager as the coach/mentor</a:t>
            </a:r>
          </a:p>
          <a:p>
            <a:r>
              <a:rPr lang="en-GB" dirty="0"/>
              <a:t>Regulations affecting coaching and mentoring</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1902752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AB63B-3EE2-E205-907F-242126980CBC}"/>
              </a:ext>
            </a:extLst>
          </p:cNvPr>
          <p:cNvSpPr>
            <a:spLocks noGrp="1"/>
          </p:cNvSpPr>
          <p:nvPr>
            <p:ph type="title"/>
          </p:nvPr>
        </p:nvSpPr>
        <p:spPr/>
        <p:txBody>
          <a:bodyPr>
            <a:normAutofit fontScale="90000"/>
          </a:bodyPr>
          <a:lstStyle/>
          <a:p>
            <a:r>
              <a:rPr lang="en-GB" dirty="0"/>
              <a:t>Learning at work report (CIPD, 2023)</a:t>
            </a:r>
          </a:p>
        </p:txBody>
      </p:sp>
      <p:sp>
        <p:nvSpPr>
          <p:cNvPr id="3" name="Content Placeholder 2">
            <a:extLst>
              <a:ext uri="{FF2B5EF4-FFF2-40B4-BE49-F238E27FC236}">
                <a16:creationId xmlns:a16="http://schemas.microsoft.com/office/drawing/2014/main" id="{1C93097A-8D8C-7EBC-FCD0-03B5C5AB68FD}"/>
              </a:ext>
            </a:extLst>
          </p:cNvPr>
          <p:cNvSpPr>
            <a:spLocks noGrp="1"/>
          </p:cNvSpPr>
          <p:nvPr>
            <p:ph idx="1"/>
          </p:nvPr>
        </p:nvSpPr>
        <p:spPr/>
        <p:txBody>
          <a:bodyPr/>
          <a:lstStyle/>
          <a:p>
            <a:r>
              <a:rPr lang="en-GB" dirty="0"/>
              <a:t>Identified coaching and mentoring as evolving learning methods utilised by Learning and Development functions.</a:t>
            </a:r>
          </a:p>
          <a:p>
            <a:r>
              <a:rPr lang="en-GB" dirty="0"/>
              <a:t>Line managers play a critical role in supporting individuals and creating opportunities for learning transfer.</a:t>
            </a:r>
          </a:p>
        </p:txBody>
      </p:sp>
    </p:spTree>
    <p:extLst>
      <p:ext uri="{BB962C8B-B14F-4D97-AF65-F5344CB8AC3E}">
        <p14:creationId xmlns:p14="http://schemas.microsoft.com/office/powerpoint/2010/main" val="2501019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1.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90209" y="1187450"/>
            <a:ext cx="19431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mission, vision, goal and values</a:t>
            </a:r>
          </a:p>
          <a:p>
            <a:pPr>
              <a:buFont typeface="Arial" panose="020B0604020202020204" pitchFamily="34" charset="0"/>
              <a:buChar char="•"/>
            </a:pPr>
            <a:r>
              <a:rPr lang="en-GB" altLang="en-US" dirty="0"/>
              <a:t>role modelling behaviours, values</a:t>
            </a:r>
          </a:p>
          <a:p>
            <a:pPr>
              <a:buFont typeface="Arial" panose="020B0604020202020204" pitchFamily="34" charset="0"/>
              <a:buChar char="•"/>
            </a:pPr>
            <a:r>
              <a:rPr lang="en-GB" altLang="en-US" dirty="0"/>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899592" y="386104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dirty="0"/>
              <a:t>conversations about how goals will be delivered</a:t>
            </a:r>
          </a:p>
          <a:p>
            <a:pPr>
              <a:buFont typeface="Arial" panose="020B0604020202020204" pitchFamily="34" charset="0"/>
              <a:buChar char="•"/>
            </a:pPr>
            <a:r>
              <a:rPr lang="en-GB" altLang="en-US" dirty="0"/>
              <a:t>feedback on performance</a:t>
            </a:r>
          </a:p>
          <a:p>
            <a:pPr>
              <a:buFont typeface="Arial" panose="020B0604020202020204" pitchFamily="34" charset="0"/>
              <a:buChar char="•"/>
            </a:pPr>
            <a:r>
              <a:rPr lang="en-GB" altLang="en-US" dirty="0"/>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normAutofit/>
          </a:bodyPr>
          <a:lstStyle/>
          <a:p>
            <a:r>
              <a:rPr lang="en-GB" altLang="en-US" dirty="0"/>
              <a:t>Better team performance</a:t>
            </a:r>
          </a:p>
          <a:p>
            <a:pPr lvl="1"/>
            <a:r>
              <a:rPr lang="en-GB" altLang="en-US" dirty="0"/>
              <a:t>Focused coaching</a:t>
            </a:r>
          </a:p>
          <a:p>
            <a:pPr lvl="1"/>
            <a:r>
              <a:rPr lang="en-GB" altLang="en-US" dirty="0"/>
              <a:t>Better working relationships</a:t>
            </a:r>
          </a:p>
          <a:p>
            <a:pPr lvl="1"/>
            <a:r>
              <a:rPr lang="en-GB" altLang="en-US" dirty="0"/>
              <a:t>Idea generation/creativity</a:t>
            </a:r>
          </a:p>
          <a:p>
            <a:r>
              <a:rPr lang="en-GB" altLang="en-US" dirty="0"/>
              <a:t>Open communication</a:t>
            </a:r>
          </a:p>
          <a:p>
            <a:r>
              <a:rPr lang="en-GB" altLang="en-US" dirty="0"/>
              <a:t>A more committed team</a:t>
            </a:r>
          </a:p>
          <a:p>
            <a:endParaRPr lang="en-GB" altLang="en-US" dirty="0"/>
          </a:p>
          <a:p>
            <a:endParaRPr lang="en-GB" altLang="en-US" dirty="0"/>
          </a:p>
          <a:p>
            <a:endParaRPr lang="en-GB" altLang="en-US" dirty="0"/>
          </a:p>
          <a:p>
            <a:endParaRPr lang="en-GB" altLang="en-US" dirty="0"/>
          </a:p>
          <a:p>
            <a:endParaRPr lang="en-GB" altLang="en-US" dirty="0"/>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277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277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96626" y="1204231"/>
            <a:ext cx="8723846" cy="4240993"/>
          </a:xfrm>
        </p:spPr>
        <p:txBody>
          <a:bodyPr rtlCol="0">
            <a:normAutofit fontScale="70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0" y="5380698"/>
            <a:ext cx="928028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100" dirty="0"/>
              <a:t>(</a:t>
            </a:r>
            <a:r>
              <a:rPr lang="en-GB" altLang="en-US" sz="1400" dirty="0">
                <a:solidFill>
                  <a:srgbClr val="0070C0"/>
                </a:solidFill>
              </a:rPr>
              <a:t>Clutterbuck, 2012: </a:t>
            </a:r>
            <a:r>
              <a:rPr lang="en-GB" altLang="en-US" sz="1400" i="1" dirty="0">
                <a:solidFill>
                  <a:srgbClr val="0070C0"/>
                </a:solidFill>
              </a:rPr>
              <a:t>Why Line Manager Coaching Often Doesn’t Work and What to Do About It</a:t>
            </a:r>
            <a:r>
              <a:rPr lang="en-GB" altLang="en-US" sz="1400" dirty="0">
                <a:solidFill>
                  <a:srgbClr val="0070C0"/>
                </a:solidFill>
              </a:rPr>
              <a:t> – Article on Moodle.)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7447B6-58C9-4BE4-B033-A9C4D03C7265}"/>
              </a:ext>
            </a:extLst>
          </p:cNvPr>
          <p:cNvPicPr>
            <a:picLocks noChangeAspect="1"/>
          </p:cNvPicPr>
          <p:nvPr/>
        </p:nvPicPr>
        <p:blipFill>
          <a:blip r:embed="rId3">
            <a:duotone>
              <a:schemeClr val="bg2">
                <a:shade val="45000"/>
                <a:satMod val="135000"/>
              </a:schemeClr>
              <a:prstClr val="white"/>
            </a:duotone>
          </a:blip>
          <a:stretch>
            <a:fillRect/>
          </a:stretch>
        </p:blipFill>
        <p:spPr>
          <a:xfrm>
            <a:off x="5515239" y="3284984"/>
            <a:ext cx="3593265" cy="2395510"/>
          </a:xfrm>
          <a:prstGeom prst="rect">
            <a:avLst/>
          </a:prstGeom>
        </p:spPr>
      </p:pic>
      <p:sp>
        <p:nvSpPr>
          <p:cNvPr id="35842" name="Title 3">
            <a:extLst>
              <a:ext uri="{FF2B5EF4-FFF2-40B4-BE49-F238E27FC236}">
                <a16:creationId xmlns:a16="http://schemas.microsoft.com/office/drawing/2014/main" id="{66EB974B-B5FB-4006-A556-F893D2C37FB4}"/>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FB3A1BAF-A850-4809-9967-1D3D091B3C81}"/>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In what circumstances can a line-manager be an effective mentor?</a:t>
            </a:r>
          </a:p>
          <a:p>
            <a:pPr fontAlgn="auto">
              <a:spcAft>
                <a:spcPts val="0"/>
              </a:spcAft>
              <a:defRPr/>
            </a:pPr>
            <a:r>
              <a:rPr lang="en-GB" dirty="0"/>
              <a:t>In what circumstances would it be less than desirable to have your line manager as your mentor?</a:t>
            </a:r>
          </a:p>
          <a:p>
            <a:pPr fontAlgn="auto">
              <a:spcAft>
                <a:spcPts val="0"/>
              </a:spcAft>
              <a:defRPr/>
            </a:pPr>
            <a:r>
              <a:rPr lang="en-GB" dirty="0"/>
              <a:t>Read the case study and answer the questions in pairs/groups.</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endParaRPr lang="en-GB" dirty="0"/>
          </a:p>
        </p:txBody>
      </p:sp>
      <p:sp>
        <p:nvSpPr>
          <p:cNvPr id="35844" name="Vertical Text Placeholder 5">
            <a:extLst>
              <a:ext uri="{FF2B5EF4-FFF2-40B4-BE49-F238E27FC236}">
                <a16:creationId xmlns:a16="http://schemas.microsoft.com/office/drawing/2014/main" id="{43ACEC1C-B70E-4FA4-8C16-DFC34B39C71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Mentoring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supervision</a:t>
            </a:r>
          </a:p>
          <a:p>
            <a:r>
              <a:rPr lang="en-GB" sz="2800" dirty="0"/>
              <a:t>Coaching contract – example on Moodle</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60194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3. General Data Protection Regulations</a:t>
            </a:r>
            <a:br>
              <a:rPr lang="en-GB" dirty="0"/>
            </a:br>
            <a:r>
              <a:rPr lang="en-GB" dirty="0"/>
              <a:t>2018 </a:t>
            </a:r>
          </a:p>
        </p:txBody>
      </p:sp>
      <p:sp>
        <p:nvSpPr>
          <p:cNvPr id="5" name="Vertical Text Placeholder 4"/>
          <p:cNvSpPr>
            <a:spLocks noGrp="1"/>
          </p:cNvSpPr>
          <p:nvPr>
            <p:ph type="body" orient="vert" idx="1"/>
          </p:nvPr>
        </p:nvSpPr>
        <p:spPr>
          <a:xfrm>
            <a:off x="405584" y="1463720"/>
            <a:ext cx="8318832" cy="3930559"/>
          </a:xfrm>
        </p:spPr>
        <p:txBody>
          <a:bodyPr vert="horz" lIns="91440" tIns="108000" rIns="72000" bIns="72000" rtlCol="0" anchor="t">
            <a:normAutofit/>
          </a:bodyPr>
          <a:lstStyle/>
          <a:p>
            <a:r>
              <a:rPr lang="en-GB" sz="3600" dirty="0"/>
              <a:t>GDPR May 2018</a:t>
            </a:r>
          </a:p>
          <a:p>
            <a:r>
              <a:rPr lang="en-GB" sz="3600" dirty="0"/>
              <a:t>Historically no teeth – Max fine of £500,000 and few at this maximum. </a:t>
            </a:r>
          </a:p>
          <a:p>
            <a:r>
              <a:rPr lang="en-GB" sz="3600" dirty="0"/>
              <a:t>Now max fine of £17.5 million</a:t>
            </a:r>
          </a:p>
          <a:p>
            <a:r>
              <a:rPr lang="en-GB" sz="3600" dirty="0"/>
              <a:t>No fee for subject access requests</a:t>
            </a:r>
          </a:p>
          <a:p>
            <a:endParaRPr lang="en-GB" sz="3600" dirty="0"/>
          </a:p>
          <a:p>
            <a:endParaRPr lang="en-GB" sz="3600" dirty="0"/>
          </a:p>
          <a:p>
            <a:endParaRPr lang="en-GB" sz="2400" dirty="0"/>
          </a:p>
        </p:txBody>
      </p:sp>
    </p:spTree>
    <p:extLst>
      <p:ext uri="{BB962C8B-B14F-4D97-AF65-F5344CB8AC3E}">
        <p14:creationId xmlns:p14="http://schemas.microsoft.com/office/powerpoint/2010/main" val="147746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2"/>
                </a:solidFill>
              </a:rPr>
              <a:t>3. Sensitive Personal Data now called ‘Special categories of data’</a:t>
            </a:r>
          </a:p>
        </p:txBody>
      </p:sp>
      <p:sp>
        <p:nvSpPr>
          <p:cNvPr id="3" name="Content Placeholder 2"/>
          <p:cNvSpPr>
            <a:spLocks noGrp="1"/>
          </p:cNvSpPr>
          <p:nvPr>
            <p:ph idx="1"/>
          </p:nvPr>
        </p:nvSpPr>
        <p:spPr/>
        <p:txBody>
          <a:bodyPr>
            <a:normAutofit fontScale="92500" lnSpcReduction="20000"/>
          </a:bodyPr>
          <a:lstStyle/>
          <a:p>
            <a:r>
              <a:rPr lang="en-US" dirty="0"/>
              <a:t>Ethnic or racial origin</a:t>
            </a:r>
          </a:p>
          <a:p>
            <a:r>
              <a:rPr lang="en-US" dirty="0"/>
              <a:t>Political opinion</a:t>
            </a:r>
          </a:p>
          <a:p>
            <a:r>
              <a:rPr lang="en-US" dirty="0"/>
              <a:t>Religious beliefs</a:t>
            </a:r>
          </a:p>
          <a:p>
            <a:r>
              <a:rPr lang="en-US" dirty="0"/>
              <a:t>Trade Union membership</a:t>
            </a:r>
          </a:p>
          <a:p>
            <a:r>
              <a:rPr lang="en-US" dirty="0"/>
              <a:t>Health (physical or mental)</a:t>
            </a:r>
          </a:p>
          <a:p>
            <a:r>
              <a:rPr lang="en-US" dirty="0"/>
              <a:t>Sex life</a:t>
            </a:r>
          </a:p>
          <a:p>
            <a:r>
              <a:rPr lang="en-US" dirty="0"/>
              <a:t>Commission of offences (or allegation) or detail of proceedings or sentences passed</a:t>
            </a:r>
          </a:p>
        </p:txBody>
      </p:sp>
    </p:spTree>
    <p:extLst>
      <p:ext uri="{BB962C8B-B14F-4D97-AF65-F5344CB8AC3E}">
        <p14:creationId xmlns:p14="http://schemas.microsoft.com/office/powerpoint/2010/main" val="148032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2"/>
                </a:solidFill>
              </a:rPr>
              <a:t>3. Special categories of data</a:t>
            </a:r>
          </a:p>
        </p:txBody>
      </p:sp>
      <p:sp>
        <p:nvSpPr>
          <p:cNvPr id="3" name="Content Placeholder 2"/>
          <p:cNvSpPr>
            <a:spLocks noGrp="1"/>
          </p:cNvSpPr>
          <p:nvPr>
            <p:ph idx="1"/>
          </p:nvPr>
        </p:nvSpPr>
        <p:spPr/>
        <p:txBody>
          <a:bodyPr/>
          <a:lstStyle/>
          <a:p>
            <a:r>
              <a:rPr lang="en-US" dirty="0"/>
              <a:t>New categories</a:t>
            </a:r>
          </a:p>
          <a:p>
            <a:pPr lvl="1"/>
            <a:r>
              <a:rPr lang="en-US" dirty="0"/>
              <a:t>Genetic data</a:t>
            </a:r>
          </a:p>
          <a:p>
            <a:pPr lvl="1"/>
            <a:r>
              <a:rPr lang="en-US" dirty="0"/>
              <a:t>Biometric data</a:t>
            </a:r>
          </a:p>
        </p:txBody>
      </p:sp>
    </p:spTree>
    <p:extLst>
      <p:ext uri="{BB962C8B-B14F-4D97-AF65-F5344CB8AC3E}">
        <p14:creationId xmlns:p14="http://schemas.microsoft.com/office/powerpoint/2010/main" val="436484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Confidentiality</a:t>
            </a:r>
          </a:p>
        </p:txBody>
      </p:sp>
      <p:sp>
        <p:nvSpPr>
          <p:cNvPr id="5" name="Vertical Text Placeholder 4"/>
          <p:cNvSpPr>
            <a:spLocks noGrp="1"/>
          </p:cNvSpPr>
          <p:nvPr>
            <p:ph type="body" orient="vert" idx="1"/>
          </p:nvPr>
        </p:nvSpPr>
        <p:spPr>
          <a:xfrm>
            <a:off x="360968" y="854345"/>
            <a:ext cx="8318832" cy="4392488"/>
          </a:xfrm>
        </p:spPr>
        <p:txBody>
          <a:bodyPr>
            <a:normAutofit lnSpcReduction="10000"/>
          </a:bodyPr>
          <a:lstStyle/>
          <a:p>
            <a:endParaRPr lang="en-GB" sz="2800" dirty="0"/>
          </a:p>
          <a:p>
            <a:r>
              <a:rPr lang="en-GB" sz="2800" dirty="0"/>
              <a:t>Confidentiality is paramount in the coaching relationship</a:t>
            </a:r>
          </a:p>
          <a:p>
            <a:r>
              <a:rPr lang="en-GB" sz="2800" dirty="0"/>
              <a:t>Ensure the venue is appropriate (quiet, not easily overheard, free from interruptions).</a:t>
            </a:r>
          </a:p>
          <a:p>
            <a:r>
              <a:rPr lang="en-GB" sz="2800" dirty="0"/>
              <a:t>Ensure notes are taken and stored in line with the GDPR 2018</a:t>
            </a:r>
          </a:p>
          <a:p>
            <a:r>
              <a:rPr lang="en-GB" sz="2800" dirty="0"/>
              <a:t>Be careful not to leave sensitive information on a printer, on a desk, on a portable memory stick etc.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241497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Ethical practice</a:t>
            </a:r>
          </a:p>
        </p:txBody>
      </p:sp>
      <p:sp>
        <p:nvSpPr>
          <p:cNvPr id="5" name="Vertical Text Placeholder 4"/>
          <p:cNvSpPr>
            <a:spLocks noGrp="1"/>
          </p:cNvSpPr>
          <p:nvPr>
            <p:ph type="body" orient="vert" idx="1"/>
          </p:nvPr>
        </p:nvSpPr>
        <p:spPr>
          <a:xfrm>
            <a:off x="405584" y="834501"/>
            <a:ext cx="8318832" cy="4392488"/>
          </a:xfrm>
        </p:spPr>
        <p:txBody>
          <a:bodyPr>
            <a:normAutofit/>
          </a:bodyPr>
          <a:lstStyle/>
          <a:p>
            <a:endParaRPr lang="en-GB" sz="2800" dirty="0"/>
          </a:p>
          <a:p>
            <a:r>
              <a:rPr lang="en-GB" sz="2800" dirty="0"/>
              <a:t>Do not ‘guide’, ‘push’ ‘pull’ your </a:t>
            </a:r>
            <a:r>
              <a:rPr lang="en-GB" sz="2800" dirty="0" err="1"/>
              <a:t>coachee</a:t>
            </a:r>
            <a:r>
              <a:rPr lang="en-GB" sz="2800" dirty="0"/>
              <a:t> – if a ‘hybrid’ approach is adopted, stick to the terms of reference for this agreement.</a:t>
            </a:r>
          </a:p>
          <a:p>
            <a:r>
              <a:rPr lang="en-GB" sz="2800" dirty="0"/>
              <a:t>Do not impart your personal views </a:t>
            </a:r>
          </a:p>
          <a:p>
            <a:r>
              <a:rPr lang="en-GB" sz="2800" dirty="0"/>
              <a:t>Refrain from slipping in to ‘counsellor mode’</a:t>
            </a:r>
          </a:p>
          <a:p>
            <a:r>
              <a:rPr lang="en-GB" sz="2800" dirty="0"/>
              <a:t>Steer the </a:t>
            </a:r>
            <a:r>
              <a:rPr lang="en-GB" sz="2800" dirty="0" err="1"/>
              <a:t>coachee</a:t>
            </a:r>
            <a:r>
              <a:rPr lang="en-GB" sz="2800" dirty="0"/>
              <a:t> to additional supportive interventions if need be (employee assistance line, occupational health)</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7020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Supervision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38B5167-CBD4-48B0-86F2-2D0537BC93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504" y="1276906"/>
            <a:ext cx="6192688" cy="762000"/>
          </a:xfrm>
          <a:prstGeom prst="rect">
            <a:avLst/>
          </a:prstGeom>
        </p:spPr>
      </p:pic>
      <p:pic>
        <p:nvPicPr>
          <p:cNvPr id="15" name="Picture 14">
            <a:extLst>
              <a:ext uri="{FF2B5EF4-FFF2-40B4-BE49-F238E27FC236}">
                <a16:creationId xmlns:a16="http://schemas.microsoft.com/office/drawing/2014/main" id="{E2DE0B88-3D90-4641-AD07-4FEA52A4592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99592" y="2502955"/>
            <a:ext cx="3007122" cy="2316140"/>
          </a:xfrm>
          <a:prstGeom prst="rect">
            <a:avLst/>
          </a:prstGeom>
        </p:spPr>
      </p:pic>
      <p:sp>
        <p:nvSpPr>
          <p:cNvPr id="16" name="TextBox 15">
            <a:extLst>
              <a:ext uri="{FF2B5EF4-FFF2-40B4-BE49-F238E27FC236}">
                <a16:creationId xmlns:a16="http://schemas.microsoft.com/office/drawing/2014/main" id="{194EE6D2-86CB-4498-86BD-EFB6104E6A37}"/>
              </a:ext>
            </a:extLst>
          </p:cNvPr>
          <p:cNvSpPr txBox="1"/>
          <p:nvPr/>
        </p:nvSpPr>
        <p:spPr>
          <a:xfrm>
            <a:off x="2651919" y="5877756"/>
            <a:ext cx="3421956" cy="230832"/>
          </a:xfrm>
          <a:prstGeom prst="rect">
            <a:avLst/>
          </a:prstGeom>
          <a:noFill/>
        </p:spPr>
        <p:txBody>
          <a:bodyPr wrap="square" rtlCol="0">
            <a:spAutoFit/>
          </a:bodyPr>
          <a:lstStyle/>
          <a:p>
            <a:r>
              <a:rPr lang="en-GB" sz="900">
                <a:hlinkClick r:id="rId6" tooltip="https://commons.wikimedia.org/wiki/File:Knowledge_transfer.svg"/>
              </a:rPr>
              <a:t>This Photo</a:t>
            </a:r>
            <a:r>
              <a:rPr lang="en-GB" sz="900"/>
              <a:t> by Unknown Author is licensed under </a:t>
            </a:r>
            <a:r>
              <a:rPr lang="en-GB" sz="900">
                <a:hlinkClick r:id="rId7" tooltip="https://creativecommons.org/licenses/by-sa/3.0/"/>
              </a:rPr>
              <a:t>CC BY-SA</a:t>
            </a:r>
            <a:endParaRPr lang="en-GB" sz="900"/>
          </a:p>
        </p:txBody>
      </p:sp>
      <p:sp>
        <p:nvSpPr>
          <p:cNvPr id="2" name="TextBox 1">
            <a:extLst>
              <a:ext uri="{FF2B5EF4-FFF2-40B4-BE49-F238E27FC236}">
                <a16:creationId xmlns:a16="http://schemas.microsoft.com/office/drawing/2014/main" id="{436B4A21-6210-4EF5-BDFA-6A2365963C64}"/>
              </a:ext>
            </a:extLst>
          </p:cNvPr>
          <p:cNvSpPr txBox="1"/>
          <p:nvPr/>
        </p:nvSpPr>
        <p:spPr>
          <a:xfrm>
            <a:off x="4515192" y="2038906"/>
            <a:ext cx="4377288" cy="3139321"/>
          </a:xfrm>
          <a:prstGeom prst="rect">
            <a:avLst/>
          </a:prstGeom>
          <a:noFill/>
        </p:spPr>
        <p:txBody>
          <a:bodyPr wrap="square" rtlCol="0">
            <a:spAutoFit/>
          </a:bodyPr>
          <a:lstStyle/>
          <a:p>
            <a:r>
              <a:rPr lang="en-GB" sz="2200" dirty="0"/>
              <a:t>Coaching supervision has three elements:</a:t>
            </a:r>
          </a:p>
          <a:p>
            <a:pPr marL="342900" indent="-342900">
              <a:buAutoNum type="arabicParenR"/>
            </a:pPr>
            <a:r>
              <a:rPr lang="en-GB" sz="2200" dirty="0"/>
              <a:t>Coaching the coach on their coaching</a:t>
            </a:r>
          </a:p>
          <a:p>
            <a:pPr marL="342900" indent="-342900">
              <a:buAutoNum type="arabicParenR"/>
            </a:pPr>
            <a:r>
              <a:rPr lang="en-GB" sz="2200" dirty="0"/>
              <a:t>Mentoring the coach on their development in the profession</a:t>
            </a:r>
          </a:p>
          <a:p>
            <a:pPr marL="342900" indent="-342900">
              <a:buAutoNum type="arabicParenR"/>
            </a:pPr>
            <a:r>
              <a:rPr lang="en-GB" sz="2200" dirty="0"/>
              <a:t>Providing an external perspective to ensure quality of practice.</a:t>
            </a:r>
          </a:p>
        </p:txBody>
      </p:sp>
    </p:spTree>
    <p:extLst>
      <p:ext uri="{BB962C8B-B14F-4D97-AF65-F5344CB8AC3E}">
        <p14:creationId xmlns:p14="http://schemas.microsoft.com/office/powerpoint/2010/main" val="3958033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262" y="116632"/>
            <a:ext cx="8784976" cy="1293791"/>
          </a:xfrm>
        </p:spPr>
        <p:txBody>
          <a:bodyPr>
            <a:normAutofit/>
          </a:bodyPr>
          <a:lstStyle/>
          <a:p>
            <a:pPr algn="ctr"/>
            <a:r>
              <a:rPr lang="en-GB" dirty="0"/>
              <a:t>Coaching Supervision </a:t>
            </a:r>
            <a:br>
              <a:rPr lang="en-GB" dirty="0"/>
            </a:br>
            <a:r>
              <a:rPr lang="en-GB" dirty="0"/>
              <a:t> International Coach Federation</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3" name="Online Media 2" title="What is Coaching Supervision?">
            <a:hlinkClick r:id="" action="ppaction://media"/>
            <a:extLst>
              <a:ext uri="{FF2B5EF4-FFF2-40B4-BE49-F238E27FC236}">
                <a16:creationId xmlns:a16="http://schemas.microsoft.com/office/drawing/2014/main" id="{71D36B43-8E41-478A-9658-7DB4A3C4A4F2}"/>
              </a:ext>
            </a:extLst>
          </p:cNvPr>
          <p:cNvPicPr>
            <a:picLocks noRot="1" noChangeAspect="1"/>
          </p:cNvPicPr>
          <p:nvPr>
            <a:videoFile r:link="rId1"/>
          </p:nvPr>
        </p:nvPicPr>
        <p:blipFill>
          <a:blip r:embed="rId4"/>
          <a:stretch>
            <a:fillRect/>
          </a:stretch>
        </p:blipFill>
        <p:spPr>
          <a:xfrm>
            <a:off x="1187624" y="1410423"/>
            <a:ext cx="7056784" cy="4178817"/>
          </a:xfrm>
          <a:prstGeom prst="rect">
            <a:avLst/>
          </a:prstGeom>
        </p:spPr>
      </p:pic>
    </p:spTree>
    <p:extLst>
      <p:ext uri="{BB962C8B-B14F-4D97-AF65-F5344CB8AC3E}">
        <p14:creationId xmlns:p14="http://schemas.microsoft.com/office/powerpoint/2010/main" val="2243757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contract</a:t>
            </a:r>
          </a:p>
        </p:txBody>
      </p:sp>
      <p:sp>
        <p:nvSpPr>
          <p:cNvPr id="5" name="Vertical Text Placeholder 4"/>
          <p:cNvSpPr>
            <a:spLocks noGrp="1"/>
          </p:cNvSpPr>
          <p:nvPr>
            <p:ph type="body" orient="vert" idx="1"/>
          </p:nvPr>
        </p:nvSpPr>
        <p:spPr>
          <a:xfrm>
            <a:off x="405584" y="1400445"/>
            <a:ext cx="8318832" cy="4392488"/>
          </a:xfrm>
        </p:spPr>
        <p:txBody>
          <a:bodyPr>
            <a:normAutofit/>
          </a:bodyPr>
          <a:lstStyle/>
          <a:p>
            <a:r>
              <a:rPr lang="en-GB" dirty="0"/>
              <a:t>A coaching contract clearly sets out the terms of the coaching relationship</a:t>
            </a:r>
          </a:p>
          <a:p>
            <a:r>
              <a:rPr lang="en-GB" dirty="0"/>
              <a:t>It is a tool to hold parties to account should they drift from the terms of the contract</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84252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8416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Research and familiarise yourself with the following websites:</a:t>
            </a:r>
          </a:p>
          <a:p>
            <a:r>
              <a:rPr lang="en-GB" sz="2800" dirty="0">
                <a:hlinkClick r:id="rId3"/>
              </a:rPr>
              <a:t>https://www.associationforcoaching.com/</a:t>
            </a:r>
            <a:endParaRPr lang="en-GB" sz="2800" dirty="0"/>
          </a:p>
          <a:p>
            <a:r>
              <a:rPr lang="en-GB" sz="2800" dirty="0">
                <a:hlinkClick r:id="rId4"/>
              </a:rPr>
              <a:t>https://iactm.org/</a:t>
            </a:r>
            <a:endParaRPr lang="en-GB" sz="2800" dirty="0"/>
          </a:p>
          <a:p>
            <a:r>
              <a:rPr lang="en-GB" sz="2800" dirty="0">
                <a:hlinkClick r:id="rId5"/>
              </a:rPr>
              <a:t>https://coachfederation.org/</a:t>
            </a:r>
            <a:endParaRPr lang="en-GB" sz="2800" dirty="0"/>
          </a:p>
          <a:p>
            <a:r>
              <a:rPr lang="en-GB" sz="2800" dirty="0">
                <a:hlinkClick r:id="rId6"/>
              </a:rPr>
              <a:t>https://www.i-l-m.com/</a:t>
            </a: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8232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4DB0B-8063-423C-A4DD-01AF6D3E94DB}"/>
              </a:ext>
            </a:extLst>
          </p:cNvPr>
          <p:cNvSpPr>
            <a:spLocks noGrp="1"/>
          </p:cNvSpPr>
          <p:nvPr>
            <p:ph type="title"/>
          </p:nvPr>
        </p:nvSpPr>
        <p:spPr/>
        <p:txBody>
          <a:bodyPr/>
          <a:lstStyle/>
          <a:p>
            <a:r>
              <a:rPr lang="en-GB" dirty="0"/>
              <a:t>4. Coaching and Mentoring Outcomes</a:t>
            </a:r>
          </a:p>
        </p:txBody>
      </p:sp>
      <p:sp>
        <p:nvSpPr>
          <p:cNvPr id="3" name="Vertical Text Placeholder 2">
            <a:extLst>
              <a:ext uri="{FF2B5EF4-FFF2-40B4-BE49-F238E27FC236}">
                <a16:creationId xmlns:a16="http://schemas.microsoft.com/office/drawing/2014/main" id="{FFA6910E-5DD5-496B-911A-82370F909712}"/>
              </a:ext>
            </a:extLst>
          </p:cNvPr>
          <p:cNvSpPr>
            <a:spLocks noGrp="1"/>
          </p:cNvSpPr>
          <p:nvPr>
            <p:ph type="body" orient="vert" idx="1"/>
          </p:nvPr>
        </p:nvSpPr>
        <p:spPr>
          <a:xfrm>
            <a:off x="412584" y="1717398"/>
            <a:ext cx="8318832" cy="3930559"/>
          </a:xfrm>
        </p:spPr>
        <p:txBody>
          <a:bodyPr>
            <a:normAutofit/>
          </a:bodyPr>
          <a:lstStyle/>
          <a:p>
            <a:r>
              <a:rPr lang="en-GB" sz="3600" dirty="0"/>
              <a:t>Tangible</a:t>
            </a:r>
          </a:p>
          <a:p>
            <a:pPr lvl="1"/>
            <a:r>
              <a:rPr lang="en-GB" sz="3200" dirty="0"/>
              <a:t>Can touch</a:t>
            </a:r>
          </a:p>
          <a:p>
            <a:r>
              <a:rPr lang="en-GB" sz="3600" dirty="0"/>
              <a:t>Intangible</a:t>
            </a:r>
          </a:p>
          <a:p>
            <a:pPr lvl="1"/>
            <a:r>
              <a:rPr lang="en-GB" sz="3200" dirty="0"/>
              <a:t>Can’t touch</a:t>
            </a:r>
          </a:p>
        </p:txBody>
      </p:sp>
      <p:sp>
        <p:nvSpPr>
          <p:cNvPr id="4" name="Vertical Text Placeholder 3">
            <a:extLst>
              <a:ext uri="{FF2B5EF4-FFF2-40B4-BE49-F238E27FC236}">
                <a16:creationId xmlns:a16="http://schemas.microsoft.com/office/drawing/2014/main" id="{EF9157F1-5D5F-4EBF-A53C-9E9D33E860C6}"/>
              </a:ext>
            </a:extLst>
          </p:cNvPr>
          <p:cNvSpPr>
            <a:spLocks noGrp="1"/>
          </p:cNvSpPr>
          <p:nvPr>
            <p:ph type="body" orient="vert" idx="13"/>
          </p:nvPr>
        </p:nvSpPr>
        <p:spPr/>
        <p:txBody>
          <a:bodyPr/>
          <a:lstStyle/>
          <a:p>
            <a:r>
              <a:rPr lang="en-GB" dirty="0"/>
              <a:t>Tangible and Intangible Benefits</a:t>
            </a:r>
          </a:p>
        </p:txBody>
      </p:sp>
    </p:spTree>
    <p:extLst>
      <p:ext uri="{BB962C8B-B14F-4D97-AF65-F5344CB8AC3E}">
        <p14:creationId xmlns:p14="http://schemas.microsoft.com/office/powerpoint/2010/main" val="2387045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DA9C-6F61-79A9-9590-03FF2EC11385}"/>
              </a:ext>
            </a:extLst>
          </p:cNvPr>
          <p:cNvSpPr>
            <a:spLocks noGrp="1"/>
          </p:cNvSpPr>
          <p:nvPr>
            <p:ph type="title"/>
          </p:nvPr>
        </p:nvSpPr>
        <p:spPr/>
        <p:txBody>
          <a:bodyPr>
            <a:normAutofit/>
          </a:bodyPr>
          <a:lstStyle/>
          <a:p>
            <a:r>
              <a:rPr lang="en-GB" sz="2800" dirty="0"/>
              <a:t>4. Coaching outcome example (Basford, 2024)</a:t>
            </a:r>
          </a:p>
        </p:txBody>
      </p:sp>
      <p:sp>
        <p:nvSpPr>
          <p:cNvPr id="3" name="Vertical Text Placeholder 2">
            <a:extLst>
              <a:ext uri="{FF2B5EF4-FFF2-40B4-BE49-F238E27FC236}">
                <a16:creationId xmlns:a16="http://schemas.microsoft.com/office/drawing/2014/main" id="{4399F484-C117-13B2-D674-DEAFD1C97B0A}"/>
              </a:ext>
            </a:extLst>
          </p:cNvPr>
          <p:cNvSpPr>
            <a:spLocks noGrp="1"/>
          </p:cNvSpPr>
          <p:nvPr>
            <p:ph type="body" orient="vert" idx="1"/>
          </p:nvPr>
        </p:nvSpPr>
        <p:spPr/>
        <p:txBody>
          <a:bodyPr/>
          <a:lstStyle/>
          <a:p>
            <a:r>
              <a:rPr lang="en-GB" dirty="0"/>
              <a:t>Coaching is at the heart of their performance development strategy.</a:t>
            </a:r>
          </a:p>
          <a:p>
            <a:r>
              <a:rPr lang="en-GB" dirty="0"/>
              <a:t>Focus on real-time coaching conversations.</a:t>
            </a:r>
          </a:p>
          <a:p>
            <a:r>
              <a:rPr lang="en-GB" dirty="0"/>
              <a:t>88% per cent of their employees believe they have improved their existing skills, learned new skills or had a development opportunity in the past 12 months. </a:t>
            </a:r>
          </a:p>
        </p:txBody>
      </p:sp>
      <p:sp>
        <p:nvSpPr>
          <p:cNvPr id="4" name="Vertical Text Placeholder 3">
            <a:extLst>
              <a:ext uri="{FF2B5EF4-FFF2-40B4-BE49-F238E27FC236}">
                <a16:creationId xmlns:a16="http://schemas.microsoft.com/office/drawing/2014/main" id="{2D61EF87-5BDC-2C78-F6C3-59696391DA2C}"/>
              </a:ext>
            </a:extLst>
          </p:cNvPr>
          <p:cNvSpPr>
            <a:spLocks noGrp="1"/>
          </p:cNvSpPr>
          <p:nvPr>
            <p:ph type="body" orient="vert" idx="13"/>
          </p:nvPr>
        </p:nvSpPr>
        <p:spPr/>
        <p:txBody>
          <a:bodyPr/>
          <a:lstStyle/>
          <a:p>
            <a:r>
              <a:rPr lang="en-GB" dirty="0"/>
              <a:t>AstraZeneca</a:t>
            </a:r>
          </a:p>
        </p:txBody>
      </p:sp>
    </p:spTree>
    <p:extLst>
      <p:ext uri="{BB962C8B-B14F-4D97-AF65-F5344CB8AC3E}">
        <p14:creationId xmlns:p14="http://schemas.microsoft.com/office/powerpoint/2010/main" val="2151638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7629A-5714-B485-67FA-169F8900160A}"/>
              </a:ext>
            </a:extLst>
          </p:cNvPr>
          <p:cNvSpPr>
            <a:spLocks noGrp="1"/>
          </p:cNvSpPr>
          <p:nvPr>
            <p:ph type="title"/>
          </p:nvPr>
        </p:nvSpPr>
        <p:spPr>
          <a:xfrm>
            <a:off x="405584" y="263001"/>
            <a:ext cx="8486896" cy="1143000"/>
          </a:xfrm>
        </p:spPr>
        <p:txBody>
          <a:bodyPr>
            <a:normAutofit/>
          </a:bodyPr>
          <a:lstStyle/>
          <a:p>
            <a:r>
              <a:rPr lang="en-GB" sz="2800" dirty="0"/>
              <a:t>4. Mentoring outcome example (Farren-Hines, 2024)</a:t>
            </a:r>
          </a:p>
        </p:txBody>
      </p:sp>
      <p:sp>
        <p:nvSpPr>
          <p:cNvPr id="3" name="Vertical Text Placeholder 2">
            <a:extLst>
              <a:ext uri="{FF2B5EF4-FFF2-40B4-BE49-F238E27FC236}">
                <a16:creationId xmlns:a16="http://schemas.microsoft.com/office/drawing/2014/main" id="{1F6A1662-2CB3-1EB0-AD60-1F66A3BA321B}"/>
              </a:ext>
            </a:extLst>
          </p:cNvPr>
          <p:cNvSpPr>
            <a:spLocks noGrp="1"/>
          </p:cNvSpPr>
          <p:nvPr>
            <p:ph type="body" orient="vert" idx="1"/>
          </p:nvPr>
        </p:nvSpPr>
        <p:spPr/>
        <p:txBody>
          <a:bodyPr/>
          <a:lstStyle/>
          <a:p>
            <a:r>
              <a:rPr lang="en-GB" dirty="0"/>
              <a:t>Unconventional programme – Thrive.</a:t>
            </a:r>
          </a:p>
          <a:p>
            <a:r>
              <a:rPr lang="en-GB" dirty="0"/>
              <a:t>Teams based approach.</a:t>
            </a:r>
          </a:p>
          <a:p>
            <a:r>
              <a:rPr lang="en-GB" dirty="0"/>
              <a:t>Use of a Thrive diary for mentees.</a:t>
            </a:r>
          </a:p>
          <a:p>
            <a:r>
              <a:rPr lang="en-GB" dirty="0"/>
              <a:t>Benefits for both mentees and mentors</a:t>
            </a:r>
          </a:p>
          <a:p>
            <a:pPr lvl="1"/>
            <a:endParaRPr lang="en-GB" dirty="0"/>
          </a:p>
          <a:p>
            <a:endParaRPr lang="en-GB" dirty="0"/>
          </a:p>
          <a:p>
            <a:endParaRPr lang="en-GB" dirty="0"/>
          </a:p>
        </p:txBody>
      </p:sp>
      <p:sp>
        <p:nvSpPr>
          <p:cNvPr id="4" name="Vertical Text Placeholder 3">
            <a:extLst>
              <a:ext uri="{FF2B5EF4-FFF2-40B4-BE49-F238E27FC236}">
                <a16:creationId xmlns:a16="http://schemas.microsoft.com/office/drawing/2014/main" id="{0A784D35-520A-6760-FA12-FEFF8FA79834}"/>
              </a:ext>
            </a:extLst>
          </p:cNvPr>
          <p:cNvSpPr>
            <a:spLocks noGrp="1"/>
          </p:cNvSpPr>
          <p:nvPr>
            <p:ph type="body" orient="vert" idx="13"/>
          </p:nvPr>
        </p:nvSpPr>
        <p:spPr/>
        <p:txBody>
          <a:bodyPr/>
          <a:lstStyle/>
          <a:p>
            <a:r>
              <a:rPr lang="en-GB" dirty="0"/>
              <a:t>Vita Health Group</a:t>
            </a:r>
          </a:p>
        </p:txBody>
      </p:sp>
    </p:spTree>
    <p:extLst>
      <p:ext uri="{BB962C8B-B14F-4D97-AF65-F5344CB8AC3E}">
        <p14:creationId xmlns:p14="http://schemas.microsoft.com/office/powerpoint/2010/main" val="3381700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F9674-87B6-39CD-16D2-A16F0A3C753E}"/>
              </a:ext>
            </a:extLst>
          </p:cNvPr>
          <p:cNvSpPr>
            <a:spLocks noGrp="1"/>
          </p:cNvSpPr>
          <p:nvPr>
            <p:ph type="title"/>
          </p:nvPr>
        </p:nvSpPr>
        <p:spPr/>
        <p:txBody>
          <a:bodyPr/>
          <a:lstStyle/>
          <a:p>
            <a:r>
              <a:rPr lang="en-GB" dirty="0"/>
              <a:t>4. Mentoring benefits</a:t>
            </a:r>
          </a:p>
        </p:txBody>
      </p:sp>
      <p:sp>
        <p:nvSpPr>
          <p:cNvPr id="3" name="Vertical Text Placeholder 2">
            <a:extLst>
              <a:ext uri="{FF2B5EF4-FFF2-40B4-BE49-F238E27FC236}">
                <a16:creationId xmlns:a16="http://schemas.microsoft.com/office/drawing/2014/main" id="{313D3CEE-6382-D019-23F9-29F88B639033}"/>
              </a:ext>
            </a:extLst>
          </p:cNvPr>
          <p:cNvSpPr>
            <a:spLocks noGrp="1"/>
          </p:cNvSpPr>
          <p:nvPr>
            <p:ph type="body" orient="vert" idx="1"/>
          </p:nvPr>
        </p:nvSpPr>
        <p:spPr/>
        <p:txBody>
          <a:bodyPr>
            <a:normAutofit fontScale="70000" lnSpcReduction="20000"/>
          </a:bodyPr>
          <a:lstStyle/>
          <a:p>
            <a:r>
              <a:rPr lang="en-GB" dirty="0"/>
              <a:t>Mentees:	</a:t>
            </a:r>
          </a:p>
          <a:p>
            <a:pPr lvl="1"/>
            <a:r>
              <a:rPr lang="en-GB" dirty="0"/>
              <a:t>80% used newfound skills and insights to tackle challenges differently and experienced increased confidence</a:t>
            </a:r>
          </a:p>
          <a:p>
            <a:pPr lvl="1"/>
            <a:r>
              <a:rPr lang="en-GB" dirty="0"/>
              <a:t>70% found value in building relationships across the organisation and focusing on personal development</a:t>
            </a:r>
          </a:p>
          <a:p>
            <a:pPr lvl="1"/>
            <a:endParaRPr lang="en-GB" dirty="0"/>
          </a:p>
          <a:p>
            <a:r>
              <a:rPr lang="en-GB" dirty="0"/>
              <a:t>Mentors:	</a:t>
            </a:r>
          </a:p>
          <a:p>
            <a:pPr lvl="1"/>
            <a:r>
              <a:rPr lang="en-GB" dirty="0"/>
              <a:t>94% reported developing relationships across the organisation, gaining invaluable perspectives from their interactions with mentees.</a:t>
            </a:r>
          </a:p>
          <a:p>
            <a:pPr lvl="1"/>
            <a:r>
              <a:rPr lang="en-GB" dirty="0"/>
              <a:t>90% expressed a heightened appreciation for the impact they can make on others, alongside an enhancement of their own mentoring skills and toolkit.</a:t>
            </a:r>
          </a:p>
          <a:p>
            <a:pPr lvl="1"/>
            <a:endParaRPr lang="en-GB" dirty="0"/>
          </a:p>
        </p:txBody>
      </p:sp>
      <p:sp>
        <p:nvSpPr>
          <p:cNvPr id="4" name="Vertical Text Placeholder 3">
            <a:extLst>
              <a:ext uri="{FF2B5EF4-FFF2-40B4-BE49-F238E27FC236}">
                <a16:creationId xmlns:a16="http://schemas.microsoft.com/office/drawing/2014/main" id="{443F67A4-70C0-B543-D12F-40E171643425}"/>
              </a:ext>
            </a:extLst>
          </p:cNvPr>
          <p:cNvSpPr>
            <a:spLocks noGrp="1"/>
          </p:cNvSpPr>
          <p:nvPr>
            <p:ph type="body" orient="vert" idx="13"/>
          </p:nvPr>
        </p:nvSpPr>
        <p:spPr/>
        <p:txBody>
          <a:bodyPr/>
          <a:lstStyle/>
          <a:p>
            <a:r>
              <a:rPr lang="en-GB" dirty="0"/>
              <a:t>Vita Health Group</a:t>
            </a:r>
          </a:p>
        </p:txBody>
      </p:sp>
    </p:spTree>
    <p:extLst>
      <p:ext uri="{BB962C8B-B14F-4D97-AF65-F5344CB8AC3E}">
        <p14:creationId xmlns:p14="http://schemas.microsoft.com/office/powerpoint/2010/main" val="9779803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55BD-7C39-4A05-8186-16E8D08CC5B6}"/>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A569FE1-2E6E-40EB-A3CE-3CBB73AB86D6}"/>
              </a:ext>
            </a:extLst>
          </p:cNvPr>
          <p:cNvSpPr>
            <a:spLocks noGrp="1"/>
          </p:cNvSpPr>
          <p:nvPr>
            <p:ph idx="1"/>
          </p:nvPr>
        </p:nvSpPr>
        <p:spPr>
          <a:xfrm>
            <a:off x="457200" y="1312168"/>
            <a:ext cx="8229600" cy="3917032"/>
          </a:xfrm>
        </p:spPr>
        <p:txBody>
          <a:bodyPr>
            <a:normAutofit lnSpcReduction="10000"/>
          </a:bodyPr>
          <a:lstStyle/>
          <a:p>
            <a:r>
              <a:rPr lang="en-GB" dirty="0"/>
              <a:t>The Line Manager as the coach/mentor</a:t>
            </a:r>
          </a:p>
          <a:p>
            <a:r>
              <a:rPr lang="en-GB" dirty="0"/>
              <a:t>Regulations affecting coaching and mentoring (GDPR 2018 / Ethics /Confidentiality/Coaching Contracts/Coaching and Mentoring professional bodies).</a:t>
            </a:r>
          </a:p>
          <a:p>
            <a:r>
              <a:rPr lang="en-GB" dirty="0"/>
              <a:t>Coaching and Mentoring outcomes</a:t>
            </a:r>
          </a:p>
          <a:p>
            <a:r>
              <a:rPr lang="en-GB" i="1" dirty="0"/>
              <a:t>Practice the practical exercise</a:t>
            </a:r>
          </a:p>
        </p:txBody>
      </p:sp>
    </p:spTree>
    <p:extLst>
      <p:ext uri="{BB962C8B-B14F-4D97-AF65-F5344CB8AC3E}">
        <p14:creationId xmlns:p14="http://schemas.microsoft.com/office/powerpoint/2010/main" val="2270071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BA98-37A2-4143-1FBF-6614F0F34C70}"/>
              </a:ext>
            </a:extLst>
          </p:cNvPr>
          <p:cNvSpPr>
            <a:spLocks noGrp="1"/>
          </p:cNvSpPr>
          <p:nvPr>
            <p:ph type="title"/>
          </p:nvPr>
        </p:nvSpPr>
        <p:spPr/>
        <p:txBody>
          <a:bodyPr/>
          <a:lstStyle/>
          <a:p>
            <a:r>
              <a:rPr lang="en-GB" dirty="0"/>
              <a:t>Practice the Practical</a:t>
            </a:r>
          </a:p>
        </p:txBody>
      </p:sp>
      <p:pic>
        <p:nvPicPr>
          <p:cNvPr id="5" name="Content Placeholder 4">
            <a:extLst>
              <a:ext uri="{FF2B5EF4-FFF2-40B4-BE49-F238E27FC236}">
                <a16:creationId xmlns:a16="http://schemas.microsoft.com/office/drawing/2014/main" id="{17FEA45B-E1B7-8192-E9A6-38E3B7F670C0}"/>
              </a:ext>
            </a:extLst>
          </p:cNvPr>
          <p:cNvPicPr>
            <a:picLocks noGrp="1" noChangeAspect="1"/>
          </p:cNvPicPr>
          <p:nvPr>
            <p:ph idx="1"/>
          </p:nvPr>
        </p:nvPicPr>
        <p:blipFill>
          <a:blip r:embed="rId2"/>
          <a:stretch>
            <a:fillRect/>
          </a:stretch>
        </p:blipFill>
        <p:spPr>
          <a:xfrm>
            <a:off x="457200" y="2306051"/>
            <a:ext cx="8229600" cy="2504660"/>
          </a:xfrm>
          <a:prstGeom prst="rect">
            <a:avLst/>
          </a:prstGeom>
        </p:spPr>
      </p:pic>
    </p:spTree>
    <p:extLst>
      <p:ext uri="{BB962C8B-B14F-4D97-AF65-F5344CB8AC3E}">
        <p14:creationId xmlns:p14="http://schemas.microsoft.com/office/powerpoint/2010/main" val="31249731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b="1" dirty="0">
                <a:solidFill>
                  <a:schemeClr val="tx1"/>
                </a:solidFill>
              </a:rPr>
              <a:t>Instant Payoff Coaching </a:t>
            </a:r>
          </a:p>
        </p:txBody>
      </p:sp>
      <p:sp>
        <p:nvSpPr>
          <p:cNvPr id="3" name="Vertical Text Placeholder 2"/>
          <p:cNvSpPr>
            <a:spLocks noGrp="1"/>
          </p:cNvSpPr>
          <p:nvPr>
            <p:ph type="body" orient="vert" idx="1"/>
          </p:nvPr>
        </p:nvSpPr>
        <p:spPr>
          <a:xfrm>
            <a:off x="230993" y="810245"/>
            <a:ext cx="8530483" cy="5067027"/>
          </a:xfrm>
        </p:spPr>
        <p:txBody>
          <a:bodyPr>
            <a:noAutofit/>
          </a:bodyPr>
          <a:lstStyle/>
          <a:p>
            <a:pPr lvl="0" algn="just"/>
            <a:r>
              <a:rPr lang="en-GB" sz="2000" dirty="0"/>
              <a:t>Ask the </a:t>
            </a:r>
            <a:r>
              <a:rPr lang="en-GB" sz="2000" dirty="0" err="1"/>
              <a:t>coachee</a:t>
            </a:r>
            <a:r>
              <a:rPr lang="en-GB" sz="2000" dirty="0"/>
              <a:t> to describe the current issue or problem, with specific examples and a small amount of relevant background.</a:t>
            </a:r>
          </a:p>
          <a:p>
            <a:pPr lvl="0" algn="just"/>
            <a:r>
              <a:rPr lang="en-GB" sz="2000" dirty="0"/>
              <a:t>Ask him/her to describe the desired outcome – paint as specific a ‘picture’ as possible of how things would be if s/he had sorted out the problem.  Do not try to solve the problem, but note the emerging ideas</a:t>
            </a:r>
          </a:p>
          <a:p>
            <a:pPr lvl="0" algn="just"/>
            <a:r>
              <a:rPr lang="en-GB" sz="2000" dirty="0"/>
              <a:t>With the </a:t>
            </a:r>
            <a:r>
              <a:rPr lang="en-GB" sz="2000" dirty="0" err="1"/>
              <a:t>coachee</a:t>
            </a:r>
            <a:r>
              <a:rPr lang="en-GB" sz="2000" dirty="0"/>
              <a:t>, list all the obstacles/blocks that lie between 1 and 2.  Sort them into three groups:</a:t>
            </a:r>
          </a:p>
          <a:p>
            <a:pPr lvl="1" algn="just"/>
            <a:r>
              <a:rPr lang="en-GB" sz="2000" dirty="0">
                <a:solidFill>
                  <a:schemeClr val="tx2"/>
                </a:solidFill>
              </a:rPr>
              <a:t>Blocks that exist in the </a:t>
            </a:r>
            <a:r>
              <a:rPr lang="en-GB" sz="2000" dirty="0" err="1">
                <a:solidFill>
                  <a:schemeClr val="tx2"/>
                </a:solidFill>
              </a:rPr>
              <a:t>coachee</a:t>
            </a:r>
            <a:r>
              <a:rPr lang="en-GB" sz="2000" dirty="0">
                <a:solidFill>
                  <a:schemeClr val="tx2"/>
                </a:solidFill>
              </a:rPr>
              <a:t> (lack of skill/knowledge, low motivation, attitude etc).</a:t>
            </a:r>
          </a:p>
          <a:p>
            <a:pPr lvl="1" algn="just"/>
            <a:r>
              <a:rPr lang="en-GB" sz="2000" dirty="0">
                <a:solidFill>
                  <a:schemeClr val="tx2"/>
                </a:solidFill>
              </a:rPr>
              <a:t>Blocks that exist in others (anxious customer, manager stressed and panicking etc.)</a:t>
            </a:r>
          </a:p>
          <a:p>
            <a:pPr lvl="1" algn="just"/>
            <a:r>
              <a:rPr lang="en-GB" sz="2000" dirty="0">
                <a:solidFill>
                  <a:schemeClr val="tx2"/>
                </a:solidFill>
              </a:rPr>
              <a:t>Blocks in the situation (inadequate resources, shift in deadline etc.</a:t>
            </a:r>
          </a:p>
          <a:p>
            <a:pPr lvl="0" algn="just"/>
            <a:r>
              <a:rPr lang="en-GB" sz="2000" dirty="0"/>
              <a:t>Jointly brainstorm ways around these blocks, and possible next steps.  Agree an approach, actions and timing. </a:t>
            </a:r>
          </a:p>
          <a:p>
            <a:pPr marL="0" indent="0" algn="ctr">
              <a:buNone/>
            </a:pPr>
            <a:r>
              <a:rPr lang="en-GB" sz="800" dirty="0"/>
              <a:t>Instant Pay-off Coaching -Landsberg, M. (2015) .</a:t>
            </a:r>
            <a:r>
              <a:rPr lang="en-GB" sz="800" i="1" dirty="0"/>
              <a:t>The Tao of Coaching Boost Your Effectiveness at Work by Developing Those Around You</a:t>
            </a:r>
            <a:r>
              <a:rPr lang="en-GB" sz="800" dirty="0"/>
              <a:t>. London: Profile Books</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25</a:t>
            </a:fld>
            <a:endParaRPr lang="en-US"/>
          </a:p>
        </p:txBody>
      </p:sp>
    </p:spTree>
    <p:extLst>
      <p:ext uri="{BB962C8B-B14F-4D97-AF65-F5344CB8AC3E}">
        <p14:creationId xmlns:p14="http://schemas.microsoft.com/office/powerpoint/2010/main" val="3514935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3209</Words>
  <Application>Microsoft Office PowerPoint</Application>
  <PresentationFormat>On-screen Show (4:3)</PresentationFormat>
  <Paragraphs>310</Paragraphs>
  <Slides>25</Slides>
  <Notes>22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Myriad Pro</vt:lpstr>
      <vt:lpstr>Arial</vt:lpstr>
      <vt:lpstr>Calibri</vt:lpstr>
      <vt:lpstr>20140311PresentationUWTSDTemplate</vt:lpstr>
      <vt:lpstr>The Line Manager as Coach/Mentor</vt:lpstr>
      <vt:lpstr>Today:</vt:lpstr>
      <vt:lpstr>Learning at work report (CIPD, 2023)</vt:lpstr>
      <vt:lpstr>1.  The Role of the Line-Manager</vt:lpstr>
      <vt:lpstr>2.  The Role of the Line-Manager</vt:lpstr>
      <vt:lpstr>2.  The Role of the Line-Manager</vt:lpstr>
      <vt:lpstr>2.  The Role of the Line-Manager</vt:lpstr>
      <vt:lpstr>3. Regulations &amp; professional practice impacting on coaching and mentoring </vt:lpstr>
      <vt:lpstr>3. General Data Protection Regulations 2018 </vt:lpstr>
      <vt:lpstr>3. Sensitive Personal Data now called ‘Special categories of data’</vt:lpstr>
      <vt:lpstr>3. Special categories of data</vt:lpstr>
      <vt:lpstr>3. Confidentiality</vt:lpstr>
      <vt:lpstr>3. Ethical practice</vt:lpstr>
      <vt:lpstr>3. Coaching Supervision</vt:lpstr>
      <vt:lpstr>Coaching Supervision   International Coach Federation</vt:lpstr>
      <vt:lpstr>3. Coaching contract</vt:lpstr>
      <vt:lpstr>3. Coaching/mentoring professional bodies</vt:lpstr>
      <vt:lpstr>3. Coaching/mentoring professional bodies</vt:lpstr>
      <vt:lpstr>4. Coaching and Mentoring Outcomes</vt:lpstr>
      <vt:lpstr>4. Coaching outcome example (Basford, 2024)</vt:lpstr>
      <vt:lpstr>4. Mentoring outcome example (Farren-Hines, 2024)</vt:lpstr>
      <vt:lpstr>4. Mentoring benefits</vt:lpstr>
      <vt:lpstr>Summary:</vt:lpstr>
      <vt:lpstr>Practice the Practical</vt:lpstr>
      <vt:lpstr>Instant Payoff Coaching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175</cp:revision>
  <cp:lastPrinted>2018-02-09T09:39:01Z</cp:lastPrinted>
  <dcterms:created xsi:type="dcterms:W3CDTF">2015-04-14T15:21:28Z</dcterms:created>
  <dcterms:modified xsi:type="dcterms:W3CDTF">2025-11-02T09:40:50Z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