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70"/>
  </p:notesMasterIdLst>
  <p:sldIdLst>
    <p:sldId id="1751" r:id="rId5"/>
    <p:sldId id="2407" r:id="rId6"/>
    <p:sldId id="1663" r:id="rId7"/>
    <p:sldId id="2385" r:id="rId8"/>
    <p:sldId id="2394" r:id="rId9"/>
    <p:sldId id="2197" r:id="rId10"/>
    <p:sldId id="2353" r:id="rId11"/>
    <p:sldId id="2336" r:id="rId12"/>
    <p:sldId id="2015" r:id="rId13"/>
    <p:sldId id="2396" r:id="rId14"/>
    <p:sldId id="2190" r:id="rId15"/>
    <p:sldId id="2382" r:id="rId16"/>
    <p:sldId id="2408" r:id="rId17"/>
    <p:sldId id="2409" r:id="rId18"/>
    <p:sldId id="2410" r:id="rId19"/>
    <p:sldId id="2401" r:id="rId20"/>
    <p:sldId id="2402" r:id="rId21"/>
    <p:sldId id="2399" r:id="rId22"/>
    <p:sldId id="2400" r:id="rId23"/>
    <p:sldId id="2009" r:id="rId24"/>
    <p:sldId id="2357" r:id="rId25"/>
    <p:sldId id="2081" r:id="rId26"/>
    <p:sldId id="2082" r:id="rId27"/>
    <p:sldId id="2397" r:id="rId28"/>
    <p:sldId id="2090" r:id="rId29"/>
    <p:sldId id="2363" r:id="rId30"/>
    <p:sldId id="2364" r:id="rId31"/>
    <p:sldId id="2366" r:id="rId32"/>
    <p:sldId id="2367" r:id="rId33"/>
    <p:sldId id="2365" r:id="rId34"/>
    <p:sldId id="2361" r:id="rId35"/>
    <p:sldId id="2398" r:id="rId36"/>
    <p:sldId id="2370" r:id="rId37"/>
    <p:sldId id="2362" r:id="rId38"/>
    <p:sldId id="2369" r:id="rId39"/>
    <p:sldId id="2371" r:id="rId40"/>
    <p:sldId id="2372" r:id="rId41"/>
    <p:sldId id="2373" r:id="rId42"/>
    <p:sldId id="2374" r:id="rId43"/>
    <p:sldId id="2074" r:id="rId44"/>
    <p:sldId id="2327" r:id="rId45"/>
    <p:sldId id="2319" r:id="rId46"/>
    <p:sldId id="2377" r:id="rId47"/>
    <p:sldId id="2322" r:id="rId48"/>
    <p:sldId id="2405" r:id="rId49"/>
    <p:sldId id="2403" r:id="rId50"/>
    <p:sldId id="2404" r:id="rId51"/>
    <p:sldId id="2406" r:id="rId52"/>
    <p:sldId id="2202" r:id="rId53"/>
    <p:sldId id="2156" r:id="rId54"/>
    <p:sldId id="2157" r:id="rId55"/>
    <p:sldId id="2158" r:id="rId56"/>
    <p:sldId id="2092" r:id="rId57"/>
    <p:sldId id="2094" r:id="rId58"/>
    <p:sldId id="2093" r:id="rId59"/>
    <p:sldId id="2095" r:id="rId60"/>
    <p:sldId id="2192" r:id="rId61"/>
    <p:sldId id="2186" r:id="rId62"/>
    <p:sldId id="2187" r:id="rId63"/>
    <p:sldId id="2185" r:id="rId64"/>
    <p:sldId id="2188" r:id="rId65"/>
    <p:sldId id="2411" r:id="rId66"/>
    <p:sldId id="2191" r:id="rId67"/>
    <p:sldId id="2189" r:id="rId68"/>
    <p:sldId id="1703" r:id="rId6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79"/>
    <a:srgbClr val="0096FF"/>
    <a:srgbClr val="005493"/>
    <a:srgbClr val="FFC000"/>
    <a:srgbClr val="ED7D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843"/>
    <p:restoredTop sz="94709"/>
  </p:normalViewPr>
  <p:slideViewPr>
    <p:cSldViewPr snapToGrid="0">
      <p:cViewPr varScale="1">
        <p:scale>
          <a:sx n="90" d="100"/>
          <a:sy n="90" d="100"/>
        </p:scale>
        <p:origin x="232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tableStyles" Target="tableStyle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7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C34071-D28F-46AF-BAEE-F2F242BBA4CC}" type="datetimeFigureOut">
              <a:t>11/12/25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22CC24-C731-4A37-98AB-E02A97D05BD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340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3FFB5-6CD0-8D09-3629-2DC7D95F5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C38D4C0A-95D3-C921-2CAF-354119488F96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7B0347A-E6DB-C248-81CD-57C12E576454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7A26AC-C7B8-4674-B5E3-BD1D0806434C}"/>
              </a:ext>
            </a:extLst>
          </p:cNvPr>
          <p:cNvSpPr txBox="1"/>
          <p:nvPr/>
        </p:nvSpPr>
        <p:spPr>
          <a:xfrm>
            <a:off x="3884755" y="0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EF0F603-1A58-CC4E-99D8-B6FBBDB69376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Segoe UI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11/12/25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77F10CF6-F3CF-18D6-83CC-F752B331AC7C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5C8FA7-F5EC-034B-B178-40741A0DAC80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5" name="Slide Image Placeholder 1">
            <a:extLst>
              <a:ext uri="{FF2B5EF4-FFF2-40B4-BE49-F238E27FC236}">
                <a16:creationId xmlns:a16="http://schemas.microsoft.com/office/drawing/2014/main" id="{A6A455BB-2094-7008-4DDD-3D373CD2F8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solidFill>
            <a:srgbClr val="5B9BD5"/>
          </a:solidFill>
          <a:ln w="12600" cap="flat">
            <a:solidFill>
              <a:srgbClr val="41719C"/>
            </a:solidFill>
            <a:prstDash val="solid"/>
            <a:miter/>
          </a:ln>
        </p:spPr>
      </p:sp>
      <p:sp>
        <p:nvSpPr>
          <p:cNvPr id="6" name="Notes Placeholder 2">
            <a:extLst>
              <a:ext uri="{FF2B5EF4-FFF2-40B4-BE49-F238E27FC236}">
                <a16:creationId xmlns:a16="http://schemas.microsoft.com/office/drawing/2014/main" id="{6E5FE179-B004-9875-1E15-092573B889C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8413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08997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5D620E-BA65-DCE0-375C-A7F89F8B74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760DB5-0400-5C81-2371-B5A53ABF95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BAAA06-5EF0-6CDE-7771-C724D1475C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794249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1748D2-2C8F-11D6-1F43-FFECFB6664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F9EFAE-6BEC-8814-C840-10FB91D5EC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1D05E5-FEDE-A0FB-CBCE-168E087696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724518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2470343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5B55BF-602F-638F-7230-10AEA306E6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EF5AA0-A422-FD45-3D05-5F2D373C0D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7CA137-E832-22B7-0CCA-A8F1D2CA85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0750679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1DCB02-8983-EC6B-CF99-82CD3709D1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31CC7B-F6C7-81F4-D2FC-D9ABC7EF82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18C3D1-AB26-2A9D-50B8-815AF31E01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61993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13061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6B3FD4-28CC-AA14-A96C-805D70B29E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EC4F0B-4BD2-54BF-0FA7-08E6E5B146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3A5CA89-5933-D09A-649A-62606B1AD4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195050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CD255C-21DD-AC47-4472-7B664CBC80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2130CA-51E5-B2F2-3B57-A0ACDFD5D3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73B25B-E4D7-0F8F-FB46-A5AF3FCCFB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308592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1AD8E9-6419-E940-E9EE-ADF9D42704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386BE3-302E-AAE8-B8C9-82F6EADDD7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A2E27D-DC37-4DC0-A0DE-39CD987B59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335891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20ABCD-A406-5073-28CB-6A975BF22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76159A-21A2-5188-1D1F-9760DDE53E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121809-3F76-2B1E-C777-00595E5354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Fi i arwain.  Wedyn nhw i arwain mewn grwpiau / fel dosbarth.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08F8D1-C1D2-92E5-DEBA-BB73C14754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E3995A-DBB0-462A-B99F-80ADEFEF7D8B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9474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659835-5BD3-661A-546E-0B9FDE7465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BF249C-174C-CB50-509E-6D3EDE8FC2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000C0E-DCB7-0D55-ED3B-6FCE3B4309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Fi i arwain.  Wedyn nhw i arwain mewn grwpiau / fel dosbarth.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59DDD6-FD21-5C0B-07CE-8EEAE6E850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E3995A-DBB0-462A-B99F-80ADEFEF7D8B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6619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58A20A-ADA1-2F4C-802C-118DE2BC69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7D363E-52F1-335C-E350-D5FA2A5AFF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DDBEFF-56D4-D5FC-4A0C-3125AD5659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686237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0A8A00-8387-C3CC-1EF4-B9D17D90BB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76B1C0-02C9-F65A-01E8-29B91AEC4A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9CA8CC0-3FBC-89C4-1FAB-24359F6F5B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7883116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9012299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56719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413855-F87A-027A-616F-DC824BC52B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5E4DA6-D322-BA46-8CE8-48B4A8544594}" type="datetime1">
              <a:rPr lang="en-US"/>
              <a:pPr lvl="0"/>
              <a:t>11/12/25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8E78F9-9BA9-0EF4-A87A-2BC9FEE238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999750-B184-77FC-4F39-F4202CB26F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9B4C6B-CE77-E24F-B687-43AE2C9C0C15}" type="slidenum"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31B6237-BB19-063A-AE61-41B72E97398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609484" y="273597"/>
            <a:ext cx="10972443" cy="1144801"/>
          </a:xfrm>
        </p:spPr>
        <p:txBody>
          <a:bodyPr lIns="0" tIns="0" rIns="0" bIns="0" anchorCtr="1"/>
          <a:lstStyle>
            <a:lvl1pPr algn="ctr" hangingPunct="0">
              <a:defRPr lang="cy-GB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55153B3-146A-508D-C872-7507F13CF8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484" y="1604515"/>
            <a:ext cx="10972443" cy="3977283"/>
          </a:xfrm>
        </p:spPr>
        <p:txBody>
          <a:bodyPr lIns="0" tIns="0" rIns="0" bIns="0"/>
          <a:lstStyle>
            <a:lvl1pPr hangingPunct="0">
              <a:spcBef>
                <a:spcPts val="1415"/>
              </a:spcBef>
              <a:defRPr lang="cy-GB" sz="3200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6068128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8.png"/><Relationship Id="rId7" Type="http://schemas.openxmlformats.org/officeDocument/2006/relationships/image" Target="../media/image4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image" Target="../media/image26.png"/><Relationship Id="rId3" Type="http://schemas.openxmlformats.org/officeDocument/2006/relationships/image" Target="../media/image17.png"/><Relationship Id="rId7" Type="http://schemas.microsoft.com/office/2007/relationships/hdphoto" Target="../media/hdphoto1.wdp"/><Relationship Id="rId12" Type="http://schemas.openxmlformats.org/officeDocument/2006/relationships/image" Target="../media/image2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4.png"/><Relationship Id="rId5" Type="http://schemas.openxmlformats.org/officeDocument/2006/relationships/image" Target="../media/image19.png"/><Relationship Id="rId10" Type="http://schemas.openxmlformats.org/officeDocument/2006/relationships/image" Target="../media/image23.png"/><Relationship Id="rId4" Type="http://schemas.openxmlformats.org/officeDocument/2006/relationships/image" Target="../media/image18.png"/><Relationship Id="rId9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sv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sv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13" Type="http://schemas.openxmlformats.org/officeDocument/2006/relationships/hyperlink" Target="https://www.deviantart.com/linux-rules/art/Sheep-Icon-big-764208350" TargetMode="External"/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12" Type="http://schemas.openxmlformats.org/officeDocument/2006/relationships/image" Target="../media/image4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11" Type="http://schemas.openxmlformats.org/officeDocument/2006/relationships/hyperlink" Target="https://openclipart.org/detail/171084" TargetMode="External"/><Relationship Id="rId5" Type="http://schemas.openxmlformats.org/officeDocument/2006/relationships/image" Target="../media/image43.png"/><Relationship Id="rId10" Type="http://schemas.openxmlformats.org/officeDocument/2006/relationships/image" Target="../media/image48.png"/><Relationship Id="rId4" Type="http://schemas.openxmlformats.org/officeDocument/2006/relationships/image" Target="../media/image42.png"/><Relationship Id="rId9" Type="http://schemas.openxmlformats.org/officeDocument/2006/relationships/image" Target="../media/image47.png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pn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Relationship Id="rId9" Type="http://schemas.openxmlformats.org/officeDocument/2006/relationships/image" Target="../media/image5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7.png"/><Relationship Id="rId4" Type="http://schemas.openxmlformats.org/officeDocument/2006/relationships/image" Target="../media/image2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fCPXFZ0JEvA?feature=oembed" TargetMode="Externa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reepngimg.com/png/48322-music-notes-download-free-download-image" TargetMode="External"/><Relationship Id="rId5" Type="http://schemas.openxmlformats.org/officeDocument/2006/relationships/image" Target="../media/image59.png"/><Relationship Id="rId4" Type="http://schemas.openxmlformats.org/officeDocument/2006/relationships/image" Target="../media/image2.png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ab4l3z06zFM?feature=oembed" TargetMode="Externa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5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66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66.png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7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8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AonnscxR0s0?feature=oembed" TargetMode="External"/><Relationship Id="rId4" Type="http://schemas.openxmlformats.org/officeDocument/2006/relationships/image" Target="../media/image69.jpeg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1.svg"/><Relationship Id="rId4" Type="http://schemas.openxmlformats.org/officeDocument/2006/relationships/image" Target="../media/image7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48B777-8105-BBF0-E8EC-449708EFC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44C501B-FC6C-5B56-56B5-464175A61C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077"/>
          <a:stretch>
            <a:fillRect/>
          </a:stretch>
        </p:blipFill>
        <p:spPr>
          <a:xfrm>
            <a:off x="-6003" y="0"/>
            <a:ext cx="12192115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514BDE31-8FB5-11EC-C134-0C2B92FA0A88}"/>
              </a:ext>
            </a:extLst>
          </p:cNvPr>
          <p:cNvSpPr txBox="1"/>
          <p:nvPr/>
        </p:nvSpPr>
        <p:spPr>
          <a:xfrm>
            <a:off x="3182820" y="245765"/>
            <a:ext cx="5827579" cy="1180170"/>
          </a:xfrm>
          <a:prstGeom prst="roundRect">
            <a:avLst/>
          </a:prstGeom>
          <a:solidFill>
            <a:schemeClr val="bg1"/>
          </a:solidFill>
          <a:ln w="28575" cap="flat">
            <a:noFill/>
            <a:prstDash val="solid"/>
            <a:miter/>
          </a:ln>
        </p:spPr>
        <p:txBody>
          <a:bodyPr vert="horz" wrap="square" lIns="68762" tIns="34198" rIns="68762" bIns="34198" anchor="ctr" anchorCtr="1" compatLnSpc="0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dirty="0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Cymraeg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mewn</a:t>
            </a:r>
            <a:r>
              <a:rPr lang="en-GB" sz="2400" b="1" dirty="0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Ymarfer</a:t>
            </a:r>
            <a:r>
              <a:rPr lang="en-GB" sz="2400" b="1" dirty="0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Proffesiynol</a:t>
            </a:r>
            <a:r>
              <a:rPr lang="en-GB" sz="2400" b="1" dirty="0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1</a:t>
            </a:r>
            <a:endParaRPr lang="en-GB" sz="2400" b="1" i="0" u="none" strike="noStrike" kern="1200" cap="none" spc="0" baseline="0" dirty="0">
              <a:solidFill>
                <a:srgbClr val="002060"/>
              </a:solidFill>
              <a:uFillTx/>
              <a:latin typeface="Aptos"/>
              <a:ea typeface="Microsoft YaHei"/>
              <a:cs typeface="Lucida Sans" pitchFamily="2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dirty="0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2025-26</a:t>
            </a:r>
            <a:endParaRPr lang="en-GB" sz="2400" b="1" i="0" u="none" strike="noStrike" kern="1200" cap="none" spc="0" baseline="0" dirty="0">
              <a:solidFill>
                <a:srgbClr val="002060"/>
              </a:solidFill>
              <a:uFillTx/>
              <a:latin typeface="Aptos"/>
              <a:ea typeface="Microsoft YaHei" pitchFamily="2"/>
              <a:cs typeface="Lucida Sans" pitchFamily="2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E10F92-76E7-4527-234A-A3899BCCB443}"/>
              </a:ext>
            </a:extLst>
          </p:cNvPr>
          <p:cNvSpPr txBox="1"/>
          <p:nvPr/>
        </p:nvSpPr>
        <p:spPr>
          <a:xfrm>
            <a:off x="3900823" y="3856823"/>
            <a:ext cx="4386722" cy="1897103"/>
          </a:xfrm>
          <a:prstGeom prst="roundRect">
            <a:avLst/>
          </a:prstGeom>
          <a:solidFill>
            <a:schemeClr val="bg1"/>
          </a:solidFill>
          <a:ln w="28575" cap="flat">
            <a:noFill/>
            <a:prstDash val="solid"/>
            <a:miter/>
          </a:ln>
        </p:spPr>
        <p:txBody>
          <a:bodyPr vert="horz" wrap="square" lIns="68762" tIns="34198" rIns="68762" bIns="34198" anchor="t" anchorCtr="1" compatLnSpc="0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dirty="0">
              <a:solidFill>
                <a:srgbClr val="002060"/>
              </a:solidFill>
              <a:latin typeface="Aptos"/>
              <a:ea typeface="Microsoft YaHei"/>
              <a:cs typeface="Arial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BA1 -</a:t>
            </a:r>
            <a:r>
              <a:rPr lang="en-GB" sz="3200" kern="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 </a:t>
            </a:r>
            <a:r>
              <a:rPr lang="en-GB" sz="3200" i="0" u="none" strike="noStrike" kern="1200" cap="none" spc="0" baseline="0" dirty="0" err="1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Darlith</a:t>
            </a:r>
            <a:r>
              <a:rPr lang="en-GB" sz="3200" i="0" u="none" strike="noStrike" kern="1200" cap="none" spc="0" baseline="0" dirty="0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 </a:t>
            </a:r>
            <a:r>
              <a:rPr lang="en-GB" sz="320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6</a:t>
            </a: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0" u="none" strike="noStrike" kern="0" cap="none" spc="0" baseline="0" dirty="0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13 </a:t>
            </a:r>
            <a:r>
              <a:rPr lang="en-GB" sz="3200" b="1" i="0" u="none" strike="noStrike" kern="0" cap="none" spc="0" baseline="0" dirty="0" err="1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Tachwedd</a:t>
            </a:r>
            <a:r>
              <a:rPr lang="en-GB" sz="3200" b="1" i="0" u="none" strike="noStrike" kern="0" cap="none" spc="0" baseline="0" dirty="0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 2025</a:t>
            </a: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1" kern="0" dirty="0">
              <a:solidFill>
                <a:srgbClr val="002060"/>
              </a:solidFill>
              <a:latin typeface="Aptos"/>
              <a:ea typeface="Microsoft YaHei"/>
              <a:cs typeface="Arial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b="1" dirty="0">
              <a:solidFill>
                <a:srgbClr val="002060"/>
              </a:solidFill>
              <a:latin typeface="Aptos"/>
              <a:ea typeface="Microsoft YaHei"/>
              <a:cs typeface="Arial" panose="020B0604020202020204" pitchFamily="34" charset="0"/>
            </a:endParaRPr>
          </a:p>
        </p:txBody>
      </p:sp>
      <p:pic>
        <p:nvPicPr>
          <p:cNvPr id="9" name="Picture 8" descr="A pink and white logo&#10;&#10;Description automatically generated">
            <a:extLst>
              <a:ext uri="{FF2B5EF4-FFF2-40B4-BE49-F238E27FC236}">
                <a16:creationId xmlns:a16="http://schemas.microsoft.com/office/drawing/2014/main" id="{4EA0C148-6C33-2999-B57E-FE893C973D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265" y="5642343"/>
            <a:ext cx="2667000" cy="987172"/>
          </a:xfrm>
          <a:prstGeom prst="rect">
            <a:avLst/>
          </a:prstGeom>
          <a:ln w="28575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5E2DAE-DCF6-8C64-D208-306B3DB2B351}"/>
              </a:ext>
            </a:extLst>
          </p:cNvPr>
          <p:cNvSpPr txBox="1"/>
          <p:nvPr/>
        </p:nvSpPr>
        <p:spPr>
          <a:xfrm>
            <a:off x="9024318" y="6218517"/>
            <a:ext cx="2957962" cy="408623"/>
          </a:xfrm>
          <a:prstGeom prst="roundRect">
            <a:avLst/>
          </a:prstGeom>
          <a:solidFill>
            <a:schemeClr val="bg1"/>
          </a:solidFill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ptos"/>
              </a:rPr>
              <a:t>r.abbott@uwtsd.ac.uk</a:t>
            </a:r>
            <a:endParaRPr lang="en-US" dirty="0">
              <a:solidFill>
                <a:srgbClr val="002060"/>
              </a:solidFill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582405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18CCEA-8A1E-7B4A-8E82-69C821F95049}"/>
              </a:ext>
            </a:extLst>
          </p:cNvPr>
          <p:cNvSpPr txBox="1"/>
          <p:nvPr/>
        </p:nvSpPr>
        <p:spPr>
          <a:xfrm>
            <a:off x="2007393" y="476905"/>
            <a:ext cx="8177213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000" dirty="0"/>
              <a:t>SIOP PENIARTH </a:t>
            </a:r>
          </a:p>
          <a:p>
            <a:pPr algn="ctr"/>
            <a:r>
              <a:rPr lang="en-GB" sz="4000" dirty="0"/>
              <a:t>Cod </a:t>
            </a:r>
            <a:r>
              <a:rPr lang="en-GB" sz="4000" dirty="0" err="1"/>
              <a:t>disgownt</a:t>
            </a:r>
            <a:r>
              <a:rPr lang="en-GB" sz="4000" dirty="0"/>
              <a:t>:  </a:t>
            </a:r>
            <a:r>
              <a:rPr lang="en-GB" sz="4000" b="1" dirty="0"/>
              <a:t>BA25-HGY5W24</a:t>
            </a:r>
            <a:endParaRPr lang="cy-GB" sz="4000" b="1" dirty="0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54B5862-51C1-4F09-8720-EA3A4F64D3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7393" y="1800344"/>
            <a:ext cx="8801100" cy="4748141"/>
          </a:xfrm>
          <a:prstGeom prst="rect">
            <a:avLst/>
          </a:prstGeom>
        </p:spPr>
      </p:pic>
      <p:sp>
        <p:nvSpPr>
          <p:cNvPr id="2" name="Explosion 1 1">
            <a:extLst>
              <a:ext uri="{FF2B5EF4-FFF2-40B4-BE49-F238E27FC236}">
                <a16:creationId xmlns:a16="http://schemas.microsoft.com/office/drawing/2014/main" id="{AE0EB21C-D06E-0F11-2557-802B9CD89007}"/>
              </a:ext>
            </a:extLst>
          </p:cNvPr>
          <p:cNvSpPr/>
          <p:nvPr/>
        </p:nvSpPr>
        <p:spPr>
          <a:xfrm>
            <a:off x="5379243" y="2157531"/>
            <a:ext cx="2057400" cy="2243137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/>
              <a:t>20%</a:t>
            </a:r>
          </a:p>
        </p:txBody>
      </p:sp>
    </p:spTree>
    <p:extLst>
      <p:ext uri="{BB962C8B-B14F-4D97-AF65-F5344CB8AC3E}">
        <p14:creationId xmlns:p14="http://schemas.microsoft.com/office/powerpoint/2010/main" val="2175948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917537" y="242763"/>
            <a:ext cx="5894080" cy="70788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 dirty="0" err="1">
                <a:solidFill>
                  <a:srgbClr val="002060"/>
                </a:solidFill>
                <a:latin typeface="Aptos"/>
                <a:cs typeface="Calibri"/>
              </a:rPr>
              <a:t>Nodau’r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ptos"/>
                <a:cs typeface="Calibri"/>
              </a:rPr>
              <a:t>ddarlith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endParaRPr lang="en-US" sz="3600" b="1" dirty="0">
              <a:latin typeface="Aptos"/>
            </a:endParaRP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1689" y="124211"/>
            <a:ext cx="2958286" cy="109498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1BB52A3-471A-D8E0-EC76-9E130F5EE4A5}"/>
              </a:ext>
            </a:extLst>
          </p:cNvPr>
          <p:cNvSpPr txBox="1"/>
          <p:nvPr/>
        </p:nvSpPr>
        <p:spPr>
          <a:xfrm>
            <a:off x="917536" y="1343226"/>
            <a:ext cx="8969413" cy="4031873"/>
          </a:xfrm>
          <a:prstGeom prst="rect">
            <a:avLst/>
          </a:prstGeom>
          <a:solidFill>
            <a:srgbClr val="0096FF">
              <a:alpha val="7059"/>
            </a:srgbClr>
          </a:solidFill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y-GB" sz="3200" dirty="0"/>
          </a:p>
          <a:p>
            <a:pPr marL="457200" indent="-457200">
              <a:buFont typeface="Wingdings" pitchFamily="2" charset="2"/>
              <a:buChar char="ü"/>
            </a:pPr>
            <a:r>
              <a:rPr lang="cy-GB" sz="3200" dirty="0"/>
              <a:t>Adolygu gorchmynion + Rhaid </a:t>
            </a:r>
            <a:r>
              <a:rPr lang="cy-GB" sz="3200" i="1" dirty="0"/>
              <a:t>(must)</a:t>
            </a:r>
          </a:p>
          <a:p>
            <a:pPr marL="457200" indent="-457200">
              <a:buFont typeface="Wingdings" pitchFamily="2" charset="2"/>
              <a:buChar char="ü"/>
            </a:pPr>
            <a:endParaRPr lang="cy-GB" sz="3200" dirty="0"/>
          </a:p>
          <a:p>
            <a:pPr marL="457200" indent="-457200">
              <a:buFont typeface="Wingdings" pitchFamily="2" charset="2"/>
              <a:buChar char="ü"/>
            </a:pPr>
            <a:r>
              <a:rPr lang="cy-GB" sz="3200" dirty="0"/>
              <a:t>Gorchmynion negyddol </a:t>
            </a:r>
            <a:r>
              <a:rPr lang="cy-GB" sz="3200" i="1" dirty="0"/>
              <a:t>(No...!)</a:t>
            </a:r>
          </a:p>
          <a:p>
            <a:endParaRPr lang="cy-GB" sz="3200" dirty="0"/>
          </a:p>
          <a:p>
            <a:pPr marL="457200" indent="-457200">
              <a:buFont typeface="Wingdings" pitchFamily="2" charset="2"/>
              <a:buChar char="ü"/>
            </a:pPr>
            <a:r>
              <a:rPr lang="cy-GB" sz="3200" dirty="0"/>
              <a:t>Amser canu</a:t>
            </a:r>
          </a:p>
          <a:p>
            <a:pPr marL="457200" indent="-457200">
              <a:buFont typeface="Wingdings" pitchFamily="2" charset="2"/>
              <a:buChar char="ü"/>
            </a:pPr>
            <a:endParaRPr lang="cy-GB" sz="3200" dirty="0"/>
          </a:p>
          <a:p>
            <a:pPr marL="457200" indent="-457200">
              <a:buFont typeface="Wingdings" pitchFamily="2" charset="2"/>
              <a:buChar char="ü"/>
            </a:pPr>
            <a:r>
              <a:rPr lang="cy-GB" sz="3200" dirty="0"/>
              <a:t>Amser cofrestru</a:t>
            </a:r>
          </a:p>
        </p:txBody>
      </p:sp>
    </p:spTree>
    <p:extLst>
      <p:ext uri="{BB962C8B-B14F-4D97-AF65-F5344CB8AC3E}">
        <p14:creationId xmlns:p14="http://schemas.microsoft.com/office/powerpoint/2010/main" val="1277624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299560-04B9-7690-7280-21B2B79D01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1B9E88CB-5874-ABDF-CFEC-D4E9041ACD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1D565DE-235F-1534-A77C-6D0EBDACBB17}"/>
              </a:ext>
            </a:extLst>
          </p:cNvPr>
          <p:cNvSpPr/>
          <p:nvPr/>
        </p:nvSpPr>
        <p:spPr>
          <a:xfrm>
            <a:off x="3536338" y="1503453"/>
            <a:ext cx="4822954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 err="1"/>
              <a:t>Gorchmynion</a:t>
            </a:r>
            <a:endParaRPr lang="en-US" sz="4400" b="1" dirty="0"/>
          </a:p>
          <a:p>
            <a:pPr algn="ctr"/>
            <a:endParaRPr lang="en-US" sz="2400" i="1" dirty="0"/>
          </a:p>
          <a:p>
            <a:pPr algn="ctr"/>
            <a:r>
              <a:rPr lang="en-US" sz="2400" i="1" dirty="0"/>
              <a:t>Commands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5F398BB6-9B4D-EADE-15C9-56E494FBB7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875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AFABB11-6846-DE91-266C-9CEACC97EC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953" y="348241"/>
            <a:ext cx="5867956" cy="59329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F5059A0-0633-1F87-3FD3-DD770A6671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0538" y="2755319"/>
            <a:ext cx="4777509" cy="3525837"/>
          </a:xfrm>
          <a:prstGeom prst="rect">
            <a:avLst/>
          </a:prstGeom>
        </p:spPr>
      </p:pic>
      <p:sp>
        <p:nvSpPr>
          <p:cNvPr id="3" name="Rectangle: Rounded Corners 11">
            <a:extLst>
              <a:ext uri="{FF2B5EF4-FFF2-40B4-BE49-F238E27FC236}">
                <a16:creationId xmlns:a16="http://schemas.microsoft.com/office/drawing/2014/main" id="{DAA570A4-6038-724A-9221-6ECCAA26A740}"/>
              </a:ext>
            </a:extLst>
          </p:cNvPr>
          <p:cNvSpPr/>
          <p:nvPr/>
        </p:nvSpPr>
        <p:spPr>
          <a:xfrm>
            <a:off x="7140547" y="528638"/>
            <a:ext cx="3607968" cy="1316831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 err="1"/>
              <a:t>Chwilair</a:t>
            </a:r>
            <a:endParaRPr lang="en-US" sz="4400" b="1" dirty="0"/>
          </a:p>
          <a:p>
            <a:pPr algn="ctr"/>
            <a:endParaRPr lang="en-US" sz="1000" i="1" dirty="0"/>
          </a:p>
        </p:txBody>
      </p:sp>
    </p:spTree>
    <p:extLst>
      <p:ext uri="{BB962C8B-B14F-4D97-AF65-F5344CB8AC3E}">
        <p14:creationId xmlns:p14="http://schemas.microsoft.com/office/powerpoint/2010/main" val="20137622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781C39-EF2C-BB3A-495F-30C8FE8B92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1181790-2E09-C6FF-2C93-399E2957B2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1A0EDBE-AC4A-5A04-0D32-47D6654CB8A1}"/>
              </a:ext>
            </a:extLst>
          </p:cNvPr>
          <p:cNvSpPr/>
          <p:nvPr/>
        </p:nvSpPr>
        <p:spPr>
          <a:xfrm>
            <a:off x="3536338" y="1503453"/>
            <a:ext cx="4822954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 err="1"/>
              <a:t>Ymestyn</a:t>
            </a:r>
            <a:r>
              <a:rPr lang="en-US" sz="4400" b="1" dirty="0"/>
              <a:t> y </a:t>
            </a:r>
            <a:r>
              <a:rPr lang="en-US" sz="4400" b="1" dirty="0" err="1"/>
              <a:t>gorchmynion</a:t>
            </a:r>
            <a:endParaRPr lang="en-US" sz="4400" b="1" dirty="0"/>
          </a:p>
          <a:p>
            <a:pPr algn="ctr"/>
            <a:endParaRPr lang="en-US" sz="2400" i="1" dirty="0"/>
          </a:p>
          <a:p>
            <a:pPr algn="ctr"/>
            <a:r>
              <a:rPr lang="en-US" sz="2400" i="1" dirty="0"/>
              <a:t>Extending the commands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4A4870EE-ABBA-96F5-4C64-BDB03A7651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735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37EAF3-AB22-600E-3BF6-D94B1F8EF5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9705467-12D8-6B70-572D-5FE83F15C7A6}"/>
              </a:ext>
            </a:extLst>
          </p:cNvPr>
          <p:cNvSpPr txBox="1"/>
          <p:nvPr/>
        </p:nvSpPr>
        <p:spPr>
          <a:xfrm>
            <a:off x="523875" y="178937"/>
            <a:ext cx="11144249" cy="71508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3600" b="1" dirty="0">
                <a:solidFill>
                  <a:schemeClr val="bg1"/>
                </a:solidFill>
                <a:latin typeface="Aptos"/>
                <a:cs typeface="Arial"/>
              </a:rPr>
              <a:t>Meddyliwch am frawddegau  </a:t>
            </a:r>
            <a:r>
              <a:rPr lang="cy-GB" sz="3600" i="1" dirty="0">
                <a:solidFill>
                  <a:schemeClr val="bg1"/>
                </a:solidFill>
                <a:latin typeface="Aptos"/>
                <a:cs typeface="Arial"/>
              </a:rPr>
              <a:t>Think of sentences</a:t>
            </a:r>
            <a:endParaRPr lang="cy-GB" sz="3600" i="1" dirty="0">
              <a:solidFill>
                <a:schemeClr val="bg1"/>
              </a:solidFill>
              <a:cs typeface="Arial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9493F8A-6A44-1318-8B46-90E3BB7B1E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7958255"/>
              </p:ext>
            </p:extLst>
          </p:nvPr>
        </p:nvGraphicFramePr>
        <p:xfrm>
          <a:off x="485775" y="1071924"/>
          <a:ext cx="11144248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6062">
                  <a:extLst>
                    <a:ext uri="{9D8B030D-6E8A-4147-A177-3AD203B41FA5}">
                      <a16:colId xmlns:a16="http://schemas.microsoft.com/office/drawing/2014/main" val="161378272"/>
                    </a:ext>
                  </a:extLst>
                </a:gridCol>
                <a:gridCol w="2786062">
                  <a:extLst>
                    <a:ext uri="{9D8B030D-6E8A-4147-A177-3AD203B41FA5}">
                      <a16:colId xmlns:a16="http://schemas.microsoft.com/office/drawing/2014/main" val="1537490405"/>
                    </a:ext>
                  </a:extLst>
                </a:gridCol>
                <a:gridCol w="2786062">
                  <a:extLst>
                    <a:ext uri="{9D8B030D-6E8A-4147-A177-3AD203B41FA5}">
                      <a16:colId xmlns:a16="http://schemas.microsoft.com/office/drawing/2014/main" val="3779702640"/>
                    </a:ext>
                  </a:extLst>
                </a:gridCol>
                <a:gridCol w="2786062">
                  <a:extLst>
                    <a:ext uri="{9D8B030D-6E8A-4147-A177-3AD203B41FA5}">
                      <a16:colId xmlns:a16="http://schemas.microsoft.com/office/drawing/2014/main" val="3407352660"/>
                    </a:ext>
                  </a:extLst>
                </a:gridCol>
              </a:tblGrid>
              <a:tr h="1371600">
                <a:tc>
                  <a:txBody>
                    <a:bodyPr/>
                    <a:lstStyle/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yn </a:t>
                      </a:r>
                      <a:r>
                        <a:rPr lang="cy-GB" sz="2800" b="1" i="0" u="sng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d</a:t>
                      </a:r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awel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mewn rhes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ar y llun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ar y mat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3496550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yn smart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ar y llyfr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yn </a:t>
                      </a:r>
                      <a:r>
                        <a:rPr lang="cy-GB" sz="2800" b="1" i="0" u="sng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o</a:t>
                      </a:r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falus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wrth y drws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0848741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yn araf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yn </a:t>
                      </a:r>
                      <a:r>
                        <a:rPr lang="cy-GB" sz="2800" b="1" i="0" u="sng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g</a:t>
                      </a:r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lou</a:t>
                      </a:r>
                    </a:p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ar y clawr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mewn parau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5138080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yn </a:t>
                      </a:r>
                      <a:r>
                        <a:rPr lang="cy-GB" sz="2800" b="1" i="0" u="sng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g</a:t>
                      </a:r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yflym</a:t>
                      </a:r>
                    </a:p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yn uchel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arna i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2800" b="1" i="0" dirty="0">
                        <a:solidFill>
                          <a:schemeClr val="tx1"/>
                        </a:solidFill>
                        <a:latin typeface="Aptos"/>
                        <a:cs typeface="Arial"/>
                      </a:endParaRPr>
                    </a:p>
                    <a:p>
                      <a:pPr algn="ctr"/>
                      <a:r>
                        <a:rPr lang="cy-GB" sz="2800" b="1" i="0" dirty="0">
                          <a:solidFill>
                            <a:schemeClr val="tx1"/>
                          </a:solidFill>
                          <a:latin typeface="Aptos"/>
                          <a:cs typeface="Arial"/>
                        </a:rPr>
                        <a:t>mewn grŵp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92592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6619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2363197" y="1716395"/>
            <a:ext cx="7469862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 err="1"/>
              <a:t>Gorchmynion</a:t>
            </a:r>
            <a:r>
              <a:rPr lang="en-US" sz="4400" b="1" dirty="0"/>
              <a:t> </a:t>
            </a:r>
            <a:r>
              <a:rPr lang="en-US" sz="4400" b="1" dirty="0" err="1"/>
              <a:t>Afreolaidd</a:t>
            </a:r>
          </a:p>
          <a:p>
            <a:pPr algn="ctr"/>
            <a:endParaRPr lang="en-US" sz="2400" i="1" dirty="0"/>
          </a:p>
          <a:p>
            <a:pPr algn="ctr"/>
            <a:r>
              <a:rPr lang="en-US" sz="2400" i="1" dirty="0"/>
              <a:t>Irregular Commands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274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D0D550-02E6-609A-647E-AD29F3DCF7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asketball hoops in a park&#10;&#10;Description automatically generated">
            <a:extLst>
              <a:ext uri="{FF2B5EF4-FFF2-40B4-BE49-F238E27FC236}">
                <a16:creationId xmlns:a16="http://schemas.microsoft.com/office/drawing/2014/main" id="{909CD226-3EE7-08EB-AF77-27EEE110D6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8036" y="3292534"/>
            <a:ext cx="3006356" cy="2229035"/>
          </a:xfrm>
          <a:prstGeom prst="rect">
            <a:avLst/>
          </a:prstGeom>
        </p:spPr>
      </p:pic>
      <p:pic>
        <p:nvPicPr>
          <p:cNvPr id="7" name="Picture 6" descr="A hand picking up a book from a shelf&#10;&#10;Description automatically generated">
            <a:extLst>
              <a:ext uri="{FF2B5EF4-FFF2-40B4-BE49-F238E27FC236}">
                <a16:creationId xmlns:a16="http://schemas.microsoft.com/office/drawing/2014/main" id="{A514D178-0116-ED0E-E6A7-F2D94C0C7C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424" y="3292534"/>
            <a:ext cx="2907120" cy="2229035"/>
          </a:xfrm>
          <a:prstGeom prst="rect">
            <a:avLst/>
          </a:prstGeom>
        </p:spPr>
      </p:pic>
      <p:pic>
        <p:nvPicPr>
          <p:cNvPr id="8" name="Picture 7" descr="A group of people serving food&#10;&#10;Description automatically generated">
            <a:extLst>
              <a:ext uri="{FF2B5EF4-FFF2-40B4-BE49-F238E27FC236}">
                <a16:creationId xmlns:a16="http://schemas.microsoft.com/office/drawing/2014/main" id="{9BD32404-683F-D643-0B86-1293327EBD5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897"/>
          <a:stretch/>
        </p:blipFill>
        <p:spPr>
          <a:xfrm>
            <a:off x="8439529" y="480897"/>
            <a:ext cx="2907120" cy="2305374"/>
          </a:xfrm>
          <a:prstGeom prst="rect">
            <a:avLst/>
          </a:prstGeom>
        </p:spPr>
      </p:pic>
      <p:pic>
        <p:nvPicPr>
          <p:cNvPr id="9" name="Picture 8" descr="A row of chairs in a theater&#10;&#10;Description automatically generated">
            <a:extLst>
              <a:ext uri="{FF2B5EF4-FFF2-40B4-BE49-F238E27FC236}">
                <a16:creationId xmlns:a16="http://schemas.microsoft.com/office/drawing/2014/main" id="{FDA27B63-474A-5E47-8118-85B249B2B0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5351" y="512832"/>
            <a:ext cx="2807883" cy="2229035"/>
          </a:xfrm>
          <a:prstGeom prst="rect">
            <a:avLst/>
          </a:prstGeom>
        </p:spPr>
      </p:pic>
      <p:pic>
        <p:nvPicPr>
          <p:cNvPr id="10" name="Picture 9" descr="A classroom with desks and chairs&#10;&#10;Description automatically generated">
            <a:extLst>
              <a:ext uri="{FF2B5EF4-FFF2-40B4-BE49-F238E27FC236}">
                <a16:creationId xmlns:a16="http://schemas.microsoft.com/office/drawing/2014/main" id="{ED40E5C0-DF55-BB6E-A8AA-72FA11B37BC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18036" y="512832"/>
            <a:ext cx="3056690" cy="23053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139E1D5-6214-72BB-98DD-679656593F19}"/>
              </a:ext>
            </a:extLst>
          </p:cNvPr>
          <p:cNvSpPr txBox="1"/>
          <p:nvPr/>
        </p:nvSpPr>
        <p:spPr>
          <a:xfrm>
            <a:off x="831316" y="518239"/>
            <a:ext cx="6254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b="1" dirty="0"/>
              <a:t>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46D6E0E-D7CC-B098-A433-3ED5172077E0}"/>
              </a:ext>
            </a:extLst>
          </p:cNvPr>
          <p:cNvSpPr txBox="1"/>
          <p:nvPr/>
        </p:nvSpPr>
        <p:spPr>
          <a:xfrm>
            <a:off x="4518036" y="480897"/>
            <a:ext cx="6254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b="1" dirty="0"/>
              <a:t>2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ED1A0E8-8B0A-8BC1-5D95-41CC8ADD4679}"/>
              </a:ext>
            </a:extLst>
          </p:cNvPr>
          <p:cNvSpPr txBox="1"/>
          <p:nvPr/>
        </p:nvSpPr>
        <p:spPr>
          <a:xfrm>
            <a:off x="8439528" y="444152"/>
            <a:ext cx="6254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b="1" dirty="0"/>
              <a:t>3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0315AF5-5F68-2EC5-FD39-0BBB4635F79A}"/>
              </a:ext>
            </a:extLst>
          </p:cNvPr>
          <p:cNvSpPr txBox="1"/>
          <p:nvPr/>
        </p:nvSpPr>
        <p:spPr>
          <a:xfrm>
            <a:off x="733424" y="3285364"/>
            <a:ext cx="6254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b="1" dirty="0"/>
              <a:t>4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3B25616-E433-0905-1A36-6CB0467CA2CF}"/>
              </a:ext>
            </a:extLst>
          </p:cNvPr>
          <p:cNvSpPr txBox="1"/>
          <p:nvPr/>
        </p:nvSpPr>
        <p:spPr>
          <a:xfrm>
            <a:off x="4518036" y="3285363"/>
            <a:ext cx="6254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b="1" dirty="0"/>
              <a:t>5</a:t>
            </a:r>
          </a:p>
        </p:txBody>
      </p:sp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E39B6C8-92AA-A0A1-5258-CEAE10FA662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D84D568-A050-4A39-2FD6-44598B12A279}"/>
              </a:ext>
            </a:extLst>
          </p:cNvPr>
          <p:cNvSpPr txBox="1"/>
          <p:nvPr/>
        </p:nvSpPr>
        <p:spPr>
          <a:xfrm>
            <a:off x="831316" y="2377562"/>
            <a:ext cx="28092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Ewch i’r neuadd!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AD0617-E280-E43F-7340-D76225261B32}"/>
              </a:ext>
            </a:extLst>
          </p:cNvPr>
          <p:cNvSpPr txBox="1"/>
          <p:nvPr/>
        </p:nvSpPr>
        <p:spPr>
          <a:xfrm>
            <a:off x="4530726" y="2347541"/>
            <a:ext cx="304399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Ewch i’r dosbarth!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0498F10-FD6F-528E-76BD-29406F7FCDB8}"/>
              </a:ext>
            </a:extLst>
          </p:cNvPr>
          <p:cNvSpPr txBox="1"/>
          <p:nvPr/>
        </p:nvSpPr>
        <p:spPr>
          <a:xfrm>
            <a:off x="8422909" y="2324606"/>
            <a:ext cx="292373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Ewch i’r cantîn!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746FAD7-FECF-0474-EEB8-BE072C15F560}"/>
              </a:ext>
            </a:extLst>
          </p:cNvPr>
          <p:cNvSpPr txBox="1"/>
          <p:nvPr/>
        </p:nvSpPr>
        <p:spPr>
          <a:xfrm>
            <a:off x="733424" y="5047327"/>
            <a:ext cx="292373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Ewch i’r llyfrgell!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3CA665A-C971-A884-FF6D-FD0DB6C92118}"/>
              </a:ext>
            </a:extLst>
          </p:cNvPr>
          <p:cNvSpPr txBox="1"/>
          <p:nvPr/>
        </p:nvSpPr>
        <p:spPr>
          <a:xfrm>
            <a:off x="4501417" y="5047326"/>
            <a:ext cx="30229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Ewch i’r iard!</a:t>
            </a:r>
          </a:p>
        </p:txBody>
      </p:sp>
    </p:spTree>
    <p:extLst>
      <p:ext uri="{BB962C8B-B14F-4D97-AF65-F5344CB8AC3E}">
        <p14:creationId xmlns:p14="http://schemas.microsoft.com/office/powerpoint/2010/main" val="3152208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1D504-5E50-67E3-F8D8-59F1AF3CCF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basketball hoops in a park&#10;&#10;Description automatically generated">
            <a:extLst>
              <a:ext uri="{FF2B5EF4-FFF2-40B4-BE49-F238E27FC236}">
                <a16:creationId xmlns:a16="http://schemas.microsoft.com/office/drawing/2014/main" id="{82068CEB-5D31-4F3C-D715-9F54CA6A53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8036" y="3292534"/>
            <a:ext cx="3006356" cy="2229035"/>
          </a:xfrm>
          <a:prstGeom prst="rect">
            <a:avLst/>
          </a:prstGeom>
        </p:spPr>
      </p:pic>
      <p:pic>
        <p:nvPicPr>
          <p:cNvPr id="7" name="Picture 6" descr="A hand picking up a book from a shelf&#10;&#10;Description automatically generated">
            <a:extLst>
              <a:ext uri="{FF2B5EF4-FFF2-40B4-BE49-F238E27FC236}">
                <a16:creationId xmlns:a16="http://schemas.microsoft.com/office/drawing/2014/main" id="{FEBE0D52-E569-6A6D-3EE7-E41593112B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424" y="3292534"/>
            <a:ext cx="2907120" cy="2229035"/>
          </a:xfrm>
          <a:prstGeom prst="rect">
            <a:avLst/>
          </a:prstGeom>
        </p:spPr>
      </p:pic>
      <p:pic>
        <p:nvPicPr>
          <p:cNvPr id="8" name="Picture 7" descr="A group of people serving food&#10;&#10;Description automatically generated">
            <a:extLst>
              <a:ext uri="{FF2B5EF4-FFF2-40B4-BE49-F238E27FC236}">
                <a16:creationId xmlns:a16="http://schemas.microsoft.com/office/drawing/2014/main" id="{224BF4F5-0430-E172-2D88-B5EB0E86598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897"/>
          <a:stretch/>
        </p:blipFill>
        <p:spPr>
          <a:xfrm>
            <a:off x="8439529" y="480897"/>
            <a:ext cx="2907120" cy="2305374"/>
          </a:xfrm>
          <a:prstGeom prst="rect">
            <a:avLst/>
          </a:prstGeom>
        </p:spPr>
      </p:pic>
      <p:pic>
        <p:nvPicPr>
          <p:cNvPr id="9" name="Picture 8" descr="A row of chairs in a theater&#10;&#10;Description automatically generated">
            <a:extLst>
              <a:ext uri="{FF2B5EF4-FFF2-40B4-BE49-F238E27FC236}">
                <a16:creationId xmlns:a16="http://schemas.microsoft.com/office/drawing/2014/main" id="{C819DAA2-C431-8CE6-2109-782333EF19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5351" y="512832"/>
            <a:ext cx="2807883" cy="2229035"/>
          </a:xfrm>
          <a:prstGeom prst="rect">
            <a:avLst/>
          </a:prstGeom>
        </p:spPr>
      </p:pic>
      <p:pic>
        <p:nvPicPr>
          <p:cNvPr id="10" name="Picture 9" descr="A classroom with desks and chairs&#10;&#10;Description automatically generated">
            <a:extLst>
              <a:ext uri="{FF2B5EF4-FFF2-40B4-BE49-F238E27FC236}">
                <a16:creationId xmlns:a16="http://schemas.microsoft.com/office/drawing/2014/main" id="{D7CE4AEB-0F6E-6E1F-525D-41DF47BF168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18036" y="512832"/>
            <a:ext cx="3056690" cy="23053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1F6A8F5-EC11-513B-F4B1-370733058761}"/>
              </a:ext>
            </a:extLst>
          </p:cNvPr>
          <p:cNvSpPr txBox="1"/>
          <p:nvPr/>
        </p:nvSpPr>
        <p:spPr>
          <a:xfrm>
            <a:off x="831316" y="518239"/>
            <a:ext cx="6254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b="1" dirty="0"/>
              <a:t>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3E86CBC-FDD8-B237-5129-B3FFFF703D1B}"/>
              </a:ext>
            </a:extLst>
          </p:cNvPr>
          <p:cNvSpPr txBox="1"/>
          <p:nvPr/>
        </p:nvSpPr>
        <p:spPr>
          <a:xfrm>
            <a:off x="4518036" y="480897"/>
            <a:ext cx="6254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b="1" dirty="0"/>
              <a:t>2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2D56FD8-DCD4-26A9-1D2B-9AB5C1429853}"/>
              </a:ext>
            </a:extLst>
          </p:cNvPr>
          <p:cNvSpPr txBox="1"/>
          <p:nvPr/>
        </p:nvSpPr>
        <p:spPr>
          <a:xfrm>
            <a:off x="8439528" y="444152"/>
            <a:ext cx="6254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b="1" dirty="0"/>
              <a:t>3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988A2FD-877B-AD90-1E09-B23AA223262F}"/>
              </a:ext>
            </a:extLst>
          </p:cNvPr>
          <p:cNvSpPr txBox="1"/>
          <p:nvPr/>
        </p:nvSpPr>
        <p:spPr>
          <a:xfrm>
            <a:off x="733424" y="3285364"/>
            <a:ext cx="6254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b="1" dirty="0"/>
              <a:t>4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B144619-7853-901B-F3C5-C760FBFBB16A}"/>
              </a:ext>
            </a:extLst>
          </p:cNvPr>
          <p:cNvSpPr txBox="1"/>
          <p:nvPr/>
        </p:nvSpPr>
        <p:spPr>
          <a:xfrm>
            <a:off x="4518036" y="3285363"/>
            <a:ext cx="6254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b="1" dirty="0"/>
              <a:t>5</a:t>
            </a:r>
          </a:p>
        </p:txBody>
      </p:sp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67B3E4B-B85F-DF55-C015-17A0B981CB90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9" name="Picture 18" descr="A child with a backpack waving at the door&#10;&#10;AI-generated content may be incorrect.">
            <a:extLst>
              <a:ext uri="{FF2B5EF4-FFF2-40B4-BE49-F238E27FC236}">
                <a16:creationId xmlns:a16="http://schemas.microsoft.com/office/drawing/2014/main" id="{5183BE40-8341-9DC4-F5AD-40AF1187B1E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9529" y="3285363"/>
            <a:ext cx="2907120" cy="2236206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A726B78-46B1-F87A-EE1A-3044A49989EA}"/>
              </a:ext>
            </a:extLst>
          </p:cNvPr>
          <p:cNvSpPr txBox="1"/>
          <p:nvPr/>
        </p:nvSpPr>
        <p:spPr>
          <a:xfrm>
            <a:off x="8422910" y="3285362"/>
            <a:ext cx="6254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b="1" dirty="0"/>
              <a:t>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915346-5A0B-D81A-A751-BD5C7F299860}"/>
              </a:ext>
            </a:extLst>
          </p:cNvPr>
          <p:cNvSpPr txBox="1"/>
          <p:nvPr/>
        </p:nvSpPr>
        <p:spPr>
          <a:xfrm>
            <a:off x="831316" y="2377562"/>
            <a:ext cx="28092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Dewch i’r neuadd!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CDCB80-3881-8CF0-137A-863E2B528E66}"/>
              </a:ext>
            </a:extLst>
          </p:cNvPr>
          <p:cNvSpPr txBox="1"/>
          <p:nvPr/>
        </p:nvSpPr>
        <p:spPr>
          <a:xfrm>
            <a:off x="4530726" y="2347541"/>
            <a:ext cx="304399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Dewch i’r dosbarth!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DDC2622-D6B4-4B39-26E6-94FF420D8917}"/>
              </a:ext>
            </a:extLst>
          </p:cNvPr>
          <p:cNvSpPr txBox="1"/>
          <p:nvPr/>
        </p:nvSpPr>
        <p:spPr>
          <a:xfrm>
            <a:off x="8422909" y="2324606"/>
            <a:ext cx="292373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Dewch i’r cantîn!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F54BE87-6AF3-689F-2431-9BF930A02C60}"/>
              </a:ext>
            </a:extLst>
          </p:cNvPr>
          <p:cNvSpPr txBox="1"/>
          <p:nvPr/>
        </p:nvSpPr>
        <p:spPr>
          <a:xfrm>
            <a:off x="733424" y="5047327"/>
            <a:ext cx="2923739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Dewch i’r llyfrgell!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0CAD55C-F424-7517-CC12-08F4D3EB2F1E}"/>
              </a:ext>
            </a:extLst>
          </p:cNvPr>
          <p:cNvSpPr txBox="1"/>
          <p:nvPr/>
        </p:nvSpPr>
        <p:spPr>
          <a:xfrm>
            <a:off x="4501417" y="5047326"/>
            <a:ext cx="302297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Dewch i’r iard!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B8682FB-5837-D235-5432-4EE635040474}"/>
              </a:ext>
            </a:extLst>
          </p:cNvPr>
          <p:cNvSpPr txBox="1"/>
          <p:nvPr/>
        </p:nvSpPr>
        <p:spPr>
          <a:xfrm>
            <a:off x="8439527" y="5106913"/>
            <a:ext cx="2907121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Dewch i mewn!</a:t>
            </a:r>
          </a:p>
        </p:txBody>
      </p:sp>
    </p:spTree>
    <p:extLst>
      <p:ext uri="{BB962C8B-B14F-4D97-AF65-F5344CB8AC3E}">
        <p14:creationId xmlns:p14="http://schemas.microsoft.com/office/powerpoint/2010/main" val="3422889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07E7A4-D027-B655-097C-615259B963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6">
            <a:extLst>
              <a:ext uri="{FF2B5EF4-FFF2-40B4-BE49-F238E27FC236}">
                <a16:creationId xmlns:a16="http://schemas.microsoft.com/office/drawing/2014/main" id="{8A8C480B-B1B1-D369-994D-2F54BCCE59E3}"/>
              </a:ext>
            </a:extLst>
          </p:cNvPr>
          <p:cNvSpPr/>
          <p:nvPr/>
        </p:nvSpPr>
        <p:spPr>
          <a:xfrm>
            <a:off x="2835276" y="566738"/>
            <a:ext cx="6451600" cy="4330700"/>
          </a:xfrm>
          <a:prstGeom prst="wedgeEllipseCallout">
            <a:avLst>
              <a:gd name="adj1" fmla="val -41944"/>
              <a:gd name="adj2" fmla="val 4871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600" dirty="0">
                <a:solidFill>
                  <a:schemeClr val="tx1"/>
                </a:solidFill>
              </a:rPr>
              <a:t>Dewch yma!</a:t>
            </a:r>
          </a:p>
          <a:p>
            <a:pPr algn="ctr"/>
            <a:endParaRPr lang="cy-GB" sz="2800" dirty="0">
              <a:solidFill>
                <a:schemeClr val="tx1"/>
              </a:solidFill>
            </a:endParaRPr>
          </a:p>
          <a:p>
            <a:pPr algn="ctr"/>
            <a:r>
              <a:rPr lang="cy-GB" sz="4400" i="1" dirty="0">
                <a:solidFill>
                  <a:schemeClr val="tx1"/>
                </a:solidFill>
              </a:rPr>
              <a:t>(Come here!) </a:t>
            </a:r>
          </a:p>
        </p:txBody>
      </p:sp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2B95C50E-0B30-77E3-53F7-3D8E45BB98B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184331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879B6-A314-36D9-604A-A13D64DFD4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xtract 5">
            <a:extLst>
              <a:ext uri="{FF2B5EF4-FFF2-40B4-BE49-F238E27FC236}">
                <a16:creationId xmlns:a16="http://schemas.microsoft.com/office/drawing/2014/main" id="{449EE0B1-AEB2-608F-579A-A1FD7C02900B}"/>
              </a:ext>
            </a:extLst>
          </p:cNvPr>
          <p:cNvSpPr/>
          <p:nvPr/>
        </p:nvSpPr>
        <p:spPr>
          <a:xfrm>
            <a:off x="1685925" y="253999"/>
            <a:ext cx="8801099" cy="5990225"/>
          </a:xfrm>
          <a:prstGeom prst="flowChartExtra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01EBF07-4E9D-9794-99E4-193625E0007B}"/>
              </a:ext>
            </a:extLst>
          </p:cNvPr>
          <p:cNvCxnSpPr>
            <a:cxnSpLocks/>
          </p:cNvCxnSpPr>
          <p:nvPr/>
        </p:nvCxnSpPr>
        <p:spPr>
          <a:xfrm>
            <a:off x="5088776" y="1651000"/>
            <a:ext cx="2012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5DDF934-4CDF-872D-D068-A6C2B37C8DA3}"/>
              </a:ext>
            </a:extLst>
          </p:cNvPr>
          <p:cNvCxnSpPr>
            <a:cxnSpLocks/>
          </p:cNvCxnSpPr>
          <p:nvPr/>
        </p:nvCxnSpPr>
        <p:spPr>
          <a:xfrm>
            <a:off x="4529976" y="2438400"/>
            <a:ext cx="31789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14E7932-E097-C9EB-FC2A-003C9F89C45F}"/>
              </a:ext>
            </a:extLst>
          </p:cNvPr>
          <p:cNvCxnSpPr>
            <a:cxnSpLocks/>
          </p:cNvCxnSpPr>
          <p:nvPr/>
        </p:nvCxnSpPr>
        <p:spPr>
          <a:xfrm>
            <a:off x="3884702" y="3314700"/>
            <a:ext cx="44591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9005FB4-7074-BC91-4FEC-C18A7E63D1C7}"/>
              </a:ext>
            </a:extLst>
          </p:cNvPr>
          <p:cNvCxnSpPr>
            <a:cxnSpLocks/>
          </p:cNvCxnSpPr>
          <p:nvPr/>
        </p:nvCxnSpPr>
        <p:spPr>
          <a:xfrm>
            <a:off x="3157538" y="4254500"/>
            <a:ext cx="58578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7B4E939-5534-D562-31D3-E0BC8EAAAFAF}"/>
              </a:ext>
            </a:extLst>
          </p:cNvPr>
          <p:cNvCxnSpPr>
            <a:cxnSpLocks/>
          </p:cNvCxnSpPr>
          <p:nvPr/>
        </p:nvCxnSpPr>
        <p:spPr>
          <a:xfrm>
            <a:off x="2538502" y="5067300"/>
            <a:ext cx="70626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B651728C-25B3-4DDD-BFE2-198D96627126}"/>
              </a:ext>
            </a:extLst>
          </p:cNvPr>
          <p:cNvSpPr txBox="1"/>
          <p:nvPr/>
        </p:nvSpPr>
        <p:spPr>
          <a:xfrm>
            <a:off x="5452740" y="970316"/>
            <a:ext cx="12572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It’s play time, children.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DAF57A6-0B2F-6E19-D6B9-1D35326F8949}"/>
              </a:ext>
            </a:extLst>
          </p:cNvPr>
          <p:cNvSpPr txBox="1"/>
          <p:nvPr/>
        </p:nvSpPr>
        <p:spPr>
          <a:xfrm>
            <a:off x="4774504" y="1801424"/>
            <a:ext cx="26429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It’s play time, children.</a:t>
            </a:r>
          </a:p>
          <a:p>
            <a:pPr algn="ctr"/>
            <a:r>
              <a:rPr lang="cy-GB" sz="1400" dirty="0"/>
              <a:t>Everyone ready?</a:t>
            </a:r>
          </a:p>
          <a:p>
            <a:pPr algn="ctr"/>
            <a:endParaRPr lang="cy-GB" sz="1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5448A2-B075-E686-F19B-FD4919D5D648}"/>
              </a:ext>
            </a:extLst>
          </p:cNvPr>
          <p:cNvSpPr txBox="1"/>
          <p:nvPr/>
        </p:nvSpPr>
        <p:spPr>
          <a:xfrm>
            <a:off x="4620163" y="2646690"/>
            <a:ext cx="2922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It’s play time, children.</a:t>
            </a:r>
          </a:p>
          <a:p>
            <a:pPr algn="ctr"/>
            <a:r>
              <a:rPr lang="cy-GB" sz="1400" dirty="0"/>
              <a:t>Everyone ready? Stand by the door.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BC4BF0-3E45-169C-FFFA-044668AE4BAE}"/>
              </a:ext>
            </a:extLst>
          </p:cNvPr>
          <p:cNvSpPr txBox="1"/>
          <p:nvPr/>
        </p:nvSpPr>
        <p:spPr>
          <a:xfrm>
            <a:off x="3935457" y="3543300"/>
            <a:ext cx="4459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It’s play time, children.</a:t>
            </a:r>
          </a:p>
          <a:p>
            <a:pPr algn="ctr"/>
            <a:r>
              <a:rPr lang="cy-GB" sz="1400" dirty="0"/>
              <a:t>Everyone ready? Stand by the door. Stand in a row.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E5D56E-D636-182E-6D6A-1F645154FE2D}"/>
              </a:ext>
            </a:extLst>
          </p:cNvPr>
          <p:cNvSpPr txBox="1"/>
          <p:nvPr/>
        </p:nvSpPr>
        <p:spPr>
          <a:xfrm>
            <a:off x="3686174" y="4305783"/>
            <a:ext cx="49577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It’s play time, children.</a:t>
            </a:r>
          </a:p>
          <a:p>
            <a:pPr algn="ctr"/>
            <a:r>
              <a:rPr lang="cy-GB" sz="1400" dirty="0"/>
              <a:t>Everyone ready? Stand by the door. Stand in a row. </a:t>
            </a:r>
          </a:p>
          <a:p>
            <a:pPr algn="ctr"/>
            <a:r>
              <a:rPr lang="cy-GB" sz="1400" dirty="0"/>
              <a:t>Go to the playground, everyone.   </a:t>
            </a:r>
          </a:p>
          <a:p>
            <a:pPr algn="ctr"/>
            <a:endParaRPr lang="cy-GB" sz="1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C0189D-753D-F259-9A13-8818CACB89E3}"/>
              </a:ext>
            </a:extLst>
          </p:cNvPr>
          <p:cNvSpPr txBox="1"/>
          <p:nvPr/>
        </p:nvSpPr>
        <p:spPr>
          <a:xfrm>
            <a:off x="3708399" y="5251213"/>
            <a:ext cx="495776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It’s play time, children.</a:t>
            </a:r>
          </a:p>
          <a:p>
            <a:pPr algn="ctr"/>
            <a:r>
              <a:rPr lang="cy-GB" sz="1400" dirty="0"/>
              <a:t>Everyone ready? Stand by the door. Stand in a row. </a:t>
            </a:r>
          </a:p>
          <a:p>
            <a:pPr algn="ctr"/>
            <a:r>
              <a:rPr lang="cy-GB" sz="1400" dirty="0"/>
              <a:t>Go to the playground, everyone.   </a:t>
            </a:r>
          </a:p>
          <a:p>
            <a:pPr algn="ctr"/>
            <a:r>
              <a:rPr lang="cy-GB" sz="1400" dirty="0"/>
              <a:t>Go quietly.</a:t>
            </a:r>
          </a:p>
          <a:p>
            <a:pPr algn="ctr"/>
            <a:endParaRPr lang="cy-GB" sz="1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D26CA88-DEA9-5A72-DA3F-27384F49EECB}"/>
              </a:ext>
            </a:extLst>
          </p:cNvPr>
          <p:cNvSpPr txBox="1"/>
          <p:nvPr/>
        </p:nvSpPr>
        <p:spPr>
          <a:xfrm>
            <a:off x="628650" y="506968"/>
            <a:ext cx="2057400" cy="369332"/>
          </a:xfrm>
          <a:prstGeom prst="rect">
            <a:avLst/>
          </a:prstGeom>
          <a:solidFill>
            <a:srgbClr val="9437FF">
              <a:alpha val="902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Gweithgaredd 1</a:t>
            </a:r>
          </a:p>
        </p:txBody>
      </p:sp>
    </p:spTree>
    <p:extLst>
      <p:ext uri="{BB962C8B-B14F-4D97-AF65-F5344CB8AC3E}">
        <p14:creationId xmlns:p14="http://schemas.microsoft.com/office/powerpoint/2010/main" val="41336223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10F52C-6422-2DCE-3025-6C01CF9BB3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xtract 5">
            <a:extLst>
              <a:ext uri="{FF2B5EF4-FFF2-40B4-BE49-F238E27FC236}">
                <a16:creationId xmlns:a16="http://schemas.microsoft.com/office/drawing/2014/main" id="{FE8FC0F2-95E6-F5A0-5CB5-4D18B5A07874}"/>
              </a:ext>
            </a:extLst>
          </p:cNvPr>
          <p:cNvSpPr/>
          <p:nvPr/>
        </p:nvSpPr>
        <p:spPr>
          <a:xfrm>
            <a:off x="1685925" y="253999"/>
            <a:ext cx="8801099" cy="5990225"/>
          </a:xfrm>
          <a:prstGeom prst="flowChartExtra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F0D2480-E411-9288-A5AF-ECA7BE45972C}"/>
              </a:ext>
            </a:extLst>
          </p:cNvPr>
          <p:cNvCxnSpPr>
            <a:cxnSpLocks/>
          </p:cNvCxnSpPr>
          <p:nvPr/>
        </p:nvCxnSpPr>
        <p:spPr>
          <a:xfrm>
            <a:off x="5088776" y="1651000"/>
            <a:ext cx="2012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C61D96-9EB5-AD26-2D37-4BF08B2DC8C5}"/>
              </a:ext>
            </a:extLst>
          </p:cNvPr>
          <p:cNvCxnSpPr>
            <a:cxnSpLocks/>
          </p:cNvCxnSpPr>
          <p:nvPr/>
        </p:nvCxnSpPr>
        <p:spPr>
          <a:xfrm>
            <a:off x="4529976" y="2438400"/>
            <a:ext cx="31789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20A526E-948C-E223-D9CF-1994D539005A}"/>
              </a:ext>
            </a:extLst>
          </p:cNvPr>
          <p:cNvCxnSpPr>
            <a:cxnSpLocks/>
          </p:cNvCxnSpPr>
          <p:nvPr/>
        </p:nvCxnSpPr>
        <p:spPr>
          <a:xfrm>
            <a:off x="3884702" y="3314700"/>
            <a:ext cx="44591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51AD1C5-BC3C-3640-0174-D34001F28721}"/>
              </a:ext>
            </a:extLst>
          </p:cNvPr>
          <p:cNvCxnSpPr>
            <a:cxnSpLocks/>
          </p:cNvCxnSpPr>
          <p:nvPr/>
        </p:nvCxnSpPr>
        <p:spPr>
          <a:xfrm>
            <a:off x="3224302" y="4254500"/>
            <a:ext cx="579111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7F92B56-1751-1027-6F4F-8EF0FD100182}"/>
              </a:ext>
            </a:extLst>
          </p:cNvPr>
          <p:cNvCxnSpPr>
            <a:cxnSpLocks/>
          </p:cNvCxnSpPr>
          <p:nvPr/>
        </p:nvCxnSpPr>
        <p:spPr>
          <a:xfrm>
            <a:off x="2511936" y="5103346"/>
            <a:ext cx="71388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FFBF0E46-76CA-40B8-95C1-EF75BF611DD2}"/>
              </a:ext>
            </a:extLst>
          </p:cNvPr>
          <p:cNvSpPr txBox="1"/>
          <p:nvPr/>
        </p:nvSpPr>
        <p:spPr>
          <a:xfrm>
            <a:off x="5452740" y="853599"/>
            <a:ext cx="125729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Mae’n amser chwarae, blant.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9D2C9CE-5FFB-772E-98CD-14CFC950E1AB}"/>
              </a:ext>
            </a:extLst>
          </p:cNvPr>
          <p:cNvSpPr txBox="1"/>
          <p:nvPr/>
        </p:nvSpPr>
        <p:spPr>
          <a:xfrm>
            <a:off x="4774504" y="1801424"/>
            <a:ext cx="26429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Mae’n amser chwarae, blant. Pawb yn barod?</a:t>
            </a:r>
          </a:p>
          <a:p>
            <a:pPr algn="ctr"/>
            <a:endParaRPr lang="cy-GB" sz="14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D329C8B-1D9E-32A8-01E8-DAF176069F30}"/>
              </a:ext>
            </a:extLst>
          </p:cNvPr>
          <p:cNvSpPr txBox="1"/>
          <p:nvPr/>
        </p:nvSpPr>
        <p:spPr>
          <a:xfrm>
            <a:off x="628650" y="506968"/>
            <a:ext cx="2057400" cy="646331"/>
          </a:xfrm>
          <a:prstGeom prst="rect">
            <a:avLst/>
          </a:prstGeom>
          <a:solidFill>
            <a:srgbClr val="9437FF">
              <a:alpha val="902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Gweithgaredd 1</a:t>
            </a:r>
          </a:p>
          <a:p>
            <a:pPr algn="ctr"/>
            <a:r>
              <a:rPr lang="cy-GB" dirty="0"/>
              <a:t>Atebion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1CC4B1-45CC-B4F7-7780-91DB0D251917}"/>
              </a:ext>
            </a:extLst>
          </p:cNvPr>
          <p:cNvSpPr txBox="1"/>
          <p:nvPr/>
        </p:nvSpPr>
        <p:spPr>
          <a:xfrm>
            <a:off x="4229100" y="3464829"/>
            <a:ext cx="394335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Mae’n amser chwarae, blant.</a:t>
            </a:r>
          </a:p>
          <a:p>
            <a:pPr algn="ctr"/>
            <a:r>
              <a:rPr lang="cy-GB" sz="1400" dirty="0"/>
              <a:t>Pawb yn barod? </a:t>
            </a:r>
          </a:p>
          <a:p>
            <a:pPr algn="ctr"/>
            <a:r>
              <a:rPr lang="cy-GB" sz="1400" dirty="0"/>
              <a:t>Sefwch wrth y drws. Sefwch mewn rhes.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937569-F41E-3221-A318-E9552F2D48B7}"/>
              </a:ext>
            </a:extLst>
          </p:cNvPr>
          <p:cNvSpPr txBox="1"/>
          <p:nvPr/>
        </p:nvSpPr>
        <p:spPr>
          <a:xfrm>
            <a:off x="4703831" y="2614940"/>
            <a:ext cx="29224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Mae’n amser chwarae, blant.</a:t>
            </a:r>
          </a:p>
          <a:p>
            <a:pPr algn="ctr"/>
            <a:r>
              <a:rPr lang="cy-GB" sz="1400" dirty="0"/>
              <a:t>Pawb yn barod?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6B12B8-126A-7911-7A57-0E87E49D2E14}"/>
              </a:ext>
            </a:extLst>
          </p:cNvPr>
          <p:cNvSpPr txBox="1"/>
          <p:nvPr/>
        </p:nvSpPr>
        <p:spPr>
          <a:xfrm>
            <a:off x="3443288" y="4355157"/>
            <a:ext cx="539917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Mae’n amser chwarae, blant.</a:t>
            </a:r>
          </a:p>
          <a:p>
            <a:pPr algn="ctr"/>
            <a:r>
              <a:rPr lang="cy-GB" sz="1400" dirty="0"/>
              <a:t>Pawb yn barod? </a:t>
            </a:r>
          </a:p>
          <a:p>
            <a:pPr algn="ctr"/>
            <a:r>
              <a:rPr lang="cy-GB" sz="1400" dirty="0"/>
              <a:t>Sefwch wrth y drws. Sefwch mewn rhes. Ewch i’r iard, bawb.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F3AF65-86BA-D9D0-0603-16DC5C179F3C}"/>
              </a:ext>
            </a:extLst>
          </p:cNvPr>
          <p:cNvSpPr txBox="1"/>
          <p:nvPr/>
        </p:nvSpPr>
        <p:spPr>
          <a:xfrm>
            <a:off x="3501186" y="5237486"/>
            <a:ext cx="539917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Mae’n amser chwarae, blant.</a:t>
            </a:r>
          </a:p>
          <a:p>
            <a:pPr algn="ctr"/>
            <a:r>
              <a:rPr lang="cy-GB" sz="1400" dirty="0"/>
              <a:t>Pawb yn barod? </a:t>
            </a:r>
          </a:p>
          <a:p>
            <a:pPr algn="ctr"/>
            <a:r>
              <a:rPr lang="cy-GB" sz="1400" dirty="0"/>
              <a:t>Sefwch wrth y drws. Sefwch mewn rhes. Ewch i’r iard, bawb. </a:t>
            </a:r>
          </a:p>
          <a:p>
            <a:pPr algn="ctr"/>
            <a:r>
              <a:rPr lang="cy-GB" sz="1400" dirty="0"/>
              <a:t>Ewch yn dawel.</a:t>
            </a:r>
          </a:p>
        </p:txBody>
      </p:sp>
    </p:spTree>
    <p:extLst>
      <p:ext uri="{BB962C8B-B14F-4D97-AF65-F5344CB8AC3E}">
        <p14:creationId xmlns:p14="http://schemas.microsoft.com/office/powerpoint/2010/main" val="42059068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DA41DA-1F3B-6054-ADFC-DA4C782126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xtract 5">
            <a:extLst>
              <a:ext uri="{FF2B5EF4-FFF2-40B4-BE49-F238E27FC236}">
                <a16:creationId xmlns:a16="http://schemas.microsoft.com/office/drawing/2014/main" id="{8C8F9F17-FA72-E471-2294-F416C427C370}"/>
              </a:ext>
            </a:extLst>
          </p:cNvPr>
          <p:cNvSpPr/>
          <p:nvPr/>
        </p:nvSpPr>
        <p:spPr>
          <a:xfrm>
            <a:off x="1685925" y="253999"/>
            <a:ext cx="8801099" cy="5990225"/>
          </a:xfrm>
          <a:prstGeom prst="flowChartExtra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FDC8DDD-A1BE-F048-4321-E594B0ECE284}"/>
              </a:ext>
            </a:extLst>
          </p:cNvPr>
          <p:cNvCxnSpPr>
            <a:cxnSpLocks/>
          </p:cNvCxnSpPr>
          <p:nvPr/>
        </p:nvCxnSpPr>
        <p:spPr>
          <a:xfrm>
            <a:off x="5088776" y="1651000"/>
            <a:ext cx="2012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28C426F-5100-7FB0-B24A-02817B0AAAB4}"/>
              </a:ext>
            </a:extLst>
          </p:cNvPr>
          <p:cNvCxnSpPr>
            <a:cxnSpLocks/>
          </p:cNvCxnSpPr>
          <p:nvPr/>
        </p:nvCxnSpPr>
        <p:spPr>
          <a:xfrm>
            <a:off x="4529976" y="2438400"/>
            <a:ext cx="31789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B35DCA3-F6C8-75B3-AC9D-34C3F807784D}"/>
              </a:ext>
            </a:extLst>
          </p:cNvPr>
          <p:cNvCxnSpPr>
            <a:cxnSpLocks/>
          </p:cNvCxnSpPr>
          <p:nvPr/>
        </p:nvCxnSpPr>
        <p:spPr>
          <a:xfrm>
            <a:off x="3884702" y="3314700"/>
            <a:ext cx="44591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8E24DF8-6494-618E-55ED-EBB077EE1D77}"/>
              </a:ext>
            </a:extLst>
          </p:cNvPr>
          <p:cNvCxnSpPr>
            <a:cxnSpLocks/>
          </p:cNvCxnSpPr>
          <p:nvPr/>
        </p:nvCxnSpPr>
        <p:spPr>
          <a:xfrm>
            <a:off x="3157538" y="4254500"/>
            <a:ext cx="58578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8220103-9D69-23FD-32CB-53E3D3148667}"/>
              </a:ext>
            </a:extLst>
          </p:cNvPr>
          <p:cNvCxnSpPr>
            <a:cxnSpLocks/>
          </p:cNvCxnSpPr>
          <p:nvPr/>
        </p:nvCxnSpPr>
        <p:spPr>
          <a:xfrm>
            <a:off x="2461969" y="5238750"/>
            <a:ext cx="73106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E5AF8D3C-8CCA-6C6E-DDBF-BAED835B4C67}"/>
              </a:ext>
            </a:extLst>
          </p:cNvPr>
          <p:cNvSpPr txBox="1"/>
          <p:nvPr/>
        </p:nvSpPr>
        <p:spPr>
          <a:xfrm>
            <a:off x="5457829" y="838280"/>
            <a:ext cx="125729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morning.  Come in.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7AFA88A-CAC7-8918-4F41-4A49EF0B456C}"/>
              </a:ext>
            </a:extLst>
          </p:cNvPr>
          <p:cNvSpPr txBox="1"/>
          <p:nvPr/>
        </p:nvSpPr>
        <p:spPr>
          <a:xfrm>
            <a:off x="4774504" y="1801424"/>
            <a:ext cx="26429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morning. Come in.  </a:t>
            </a:r>
          </a:p>
          <a:p>
            <a:pPr algn="ctr"/>
            <a:r>
              <a:rPr lang="cy-GB" sz="1400" dirty="0"/>
              <a:t>Sit on the mat, everyone.</a:t>
            </a:r>
          </a:p>
          <a:p>
            <a:pPr algn="ctr"/>
            <a:endParaRPr lang="cy-GB" sz="1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F33F8C8-44F3-05E6-947C-0D62BA4BB553}"/>
              </a:ext>
            </a:extLst>
          </p:cNvPr>
          <p:cNvSpPr txBox="1"/>
          <p:nvPr/>
        </p:nvSpPr>
        <p:spPr>
          <a:xfrm>
            <a:off x="628650" y="506968"/>
            <a:ext cx="2057400" cy="369332"/>
          </a:xfrm>
          <a:prstGeom prst="rect">
            <a:avLst/>
          </a:prstGeom>
          <a:solidFill>
            <a:srgbClr val="9437FF">
              <a:alpha val="902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Gweithgaredd 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85AE9D5-380B-5B0C-8D05-E1CD17294703}"/>
              </a:ext>
            </a:extLst>
          </p:cNvPr>
          <p:cNvSpPr txBox="1"/>
          <p:nvPr/>
        </p:nvSpPr>
        <p:spPr>
          <a:xfrm>
            <a:off x="4524880" y="2550395"/>
            <a:ext cx="317892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morning. Come in.  </a:t>
            </a:r>
          </a:p>
          <a:p>
            <a:pPr algn="ctr"/>
            <a:r>
              <a:rPr lang="cy-GB" sz="1400" dirty="0"/>
              <a:t>Sit on the mat, everyone.</a:t>
            </a:r>
          </a:p>
          <a:p>
            <a:pPr algn="ctr"/>
            <a:r>
              <a:rPr lang="cy-GB" sz="1400" dirty="0"/>
              <a:t>Sit quickly.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431115-7D1F-7094-3818-862B431F5BFD}"/>
              </a:ext>
            </a:extLst>
          </p:cNvPr>
          <p:cNvSpPr txBox="1"/>
          <p:nvPr/>
        </p:nvSpPr>
        <p:spPr>
          <a:xfrm>
            <a:off x="4290516" y="3455988"/>
            <a:ext cx="36475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morning. Come in.  </a:t>
            </a:r>
          </a:p>
          <a:p>
            <a:pPr algn="ctr"/>
            <a:r>
              <a:rPr lang="cy-GB" sz="1400" dirty="0"/>
              <a:t>Sit on the mat, everyone.</a:t>
            </a:r>
          </a:p>
          <a:p>
            <a:pPr algn="ctr"/>
            <a:r>
              <a:rPr lang="cy-GB" sz="1400" dirty="0"/>
              <a:t>Sit quickly.   Millie, sit on the mat, please.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C428FF2-AB17-E9BB-D77E-F51280B92064}"/>
              </a:ext>
            </a:extLst>
          </p:cNvPr>
          <p:cNvSpPr txBox="1"/>
          <p:nvPr/>
        </p:nvSpPr>
        <p:spPr>
          <a:xfrm>
            <a:off x="3314701" y="4297920"/>
            <a:ext cx="5700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morning. Come in.  </a:t>
            </a:r>
          </a:p>
          <a:p>
            <a:pPr algn="ctr"/>
            <a:r>
              <a:rPr lang="cy-GB" sz="1400" dirty="0"/>
              <a:t>Sit on the mat, everyone.</a:t>
            </a:r>
          </a:p>
          <a:p>
            <a:pPr algn="ctr"/>
            <a:r>
              <a:rPr lang="cy-GB" sz="1400" dirty="0"/>
              <a:t>Sit quickly.   Millie, sit on the mat, please.  </a:t>
            </a:r>
          </a:p>
          <a:p>
            <a:pPr algn="ctr"/>
            <a:r>
              <a:rPr lang="cy-GB" sz="1400" dirty="0"/>
              <a:t>It’s story time. Look at the book.  Look at the cover.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898A739-57FA-6B01-4618-892C03FFB47D}"/>
              </a:ext>
            </a:extLst>
          </p:cNvPr>
          <p:cNvSpPr txBox="1"/>
          <p:nvPr/>
        </p:nvSpPr>
        <p:spPr>
          <a:xfrm>
            <a:off x="2686050" y="5282170"/>
            <a:ext cx="69580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morning. Come in.  </a:t>
            </a:r>
          </a:p>
          <a:p>
            <a:pPr algn="ctr"/>
            <a:r>
              <a:rPr lang="cy-GB" sz="1400" dirty="0"/>
              <a:t>Sit on the mat, everyone.</a:t>
            </a:r>
          </a:p>
          <a:p>
            <a:pPr algn="ctr"/>
            <a:r>
              <a:rPr lang="cy-GB" sz="1400" dirty="0"/>
              <a:t>Sit quickly.  Millie, sit on the mat, please.  It’s story time.</a:t>
            </a:r>
          </a:p>
          <a:p>
            <a:pPr algn="ctr"/>
            <a:r>
              <a:rPr lang="cy-GB" sz="1400" dirty="0"/>
              <a:t>Look at the book. Look at the cover.  Everyone ready? Listen carefully.</a:t>
            </a:r>
          </a:p>
        </p:txBody>
      </p:sp>
    </p:spTree>
    <p:extLst>
      <p:ext uri="{BB962C8B-B14F-4D97-AF65-F5344CB8AC3E}">
        <p14:creationId xmlns:p14="http://schemas.microsoft.com/office/powerpoint/2010/main" val="33715261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B58E18-D4F3-BE0D-C68E-F6585A4068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xtract 5">
            <a:extLst>
              <a:ext uri="{FF2B5EF4-FFF2-40B4-BE49-F238E27FC236}">
                <a16:creationId xmlns:a16="http://schemas.microsoft.com/office/drawing/2014/main" id="{6ED62EB1-20FF-19BC-837E-00248BB5E0D6}"/>
              </a:ext>
            </a:extLst>
          </p:cNvPr>
          <p:cNvSpPr/>
          <p:nvPr/>
        </p:nvSpPr>
        <p:spPr>
          <a:xfrm>
            <a:off x="1685925" y="253999"/>
            <a:ext cx="8801099" cy="5990225"/>
          </a:xfrm>
          <a:prstGeom prst="flowChartExtra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EFD1C45-5114-25D0-0E7E-B6DE3F852377}"/>
              </a:ext>
            </a:extLst>
          </p:cNvPr>
          <p:cNvCxnSpPr>
            <a:cxnSpLocks/>
          </p:cNvCxnSpPr>
          <p:nvPr/>
        </p:nvCxnSpPr>
        <p:spPr>
          <a:xfrm>
            <a:off x="5088776" y="1651000"/>
            <a:ext cx="2012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78496BB-B4E8-5E99-1F09-6D4C668103C5}"/>
              </a:ext>
            </a:extLst>
          </p:cNvPr>
          <p:cNvCxnSpPr>
            <a:cxnSpLocks/>
          </p:cNvCxnSpPr>
          <p:nvPr/>
        </p:nvCxnSpPr>
        <p:spPr>
          <a:xfrm>
            <a:off x="4529976" y="2438400"/>
            <a:ext cx="31789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6870FC7-E80F-C45F-9D07-D0470B78EEED}"/>
              </a:ext>
            </a:extLst>
          </p:cNvPr>
          <p:cNvCxnSpPr>
            <a:cxnSpLocks/>
          </p:cNvCxnSpPr>
          <p:nvPr/>
        </p:nvCxnSpPr>
        <p:spPr>
          <a:xfrm>
            <a:off x="3884702" y="3314700"/>
            <a:ext cx="445919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8FE7919-B438-9576-AEBD-4768A19C626D}"/>
              </a:ext>
            </a:extLst>
          </p:cNvPr>
          <p:cNvCxnSpPr>
            <a:cxnSpLocks/>
          </p:cNvCxnSpPr>
          <p:nvPr/>
        </p:nvCxnSpPr>
        <p:spPr>
          <a:xfrm>
            <a:off x="3157538" y="4254500"/>
            <a:ext cx="585787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1E1CD32-CC64-2A3D-44CB-E93FC9B63152}"/>
              </a:ext>
            </a:extLst>
          </p:cNvPr>
          <p:cNvCxnSpPr>
            <a:cxnSpLocks/>
          </p:cNvCxnSpPr>
          <p:nvPr/>
        </p:nvCxnSpPr>
        <p:spPr>
          <a:xfrm>
            <a:off x="2461969" y="5238750"/>
            <a:ext cx="731068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64B5F9CA-8567-5F77-07B6-3452F5909050}"/>
              </a:ext>
            </a:extLst>
          </p:cNvPr>
          <p:cNvSpPr txBox="1"/>
          <p:nvPr/>
        </p:nvSpPr>
        <p:spPr>
          <a:xfrm>
            <a:off x="5457829" y="838280"/>
            <a:ext cx="125729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da. Dewch i mewn.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468E2BD-1D44-417D-7A8A-7A9012918C51}"/>
              </a:ext>
            </a:extLst>
          </p:cNvPr>
          <p:cNvSpPr txBox="1"/>
          <p:nvPr/>
        </p:nvSpPr>
        <p:spPr>
          <a:xfrm>
            <a:off x="4774504" y="1801424"/>
            <a:ext cx="264299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da. Dewch i mewn.</a:t>
            </a:r>
          </a:p>
          <a:p>
            <a:pPr algn="ctr"/>
            <a:r>
              <a:rPr lang="cy-GB" sz="1400" dirty="0"/>
              <a:t>Eisteddwch ar y mat, bawb. </a:t>
            </a:r>
          </a:p>
          <a:p>
            <a:pPr algn="ctr"/>
            <a:endParaRPr lang="cy-GB" sz="14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91B889D-5812-A3C9-0F76-00E5981E6376}"/>
              </a:ext>
            </a:extLst>
          </p:cNvPr>
          <p:cNvSpPr txBox="1"/>
          <p:nvPr/>
        </p:nvSpPr>
        <p:spPr>
          <a:xfrm>
            <a:off x="628650" y="506968"/>
            <a:ext cx="2057400" cy="646331"/>
          </a:xfrm>
          <a:prstGeom prst="rect">
            <a:avLst/>
          </a:prstGeom>
          <a:solidFill>
            <a:srgbClr val="9437FF">
              <a:alpha val="902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Gweithgaredd 2</a:t>
            </a:r>
          </a:p>
          <a:p>
            <a:pPr algn="ctr"/>
            <a:r>
              <a:rPr lang="cy-GB" dirty="0"/>
              <a:t>Atebion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9A74F5-1CF1-F615-955C-DE944B95E236}"/>
              </a:ext>
            </a:extLst>
          </p:cNvPr>
          <p:cNvSpPr txBox="1"/>
          <p:nvPr/>
        </p:nvSpPr>
        <p:spPr>
          <a:xfrm>
            <a:off x="4524880" y="2550395"/>
            <a:ext cx="317892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da. Dewch i mewn.</a:t>
            </a:r>
          </a:p>
          <a:p>
            <a:pPr algn="ctr"/>
            <a:r>
              <a:rPr lang="cy-GB" sz="1400" dirty="0"/>
              <a:t>Eisteddwch ar y mat, bawb. </a:t>
            </a:r>
          </a:p>
          <a:p>
            <a:pPr algn="ctr"/>
            <a:r>
              <a:rPr lang="cy-GB" sz="1400" dirty="0"/>
              <a:t>Eisteddwch yn gyflym.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25C46C6-C66B-85F9-EF49-E46E4E400231}"/>
              </a:ext>
            </a:extLst>
          </p:cNvPr>
          <p:cNvSpPr txBox="1"/>
          <p:nvPr/>
        </p:nvSpPr>
        <p:spPr>
          <a:xfrm>
            <a:off x="3314701" y="4297920"/>
            <a:ext cx="5700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da. Dewch i mewn.</a:t>
            </a:r>
          </a:p>
          <a:p>
            <a:pPr algn="ctr"/>
            <a:r>
              <a:rPr lang="cy-GB" sz="1400" dirty="0"/>
              <a:t>Eisteddwch ar y mat, bawb. </a:t>
            </a:r>
          </a:p>
          <a:p>
            <a:pPr algn="ctr"/>
            <a:r>
              <a:rPr lang="cy-GB" sz="1400" dirty="0"/>
              <a:t>Eisteddwch yn gyflym. Millie, eistedda ar y mat, plîs.</a:t>
            </a:r>
          </a:p>
          <a:p>
            <a:pPr algn="ctr"/>
            <a:r>
              <a:rPr lang="cy-GB" sz="1400" dirty="0"/>
              <a:t>Mae’n amser stori.  Edrychwch ar y llyfr.  Edrychwch ar y clawr.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A9A6A56-C193-7AE3-A6AB-462E9F81425E}"/>
              </a:ext>
            </a:extLst>
          </p:cNvPr>
          <p:cNvSpPr txBox="1"/>
          <p:nvPr/>
        </p:nvSpPr>
        <p:spPr>
          <a:xfrm>
            <a:off x="2686050" y="5282170"/>
            <a:ext cx="69580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da. Dewch i mewn.</a:t>
            </a:r>
          </a:p>
          <a:p>
            <a:pPr algn="ctr"/>
            <a:r>
              <a:rPr lang="cy-GB" sz="1400" dirty="0"/>
              <a:t>Eisteddwch ar y mat, bawb. </a:t>
            </a:r>
          </a:p>
          <a:p>
            <a:pPr algn="ctr"/>
            <a:r>
              <a:rPr lang="cy-GB" sz="1400" dirty="0"/>
              <a:t>Eisteddwch yn gyflym. Millie, eistedda ar y mat, plîs. Mae’n amser stori.  </a:t>
            </a:r>
          </a:p>
          <a:p>
            <a:pPr algn="ctr"/>
            <a:r>
              <a:rPr lang="cy-GB" sz="1400" dirty="0"/>
              <a:t>Edrychwch ar y llyfr.  Edrychwch ar y clawr. Pawb yn barod? Gwrandewch yn ofalus.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5D2C9E-FF97-FD63-8EB6-1D65F08E51C4}"/>
              </a:ext>
            </a:extLst>
          </p:cNvPr>
          <p:cNvSpPr txBox="1"/>
          <p:nvPr/>
        </p:nvSpPr>
        <p:spPr>
          <a:xfrm>
            <a:off x="3868367" y="3419530"/>
            <a:ext cx="445919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da. Dewch i mewn.</a:t>
            </a:r>
          </a:p>
          <a:p>
            <a:pPr algn="ctr"/>
            <a:r>
              <a:rPr lang="cy-GB" sz="1400" dirty="0"/>
              <a:t>Eisteddwch ar y mat, bawb. </a:t>
            </a:r>
          </a:p>
          <a:p>
            <a:pPr algn="ctr"/>
            <a:r>
              <a:rPr lang="cy-GB" sz="1400" dirty="0"/>
              <a:t>Eisteddwch yn gyflym. Millie, eistedda ar y mat, plîs.</a:t>
            </a:r>
          </a:p>
        </p:txBody>
      </p:sp>
    </p:spTree>
    <p:extLst>
      <p:ext uri="{BB962C8B-B14F-4D97-AF65-F5344CB8AC3E}">
        <p14:creationId xmlns:p14="http://schemas.microsoft.com/office/powerpoint/2010/main" val="35379226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4F435D-929A-4414-6AAE-DECDF379CA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1AF3D029-F9D4-9CFB-9266-88E7D09BCCA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C37248A-1834-5159-3021-13EA41DFC092}"/>
              </a:ext>
            </a:extLst>
          </p:cNvPr>
          <p:cNvSpPr/>
          <p:nvPr/>
        </p:nvSpPr>
        <p:spPr>
          <a:xfrm>
            <a:off x="2363197" y="1716395"/>
            <a:ext cx="7469862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 err="1"/>
              <a:t>Ewch</a:t>
            </a:r>
            <a:r>
              <a:rPr lang="en-US" sz="4400" b="1" dirty="0"/>
              <a:t> </a:t>
            </a:r>
            <a:r>
              <a:rPr lang="en-US" sz="4400" b="1" dirty="0" err="1"/>
              <a:t>i</a:t>
            </a:r>
            <a:r>
              <a:rPr lang="en-US" sz="4400" b="1" dirty="0"/>
              <a:t> </a:t>
            </a:r>
            <a:r>
              <a:rPr lang="en-US" sz="4400" b="1" dirty="0" err="1"/>
              <a:t>nôl</a:t>
            </a:r>
            <a:r>
              <a:rPr lang="en-US" sz="4400" b="1" dirty="0"/>
              <a:t>…</a:t>
            </a:r>
          </a:p>
          <a:p>
            <a:pPr algn="ctr"/>
            <a:endParaRPr lang="en-US" sz="2400" i="1" dirty="0"/>
          </a:p>
          <a:p>
            <a:pPr algn="ctr"/>
            <a:r>
              <a:rPr lang="en-US" sz="2400" i="1" dirty="0"/>
              <a:t>Go and fetch…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F8AD2BE2-89F1-1A01-890F-8CF57F1E09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9764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0FC3DC-5E7B-412D-8C75-4B4C2C7BE4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B577FF9-3543-4875-815D-3D87BD8A2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49C2C6-3A7E-5EE9-7443-F799C1A14AAA}"/>
              </a:ext>
            </a:extLst>
          </p:cNvPr>
          <p:cNvSpPr txBox="1"/>
          <p:nvPr/>
        </p:nvSpPr>
        <p:spPr>
          <a:xfrm>
            <a:off x="601253" y="1656735"/>
            <a:ext cx="5221185" cy="3072015"/>
          </a:xfrm>
          <a:prstGeom prst="round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Meddyliwch</a:t>
            </a: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mewn</a:t>
            </a:r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0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parau</a:t>
            </a:r>
            <a:endParaRPr lang="en-US" sz="60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i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Think in pairs</a:t>
            </a:r>
          </a:p>
        </p:txBody>
      </p:sp>
      <p:sp>
        <p:nvSpPr>
          <p:cNvPr id="25" name="Freeform: Shape 11">
            <a:extLst>
              <a:ext uri="{FF2B5EF4-FFF2-40B4-BE49-F238E27FC236}">
                <a16:creationId xmlns:a16="http://schemas.microsoft.com/office/drawing/2014/main" id="{F5569EEC-E12F-4856-B407-02B2813A4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04059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Freeform: Shape 13">
            <a:extLst>
              <a:ext uri="{FF2B5EF4-FFF2-40B4-BE49-F238E27FC236}">
                <a16:creationId xmlns:a16="http://schemas.microsoft.com/office/drawing/2014/main" id="{CF860788-3A6A-45A3-B3F1-06F159665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67336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536CA7-E570-DE03-B534-3A95C9F651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1243" y="1558095"/>
            <a:ext cx="4939504" cy="3358862"/>
          </a:xfrm>
          <a:custGeom>
            <a:avLst/>
            <a:gdLst/>
            <a:ahLst/>
            <a:cxnLst/>
            <a:rect l="l" t="t" r="r" b="b"/>
            <a:pathLst>
              <a:path w="4579832" h="5347063">
                <a:moveTo>
                  <a:pt x="106985" y="0"/>
                </a:moveTo>
                <a:lnTo>
                  <a:pt x="4472847" y="0"/>
                </a:lnTo>
                <a:cubicBezTo>
                  <a:pt x="4531933" y="0"/>
                  <a:pt x="4579832" y="47899"/>
                  <a:pt x="4579832" y="106985"/>
                </a:cubicBezTo>
                <a:lnTo>
                  <a:pt x="4579832" y="5240078"/>
                </a:lnTo>
                <a:cubicBezTo>
                  <a:pt x="4579832" y="5299164"/>
                  <a:pt x="4531933" y="5347063"/>
                  <a:pt x="4472847" y="5347063"/>
                </a:cubicBezTo>
                <a:lnTo>
                  <a:pt x="106985" y="5347063"/>
                </a:lnTo>
                <a:cubicBezTo>
                  <a:pt x="47899" y="5347063"/>
                  <a:pt x="0" y="5299164"/>
                  <a:pt x="0" y="5240078"/>
                </a:cubicBezTo>
                <a:lnTo>
                  <a:pt x="0" y="106985"/>
                </a:lnTo>
                <a:cubicBezTo>
                  <a:pt x="0" y="47899"/>
                  <a:pt x="47899" y="0"/>
                  <a:pt x="106985" y="0"/>
                </a:cubicBezTo>
                <a:close/>
              </a:path>
            </a:pathLst>
          </a:custGeom>
        </p:spPr>
      </p:pic>
      <p:sp>
        <p:nvSpPr>
          <p:cNvPr id="27" name="Freeform: Shape 15">
            <a:extLst>
              <a:ext uri="{FF2B5EF4-FFF2-40B4-BE49-F238E27FC236}">
                <a16:creationId xmlns:a16="http://schemas.microsoft.com/office/drawing/2014/main" id="{DF1E3393-B852-4883-B778-ED3525112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32259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Freeform: Shape 17">
            <a:extLst>
              <a:ext uri="{FF2B5EF4-FFF2-40B4-BE49-F238E27FC236}">
                <a16:creationId xmlns:a16="http://schemas.microsoft.com/office/drawing/2014/main" id="{39853D09-4205-4CC7-83EB-288E886AC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440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19">
            <a:extLst>
              <a:ext uri="{FF2B5EF4-FFF2-40B4-BE49-F238E27FC236}">
                <a16:creationId xmlns:a16="http://schemas.microsoft.com/office/drawing/2014/main" id="{0D040B79-3E73-4A31-840D-D6B9C9FDFC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47511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Freeform: Shape 21">
            <a:extLst>
              <a:ext uri="{FF2B5EF4-FFF2-40B4-BE49-F238E27FC236}">
                <a16:creationId xmlns:a16="http://schemas.microsoft.com/office/drawing/2014/main" id="{156C6AE5-3F8B-42AC-9EA4-1B686A11E9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3820" y="5835650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4898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objects on a white background&#10;&#10;AI-generated content may be incorrect.">
            <a:extLst>
              <a:ext uri="{FF2B5EF4-FFF2-40B4-BE49-F238E27FC236}">
                <a16:creationId xmlns:a16="http://schemas.microsoft.com/office/drawing/2014/main" id="{97902F8D-DE23-5E8C-0392-CFA0A680AD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3749" y="1811309"/>
            <a:ext cx="6984501" cy="46914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6D13C5-D120-3F11-11EA-8FD68E9A8B05}"/>
              </a:ext>
            </a:extLst>
          </p:cNvPr>
          <p:cNvSpPr txBox="1"/>
          <p:nvPr/>
        </p:nvSpPr>
        <p:spPr>
          <a:xfrm>
            <a:off x="228600" y="183766"/>
            <a:ext cx="11772899" cy="132802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Parwch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y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lluniau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a’r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geiriau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   </a:t>
            </a:r>
          </a:p>
          <a:p>
            <a:pPr algn="ctr"/>
            <a:r>
              <a:rPr lang="en-US" sz="3600" i="1" dirty="0">
                <a:solidFill>
                  <a:schemeClr val="bg1"/>
                </a:solidFill>
                <a:latin typeface="Aptos"/>
                <a:cs typeface="Arial"/>
              </a:rPr>
              <a:t>Match the pictures and the words</a:t>
            </a:r>
          </a:p>
        </p:txBody>
      </p:sp>
    </p:spTree>
    <p:extLst>
      <p:ext uri="{BB962C8B-B14F-4D97-AF65-F5344CB8AC3E}">
        <p14:creationId xmlns:p14="http://schemas.microsoft.com/office/powerpoint/2010/main" val="8824445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426C93-78A1-52CB-6162-BBCA35FB57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2BC7B32C-F421-4FDD-95CC-5AD2476E22B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80C37CC-5445-7B1F-588D-ABC4049B3D50}"/>
              </a:ext>
            </a:extLst>
          </p:cNvPr>
          <p:cNvSpPr/>
          <p:nvPr/>
        </p:nvSpPr>
        <p:spPr>
          <a:xfrm>
            <a:off x="3535056" y="1401757"/>
            <a:ext cx="5121887" cy="1739810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 err="1"/>
              <a:t>Chwap</a:t>
            </a:r>
            <a:r>
              <a:rPr lang="en-US" sz="4400" b="1" dirty="0"/>
              <a:t>! </a:t>
            </a:r>
          </a:p>
          <a:p>
            <a:pPr algn="ctr"/>
            <a:endParaRPr lang="en-US" sz="2400" i="1" dirty="0"/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FD7B1EF3-CABB-74A8-F618-9D5D3D52B4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  <p:pic>
        <p:nvPicPr>
          <p:cNvPr id="4" name="Picture 3" descr="A blue blot of water&#10;&#10;AI-generated content may be incorrect.">
            <a:extLst>
              <a:ext uri="{FF2B5EF4-FFF2-40B4-BE49-F238E27FC236}">
                <a16:creationId xmlns:a16="http://schemas.microsoft.com/office/drawing/2014/main" id="{ED85C119-A919-7E39-6FA2-F7A2C78AB45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5977" y="3275965"/>
            <a:ext cx="1950755" cy="2180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3826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C787F8-FEAA-FC28-4478-C02F23E1F4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018F435-D11E-939C-6835-E5AB68181166}"/>
              </a:ext>
            </a:extLst>
          </p:cNvPr>
          <p:cNvSpPr txBox="1"/>
          <p:nvPr/>
        </p:nvSpPr>
        <p:spPr>
          <a:xfrm>
            <a:off x="533400" y="1371739"/>
            <a:ext cx="5740400" cy="469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6243CB7-5632-BD4D-C78F-49299C50F68F}"/>
              </a:ext>
            </a:extLst>
          </p:cNvPr>
          <p:cNvSpPr/>
          <p:nvPr/>
        </p:nvSpPr>
        <p:spPr>
          <a:xfrm>
            <a:off x="790980" y="1300955"/>
            <a:ext cx="2108200" cy="14859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550293D3-E4D0-25EF-25A4-08161E5D6E1D}"/>
              </a:ext>
            </a:extLst>
          </p:cNvPr>
          <p:cNvSpPr/>
          <p:nvPr/>
        </p:nvSpPr>
        <p:spPr>
          <a:xfrm>
            <a:off x="3534882" y="1269838"/>
            <a:ext cx="2108200" cy="14859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CD7067B2-662C-69BD-7F90-C792E4DBF1DF}"/>
              </a:ext>
            </a:extLst>
          </p:cNvPr>
          <p:cNvSpPr/>
          <p:nvPr/>
        </p:nvSpPr>
        <p:spPr>
          <a:xfrm>
            <a:off x="3486582" y="3233353"/>
            <a:ext cx="2108200" cy="14859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1DE8A33-9656-0278-3CB7-F50DE4CE2090}"/>
              </a:ext>
            </a:extLst>
          </p:cNvPr>
          <p:cNvSpPr/>
          <p:nvPr/>
        </p:nvSpPr>
        <p:spPr>
          <a:xfrm>
            <a:off x="712661" y="3233474"/>
            <a:ext cx="2108200" cy="1485900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E5595726-D450-7928-FC95-8EAD1F277671}"/>
              </a:ext>
            </a:extLst>
          </p:cNvPr>
          <p:cNvSpPr/>
          <p:nvPr/>
        </p:nvSpPr>
        <p:spPr>
          <a:xfrm>
            <a:off x="6340814" y="1214633"/>
            <a:ext cx="2108200" cy="14859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FD4CF0CC-4C1C-E413-0689-F9B566B34331}"/>
              </a:ext>
            </a:extLst>
          </p:cNvPr>
          <p:cNvSpPr/>
          <p:nvPr/>
        </p:nvSpPr>
        <p:spPr>
          <a:xfrm>
            <a:off x="6359944" y="3172967"/>
            <a:ext cx="2108200" cy="14859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015FC4C1-A34B-8B6A-F5E9-5B920E79A6F3}"/>
              </a:ext>
            </a:extLst>
          </p:cNvPr>
          <p:cNvSpPr/>
          <p:nvPr/>
        </p:nvSpPr>
        <p:spPr>
          <a:xfrm>
            <a:off x="9202276" y="3194868"/>
            <a:ext cx="2108200" cy="14859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pic>
        <p:nvPicPr>
          <p:cNvPr id="7" name="Picture 6" descr="A rainbow colored paint splatter&#10;&#10;Description automatically generated">
            <a:extLst>
              <a:ext uri="{FF2B5EF4-FFF2-40B4-BE49-F238E27FC236}">
                <a16:creationId xmlns:a16="http://schemas.microsoft.com/office/drawing/2014/main" id="{542E66A6-C062-4376-AFE3-230719F96F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602" y="1386559"/>
            <a:ext cx="1282700" cy="1308100"/>
          </a:xfrm>
          <a:prstGeom prst="rect">
            <a:avLst/>
          </a:prstGeom>
        </p:spPr>
      </p:pic>
      <p:pic>
        <p:nvPicPr>
          <p:cNvPr id="25" name="Picture 24" descr="A cartoon of a glue bottle&#10;&#10;Description automatically generated">
            <a:extLst>
              <a:ext uri="{FF2B5EF4-FFF2-40B4-BE49-F238E27FC236}">
                <a16:creationId xmlns:a16="http://schemas.microsoft.com/office/drawing/2014/main" id="{5A3E8B71-9470-3CC8-2E62-5F1907C394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784" t="7407" r="32503" b="12677"/>
          <a:stretch/>
        </p:blipFill>
        <p:spPr>
          <a:xfrm>
            <a:off x="4097772" y="1501219"/>
            <a:ext cx="762000" cy="1023137"/>
          </a:xfrm>
          <a:prstGeom prst="rect">
            <a:avLst/>
          </a:prstGeom>
        </p:spPr>
      </p:pic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3147F206-150C-3100-749D-F58FB55C2BF9}"/>
              </a:ext>
            </a:extLst>
          </p:cNvPr>
          <p:cNvSpPr/>
          <p:nvPr/>
        </p:nvSpPr>
        <p:spPr>
          <a:xfrm>
            <a:off x="790980" y="1300834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Ewch i nôl paent.</a:t>
            </a:r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8DB6435E-45E0-D5D9-63B6-65E69FCFF892}"/>
              </a:ext>
            </a:extLst>
          </p:cNvPr>
          <p:cNvSpPr/>
          <p:nvPr/>
        </p:nvSpPr>
        <p:spPr>
          <a:xfrm>
            <a:off x="3542852" y="1258864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Ewch i nôl glud.</a:t>
            </a:r>
          </a:p>
        </p:txBody>
      </p:sp>
      <p:pic>
        <p:nvPicPr>
          <p:cNvPr id="28" name="Picture 27" descr="A blue book with white pages&#10;&#10;Description automatically generated">
            <a:extLst>
              <a:ext uri="{FF2B5EF4-FFF2-40B4-BE49-F238E27FC236}">
                <a16:creationId xmlns:a16="http://schemas.microsoft.com/office/drawing/2014/main" id="{520A7315-E1F0-C0CC-6A38-E851E30866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1863" y="1302068"/>
            <a:ext cx="1528908" cy="1281680"/>
          </a:xfrm>
          <a:prstGeom prst="rect">
            <a:avLst/>
          </a:prstGeom>
        </p:spPr>
      </p:pic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049EB61A-E50D-D2C7-1802-E29B010C8B6A}"/>
              </a:ext>
            </a:extLst>
          </p:cNvPr>
          <p:cNvSpPr/>
          <p:nvPr/>
        </p:nvSpPr>
        <p:spPr>
          <a:xfrm>
            <a:off x="6354507" y="1208759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Ewch i nôl llyfr.</a:t>
            </a:r>
          </a:p>
        </p:txBody>
      </p:sp>
      <p:pic>
        <p:nvPicPr>
          <p:cNvPr id="30" name="Picture 29" descr="A row of books on a table&#10;&#10;Description automatically generated">
            <a:extLst>
              <a:ext uri="{FF2B5EF4-FFF2-40B4-BE49-F238E27FC236}">
                <a16:creationId xmlns:a16="http://schemas.microsoft.com/office/drawing/2014/main" id="{E667DDBC-85AC-D6B6-E9FD-2D1CDFD06A6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386" t="14140" r="6850" b="15407"/>
          <a:stretch/>
        </p:blipFill>
        <p:spPr>
          <a:xfrm>
            <a:off x="893757" y="3369123"/>
            <a:ext cx="1784350" cy="1214601"/>
          </a:xfrm>
          <a:prstGeom prst="rect">
            <a:avLst/>
          </a:prstGeom>
        </p:spPr>
      </p:pic>
      <p:sp>
        <p:nvSpPr>
          <p:cNvPr id="31" name="Rounded Rectangle 30">
            <a:extLst>
              <a:ext uri="{FF2B5EF4-FFF2-40B4-BE49-F238E27FC236}">
                <a16:creationId xmlns:a16="http://schemas.microsoft.com/office/drawing/2014/main" id="{899BC9DF-D2C7-01C0-6F90-AC818547E991}"/>
              </a:ext>
            </a:extLst>
          </p:cNvPr>
          <p:cNvSpPr/>
          <p:nvPr/>
        </p:nvSpPr>
        <p:spPr>
          <a:xfrm>
            <a:off x="638886" y="3233353"/>
            <a:ext cx="2222497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Ewch i nôl llyfrau.</a:t>
            </a:r>
            <a:endParaRPr lang="cy-GB" sz="2300" dirty="0"/>
          </a:p>
        </p:txBody>
      </p:sp>
      <p:pic>
        <p:nvPicPr>
          <p:cNvPr id="32" name="Picture 31" descr="A piece of paper with red line&#10;&#10;Description automatically generated">
            <a:extLst>
              <a:ext uri="{FF2B5EF4-FFF2-40B4-BE49-F238E27FC236}">
                <a16:creationId xmlns:a16="http://schemas.microsoft.com/office/drawing/2014/main" id="{C1052819-01A3-8577-53BB-44D151DC9A1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rcRect l="21808" t="8358" r="17184" b="12422"/>
          <a:stretch/>
        </p:blipFill>
        <p:spPr>
          <a:xfrm>
            <a:off x="3905971" y="3395707"/>
            <a:ext cx="1231106" cy="1192478"/>
          </a:xfrm>
          <a:prstGeom prst="rect">
            <a:avLst/>
          </a:prstGeom>
          <a:ln w="9525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7EBADFBF-3FD4-E932-CD9F-4F2EB5310059}"/>
              </a:ext>
            </a:extLst>
          </p:cNvPr>
          <p:cNvSpPr/>
          <p:nvPr/>
        </p:nvSpPr>
        <p:spPr>
          <a:xfrm>
            <a:off x="3478863" y="3233353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Ewch i nôl papur.</a:t>
            </a:r>
          </a:p>
        </p:txBody>
      </p:sp>
      <p:pic>
        <p:nvPicPr>
          <p:cNvPr id="36" name="Picture 35" descr="A group of coats on swingers&#10;&#10;Description automatically generated">
            <a:extLst>
              <a:ext uri="{FF2B5EF4-FFF2-40B4-BE49-F238E27FC236}">
                <a16:creationId xmlns:a16="http://schemas.microsoft.com/office/drawing/2014/main" id="{4FFBA423-FCA3-CEAD-BC97-26E48DFC537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67894" y="3338546"/>
            <a:ext cx="1281425" cy="1306800"/>
          </a:xfrm>
          <a:prstGeom prst="rect">
            <a:avLst/>
          </a:prstGeom>
        </p:spPr>
      </p:pic>
      <p:sp>
        <p:nvSpPr>
          <p:cNvPr id="37" name="Rounded Rectangle 36">
            <a:extLst>
              <a:ext uri="{FF2B5EF4-FFF2-40B4-BE49-F238E27FC236}">
                <a16:creationId xmlns:a16="http://schemas.microsoft.com/office/drawing/2014/main" id="{954BA3B9-6FFB-26D7-A781-972D5491D145}"/>
              </a:ext>
            </a:extLst>
          </p:cNvPr>
          <p:cNvSpPr/>
          <p:nvPr/>
        </p:nvSpPr>
        <p:spPr>
          <a:xfrm>
            <a:off x="6340814" y="3159446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Ewch i nôl cotiau.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252D003-69A4-2A11-81ED-BE5F07B4427B}"/>
              </a:ext>
            </a:extLst>
          </p:cNvPr>
          <p:cNvSpPr txBox="1"/>
          <p:nvPr/>
        </p:nvSpPr>
        <p:spPr>
          <a:xfrm>
            <a:off x="459287" y="183766"/>
            <a:ext cx="11273425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ydy’r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gorchymyn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?    </a:t>
            </a:r>
            <a:r>
              <a:rPr lang="en-US" sz="4000" i="1" dirty="0">
                <a:solidFill>
                  <a:schemeClr val="bg1"/>
                </a:solidFill>
                <a:latin typeface="Aptos"/>
                <a:cs typeface="Arial"/>
              </a:rPr>
              <a:t>What is the command?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6B164F88-E8E0-3C7A-0A75-A6792FEAECB6}"/>
              </a:ext>
            </a:extLst>
          </p:cNvPr>
          <p:cNvSpPr/>
          <p:nvPr/>
        </p:nvSpPr>
        <p:spPr>
          <a:xfrm>
            <a:off x="9138776" y="1214633"/>
            <a:ext cx="2108200" cy="14859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E5A53AD6-CBA8-F34C-0981-AC925F473C7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4970" y="1332020"/>
            <a:ext cx="955811" cy="1221776"/>
          </a:xfrm>
          <a:prstGeom prst="rect">
            <a:avLst/>
          </a:prstGeom>
        </p:spPr>
      </p:pic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E4B09925-9A30-040F-1BA3-BFF399335EEA}"/>
              </a:ext>
            </a:extLst>
          </p:cNvPr>
          <p:cNvSpPr/>
          <p:nvPr/>
        </p:nvSpPr>
        <p:spPr>
          <a:xfrm>
            <a:off x="9077664" y="1192732"/>
            <a:ext cx="2235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Ewch i nôl </a:t>
            </a:r>
            <a:r>
              <a:rPr lang="cy-GB" sz="2400" dirty="0"/>
              <a:t> </a:t>
            </a:r>
            <a:r>
              <a:rPr lang="cy-GB" sz="2800" dirty="0"/>
              <a:t>ffedog.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6E5E79D8-FC51-D78C-D4E5-E824E285544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0565" y="3326930"/>
            <a:ext cx="955811" cy="1221776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121C3CC0-569F-020F-9EEB-9C12AFA44E8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4327" y="3305029"/>
            <a:ext cx="955811" cy="1221776"/>
          </a:xfrm>
          <a:prstGeom prst="rect">
            <a:avLst/>
          </a:prstGeom>
        </p:spPr>
      </p:pic>
      <p:sp>
        <p:nvSpPr>
          <p:cNvPr id="35" name="Rounded Rectangle 34">
            <a:extLst>
              <a:ext uri="{FF2B5EF4-FFF2-40B4-BE49-F238E27FC236}">
                <a16:creationId xmlns:a16="http://schemas.microsoft.com/office/drawing/2014/main" id="{EB59CA56-38FB-7040-87E4-F39D8BC322BB}"/>
              </a:ext>
            </a:extLst>
          </p:cNvPr>
          <p:cNvSpPr/>
          <p:nvPr/>
        </p:nvSpPr>
        <p:spPr>
          <a:xfrm>
            <a:off x="9192764" y="3172967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Ewch i nôl ffedogau.</a:t>
            </a:r>
          </a:p>
        </p:txBody>
      </p:sp>
      <p:sp>
        <p:nvSpPr>
          <p:cNvPr id="38" name="Rounded Rectangle 37">
            <a:extLst>
              <a:ext uri="{FF2B5EF4-FFF2-40B4-BE49-F238E27FC236}">
                <a16:creationId xmlns:a16="http://schemas.microsoft.com/office/drawing/2014/main" id="{D790C61C-D461-AF8E-7E15-7EAA84FC554F}"/>
              </a:ext>
            </a:extLst>
          </p:cNvPr>
          <p:cNvSpPr/>
          <p:nvPr/>
        </p:nvSpPr>
        <p:spPr>
          <a:xfrm>
            <a:off x="638886" y="5044176"/>
            <a:ext cx="2108200" cy="1485900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pic>
        <p:nvPicPr>
          <p:cNvPr id="40" name="Picture 39" descr="A yellow bucket with green lid&#10;&#10;AI-generated content may be incorrect.">
            <a:extLst>
              <a:ext uri="{FF2B5EF4-FFF2-40B4-BE49-F238E27FC236}">
                <a16:creationId xmlns:a16="http://schemas.microsoft.com/office/drawing/2014/main" id="{89101058-0982-99D1-1318-0EDC5716596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4002" y="5167419"/>
            <a:ext cx="1384300" cy="1308100"/>
          </a:xfrm>
          <a:prstGeom prst="rect">
            <a:avLst/>
          </a:prstGeom>
        </p:spPr>
      </p:pic>
      <p:sp>
        <p:nvSpPr>
          <p:cNvPr id="41" name="Rounded Rectangle 40">
            <a:extLst>
              <a:ext uri="{FF2B5EF4-FFF2-40B4-BE49-F238E27FC236}">
                <a16:creationId xmlns:a16="http://schemas.microsoft.com/office/drawing/2014/main" id="{85136173-FD6F-83B4-E99C-18EDEE3A0D02}"/>
              </a:ext>
            </a:extLst>
          </p:cNvPr>
          <p:cNvSpPr/>
          <p:nvPr/>
        </p:nvSpPr>
        <p:spPr>
          <a:xfrm>
            <a:off x="638886" y="5044176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Ewch i nôl teganau.</a:t>
            </a:r>
          </a:p>
        </p:txBody>
      </p:sp>
      <p:sp>
        <p:nvSpPr>
          <p:cNvPr id="45" name="Rounded Rectangle 44">
            <a:extLst>
              <a:ext uri="{FF2B5EF4-FFF2-40B4-BE49-F238E27FC236}">
                <a16:creationId xmlns:a16="http://schemas.microsoft.com/office/drawing/2014/main" id="{9AF30D6A-ACBC-C8B1-7034-CF46F1633AE9}"/>
              </a:ext>
            </a:extLst>
          </p:cNvPr>
          <p:cNvSpPr/>
          <p:nvPr/>
        </p:nvSpPr>
        <p:spPr>
          <a:xfrm>
            <a:off x="3534882" y="5078519"/>
            <a:ext cx="2108200" cy="1485900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9E87BAEE-069D-1B20-556C-205E5BFE43F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991" y="5183867"/>
            <a:ext cx="1384300" cy="1308100"/>
          </a:xfrm>
          <a:prstGeom prst="rect">
            <a:avLst/>
          </a:prstGeom>
        </p:spPr>
      </p:pic>
      <p:sp>
        <p:nvSpPr>
          <p:cNvPr id="48" name="Rounded Rectangle 47">
            <a:extLst>
              <a:ext uri="{FF2B5EF4-FFF2-40B4-BE49-F238E27FC236}">
                <a16:creationId xmlns:a16="http://schemas.microsoft.com/office/drawing/2014/main" id="{5C138DB5-C007-AA92-FA64-B182860FC6BD}"/>
              </a:ext>
            </a:extLst>
          </p:cNvPr>
          <p:cNvSpPr/>
          <p:nvPr/>
        </p:nvSpPr>
        <p:spPr>
          <a:xfrm>
            <a:off x="6354507" y="5094967"/>
            <a:ext cx="2108200" cy="1485900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sp>
        <p:nvSpPr>
          <p:cNvPr id="49" name="Rounded Rectangle 48">
            <a:extLst>
              <a:ext uri="{FF2B5EF4-FFF2-40B4-BE49-F238E27FC236}">
                <a16:creationId xmlns:a16="http://schemas.microsoft.com/office/drawing/2014/main" id="{40C8AFA7-1E9B-CA2D-898D-B239E7B73E35}"/>
              </a:ext>
            </a:extLst>
          </p:cNvPr>
          <p:cNvSpPr/>
          <p:nvPr/>
        </p:nvSpPr>
        <p:spPr>
          <a:xfrm>
            <a:off x="9200227" y="5078519"/>
            <a:ext cx="2108200" cy="1485900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sp>
        <p:nvSpPr>
          <p:cNvPr id="50" name="Rounded Rectangle 49">
            <a:extLst>
              <a:ext uri="{FF2B5EF4-FFF2-40B4-BE49-F238E27FC236}">
                <a16:creationId xmlns:a16="http://schemas.microsoft.com/office/drawing/2014/main" id="{2458D65C-8F6E-C570-A71E-8C903DAF7A90}"/>
              </a:ext>
            </a:extLst>
          </p:cNvPr>
          <p:cNvSpPr/>
          <p:nvPr/>
        </p:nvSpPr>
        <p:spPr>
          <a:xfrm>
            <a:off x="3527419" y="5062454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Ewch i nôl miniwr.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D9FC400A-0714-F8AC-4979-C671BDBA8FF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8916" y="5255993"/>
            <a:ext cx="1281425" cy="1210888"/>
          </a:xfrm>
          <a:prstGeom prst="rect">
            <a:avLst/>
          </a:prstGeom>
        </p:spPr>
      </p:pic>
      <p:sp>
        <p:nvSpPr>
          <p:cNvPr id="53" name="Rounded Rectangle 52">
            <a:extLst>
              <a:ext uri="{FF2B5EF4-FFF2-40B4-BE49-F238E27FC236}">
                <a16:creationId xmlns:a16="http://schemas.microsoft.com/office/drawing/2014/main" id="{BB2363C3-2306-A381-C171-368572DA1D80}"/>
              </a:ext>
            </a:extLst>
          </p:cNvPr>
          <p:cNvSpPr/>
          <p:nvPr/>
        </p:nvSpPr>
        <p:spPr>
          <a:xfrm>
            <a:off x="6359944" y="5078519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Ewch i nôl pensiliau.</a:t>
            </a:r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387FA51C-E467-4FE2-6517-4BF5934529B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4647" y="5230919"/>
            <a:ext cx="1384300" cy="1308100"/>
          </a:xfrm>
          <a:prstGeom prst="rect">
            <a:avLst/>
          </a:prstGeom>
        </p:spPr>
      </p:pic>
      <p:sp>
        <p:nvSpPr>
          <p:cNvPr id="57" name="Rounded Rectangle 56">
            <a:extLst>
              <a:ext uri="{FF2B5EF4-FFF2-40B4-BE49-F238E27FC236}">
                <a16:creationId xmlns:a16="http://schemas.microsoft.com/office/drawing/2014/main" id="{34052E28-818F-2991-BB15-8336DE57D947}"/>
              </a:ext>
            </a:extLst>
          </p:cNvPr>
          <p:cNvSpPr/>
          <p:nvPr/>
        </p:nvSpPr>
        <p:spPr>
          <a:xfrm>
            <a:off x="9192764" y="5078519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Ewch i nôl rwber.</a:t>
            </a:r>
          </a:p>
        </p:txBody>
      </p:sp>
    </p:spTree>
    <p:extLst>
      <p:ext uri="{BB962C8B-B14F-4D97-AF65-F5344CB8AC3E}">
        <p14:creationId xmlns:p14="http://schemas.microsoft.com/office/powerpoint/2010/main" val="3603231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9" grpId="0" animBg="1"/>
      <p:bldP spid="31" grpId="0" animBg="1"/>
      <p:bldP spid="33" grpId="0" animBg="1"/>
      <p:bldP spid="37" grpId="0" animBg="1"/>
      <p:bldP spid="21" grpId="0" animBg="1"/>
      <p:bldP spid="35" grpId="0" animBg="1"/>
      <p:bldP spid="41" grpId="0" animBg="1"/>
      <p:bldP spid="50" grpId="0" animBg="1"/>
      <p:bldP spid="53" grpId="0" animBg="1"/>
      <p:bldP spid="5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1AD7C6-62D6-E356-D170-86A8A807F2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lfan Cynnwys 2">
            <a:extLst>
              <a:ext uri="{FF2B5EF4-FFF2-40B4-BE49-F238E27FC236}">
                <a16:creationId xmlns:a16="http://schemas.microsoft.com/office/drawing/2014/main" id="{E3E64A37-8EBC-8166-5452-16F57F5C6F01}"/>
              </a:ext>
            </a:extLst>
          </p:cNvPr>
          <p:cNvSpPr txBox="1">
            <a:spLocks/>
          </p:cNvSpPr>
          <p:nvPr/>
        </p:nvSpPr>
        <p:spPr>
          <a:xfrm>
            <a:off x="419579" y="253611"/>
            <a:ext cx="11282993" cy="705903"/>
          </a:xfrm>
          <a:prstGeom prst="rect">
            <a:avLst/>
          </a:prstGeom>
          <a:solidFill>
            <a:srgbClr val="002060"/>
          </a:solidFill>
          <a:ln w="28575">
            <a:solidFill>
              <a:srgbClr val="002060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cy-GB" sz="44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Beth ydy’r unigol?   </a:t>
            </a:r>
            <a:r>
              <a:rPr lang="cy-GB" sz="44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What is the singular?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C30081-6C89-9083-739B-9E6A4C5E8ED4}"/>
              </a:ext>
            </a:extLst>
          </p:cNvPr>
          <p:cNvSpPr txBox="1"/>
          <p:nvPr/>
        </p:nvSpPr>
        <p:spPr>
          <a:xfrm>
            <a:off x="623887" y="1336119"/>
            <a:ext cx="5167313" cy="4462760"/>
          </a:xfrm>
          <a:prstGeom prst="rect">
            <a:avLst/>
          </a:prstGeom>
          <a:solidFill>
            <a:srgbClr val="FFD579">
              <a:alpha val="16078"/>
            </a:srgbClr>
          </a:solidFill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3200" dirty="0"/>
              <a:t>Go and fetch glue.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3200" dirty="0"/>
              <a:t>Go and fetch an apron.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3200" dirty="0"/>
              <a:t>Go and fetch a coat.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3200" dirty="0"/>
              <a:t>Go and fetch a book.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3200" dirty="0"/>
              <a:t>Go and fetch water.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3200" dirty="0"/>
              <a:t>Go and fetch a brush.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cy-GB" sz="3200" dirty="0"/>
              <a:t>Go and fetch a scissors.</a:t>
            </a:r>
            <a:endParaRPr lang="cy-GB" sz="3600" dirty="0"/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5C1D321-A43D-9D44-1438-3B53B7FD49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5044235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884690-177F-24D5-9775-E88A41DFF7A3}"/>
              </a:ext>
            </a:extLst>
          </p:cNvPr>
          <p:cNvSpPr txBox="1"/>
          <p:nvPr/>
        </p:nvSpPr>
        <p:spPr>
          <a:xfrm>
            <a:off x="1227983" y="1375288"/>
            <a:ext cx="9737499" cy="3635454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Rhaid</a:t>
            </a:r>
            <a:r>
              <a:rPr lang="en-US" sz="5400" b="1" dirty="0">
                <a:solidFill>
                  <a:schemeClr val="bg1"/>
                </a:solidFill>
                <a:ea typeface="Calibri"/>
                <a:cs typeface="Calibri"/>
              </a:rPr>
              <a:t>...!   </a:t>
            </a:r>
            <a:r>
              <a:rPr lang="en-US" sz="5400" i="1" dirty="0">
                <a:solidFill>
                  <a:schemeClr val="bg1"/>
                </a:solidFill>
                <a:ea typeface="Calibri"/>
                <a:cs typeface="Calibri"/>
              </a:rPr>
              <a:t>You must...!</a:t>
            </a:r>
          </a:p>
          <a:p>
            <a:pPr algn="ctr"/>
            <a:endParaRPr lang="en-US" sz="5400" b="1" dirty="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endParaRPr lang="en-US" sz="5400" b="1" dirty="0">
              <a:solidFill>
                <a:schemeClr val="bg1"/>
              </a:solidFill>
              <a:ea typeface="Calibri"/>
              <a:cs typeface="Calibri"/>
            </a:endParaRPr>
          </a:p>
        </p:txBody>
      </p:sp>
      <p:pic>
        <p:nvPicPr>
          <p:cNvPr id="4" name="Graphic 3" descr="Warning with solid fill">
            <a:extLst>
              <a:ext uri="{FF2B5EF4-FFF2-40B4-BE49-F238E27FC236}">
                <a16:creationId xmlns:a16="http://schemas.microsoft.com/office/drawing/2014/main" id="{19BBF3DB-D9DE-BF75-E69F-156126F244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99617" y="2953215"/>
            <a:ext cx="1592765" cy="1592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3352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54651D4-E1C5-0645-BE47-324E28696D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9089915"/>
              </p:ext>
            </p:extLst>
          </p:nvPr>
        </p:nvGraphicFramePr>
        <p:xfrm>
          <a:off x="3900488" y="1548953"/>
          <a:ext cx="4686299" cy="37374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8941">
                  <a:extLst>
                    <a:ext uri="{9D8B030D-6E8A-4147-A177-3AD203B41FA5}">
                      <a16:colId xmlns:a16="http://schemas.microsoft.com/office/drawing/2014/main" val="3517747040"/>
                    </a:ext>
                  </a:extLst>
                </a:gridCol>
                <a:gridCol w="2807358">
                  <a:extLst>
                    <a:ext uri="{9D8B030D-6E8A-4147-A177-3AD203B41FA5}">
                      <a16:colId xmlns:a16="http://schemas.microsoft.com/office/drawing/2014/main" val="3235688485"/>
                    </a:ext>
                  </a:extLst>
                </a:gridCol>
              </a:tblGrid>
              <a:tr h="3737421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</a:rPr>
                        <a:t>Rhaid</a:t>
                      </a: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</a:rPr>
                        <a:t>cerdded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r>
                        <a:rPr lang="cy-GB" sz="3200" b="1" i="0" u="none" strike="noStrike" noProof="0" dirty="0">
                          <a:solidFill>
                            <a:srgbClr val="002060"/>
                          </a:solidFill>
                          <a:latin typeface="Aptos"/>
                        </a:rPr>
                        <a:t>gwrando</a:t>
                      </a:r>
                      <a:endParaRPr lang="en-US" sz="3200" b="1" i="0" u="none" strike="noStrike" noProof="0" dirty="0">
                        <a:solidFill>
                          <a:srgbClr val="002060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3200" b="1" i="0" u="none" strike="noStrike" noProof="0" dirty="0">
                          <a:solidFill>
                            <a:srgbClr val="002060"/>
                          </a:solidFill>
                          <a:latin typeface="Aptos"/>
                        </a:rPr>
                        <a:t>bwyta</a:t>
                      </a:r>
                      <a:endParaRPr lang="en-US" sz="3200" b="1" i="0" u="none" strike="noStrike" noProof="0" dirty="0">
                        <a:solidFill>
                          <a:srgbClr val="002060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3200" b="1" i="0" u="none" strike="noStrike" noProof="0" dirty="0">
                          <a:solidFill>
                            <a:srgbClr val="002060"/>
                          </a:solidFill>
                          <a:latin typeface="Aptos"/>
                        </a:rPr>
                        <a:t>eistedd</a:t>
                      </a:r>
                      <a:endParaRPr lang="en-US" sz="3200" b="1" i="0" u="none" strike="noStrike" noProof="0" dirty="0">
                        <a:solidFill>
                          <a:srgbClr val="002060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3200" b="1" i="0" u="none" strike="noStrike" noProof="0" dirty="0">
                          <a:solidFill>
                            <a:srgbClr val="002060"/>
                          </a:solidFill>
                          <a:latin typeface="Aptos"/>
                        </a:rPr>
                        <a:t>rhedeg</a:t>
                      </a:r>
                      <a:endParaRPr lang="en-US" sz="3200" b="1" i="0" u="none" strike="noStrike" noProof="0" dirty="0">
                        <a:solidFill>
                          <a:srgbClr val="002060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3200" b="1" i="0" u="none" strike="noStrike" noProof="0" dirty="0">
                          <a:solidFill>
                            <a:srgbClr val="002060"/>
                          </a:solidFill>
                          <a:latin typeface="Aptos"/>
                        </a:rPr>
                        <a:t>tacluso</a:t>
                      </a:r>
                      <a:endParaRPr lang="en-US" sz="3200" b="1" i="0" u="none" strike="noStrike" noProof="0" dirty="0">
                        <a:solidFill>
                          <a:srgbClr val="002060"/>
                        </a:solidFill>
                        <a:latin typeface="Aptos"/>
                      </a:endParaRPr>
                    </a:p>
                    <a:p>
                      <a:pPr lvl="0">
                        <a:buNone/>
                      </a:pPr>
                      <a:r>
                        <a:rPr lang="cy-GB" sz="3200" b="1" i="0" u="none" strike="noStrike" noProof="0" dirty="0">
                          <a:solidFill>
                            <a:srgbClr val="002060"/>
                          </a:solidFill>
                          <a:latin typeface="Aptos"/>
                        </a:rPr>
                        <a:t>edrych</a:t>
                      </a:r>
                      <a:endParaRPr lang="en-US" sz="3200" b="1" i="0" u="none" strike="noStrike" noProof="0" dirty="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748126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AF1DE80-5350-B42D-775E-24C162C0196B}"/>
              </a:ext>
            </a:extLst>
          </p:cNvPr>
          <p:cNvSpPr txBox="1"/>
          <p:nvPr/>
        </p:nvSpPr>
        <p:spPr>
          <a:xfrm>
            <a:off x="3220010" y="162645"/>
            <a:ext cx="5755204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Rhaid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…</a:t>
            </a:r>
          </a:p>
        </p:txBody>
      </p:sp>
      <p:pic>
        <p:nvPicPr>
          <p:cNvPr id="11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14CD557-B691-1737-9751-396A8C6A52E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8334783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125217-CE68-E975-3EE8-3F5627CEC6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A3772923-C36E-403F-9950-25CA3CEC52D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2529238-4A4C-FAAD-B9C5-5D296102AEAC}"/>
              </a:ext>
            </a:extLst>
          </p:cNvPr>
          <p:cNvSpPr/>
          <p:nvPr/>
        </p:nvSpPr>
        <p:spPr>
          <a:xfrm>
            <a:off x="2363197" y="1716395"/>
            <a:ext cx="7469862" cy="201264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 err="1"/>
              <a:t>Rhaid</a:t>
            </a:r>
            <a:r>
              <a:rPr lang="en-US" sz="4400" b="1" dirty="0"/>
              <a:t> </a:t>
            </a:r>
            <a:r>
              <a:rPr lang="en-US" sz="4400" b="1" dirty="0" err="1"/>
              <a:t>i</a:t>
            </a:r>
            <a:r>
              <a:rPr lang="en-US" sz="4400" b="1" dirty="0"/>
              <a:t> chi…</a:t>
            </a:r>
          </a:p>
          <a:p>
            <a:pPr algn="ctr"/>
            <a:endParaRPr lang="en-US" sz="2400" i="1" dirty="0"/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06D8F543-FF02-48A9-EEA3-FC37691A22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62987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773286A-0ED2-1649-BD3F-4C6669EDA97E}"/>
              </a:ext>
            </a:extLst>
          </p:cNvPr>
          <p:cNvSpPr/>
          <p:nvPr/>
        </p:nvSpPr>
        <p:spPr>
          <a:xfrm>
            <a:off x="427782" y="293098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Rhaid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chi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w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rando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ofalus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latin typeface="Aptos"/>
                <a:cs typeface="Calibri"/>
              </a:rPr>
              <a:t>You must listen carefully (plural)</a:t>
            </a:r>
            <a:endParaRPr lang="en-GB" dirty="0">
              <a:solidFill>
                <a:srgbClr val="002060"/>
              </a:solidFill>
              <a:latin typeface="Aptos"/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C661AE7-B713-C807-CC2C-6286651573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3" descr="A group of children sitting at desks&#10;&#10;AI-generated content may be incorrect.">
            <a:extLst>
              <a:ext uri="{FF2B5EF4-FFF2-40B4-BE49-F238E27FC236}">
                <a16:creationId xmlns:a16="http://schemas.microsoft.com/office/drawing/2014/main" id="{A3AECD1C-04B6-5169-43B0-F3982574BF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2903" y="1965813"/>
            <a:ext cx="4691370" cy="360288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426901-D7AE-68CA-41C3-8AE3DF4E23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2846" y="1735585"/>
            <a:ext cx="4337059" cy="406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485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A9E8E4-9F5B-168D-5158-28BE3CB806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D43D2A6-F134-3A2B-2B40-E258E1CF7577}"/>
              </a:ext>
            </a:extLst>
          </p:cNvPr>
          <p:cNvSpPr/>
          <p:nvPr/>
        </p:nvSpPr>
        <p:spPr>
          <a:xfrm>
            <a:off x="427782" y="256199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Rhaid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chi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w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ylio’r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fideo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cs typeface="Calibri"/>
              </a:rPr>
              <a:t>You must watch the video (plural)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7FE52B5-05D4-2CBE-177B-66A4608C62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 descr="A group of kids watching a cartoon&#10;&#10;AI-generated content may be incorrect.">
            <a:extLst>
              <a:ext uri="{FF2B5EF4-FFF2-40B4-BE49-F238E27FC236}">
                <a16:creationId xmlns:a16="http://schemas.microsoft.com/office/drawing/2014/main" id="{357D7916-A74D-3971-DC79-37A894A577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2763" y="2021434"/>
            <a:ext cx="4117975" cy="34547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F84F0F9-1F02-4707-874B-5D6929DD5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9972" y="1717136"/>
            <a:ext cx="4337059" cy="406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791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FBE98B-F126-4875-C4F6-F50DEF7369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28C04F4E-6B90-9F11-7DFA-EF385623C9B4}"/>
              </a:ext>
            </a:extLst>
          </p:cNvPr>
          <p:cNvSpPr/>
          <p:nvPr/>
        </p:nvSpPr>
        <p:spPr>
          <a:xfrm>
            <a:off x="427782" y="412156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Rhaid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chi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g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erdded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dawel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cs typeface="Calibri"/>
              </a:rPr>
              <a:t>You must walk quietly (plural)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AB20D4CE-1BDB-B307-26DF-899411F569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 descr="A person walking with a group of children&#10;&#10;AI-generated content may be incorrect.">
            <a:extLst>
              <a:ext uri="{FF2B5EF4-FFF2-40B4-BE49-F238E27FC236}">
                <a16:creationId xmlns:a16="http://schemas.microsoft.com/office/drawing/2014/main" id="{72D00E26-34FA-1258-19F2-D58E34C5D9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713" y="1745973"/>
            <a:ext cx="5304196" cy="40735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FE3918D-B285-5BCC-B237-1696357477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2884" y="1756157"/>
            <a:ext cx="4337059" cy="406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239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B7C2BD-7516-4F18-C8AF-A44A39E872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310CB5FA-6758-18A8-E98F-435579776F15}"/>
              </a:ext>
            </a:extLst>
          </p:cNvPr>
          <p:cNvSpPr/>
          <p:nvPr/>
        </p:nvSpPr>
        <p:spPr>
          <a:xfrm>
            <a:off x="427782" y="314300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Rhaid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chi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wyta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snac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cs typeface="Calibri"/>
              </a:rPr>
              <a:t>You must eat a snack (plural)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30D90BA-DBA6-882D-E054-F324DB88A8F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 descr="A cartoon of kids eating at a table&#10;&#10;AI-generated content may be incorrect.">
            <a:extLst>
              <a:ext uri="{FF2B5EF4-FFF2-40B4-BE49-F238E27FC236}">
                <a16:creationId xmlns:a16="http://schemas.microsoft.com/office/drawing/2014/main" id="{8ED477BB-76C6-7B7C-A0FC-06A71ADE0B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767" y="2091897"/>
            <a:ext cx="4580944" cy="351808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4980D9-4E8B-E3EC-D5EF-F894D98F5E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3074" y="1819267"/>
            <a:ext cx="4337059" cy="406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389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0A8F06-0BA5-7D23-E0DD-AB58AED720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C9A443B5-DB56-8BC5-A69C-C3B3C6903A25}"/>
              </a:ext>
            </a:extLst>
          </p:cNvPr>
          <p:cNvSpPr/>
          <p:nvPr/>
        </p:nvSpPr>
        <p:spPr>
          <a:xfrm>
            <a:off x="802059" y="289994"/>
            <a:ext cx="10587881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Rhaid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chi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chemeClr val="tx1"/>
                </a:solidFill>
                <a:latin typeface="Aptos"/>
                <a:cs typeface="Arial"/>
              </a:rPr>
              <a:t>y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fed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llaeth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cs typeface="Calibri"/>
              </a:rPr>
              <a:t>You must drink milk (plural)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E04CFDF-95F2-757C-B069-9E15DDFB3B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3" descr="A cartoon of a child and child drinking milk&#10;&#10;AI-generated content may be incorrect.">
            <a:extLst>
              <a:ext uri="{FF2B5EF4-FFF2-40B4-BE49-F238E27FC236}">
                <a16:creationId xmlns:a16="http://schemas.microsoft.com/office/drawing/2014/main" id="{A51E82FA-D216-30C0-D84F-1276A05D07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487" y="1938546"/>
            <a:ext cx="5172128" cy="35221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1655B19-6B33-D1BA-D58A-3BB413C2D06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2884" y="1756157"/>
            <a:ext cx="4337059" cy="406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3676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C3872-EE39-07D1-B86F-F55A0EDD8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40E1CED-5DBB-61BF-2206-2C9A51D517BE}"/>
              </a:ext>
            </a:extLst>
          </p:cNvPr>
          <p:cNvSpPr/>
          <p:nvPr/>
        </p:nvSpPr>
        <p:spPr>
          <a:xfrm>
            <a:off x="427782" y="218429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Rhaid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chi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ynd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i’r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iard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cs typeface="Calibri"/>
              </a:rPr>
              <a:t>You must go to the playground (plural)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B85EA70-AEE3-7B31-687E-9D50FC775B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3" descr="Cartoon kids playing on a playground&#10;&#10;AI-generated content may be incorrect.">
            <a:extLst>
              <a:ext uri="{FF2B5EF4-FFF2-40B4-BE49-F238E27FC236}">
                <a16:creationId xmlns:a16="http://schemas.microsoft.com/office/drawing/2014/main" id="{EAF5F38A-6695-8030-3FFE-CD307E4C7C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651" y="2106482"/>
            <a:ext cx="4298950" cy="33015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7FA2C02-7E03-8F28-1F15-B2D5276C0A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7084" y="1725569"/>
            <a:ext cx="4337059" cy="406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699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8D0509-FFB5-D45B-5204-BD7382E31C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ABE2F3F7-1A84-BAAB-AD6C-0E27A036C831}"/>
              </a:ext>
            </a:extLst>
          </p:cNvPr>
          <p:cNvSpPr/>
          <p:nvPr/>
        </p:nvSpPr>
        <p:spPr>
          <a:xfrm>
            <a:off x="427782" y="332711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Rhaid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chi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ynd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i’r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neuadd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cs typeface="Calibri"/>
              </a:rPr>
              <a:t>You must go to the hall (plural)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A57F996-8C28-699A-2845-9197BCB4B3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basketball court with a basketball hoop and a curtain&#10;&#10;AI-generated content may be incorrect.">
            <a:extLst>
              <a:ext uri="{FF2B5EF4-FFF2-40B4-BE49-F238E27FC236}">
                <a16:creationId xmlns:a16="http://schemas.microsoft.com/office/drawing/2014/main" id="{A657D6D9-F4A3-748B-DC30-CB05358718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5888" y="1994771"/>
            <a:ext cx="4602163" cy="35343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243196C-9E64-4442-A837-92EFD3BF28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9" y="1755392"/>
            <a:ext cx="4337059" cy="406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593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A9C47D-EB88-62A8-3944-2742C77476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94F4EB9-3B72-8CCB-79ED-7EFA34B807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7FE95D0-0AE9-1986-5B4B-4C7155B2A934}"/>
              </a:ext>
            </a:extLst>
          </p:cNvPr>
          <p:cNvSpPr/>
          <p:nvPr/>
        </p:nvSpPr>
        <p:spPr>
          <a:xfrm>
            <a:off x="2363197" y="1716395"/>
            <a:ext cx="7469862" cy="201264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 err="1"/>
              <a:t>Rhaid</a:t>
            </a:r>
            <a:r>
              <a:rPr lang="en-US" sz="4400" b="1" dirty="0"/>
              <a:t> </a:t>
            </a:r>
            <a:r>
              <a:rPr lang="en-US" sz="4400" b="1" dirty="0" err="1"/>
              <a:t>i</a:t>
            </a:r>
            <a:r>
              <a:rPr lang="en-US" sz="4400" b="1" dirty="0"/>
              <a:t> </a:t>
            </a:r>
            <a:r>
              <a:rPr lang="en-US" sz="4400" b="1" dirty="0" err="1"/>
              <a:t>ti</a:t>
            </a:r>
            <a:r>
              <a:rPr lang="en-US" sz="4400" b="1" dirty="0"/>
              <a:t>…</a:t>
            </a:r>
          </a:p>
          <a:p>
            <a:pPr algn="ctr"/>
            <a:endParaRPr lang="en-US" sz="2400" i="1" dirty="0"/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7D67DA57-A821-FED1-EE83-DC20B0043F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1173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C8BB0C-2CB5-28C1-D7EB-4BA85F673F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8760240-2620-0127-F1C5-83AA2B9BA6A6}"/>
              </a:ext>
            </a:extLst>
          </p:cNvPr>
          <p:cNvSpPr/>
          <p:nvPr/>
        </p:nvSpPr>
        <p:spPr>
          <a:xfrm>
            <a:off x="427782" y="256199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Rhaid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ti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w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ylio’r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fideo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cs typeface="Calibri"/>
              </a:rPr>
              <a:t>You must watch the video (singular)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7949378-557B-946D-11D0-0E83F5FD2B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cartoon of a child watching a television&#10;&#10;AI-generated content may be incorrect.">
            <a:extLst>
              <a:ext uri="{FF2B5EF4-FFF2-40B4-BE49-F238E27FC236}">
                <a16:creationId xmlns:a16="http://schemas.microsoft.com/office/drawing/2014/main" id="{F2CE57DB-C200-6888-8740-8C8E1B27C8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3314" y="1830256"/>
            <a:ext cx="4545372" cy="3813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587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AE7D54-6A34-90A4-F7C0-855773C1B8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CF39D18-3141-273D-2CE9-57D09430650F}"/>
              </a:ext>
            </a:extLst>
          </p:cNvPr>
          <p:cNvSpPr/>
          <p:nvPr/>
        </p:nvSpPr>
        <p:spPr>
          <a:xfrm>
            <a:off x="427782" y="713399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Rhaid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ti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w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rando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ofalus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cs typeface="Calibri"/>
              </a:rPr>
              <a:t>You must listen carefully (singular)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527B4C2-D380-CB48-CB36-E0C7E61D09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ith his hand to his ear&#10;&#10;Description automatically generated">
            <a:extLst>
              <a:ext uri="{FF2B5EF4-FFF2-40B4-BE49-F238E27FC236}">
                <a16:creationId xmlns:a16="http://schemas.microsoft.com/office/drawing/2014/main" id="{5DB60E5A-11A2-6F91-ACAD-6ED8070D62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572" y="2143124"/>
            <a:ext cx="2648854" cy="3436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885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96E7C6-915F-073F-94A6-235AE70FF8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F80A894-B5CA-6DC4-E8BE-388E095EF527}"/>
              </a:ext>
            </a:extLst>
          </p:cNvPr>
          <p:cNvSpPr/>
          <p:nvPr/>
        </p:nvSpPr>
        <p:spPr>
          <a:xfrm>
            <a:off x="427782" y="332711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Rhaid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ti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ynd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i’r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neuadd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cs typeface="Calibri"/>
              </a:rPr>
              <a:t>You must go to the hall (singular)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B07007B-A2AE-5739-617B-2D46F58EB5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basketball court with a basketball hoop and a curtain&#10;&#10;AI-generated content may be incorrect.">
            <a:extLst>
              <a:ext uri="{FF2B5EF4-FFF2-40B4-BE49-F238E27FC236}">
                <a16:creationId xmlns:a16="http://schemas.microsoft.com/office/drawing/2014/main" id="{9F46270E-C98B-2227-18ED-476B4A39E1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0488" y="1934149"/>
            <a:ext cx="4602163" cy="353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489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52DBBB-12EF-B1D2-4297-5F73D558B0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136AA33-1209-E927-C15E-B3A833935F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8766743"/>
              </p:ext>
            </p:extLst>
          </p:nvPr>
        </p:nvGraphicFramePr>
        <p:xfrm>
          <a:off x="5910262" y="523843"/>
          <a:ext cx="5705476" cy="51756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0851">
                  <a:extLst>
                    <a:ext uri="{9D8B030D-6E8A-4147-A177-3AD203B41FA5}">
                      <a16:colId xmlns:a16="http://schemas.microsoft.com/office/drawing/2014/main" val="3376190910"/>
                    </a:ext>
                  </a:extLst>
                </a:gridCol>
                <a:gridCol w="2714625">
                  <a:extLst>
                    <a:ext uri="{9D8B030D-6E8A-4147-A177-3AD203B41FA5}">
                      <a16:colId xmlns:a16="http://schemas.microsoft.com/office/drawing/2014/main" val="325380225"/>
                    </a:ext>
                  </a:extLst>
                </a:gridCol>
              </a:tblGrid>
              <a:tr h="725254">
                <a:tc>
                  <a:txBody>
                    <a:bodyPr/>
                    <a:lstStyle/>
                    <a:p>
                      <a:pPr algn="ctr"/>
                      <a:r>
                        <a:rPr lang="cy-GB" sz="2000" dirty="0">
                          <a:solidFill>
                            <a:schemeClr val="bg1"/>
                          </a:solidFill>
                          <a:latin typeface="Aptos"/>
                          <a:cs typeface="Arial"/>
                        </a:rPr>
                        <a:t>Llythyren cyn treiglo</a:t>
                      </a:r>
                    </a:p>
                    <a:p>
                      <a:pPr algn="ctr"/>
                      <a:r>
                        <a:rPr lang="cy-GB" sz="1800" b="0" i="1" dirty="0">
                          <a:solidFill>
                            <a:schemeClr val="bg1"/>
                          </a:solidFill>
                          <a:latin typeface="Aptos"/>
                          <a:cs typeface="Arial"/>
                        </a:rPr>
                        <a:t>Original letter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90000"/>
                        <a:lumOff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dirty="0">
                          <a:solidFill>
                            <a:schemeClr val="bg1"/>
                          </a:solidFill>
                          <a:latin typeface="Aptos"/>
                          <a:cs typeface="Arial"/>
                        </a:rPr>
                        <a:t>Treiglad Meddal</a:t>
                      </a:r>
                    </a:p>
                    <a:p>
                      <a:pPr algn="ctr"/>
                      <a:r>
                        <a:rPr lang="cy-GB" sz="1800" b="0" i="1" dirty="0" err="1">
                          <a:solidFill>
                            <a:schemeClr val="bg1"/>
                          </a:solidFill>
                          <a:latin typeface="Aptos"/>
                          <a:cs typeface="Arial"/>
                        </a:rPr>
                        <a:t>Soft</a:t>
                      </a:r>
                      <a:r>
                        <a:rPr lang="cy-GB" sz="1800" b="0" i="1" dirty="0">
                          <a:solidFill>
                            <a:schemeClr val="bg1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800" b="0" i="1" dirty="0" err="1">
                          <a:solidFill>
                            <a:schemeClr val="bg1"/>
                          </a:solidFill>
                          <a:latin typeface="Aptos"/>
                          <a:cs typeface="Arial"/>
                        </a:rPr>
                        <a:t>Mutation</a:t>
                      </a:r>
                      <a:endParaRPr lang="cy-GB" sz="1800" b="0" i="1" dirty="0">
                        <a:solidFill>
                          <a:schemeClr val="bg1"/>
                        </a:solidFill>
                        <a:latin typeface="Aptos"/>
                        <a:cs typeface="Arial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90000"/>
                        <a:lumOff val="1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50592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b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280698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t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8402978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c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g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8356308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b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f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8700332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00368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g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-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7812012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ll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l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4870405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m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f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398649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rh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r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5349413"/>
                  </a:ext>
                </a:extLst>
              </a:tr>
            </a:tbl>
          </a:graphicData>
        </a:graphic>
      </p:graphicFrame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3BEFE6E6-0B97-8AFD-210A-48F4BAEF2D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44237E5-3A2D-5B42-2869-ED25F192D813}"/>
              </a:ext>
            </a:extLst>
          </p:cNvPr>
          <p:cNvSpPr txBox="1"/>
          <p:nvPr/>
        </p:nvSpPr>
        <p:spPr>
          <a:xfrm>
            <a:off x="416717" y="1791396"/>
            <a:ext cx="5157788" cy="39081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You must tidy up.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You must read.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You must look.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You must run.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You must dance.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You must listen.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AFC3D6-A607-1A24-FF6D-CBE328D26179}"/>
              </a:ext>
            </a:extLst>
          </p:cNvPr>
          <p:cNvSpPr txBox="1"/>
          <p:nvPr/>
        </p:nvSpPr>
        <p:spPr>
          <a:xfrm>
            <a:off x="576260" y="523844"/>
            <a:ext cx="4838701" cy="125991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3200" b="1" dirty="0">
                <a:solidFill>
                  <a:schemeClr val="bg1"/>
                </a:solidFill>
                <a:latin typeface="Aptos"/>
                <a:cs typeface="Arial"/>
              </a:rPr>
              <a:t>Cyfieithwch / </a:t>
            </a:r>
            <a:r>
              <a:rPr lang="cy-GB" sz="3200" i="1" dirty="0">
                <a:solidFill>
                  <a:schemeClr val="bg1"/>
                </a:solidFill>
                <a:latin typeface="Aptos"/>
                <a:cs typeface="Arial"/>
              </a:rPr>
              <a:t>Translate:</a:t>
            </a:r>
          </a:p>
          <a:p>
            <a:pPr algn="ctr"/>
            <a:r>
              <a:rPr lang="cy-GB" sz="3600" b="1" dirty="0">
                <a:solidFill>
                  <a:schemeClr val="bg1"/>
                </a:solidFill>
                <a:latin typeface="Aptos"/>
                <a:cs typeface="Arial"/>
              </a:rPr>
              <a:t>TI</a:t>
            </a:r>
            <a:endParaRPr lang="en-US" sz="1600" b="1" dirty="0" err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412154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9899B8-F9C2-DA99-6F7B-26E011FA90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65EE5057-43E2-E18A-B14F-7B15C371F3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F4BC7C8-2F3E-04CF-D7DD-CA71630E79CF}"/>
              </a:ext>
            </a:extLst>
          </p:cNvPr>
          <p:cNvSpPr txBox="1"/>
          <p:nvPr/>
        </p:nvSpPr>
        <p:spPr>
          <a:xfrm>
            <a:off x="442912" y="511497"/>
            <a:ext cx="4452060" cy="646986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3200" b="1" dirty="0">
                <a:solidFill>
                  <a:schemeClr val="bg1"/>
                </a:solidFill>
                <a:latin typeface="Aptos"/>
                <a:cs typeface="Arial"/>
              </a:rPr>
              <a:t>Atebion</a:t>
            </a:r>
            <a:endParaRPr lang="en-US" sz="1400" i="1" dirty="0" err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64F1B5-CE69-242F-B4D5-F3F8A891A5C9}"/>
              </a:ext>
            </a:extLst>
          </p:cNvPr>
          <p:cNvSpPr txBox="1"/>
          <p:nvPr/>
        </p:nvSpPr>
        <p:spPr>
          <a:xfrm>
            <a:off x="5143501" y="1506840"/>
            <a:ext cx="5453062" cy="3908121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</p:spPr>
        <p:txBody>
          <a:bodyPr wrap="square" rtlCol="0">
            <a:sp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Rhaid i ti </a:t>
            </a:r>
            <a:r>
              <a:rPr lang="cy-GB" sz="2800" b="1" u="sng" dirty="0">
                <a:solidFill>
                  <a:srgbClr val="FF0000"/>
                </a:solidFill>
              </a:rPr>
              <a:t>d</a:t>
            </a:r>
            <a:r>
              <a:rPr lang="cy-GB" sz="2800" dirty="0"/>
              <a:t>acluso.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Rhaid i ti </a:t>
            </a:r>
            <a:r>
              <a:rPr lang="cy-GB" sz="2800" b="1" u="sng" dirty="0">
                <a:solidFill>
                  <a:srgbClr val="FF0000"/>
                </a:solidFill>
              </a:rPr>
              <a:t>dd</a:t>
            </a:r>
            <a:r>
              <a:rPr lang="cy-GB" sz="2800" dirty="0"/>
              <a:t>arllen.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Rhaid i ti edrych.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Rhaid i ti </a:t>
            </a:r>
            <a:r>
              <a:rPr lang="cy-GB" sz="2800" b="1" u="sng" dirty="0">
                <a:solidFill>
                  <a:srgbClr val="FF0000"/>
                </a:solidFill>
              </a:rPr>
              <a:t>r</a:t>
            </a:r>
            <a:r>
              <a:rPr lang="cy-GB" sz="2800" dirty="0"/>
              <a:t>edeg.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Rhaid i ti </a:t>
            </a:r>
            <a:r>
              <a:rPr lang="cy-GB" sz="2800" b="1" u="sng" dirty="0">
                <a:solidFill>
                  <a:srgbClr val="FF0000"/>
                </a:solidFill>
              </a:rPr>
              <a:t>dd</a:t>
            </a:r>
            <a:r>
              <a:rPr lang="cy-GB" sz="2800" dirty="0"/>
              <a:t>awnsio.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Rhaid i ti </a:t>
            </a:r>
            <a:r>
              <a:rPr lang="cy-GB" sz="2800" b="1" u="sng" dirty="0">
                <a:solidFill>
                  <a:srgbClr val="FF0000"/>
                </a:solidFill>
              </a:rPr>
              <a:t>w</a:t>
            </a:r>
            <a:r>
              <a:rPr lang="cy-GB" sz="2800" dirty="0"/>
              <a:t>rando.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2186B2-2CCB-302A-A21D-D38D8FC41DDD}"/>
              </a:ext>
            </a:extLst>
          </p:cNvPr>
          <p:cNvSpPr txBox="1"/>
          <p:nvPr/>
        </p:nvSpPr>
        <p:spPr>
          <a:xfrm>
            <a:off x="442912" y="1474939"/>
            <a:ext cx="5157788" cy="39081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You must tidy up.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You must read.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You must look.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You must run.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You must dance.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You must listen.</a:t>
            </a:r>
          </a:p>
        </p:txBody>
      </p:sp>
    </p:spTree>
    <p:extLst>
      <p:ext uri="{BB962C8B-B14F-4D97-AF65-F5344CB8AC3E}">
        <p14:creationId xmlns:p14="http://schemas.microsoft.com/office/powerpoint/2010/main" val="1268768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84D82B-F06B-ADCE-1EE5-914DCBDD88F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5822547"/>
              </p:ext>
            </p:extLst>
          </p:nvPr>
        </p:nvGraphicFramePr>
        <p:xfrm>
          <a:off x="0" y="0"/>
          <a:ext cx="12192000" cy="7345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4047214408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52356898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485787837"/>
                    </a:ext>
                  </a:extLst>
                </a:gridCol>
              </a:tblGrid>
              <a:tr h="228600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listen (plural)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look 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(plural)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eat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(plural)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2356577"/>
                  </a:ext>
                </a:extLst>
              </a:tr>
              <a:tr h="228600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jump (plural)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walk (plural)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run (plural)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1204788"/>
                  </a:ext>
                </a:extLst>
              </a:tr>
              <a:tr h="228600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watch (plural)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sit (plural)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stand (plural)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59143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17054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A098AC-5841-8FCA-B476-433A282E3F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7DFDAB1-3298-7D49-2E86-E3475DFD86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4446588"/>
              </p:ext>
            </p:extLst>
          </p:nvPr>
        </p:nvGraphicFramePr>
        <p:xfrm>
          <a:off x="0" y="0"/>
          <a:ext cx="12192000" cy="6858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4047214408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523568981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485787837"/>
                    </a:ext>
                  </a:extLst>
                </a:gridCol>
              </a:tblGrid>
              <a:tr h="228600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listen (singular)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look 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(singular)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eat</a:t>
                      </a: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(singular)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2356577"/>
                  </a:ext>
                </a:extLst>
              </a:tr>
              <a:tr h="228600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jump (singular)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walk (singular)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run (singular)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1204788"/>
                  </a:ext>
                </a:extLst>
              </a:tr>
              <a:tr h="228600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watch (singular)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sit (singular)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endParaRPr lang="cy-GB" sz="4000" b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4000" b="0" dirty="0">
                          <a:solidFill>
                            <a:schemeClr val="tx1"/>
                          </a:solidFill>
                        </a:rPr>
                        <a:t>You must stand (singular)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59143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360192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1E7308-3D85-ED56-5142-E7317B274F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26E202E3-3D83-1378-7A96-C655298CB5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2505718-8D5D-990A-0DA3-7937224890D4}"/>
              </a:ext>
            </a:extLst>
          </p:cNvPr>
          <p:cNvSpPr txBox="1"/>
          <p:nvPr/>
        </p:nvSpPr>
        <p:spPr>
          <a:xfrm>
            <a:off x="2682287" y="1356703"/>
            <a:ext cx="6828890" cy="3635454"/>
          </a:xfrm>
          <a:prstGeom prst="ellipse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ea typeface="Calibri"/>
                <a:cs typeface="Calibri"/>
              </a:rPr>
              <a:t>Dim...!   </a:t>
            </a:r>
            <a:r>
              <a:rPr lang="en-US" sz="5400" i="1" dirty="0">
                <a:solidFill>
                  <a:schemeClr val="bg1"/>
                </a:solidFill>
                <a:ea typeface="Calibri"/>
                <a:cs typeface="Calibri"/>
              </a:rPr>
              <a:t>No...!</a:t>
            </a:r>
          </a:p>
          <a:p>
            <a:pPr algn="ctr"/>
            <a:endParaRPr lang="en-US" sz="5400" b="1" dirty="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endParaRPr lang="en-US" sz="5400" b="1" dirty="0">
              <a:solidFill>
                <a:schemeClr val="bg1"/>
              </a:solidFill>
              <a:ea typeface="Calibri"/>
              <a:cs typeface="Calibri"/>
            </a:endParaRPr>
          </a:p>
        </p:txBody>
      </p:sp>
      <p:pic>
        <p:nvPicPr>
          <p:cNvPr id="2" name="Graphic 1" descr="Badge Cross with solid fill">
            <a:extLst>
              <a:ext uri="{FF2B5EF4-FFF2-40B4-BE49-F238E27FC236}">
                <a16:creationId xmlns:a16="http://schemas.microsoft.com/office/drawing/2014/main" id="{0F3B6C1A-8AEF-E211-A34B-FF5B2C98FF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217359" y="2907945"/>
            <a:ext cx="1761539" cy="1765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95573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02B895-EB4F-E83E-BB86-A78009010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CBA7F93-1608-B03A-81FD-65CF0D5DAD4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0F3D05D-D708-574C-EFA0-64754DA9E846}"/>
              </a:ext>
            </a:extLst>
          </p:cNvPr>
          <p:cNvSpPr/>
          <p:nvPr/>
        </p:nvSpPr>
        <p:spPr>
          <a:xfrm>
            <a:off x="3307737" y="1517740"/>
            <a:ext cx="5988915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 err="1"/>
              <a:t>Geirfa</a:t>
            </a:r>
            <a:r>
              <a:rPr lang="en-US" sz="4400" b="1" dirty="0"/>
              <a:t>: </a:t>
            </a:r>
            <a:r>
              <a:rPr lang="en-US" sz="4400" b="1" dirty="0" err="1"/>
              <a:t>anifeiliaid</a:t>
            </a:r>
            <a:endParaRPr lang="en-US" sz="4400" b="1" dirty="0"/>
          </a:p>
          <a:p>
            <a:pPr algn="ctr"/>
            <a:endParaRPr lang="en-US" sz="2400" i="1" dirty="0"/>
          </a:p>
          <a:p>
            <a:pPr algn="ctr"/>
            <a:r>
              <a:rPr lang="en-US" sz="2400" i="1" dirty="0"/>
              <a:t>Vocabulary: animals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688090B7-0EFF-AE46-5233-9B16F2EB2C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70779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2EE6A9-5AC7-9DEC-6AF4-8487C1F734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EB27F5E-B3E9-9A28-4ADF-47345D5A6567}"/>
              </a:ext>
            </a:extLst>
          </p:cNvPr>
          <p:cNvGraphicFramePr>
            <a:graphicFrameLocks noGrp="1"/>
          </p:cNvGraphicFramePr>
          <p:nvPr/>
        </p:nvGraphicFramePr>
        <p:xfrm>
          <a:off x="212942" y="175364"/>
          <a:ext cx="11411994" cy="640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3998">
                  <a:extLst>
                    <a:ext uri="{9D8B030D-6E8A-4147-A177-3AD203B41FA5}">
                      <a16:colId xmlns:a16="http://schemas.microsoft.com/office/drawing/2014/main" val="1836946681"/>
                    </a:ext>
                  </a:extLst>
                </a:gridCol>
                <a:gridCol w="3803998">
                  <a:extLst>
                    <a:ext uri="{9D8B030D-6E8A-4147-A177-3AD203B41FA5}">
                      <a16:colId xmlns:a16="http://schemas.microsoft.com/office/drawing/2014/main" val="3538001156"/>
                    </a:ext>
                  </a:extLst>
                </a:gridCol>
                <a:gridCol w="3803998">
                  <a:extLst>
                    <a:ext uri="{9D8B030D-6E8A-4147-A177-3AD203B41FA5}">
                      <a16:colId xmlns:a16="http://schemas.microsoft.com/office/drawing/2014/main" val="1651821805"/>
                    </a:ext>
                  </a:extLst>
                </a:gridCol>
              </a:tblGrid>
              <a:tr h="2133600"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2442155"/>
                  </a:ext>
                </a:extLst>
              </a:tr>
              <a:tr h="2133600">
                <a:tc>
                  <a:txBody>
                    <a:bodyPr/>
                    <a:lstStyle/>
                    <a:p>
                      <a:pPr algn="ctr"/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0693416"/>
                  </a:ext>
                </a:extLst>
              </a:tr>
              <a:tr h="2133600">
                <a:tc>
                  <a:txBody>
                    <a:bodyPr/>
                    <a:lstStyle/>
                    <a:p>
                      <a:pPr algn="ctr"/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2310888"/>
                  </a:ext>
                </a:extLst>
              </a:tr>
            </a:tbl>
          </a:graphicData>
        </a:graphic>
      </p:graphicFrame>
      <p:pic>
        <p:nvPicPr>
          <p:cNvPr id="20" name="Picture 19" descr="A couple of horses running&#10;&#10;AI-generated content may be incorrect.">
            <a:extLst>
              <a:ext uri="{FF2B5EF4-FFF2-40B4-BE49-F238E27FC236}">
                <a16:creationId xmlns:a16="http://schemas.microsoft.com/office/drawing/2014/main" id="{0D1D3D3F-C1BF-FF91-5110-FB05343C2F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205"/>
          <a:stretch>
            <a:fillRect/>
          </a:stretch>
        </p:blipFill>
        <p:spPr>
          <a:xfrm>
            <a:off x="1443038" y="351934"/>
            <a:ext cx="1353978" cy="1249885"/>
          </a:xfrm>
          <a:prstGeom prst="rect">
            <a:avLst/>
          </a:prstGeom>
        </p:spPr>
      </p:pic>
      <p:pic>
        <p:nvPicPr>
          <p:cNvPr id="23" name="Picture 22" descr="A blue bird with a black eye&#10;&#10;AI-generated content may be incorrect.">
            <a:extLst>
              <a:ext uri="{FF2B5EF4-FFF2-40B4-BE49-F238E27FC236}">
                <a16:creationId xmlns:a16="http://schemas.microsoft.com/office/drawing/2014/main" id="{080A63CD-B216-8F59-6558-0330D0D9E2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3038" y="2647133"/>
            <a:ext cx="1186654" cy="10585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4550331-5613-A8B1-75AB-A76855D2E8D6}"/>
              </a:ext>
            </a:extLst>
          </p:cNvPr>
          <p:cNvSpPr txBox="1"/>
          <p:nvPr/>
        </p:nvSpPr>
        <p:spPr>
          <a:xfrm>
            <a:off x="871690" y="1709715"/>
            <a:ext cx="25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ceffyl / ceffylau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D8DB16-0377-3D39-55E2-41955B19E483}"/>
              </a:ext>
            </a:extLst>
          </p:cNvPr>
          <p:cNvSpPr txBox="1"/>
          <p:nvPr/>
        </p:nvSpPr>
        <p:spPr>
          <a:xfrm>
            <a:off x="5102176" y="1709715"/>
            <a:ext cx="1695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ci / cŵn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9F4D4F-FB58-1085-99DF-45EB58366BBA}"/>
              </a:ext>
            </a:extLst>
          </p:cNvPr>
          <p:cNvSpPr txBox="1"/>
          <p:nvPr/>
        </p:nvSpPr>
        <p:spPr>
          <a:xfrm>
            <a:off x="8897162" y="1771851"/>
            <a:ext cx="1975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cath / cathod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20BDAC7-4940-00A9-F28C-515C1DACE3B0}"/>
              </a:ext>
            </a:extLst>
          </p:cNvPr>
          <p:cNvSpPr txBox="1"/>
          <p:nvPr/>
        </p:nvSpPr>
        <p:spPr>
          <a:xfrm>
            <a:off x="8393882" y="6080348"/>
            <a:ext cx="26586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eliffant / eliffantod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9C1216-4998-1E2B-35AA-F2DD7B09AF79}"/>
              </a:ext>
            </a:extLst>
          </p:cNvPr>
          <p:cNvSpPr txBox="1"/>
          <p:nvPr/>
        </p:nvSpPr>
        <p:spPr>
          <a:xfrm>
            <a:off x="4856178" y="3849368"/>
            <a:ext cx="23234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llygoden / llygod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08DEEE-6342-EE95-05B7-5EEBAC2E718A}"/>
              </a:ext>
            </a:extLst>
          </p:cNvPr>
          <p:cNvSpPr txBox="1"/>
          <p:nvPr/>
        </p:nvSpPr>
        <p:spPr>
          <a:xfrm>
            <a:off x="8391429" y="3868604"/>
            <a:ext cx="30757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cwningen / cwningod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DD86940-CB47-B7EA-C246-3A9B2F1EE153}"/>
              </a:ext>
            </a:extLst>
          </p:cNvPr>
          <p:cNvSpPr txBox="1"/>
          <p:nvPr/>
        </p:nvSpPr>
        <p:spPr>
          <a:xfrm>
            <a:off x="1139488" y="6006603"/>
            <a:ext cx="1695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arth / eirth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4AACCD0-7979-8A7E-46F1-1A3E58F22A23}"/>
              </a:ext>
            </a:extLst>
          </p:cNvPr>
          <p:cNvSpPr txBox="1"/>
          <p:nvPr/>
        </p:nvSpPr>
        <p:spPr>
          <a:xfrm>
            <a:off x="4856178" y="6068072"/>
            <a:ext cx="20684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dafad / defaid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68322DC-B505-5E81-7904-7B7EDE95648C}"/>
              </a:ext>
            </a:extLst>
          </p:cNvPr>
          <p:cNvSpPr txBox="1"/>
          <p:nvPr/>
        </p:nvSpPr>
        <p:spPr>
          <a:xfrm>
            <a:off x="1139488" y="3883725"/>
            <a:ext cx="1915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aderyn / adar</a:t>
            </a:r>
          </a:p>
        </p:txBody>
      </p:sp>
      <p:pic>
        <p:nvPicPr>
          <p:cNvPr id="15" name="Picture 14" descr="A cartoon of a dog&#10;&#10;AI-generated content may be incorrect.">
            <a:extLst>
              <a:ext uri="{FF2B5EF4-FFF2-40B4-BE49-F238E27FC236}">
                <a16:creationId xmlns:a16="http://schemas.microsoft.com/office/drawing/2014/main" id="{D280D9C4-97FB-6C5F-374D-1D6961CABB4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972" y="369859"/>
            <a:ext cx="1204832" cy="1339856"/>
          </a:xfrm>
          <a:prstGeom prst="rect">
            <a:avLst/>
          </a:prstGeom>
        </p:spPr>
      </p:pic>
      <p:pic>
        <p:nvPicPr>
          <p:cNvPr id="17" name="Picture 16" descr="A close up of a rabbit&#10;&#10;AI-generated content may be incorrect.">
            <a:extLst>
              <a:ext uri="{FF2B5EF4-FFF2-40B4-BE49-F238E27FC236}">
                <a16:creationId xmlns:a16="http://schemas.microsoft.com/office/drawing/2014/main" id="{BA4C8DC2-4891-9CE2-0BCA-1A7E8B08233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8722" y="2387989"/>
            <a:ext cx="1066800" cy="1460500"/>
          </a:xfrm>
          <a:prstGeom prst="rect">
            <a:avLst/>
          </a:prstGeom>
        </p:spPr>
      </p:pic>
      <p:pic>
        <p:nvPicPr>
          <p:cNvPr id="19" name="Picture 18" descr="A cartoon of an elephant&#10;&#10;AI-generated content may be incorrect.">
            <a:extLst>
              <a:ext uri="{FF2B5EF4-FFF2-40B4-BE49-F238E27FC236}">
                <a16:creationId xmlns:a16="http://schemas.microsoft.com/office/drawing/2014/main" id="{574ABF6B-A94E-0E2A-5A83-046D279C752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9961" y="4600767"/>
            <a:ext cx="1526471" cy="1467305"/>
          </a:xfrm>
          <a:prstGeom prst="rect">
            <a:avLst/>
          </a:prstGeom>
        </p:spPr>
      </p:pic>
      <p:pic>
        <p:nvPicPr>
          <p:cNvPr id="21" name="Picture 20" descr="A cartoon of a bear&#10;&#10;AI-generated content may be incorrect.">
            <a:extLst>
              <a:ext uri="{FF2B5EF4-FFF2-40B4-BE49-F238E27FC236}">
                <a16:creationId xmlns:a16="http://schemas.microsoft.com/office/drawing/2014/main" id="{F7A8852C-C7D9-BDF8-9E4A-B82DD895319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708" y="4662235"/>
            <a:ext cx="1398576" cy="1344368"/>
          </a:xfrm>
          <a:prstGeom prst="rect">
            <a:avLst/>
          </a:prstGeom>
        </p:spPr>
      </p:pic>
      <p:pic>
        <p:nvPicPr>
          <p:cNvPr id="22" name="Picture 21" descr="A cartoon mouse sitting on its hind legs&#10;&#10;AI-generated content may be incorrect.">
            <a:extLst>
              <a:ext uri="{FF2B5EF4-FFF2-40B4-BE49-F238E27FC236}">
                <a16:creationId xmlns:a16="http://schemas.microsoft.com/office/drawing/2014/main" id="{8E68310F-C8CE-245D-B928-DDB27994984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6566" y="2598043"/>
            <a:ext cx="1333770" cy="1189838"/>
          </a:xfrm>
          <a:prstGeom prst="rect">
            <a:avLst/>
          </a:prstGeom>
        </p:spPr>
      </p:pic>
      <p:pic>
        <p:nvPicPr>
          <p:cNvPr id="26" name="Picture 25" descr="A cat with its eyes closed&#10;&#10;AI-generated content may be incorrect.">
            <a:extLst>
              <a:ext uri="{FF2B5EF4-FFF2-40B4-BE49-F238E27FC236}">
                <a16:creationId xmlns:a16="http://schemas.microsoft.com/office/drawing/2014/main" id="{79370C09-8DDF-CE61-34CB-2BD5041E138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104250" y="399511"/>
            <a:ext cx="1237892" cy="1263363"/>
          </a:xfrm>
          <a:prstGeom prst="rect">
            <a:avLst/>
          </a:prstGeom>
        </p:spPr>
      </p:pic>
      <p:pic>
        <p:nvPicPr>
          <p:cNvPr id="29" name="Picture 28" descr="A cartoon sheep with black spots&#10;&#10;AI-generated content may be incorrect.">
            <a:extLst>
              <a:ext uri="{FF2B5EF4-FFF2-40B4-BE49-F238E27FC236}">
                <a16:creationId xmlns:a16="http://schemas.microsoft.com/office/drawing/2014/main" id="{6358AB2A-CFC5-262F-6D4C-17FD18A8366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495745" y="4744298"/>
            <a:ext cx="907878" cy="1180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5900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569F9E-4D14-061A-1F1F-69A1E7ABA8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F005444-49E4-24AC-50B2-8C2D03B11CB0}"/>
              </a:ext>
            </a:extLst>
          </p:cNvPr>
          <p:cNvGraphicFramePr>
            <a:graphicFrameLocks noGrp="1"/>
          </p:cNvGraphicFramePr>
          <p:nvPr/>
        </p:nvGraphicFramePr>
        <p:xfrm>
          <a:off x="212942" y="175364"/>
          <a:ext cx="11411994" cy="640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3998">
                  <a:extLst>
                    <a:ext uri="{9D8B030D-6E8A-4147-A177-3AD203B41FA5}">
                      <a16:colId xmlns:a16="http://schemas.microsoft.com/office/drawing/2014/main" val="1836946681"/>
                    </a:ext>
                  </a:extLst>
                </a:gridCol>
                <a:gridCol w="3803998">
                  <a:extLst>
                    <a:ext uri="{9D8B030D-6E8A-4147-A177-3AD203B41FA5}">
                      <a16:colId xmlns:a16="http://schemas.microsoft.com/office/drawing/2014/main" val="3538001156"/>
                    </a:ext>
                  </a:extLst>
                </a:gridCol>
                <a:gridCol w="3803998">
                  <a:extLst>
                    <a:ext uri="{9D8B030D-6E8A-4147-A177-3AD203B41FA5}">
                      <a16:colId xmlns:a16="http://schemas.microsoft.com/office/drawing/2014/main" val="1651821805"/>
                    </a:ext>
                  </a:extLst>
                </a:gridCol>
              </a:tblGrid>
              <a:tr h="2133600"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2442155"/>
                  </a:ext>
                </a:extLst>
              </a:tr>
              <a:tr h="2133600">
                <a:tc>
                  <a:txBody>
                    <a:bodyPr/>
                    <a:lstStyle/>
                    <a:p>
                      <a:pPr algn="ctr"/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0693416"/>
                  </a:ext>
                </a:extLst>
              </a:tr>
              <a:tr h="2133600">
                <a:tc>
                  <a:txBody>
                    <a:bodyPr/>
                    <a:lstStyle/>
                    <a:p>
                      <a:pPr algn="ctr"/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231088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9C2F878-373E-FCAE-C18C-DA5D20A4C7B7}"/>
              </a:ext>
            </a:extLst>
          </p:cNvPr>
          <p:cNvSpPr txBox="1"/>
          <p:nvPr/>
        </p:nvSpPr>
        <p:spPr>
          <a:xfrm>
            <a:off x="871690" y="1709715"/>
            <a:ext cx="25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llew / llewod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4002C4-0643-195B-C506-9E6DCF379915}"/>
              </a:ext>
            </a:extLst>
          </p:cNvPr>
          <p:cNvSpPr txBox="1"/>
          <p:nvPr/>
        </p:nvSpPr>
        <p:spPr>
          <a:xfrm>
            <a:off x="4625996" y="1734429"/>
            <a:ext cx="25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mwnci / mwncïod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EBC957-64A9-0FAC-5BFD-EB801BA7F73B}"/>
              </a:ext>
            </a:extLst>
          </p:cNvPr>
          <p:cNvSpPr txBox="1"/>
          <p:nvPr/>
        </p:nvSpPr>
        <p:spPr>
          <a:xfrm>
            <a:off x="8891123" y="1714164"/>
            <a:ext cx="1975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jiráff / jiraffod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31AF80-5D2D-1E19-55A1-FFEF0D51E0F5}"/>
              </a:ext>
            </a:extLst>
          </p:cNvPr>
          <p:cNvSpPr txBox="1"/>
          <p:nvPr/>
        </p:nvSpPr>
        <p:spPr>
          <a:xfrm>
            <a:off x="4647133" y="3830976"/>
            <a:ext cx="27415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gwiwer / gwiwerod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11DD0D-B5C9-8BB8-18FB-B8A8F41CD56A}"/>
              </a:ext>
            </a:extLst>
          </p:cNvPr>
          <p:cNvSpPr txBox="1"/>
          <p:nvPr/>
        </p:nvSpPr>
        <p:spPr>
          <a:xfrm>
            <a:off x="8391429" y="3868604"/>
            <a:ext cx="30757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cranc / crancod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7F56FF1-5BE2-CCE8-EA92-F9153BE709E3}"/>
              </a:ext>
            </a:extLst>
          </p:cNvPr>
          <p:cNvSpPr txBox="1"/>
          <p:nvPr/>
        </p:nvSpPr>
        <p:spPr>
          <a:xfrm>
            <a:off x="4498200" y="6022855"/>
            <a:ext cx="28905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malwen / malwod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52675F7-961E-3354-5DE3-E3AA3136E933}"/>
              </a:ext>
            </a:extLst>
          </p:cNvPr>
          <p:cNvSpPr txBox="1"/>
          <p:nvPr/>
        </p:nvSpPr>
        <p:spPr>
          <a:xfrm>
            <a:off x="871690" y="3868604"/>
            <a:ext cx="23180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mochyn / moch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15A6AA8-4507-BACF-1AF6-1043E096454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1890" y="331522"/>
            <a:ext cx="1663700" cy="1367294"/>
          </a:xfrm>
          <a:prstGeom prst="rect">
            <a:avLst/>
          </a:prstGeom>
        </p:spPr>
      </p:pic>
      <p:pic>
        <p:nvPicPr>
          <p:cNvPr id="17" name="Picture 16" descr="A cartoon monkey holding a branch&#10;&#10;AI-generated content may be incorrect.">
            <a:extLst>
              <a:ext uri="{FF2B5EF4-FFF2-40B4-BE49-F238E27FC236}">
                <a16:creationId xmlns:a16="http://schemas.microsoft.com/office/drawing/2014/main" id="{59BD6D80-8B9C-4A82-3AC3-7E325A9ED6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2176" y="229052"/>
            <a:ext cx="1527050" cy="1572234"/>
          </a:xfrm>
          <a:prstGeom prst="rect">
            <a:avLst/>
          </a:prstGeom>
        </p:spPr>
      </p:pic>
      <p:pic>
        <p:nvPicPr>
          <p:cNvPr id="19" name="Picture 18" descr="A giraffe standing on a white background&#10;&#10;AI-generated content may be incorrect.">
            <a:extLst>
              <a:ext uri="{FF2B5EF4-FFF2-40B4-BE49-F238E27FC236}">
                <a16:creationId xmlns:a16="http://schemas.microsoft.com/office/drawing/2014/main" id="{6B247F9A-A033-8ED5-E073-AC67F4FB8F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8258" y="279840"/>
            <a:ext cx="1067728" cy="1337729"/>
          </a:xfrm>
          <a:prstGeom prst="rect">
            <a:avLst/>
          </a:prstGeom>
        </p:spPr>
      </p:pic>
      <p:pic>
        <p:nvPicPr>
          <p:cNvPr id="21" name="Picture 20" descr="A cartoon of a pig&#10;&#10;AI-generated content may be incorrect.">
            <a:extLst>
              <a:ext uri="{FF2B5EF4-FFF2-40B4-BE49-F238E27FC236}">
                <a16:creationId xmlns:a16="http://schemas.microsoft.com/office/drawing/2014/main" id="{4D758AC5-4A73-6C07-4F15-9FF798A52AE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6688" y="2525735"/>
            <a:ext cx="1520674" cy="1249749"/>
          </a:xfrm>
          <a:prstGeom prst="rect">
            <a:avLst/>
          </a:prstGeom>
        </p:spPr>
      </p:pic>
      <p:pic>
        <p:nvPicPr>
          <p:cNvPr id="22" name="Picture 21" descr="A cartoon of a squirrel&#10;&#10;AI-generated content may be incorrect.">
            <a:extLst>
              <a:ext uri="{FF2B5EF4-FFF2-40B4-BE49-F238E27FC236}">
                <a16:creationId xmlns:a16="http://schemas.microsoft.com/office/drawing/2014/main" id="{1B2790EB-EF57-B656-6567-457A20C3191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2626" y="2457160"/>
            <a:ext cx="1170593" cy="1386898"/>
          </a:xfrm>
          <a:prstGeom prst="rect">
            <a:avLst/>
          </a:prstGeom>
        </p:spPr>
      </p:pic>
      <p:pic>
        <p:nvPicPr>
          <p:cNvPr id="25" name="Picture 24" descr="A cartoon of a crab&#10;&#10;AI-generated content may be incorrect.">
            <a:extLst>
              <a:ext uri="{FF2B5EF4-FFF2-40B4-BE49-F238E27FC236}">
                <a16:creationId xmlns:a16="http://schemas.microsoft.com/office/drawing/2014/main" id="{F4969717-D979-A443-E02F-74FA90E625E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9435" y="2465426"/>
            <a:ext cx="1579211" cy="1411420"/>
          </a:xfrm>
          <a:prstGeom prst="rect">
            <a:avLst/>
          </a:prstGeom>
        </p:spPr>
      </p:pic>
      <p:pic>
        <p:nvPicPr>
          <p:cNvPr id="26" name="Picture 25" descr="A cartoon of a snail&#10;&#10;AI-generated content may be incorrect.">
            <a:extLst>
              <a:ext uri="{FF2B5EF4-FFF2-40B4-BE49-F238E27FC236}">
                <a16:creationId xmlns:a16="http://schemas.microsoft.com/office/drawing/2014/main" id="{926E4052-F5A6-1E56-2A48-1C213784A66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1436" y="4571018"/>
            <a:ext cx="1575003" cy="1356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795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BFF6FC-60D9-191E-C4E8-4E9CA2DEDC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0A9D603-82E9-0F09-928B-BD4931B3E7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9BC9E2B-2F81-FB8F-4B86-CB499B38C18A}"/>
              </a:ext>
            </a:extLst>
          </p:cNvPr>
          <p:cNvSpPr/>
          <p:nvPr/>
        </p:nvSpPr>
        <p:spPr>
          <a:xfrm>
            <a:off x="3420756" y="1196033"/>
            <a:ext cx="5121887" cy="180510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 err="1"/>
              <a:t>Tynnu</a:t>
            </a:r>
            <a:r>
              <a:rPr lang="en-US" sz="4400" b="1" dirty="0"/>
              <a:t> </a:t>
            </a:r>
            <a:r>
              <a:rPr lang="en-US" sz="4400" b="1" dirty="0" err="1"/>
              <a:t>allan</a:t>
            </a:r>
            <a:r>
              <a:rPr lang="en-US" sz="4400" b="1" dirty="0"/>
              <a:t> o fag</a:t>
            </a:r>
          </a:p>
          <a:p>
            <a:pPr algn="ctr"/>
            <a:endParaRPr lang="en-US" sz="2400" i="1" dirty="0"/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051ACDE2-D1BD-53C3-F678-E9340F9AE8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  <p:pic>
        <p:nvPicPr>
          <p:cNvPr id="5" name="Picture 4" descr="A cartoon of a bag&#10;&#10;AI-generated content may be incorrect.">
            <a:extLst>
              <a:ext uri="{FF2B5EF4-FFF2-40B4-BE49-F238E27FC236}">
                <a16:creationId xmlns:a16="http://schemas.microsoft.com/office/drawing/2014/main" id="{A7F167C0-83EA-F27F-4F49-67F738BB78E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150" y="3429000"/>
            <a:ext cx="1723875" cy="180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914202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A2BD955-C02D-FE71-AC0C-79C582A9CA42}"/>
              </a:ext>
            </a:extLst>
          </p:cNvPr>
          <p:cNvSpPr txBox="1"/>
          <p:nvPr/>
        </p:nvSpPr>
        <p:spPr>
          <a:xfrm>
            <a:off x="3321844" y="5373171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/>
              <a:t>https://youtu.be/fCPXFZ0JEvA?si=LBGHYHpixiK0ZaHq</a:t>
            </a:r>
          </a:p>
        </p:txBody>
      </p:sp>
      <p:pic>
        <p:nvPicPr>
          <p:cNvPr id="4" name="Online Media 3" descr="Caru Canu | Mistar Crocodeil (Welsh Children's Song)">
            <a:hlinkClick r:id="" action="ppaction://media"/>
            <a:extLst>
              <a:ext uri="{FF2B5EF4-FFF2-40B4-BE49-F238E27FC236}">
                <a16:creationId xmlns:a16="http://schemas.microsoft.com/office/drawing/2014/main" id="{4ACC9100-8A84-B4CD-A3C7-297AC08068B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846507" y="1115497"/>
            <a:ext cx="6833274" cy="386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204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4A7C5E-846B-CB7E-8DCE-18063DD0EA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92B9235D-FCC4-3F8C-B54F-97196DAD707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84540C8-34D6-5F5C-4D83-D988264D195E}"/>
              </a:ext>
            </a:extLst>
          </p:cNvPr>
          <p:cNvSpPr/>
          <p:nvPr/>
        </p:nvSpPr>
        <p:spPr>
          <a:xfrm>
            <a:off x="3307737" y="1517740"/>
            <a:ext cx="5988915" cy="218272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/>
              <a:t>Aderyn </a:t>
            </a:r>
            <a:r>
              <a:rPr lang="en-US" sz="4400" b="1" dirty="0" err="1"/>
              <a:t>melyn</a:t>
            </a:r>
            <a:r>
              <a:rPr lang="en-US" sz="4400" b="1" dirty="0"/>
              <a:t>…!</a:t>
            </a:r>
          </a:p>
          <a:p>
            <a:pPr algn="ctr"/>
            <a:endParaRPr lang="en-US" sz="2400" i="1" dirty="0"/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6C49D845-EDDE-21A3-53F7-5EC34F49BD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0851979-01C2-E0A7-3554-CEF7AF3F8FD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432436" y="3429000"/>
            <a:ext cx="5327128" cy="2663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1265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D59A3-9260-822B-BD9D-70B069DBA6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07C7DA2-0C5F-DA83-FA3C-FE3100E31B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6764" y="285213"/>
            <a:ext cx="7238472" cy="6287573"/>
          </a:xfrm>
          <a:prstGeom prst="rect">
            <a:avLst/>
          </a:prstGeom>
          <a:ln w="19050">
            <a:solidFill>
              <a:srgbClr val="0096FF"/>
            </a:solidFill>
          </a:ln>
        </p:spPr>
      </p:pic>
    </p:spTree>
    <p:extLst>
      <p:ext uri="{BB962C8B-B14F-4D97-AF65-F5344CB8AC3E}">
        <p14:creationId xmlns:p14="http://schemas.microsoft.com/office/powerpoint/2010/main" val="100261931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C52F5C-03BD-D60E-85FE-68F7FA0299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250BBFC-9D49-CF38-F1E0-B9FC9A889339}"/>
              </a:ext>
            </a:extLst>
          </p:cNvPr>
          <p:cNvSpPr txBox="1"/>
          <p:nvPr/>
        </p:nvSpPr>
        <p:spPr>
          <a:xfrm>
            <a:off x="3821907" y="5473185"/>
            <a:ext cx="61007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/>
              <a:t>https://youtu.be/ab4l3z06zFM?si=1j8br-edzkh_SAyv</a:t>
            </a:r>
          </a:p>
        </p:txBody>
      </p:sp>
      <p:pic>
        <p:nvPicPr>
          <p:cNvPr id="4" name="Online Media 3" descr="Caru Canu | Aderyn Melyn (Welsh Children's Song)">
            <a:hlinkClick r:id="" action="ppaction://media"/>
            <a:extLst>
              <a:ext uri="{FF2B5EF4-FFF2-40B4-BE49-F238E27FC236}">
                <a16:creationId xmlns:a16="http://schemas.microsoft.com/office/drawing/2014/main" id="{CBAE9798-B2CC-F91E-7C2D-0EF6078C12A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21734" y="1015483"/>
            <a:ext cx="7516041" cy="4246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817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932520-C9DF-179D-3711-28F656BA35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lfan Cynnwys 2">
            <a:extLst>
              <a:ext uri="{FF2B5EF4-FFF2-40B4-BE49-F238E27FC236}">
                <a16:creationId xmlns:a16="http://schemas.microsoft.com/office/drawing/2014/main" id="{167FCEF7-ADA6-BFAF-D370-A0D0ED4485D6}"/>
              </a:ext>
            </a:extLst>
          </p:cNvPr>
          <p:cNvSpPr txBox="1">
            <a:spLocks/>
          </p:cNvSpPr>
          <p:nvPr/>
        </p:nvSpPr>
        <p:spPr>
          <a:xfrm>
            <a:off x="388307" y="333757"/>
            <a:ext cx="11436263" cy="705903"/>
          </a:xfrm>
          <a:prstGeom prst="rect">
            <a:avLst/>
          </a:prstGeom>
          <a:solidFill>
            <a:srgbClr val="002060"/>
          </a:solidFill>
          <a:ln w="28575">
            <a:solidFill>
              <a:srgbClr val="461964"/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cy-GB" sz="40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Amser cylch</a:t>
            </a:r>
            <a:endParaRPr lang="cy-GB" sz="4000" i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" name="Picture 9" descr="A group of children in a circle&#10;&#10;AI-generated content may be incorrect.">
            <a:extLst>
              <a:ext uri="{FF2B5EF4-FFF2-40B4-BE49-F238E27FC236}">
                <a16:creationId xmlns:a16="http://schemas.microsoft.com/office/drawing/2014/main" id="{F1C5DCDF-6EA7-5575-91AF-BA51E2FD0F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307" y="1452181"/>
            <a:ext cx="4940300" cy="46863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2C7E138-48BE-0131-D0AA-4981D4B7EB54}"/>
              </a:ext>
            </a:extLst>
          </p:cNvPr>
          <p:cNvSpPr txBox="1"/>
          <p:nvPr/>
        </p:nvSpPr>
        <p:spPr>
          <a:xfrm>
            <a:off x="5437427" y="2171700"/>
            <a:ext cx="638714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cy-GB" sz="3600" dirty="0"/>
              <a:t>Bore/Prynhawn da...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y-GB" sz="3600" dirty="0"/>
              <a:t>Pwy wyt ti?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y-GB" sz="3600" dirty="0"/>
              <a:t>Sut wyt ti?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y-GB" sz="3600" dirty="0"/>
              <a:t>Beth ydw i? / Cân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y-GB" sz="3600" dirty="0"/>
              <a:t>Gorchmynion</a:t>
            </a:r>
          </a:p>
        </p:txBody>
      </p:sp>
    </p:spTree>
    <p:extLst>
      <p:ext uri="{BB962C8B-B14F-4D97-AF65-F5344CB8AC3E}">
        <p14:creationId xmlns:p14="http://schemas.microsoft.com/office/powerpoint/2010/main" val="63646200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2490438" y="1716395"/>
            <a:ext cx="7211121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/>
              <a:t>Mae </a:t>
            </a:r>
            <a:r>
              <a:rPr lang="en-US" sz="4400" b="1" dirty="0" err="1"/>
              <a:t>hi'n</a:t>
            </a:r>
            <a:r>
              <a:rPr lang="en-US" sz="4400" b="1" dirty="0"/>
              <a:t> </a:t>
            </a:r>
            <a:r>
              <a:rPr lang="en-US" sz="4400" b="1" dirty="0" err="1"/>
              <a:t>amser</a:t>
            </a:r>
            <a:r>
              <a:rPr lang="en-US" sz="4400" b="1" dirty="0"/>
              <a:t> </a:t>
            </a:r>
            <a:r>
              <a:rPr lang="en-US" sz="4400" b="1" dirty="0" err="1"/>
              <a:t>cofrestru</a:t>
            </a:r>
            <a:r>
              <a:rPr lang="en-US" sz="4400" b="1" dirty="0"/>
              <a:t>!</a:t>
            </a:r>
          </a:p>
          <a:p>
            <a:pPr algn="ctr"/>
            <a:endParaRPr lang="en-US" sz="2400" i="1" dirty="0"/>
          </a:p>
          <a:p>
            <a:pPr algn="ctr"/>
            <a:r>
              <a:rPr lang="en-US" sz="2400" i="1" dirty="0"/>
              <a:t>It's registration time!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29668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69A56BA-7412-F12C-73E1-2E811139AC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group of children with their hands up&#10;&#10;Description automatically generated">
            <a:extLst>
              <a:ext uri="{FF2B5EF4-FFF2-40B4-BE49-F238E27FC236}">
                <a16:creationId xmlns:a16="http://schemas.microsoft.com/office/drawing/2014/main" id="{C6A32849-3C2A-6421-6AAA-286F42CAD4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8000" y="2409121"/>
            <a:ext cx="6096000" cy="3675270"/>
          </a:xfrm>
          <a:prstGeom prst="rect">
            <a:avLst/>
          </a:prstGeom>
        </p:spPr>
      </p:pic>
      <p:sp>
        <p:nvSpPr>
          <p:cNvPr id="4" name="Oval Callout 8">
            <a:extLst>
              <a:ext uri="{FF2B5EF4-FFF2-40B4-BE49-F238E27FC236}">
                <a16:creationId xmlns:a16="http://schemas.microsoft.com/office/drawing/2014/main" id="{9CE4C412-FB79-5EB7-4A4B-E285CF92F6D3}"/>
              </a:ext>
            </a:extLst>
          </p:cNvPr>
          <p:cNvSpPr/>
          <p:nvPr/>
        </p:nvSpPr>
        <p:spPr>
          <a:xfrm flipH="1">
            <a:off x="1705180" y="1578261"/>
            <a:ext cx="3943273" cy="830579"/>
          </a:xfrm>
          <a:prstGeom prst="wedgeEllipseCallout">
            <a:avLst>
              <a:gd name="adj1" fmla="val -44248"/>
              <a:gd name="adj2" fmla="val 57500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rgbClr val="002060"/>
                </a:solidFill>
              </a:rPr>
              <a:t>Bore da, </a:t>
            </a:r>
            <a:r>
              <a:rPr lang="en-US" sz="2800" b="1" u="sng" err="1">
                <a:solidFill>
                  <a:srgbClr val="FF0000"/>
                </a:solidFill>
              </a:rPr>
              <a:t>b</a:t>
            </a:r>
            <a:r>
              <a:rPr lang="en-US" sz="2800" b="1" err="1">
                <a:solidFill>
                  <a:srgbClr val="002060"/>
                </a:solidFill>
              </a:rPr>
              <a:t>awb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5" name="Oval Callout 7">
            <a:extLst>
              <a:ext uri="{FF2B5EF4-FFF2-40B4-BE49-F238E27FC236}">
                <a16:creationId xmlns:a16="http://schemas.microsoft.com/office/drawing/2014/main" id="{8435D5B4-8A89-AA9D-5654-DD52D64654EE}"/>
              </a:ext>
            </a:extLst>
          </p:cNvPr>
          <p:cNvSpPr/>
          <p:nvPr/>
        </p:nvSpPr>
        <p:spPr>
          <a:xfrm flipH="1">
            <a:off x="297017" y="2600558"/>
            <a:ext cx="4939441" cy="830580"/>
          </a:xfrm>
          <a:prstGeom prst="wedgeEllipseCallout">
            <a:avLst>
              <a:gd name="adj1" fmla="val -44227"/>
              <a:gd name="adj2" fmla="val 53929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Prynhawn</a:t>
            </a:r>
            <a:r>
              <a:rPr lang="en-US" sz="2800" b="1">
                <a:solidFill>
                  <a:srgbClr val="002060"/>
                </a:solidFill>
              </a:rPr>
              <a:t> da, </a:t>
            </a:r>
            <a:r>
              <a:rPr lang="en-US" sz="2800" b="1" u="sng" err="1">
                <a:solidFill>
                  <a:srgbClr val="FF0000"/>
                </a:solidFill>
              </a:rPr>
              <a:t>b</a:t>
            </a:r>
            <a:r>
              <a:rPr lang="en-US" sz="2800" b="1" err="1">
                <a:solidFill>
                  <a:srgbClr val="002060"/>
                </a:solidFill>
              </a:rPr>
              <a:t>lant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9" name="Oval Callout 4">
            <a:extLst>
              <a:ext uri="{FF2B5EF4-FFF2-40B4-BE49-F238E27FC236}">
                <a16:creationId xmlns:a16="http://schemas.microsoft.com/office/drawing/2014/main" id="{5F0442C3-CDF6-C04F-2059-340C22804EA4}"/>
              </a:ext>
            </a:extLst>
          </p:cNvPr>
          <p:cNvSpPr/>
          <p:nvPr/>
        </p:nvSpPr>
        <p:spPr>
          <a:xfrm>
            <a:off x="6849283" y="1391737"/>
            <a:ext cx="3934784" cy="1225231"/>
          </a:xfrm>
          <a:prstGeom prst="wedgeEllipseCallout">
            <a:avLst>
              <a:gd name="adj1" fmla="val -50570"/>
              <a:gd name="adj2" fmla="val 54643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hi'n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amser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cofrestru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A28E56-D819-39B9-A638-B7FF6A98687F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sp>
        <p:nvSpPr>
          <p:cNvPr id="13" name="Oval Callout 4">
            <a:extLst>
              <a:ext uri="{FF2B5EF4-FFF2-40B4-BE49-F238E27FC236}">
                <a16:creationId xmlns:a16="http://schemas.microsoft.com/office/drawing/2014/main" id="{CCBFCDCE-ECB2-8ECF-BE93-E69C89B2E458}"/>
              </a:ext>
            </a:extLst>
          </p:cNvPr>
          <p:cNvSpPr/>
          <p:nvPr/>
        </p:nvSpPr>
        <p:spPr>
          <a:xfrm>
            <a:off x="7541587" y="2832103"/>
            <a:ext cx="4064881" cy="597975"/>
          </a:xfrm>
          <a:prstGeom prst="wedgeEllipseCallout">
            <a:avLst>
              <a:gd name="adj1" fmla="val -50570"/>
              <a:gd name="adj2" fmla="val 54643"/>
            </a:avLst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Pwy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sy'n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barod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6" name="Oval Callout 15">
            <a:extLst>
              <a:ext uri="{FF2B5EF4-FFF2-40B4-BE49-F238E27FC236}">
                <a16:creationId xmlns:a16="http://schemas.microsoft.com/office/drawing/2014/main" id="{D9881F0D-C15B-DE36-55FE-5575DAC693FB}"/>
              </a:ext>
            </a:extLst>
          </p:cNvPr>
          <p:cNvSpPr/>
          <p:nvPr/>
        </p:nvSpPr>
        <p:spPr>
          <a:xfrm flipH="1">
            <a:off x="1705180" y="3750031"/>
            <a:ext cx="1674134" cy="1035595"/>
          </a:xfrm>
          <a:prstGeom prst="wedgeEllipseCallout">
            <a:avLst>
              <a:gd name="adj1" fmla="val -44997"/>
              <a:gd name="adj2" fmla="val 47824"/>
            </a:avLst>
          </a:prstGeom>
          <a:solidFill>
            <a:srgbClr val="FCF38B">
              <a:alpha val="8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</a:rPr>
              <a:t>Yma</a:t>
            </a:r>
            <a:r>
              <a:rPr lang="en-US" sz="2800" b="1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Here!</a:t>
            </a:r>
          </a:p>
        </p:txBody>
      </p:sp>
      <p:sp>
        <p:nvSpPr>
          <p:cNvPr id="7" name="Oval Callout 15">
            <a:extLst>
              <a:ext uri="{FF2B5EF4-FFF2-40B4-BE49-F238E27FC236}">
                <a16:creationId xmlns:a16="http://schemas.microsoft.com/office/drawing/2014/main" id="{B780ED17-C50B-15B9-387C-2430D4E70106}"/>
              </a:ext>
            </a:extLst>
          </p:cNvPr>
          <p:cNvSpPr/>
          <p:nvPr/>
        </p:nvSpPr>
        <p:spPr>
          <a:xfrm flipH="1">
            <a:off x="9281786" y="3884336"/>
            <a:ext cx="2613197" cy="1035595"/>
          </a:xfrm>
          <a:prstGeom prst="wedgeEllipseCallout">
            <a:avLst>
              <a:gd name="adj1" fmla="val 57052"/>
              <a:gd name="adj2" fmla="val 21213"/>
            </a:avLst>
          </a:prstGeom>
          <a:solidFill>
            <a:srgbClr val="FCF38B">
              <a:alpha val="8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Absennol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Absent!</a:t>
            </a:r>
          </a:p>
        </p:txBody>
      </p:sp>
    </p:spTree>
    <p:extLst>
      <p:ext uri="{BB962C8B-B14F-4D97-AF65-F5344CB8AC3E}">
        <p14:creationId xmlns:p14="http://schemas.microsoft.com/office/powerpoint/2010/main" val="300450855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EE1BF0-E58D-F934-6C0D-D217DDF9D6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Callout 10">
            <a:extLst>
              <a:ext uri="{FF2B5EF4-FFF2-40B4-BE49-F238E27FC236}">
                <a16:creationId xmlns:a16="http://schemas.microsoft.com/office/drawing/2014/main" id="{93D72566-B688-15B8-B2FA-9954BA56DC54}"/>
              </a:ext>
            </a:extLst>
          </p:cNvPr>
          <p:cNvSpPr/>
          <p:nvPr/>
        </p:nvSpPr>
        <p:spPr>
          <a:xfrm flipH="1">
            <a:off x="4916130" y="3520662"/>
            <a:ext cx="3844090" cy="1672808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CF38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>
                <a:solidFill>
                  <a:srgbClr val="002060"/>
                </a:solidFill>
              </a:rPr>
              <a:t>Carys a Dylan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absennol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BB1AC5-7786-F392-1466-A90B827AC015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A596A58-0518-1312-F729-E082A827BF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earing glasses&#10;&#10;Description automatically generated">
            <a:extLst>
              <a:ext uri="{FF2B5EF4-FFF2-40B4-BE49-F238E27FC236}">
                <a16:creationId xmlns:a16="http://schemas.microsoft.com/office/drawing/2014/main" id="{5A011BD7-31BB-8B7F-6A7A-1F52E30A1C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19" y="1839816"/>
            <a:ext cx="2850733" cy="4114800"/>
          </a:xfrm>
          <a:prstGeom prst="rect">
            <a:avLst/>
          </a:prstGeom>
        </p:spPr>
      </p:pic>
      <p:sp>
        <p:nvSpPr>
          <p:cNvPr id="3" name="Oval Callout 12">
            <a:extLst>
              <a:ext uri="{FF2B5EF4-FFF2-40B4-BE49-F238E27FC236}">
                <a16:creationId xmlns:a16="http://schemas.microsoft.com/office/drawing/2014/main" id="{4F59F7D9-E61B-5819-78A7-01431A32FD99}"/>
              </a:ext>
            </a:extLst>
          </p:cNvPr>
          <p:cNvSpPr/>
          <p:nvPr/>
        </p:nvSpPr>
        <p:spPr>
          <a:xfrm>
            <a:off x="3407310" y="1595281"/>
            <a:ext cx="3981029" cy="132878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Pwy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absennol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3" descr="A cartoon of a child with pigtails&#10;&#10;Description automatically generated">
            <a:extLst>
              <a:ext uri="{FF2B5EF4-FFF2-40B4-BE49-F238E27FC236}">
                <a16:creationId xmlns:a16="http://schemas.microsoft.com/office/drawing/2014/main" id="{8BAF513B-0A1E-00F0-853D-795A898D6C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28487" y="3550760"/>
            <a:ext cx="2676612" cy="240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846676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FAA3C7-3C59-68AC-3A45-9136D85978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F1865-41ED-A1B3-AA5A-D1F73BF310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3464" y="1424782"/>
            <a:ext cx="11185071" cy="3307238"/>
          </a:xfrm>
        </p:spPr>
        <p:txBody>
          <a:bodyPr>
            <a:normAutofit fontScale="90000"/>
          </a:bodyPr>
          <a:lstStyle/>
          <a:p>
            <a:br>
              <a:rPr lang="cy-GB" sz="4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cy-GB" sz="4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cy-GB" sz="4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cy-GB" sz="49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cy-GB" sz="6700" b="1" dirty="0">
                <a:latin typeface="Arial"/>
                <a:cs typeface="Arial"/>
              </a:rPr>
            </a:br>
            <a:r>
              <a:rPr lang="cy-GB" sz="6700" b="1" dirty="0">
                <a:latin typeface="Arial"/>
                <a:cs typeface="Arial"/>
              </a:rPr>
              <a:t>Sgwrs: Gwrando</a:t>
            </a:r>
            <a:br>
              <a:rPr lang="cy-GB" sz="5300" b="1" dirty="0">
                <a:latin typeface="Arial"/>
                <a:cs typeface="Arial"/>
              </a:rPr>
            </a:br>
            <a:br>
              <a:rPr lang="cy-GB" sz="5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cy-GB" i="1" dirty="0">
              <a:latin typeface="Arial"/>
              <a:cs typeface="Arial"/>
            </a:endParaRPr>
          </a:p>
        </p:txBody>
      </p: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AEEBC28-E989-62F6-8F5F-7F2BD73FD7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5" descr="A pink and white logo&#10;&#10;Description automatically generated">
            <a:extLst>
              <a:ext uri="{FF2B5EF4-FFF2-40B4-BE49-F238E27FC236}">
                <a16:creationId xmlns:a16="http://schemas.microsoft.com/office/drawing/2014/main" id="{09AA743F-A23C-7EE9-BA57-483F31B6EF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1773" y="188326"/>
            <a:ext cx="3340480" cy="1236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27178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994846-8C7D-027D-8407-07C6933C9B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7940314-881F-564C-E65D-C6C6903CDD5A}"/>
              </a:ext>
            </a:extLst>
          </p:cNvPr>
          <p:cNvSpPr txBox="1"/>
          <p:nvPr/>
        </p:nvSpPr>
        <p:spPr>
          <a:xfrm>
            <a:off x="643675" y="1752065"/>
            <a:ext cx="10904650" cy="397031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800" u="sng" dirty="0"/>
              <a:t>Mrs Davies</a:t>
            </a:r>
            <a:r>
              <a:rPr lang="cy-GB" sz="2800" dirty="0"/>
              <a:t>:  ______   da, Flwyddyn 6. Mae’n amser ____________. </a:t>
            </a:r>
          </a:p>
          <a:p>
            <a:pPr>
              <a:lnSpc>
                <a:spcPct val="150000"/>
              </a:lnSpc>
            </a:pPr>
            <a:r>
              <a:rPr lang="cy-GB" sz="2800" dirty="0"/>
              <a:t>                       ______  sy’n absennol heddiw? _______ sy’n absennol?</a:t>
            </a:r>
          </a:p>
          <a:p>
            <a:pPr>
              <a:lnSpc>
                <a:spcPct val="150000"/>
              </a:lnSpc>
            </a:pPr>
            <a:r>
              <a:rPr lang="cy-GB" sz="2800" dirty="0"/>
              <a:t>                       Pwy sy’n _________? Pwy sy’n _________ ?</a:t>
            </a:r>
          </a:p>
          <a:p>
            <a:pPr>
              <a:lnSpc>
                <a:spcPct val="150000"/>
              </a:lnSpc>
            </a:pPr>
            <a:endParaRPr lang="cy-GB" sz="2800" dirty="0"/>
          </a:p>
          <a:p>
            <a:r>
              <a:rPr lang="cy-GB" sz="2800" u="sng" dirty="0"/>
              <a:t>Morgan</a:t>
            </a:r>
            <a:r>
              <a:rPr lang="cy-GB" sz="2800" dirty="0"/>
              <a:t>:        Siân a Rhys.</a:t>
            </a:r>
          </a:p>
          <a:p>
            <a:endParaRPr lang="cy-GB" sz="2800" dirty="0"/>
          </a:p>
          <a:p>
            <a:r>
              <a:rPr lang="cy-GB" sz="2800" u="sng" dirty="0"/>
              <a:t>Mrs Davies</a:t>
            </a:r>
            <a:r>
              <a:rPr lang="cy-GB" sz="2800" dirty="0"/>
              <a:t>:  A! ie, Siân a Rhys.</a:t>
            </a:r>
          </a:p>
        </p:txBody>
      </p:sp>
      <p:pic>
        <p:nvPicPr>
          <p:cNvPr id="4" name="Pwy sy'n absennol.m4a">
            <a:hlinkClick r:id="" action="ppaction://media"/>
            <a:extLst>
              <a:ext uri="{FF2B5EF4-FFF2-40B4-BE49-F238E27FC236}">
                <a16:creationId xmlns:a16="http://schemas.microsoft.com/office/drawing/2014/main" id="{97632CF3-058A-38B7-D362-6E0D5F784B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35076" y="3033822"/>
            <a:ext cx="2137177" cy="213717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63EC4A3-4746-EB0E-76F7-3965FEE274E6}"/>
              </a:ext>
            </a:extLst>
          </p:cNvPr>
          <p:cNvSpPr txBox="1"/>
          <p:nvPr/>
        </p:nvSpPr>
        <p:spPr>
          <a:xfrm>
            <a:off x="2580780" y="1837263"/>
            <a:ext cx="1197735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Bore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351E60-2A84-C375-5034-C5514FC26F0D}"/>
              </a:ext>
            </a:extLst>
          </p:cNvPr>
          <p:cNvSpPr txBox="1"/>
          <p:nvPr/>
        </p:nvSpPr>
        <p:spPr>
          <a:xfrm>
            <a:off x="2280156" y="2482651"/>
            <a:ext cx="1197735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Pwy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DD29336-A4F3-DC83-0B29-595BA4A09FEF}"/>
              </a:ext>
            </a:extLst>
          </p:cNvPr>
          <p:cNvSpPr txBox="1"/>
          <p:nvPr/>
        </p:nvSpPr>
        <p:spPr>
          <a:xfrm>
            <a:off x="6906658" y="3198167"/>
            <a:ext cx="15068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gwybod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564E152-E249-8EB2-1A44-210B6B0BD2F8}"/>
              </a:ext>
            </a:extLst>
          </p:cNvPr>
          <p:cNvSpPr txBox="1"/>
          <p:nvPr/>
        </p:nvSpPr>
        <p:spPr>
          <a:xfrm>
            <a:off x="8317282" y="1898134"/>
            <a:ext cx="2041119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cofrestru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648233-C431-1B1C-CC9A-31388171F65D}"/>
              </a:ext>
            </a:extLst>
          </p:cNvPr>
          <p:cNvSpPr txBox="1"/>
          <p:nvPr/>
        </p:nvSpPr>
        <p:spPr>
          <a:xfrm>
            <a:off x="3778514" y="3198167"/>
            <a:ext cx="150682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gwybod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215E9B5-7CF2-9075-7CD3-634991CE34DE}"/>
              </a:ext>
            </a:extLst>
          </p:cNvPr>
          <p:cNvSpPr txBox="1"/>
          <p:nvPr/>
        </p:nvSpPr>
        <p:spPr>
          <a:xfrm>
            <a:off x="548473" y="573548"/>
            <a:ext cx="11095054" cy="81107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Gwrandewch </a:t>
            </a:r>
            <a:endParaRPr lang="en-US" i="1" dirty="0">
              <a:solidFill>
                <a:schemeClr val="bg1"/>
              </a:solidFill>
            </a:endParaRPr>
          </a:p>
        </p:txBody>
      </p:sp>
      <p:pic>
        <p:nvPicPr>
          <p:cNvPr id="14" name="Picture 13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696E880-BB06-F964-9CF6-FF4944EDF64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748B8D2-1DF4-0605-D59E-68DBD4BF4888}"/>
              </a:ext>
            </a:extLst>
          </p:cNvPr>
          <p:cNvSpPr txBox="1"/>
          <p:nvPr/>
        </p:nvSpPr>
        <p:spPr>
          <a:xfrm>
            <a:off x="7105046" y="2482651"/>
            <a:ext cx="1110053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Pwy</a:t>
            </a:r>
          </a:p>
        </p:txBody>
      </p:sp>
    </p:spTree>
    <p:extLst>
      <p:ext uri="{BB962C8B-B14F-4D97-AF65-F5344CB8AC3E}">
        <p14:creationId xmlns:p14="http://schemas.microsoft.com/office/powerpoint/2010/main" val="2897277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11" grpId="0" animBg="1"/>
      <p:bldP spid="12" grpId="0" animBg="1"/>
      <p:bldP spid="13" grpId="0" animBg="1"/>
      <p:bldP spid="8" grpId="0" animBg="1"/>
      <p:bldP spid="9" grpId="0" animBg="1"/>
      <p:bldP spid="15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32C451-03AB-247C-8EB1-1F407CE734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0C7B38F-A6C7-9D1F-F177-082B553874D2}"/>
              </a:ext>
            </a:extLst>
          </p:cNvPr>
          <p:cNvSpPr txBox="1"/>
          <p:nvPr/>
        </p:nvSpPr>
        <p:spPr>
          <a:xfrm>
            <a:off x="596184" y="1698223"/>
            <a:ext cx="10904650" cy="397031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sz="2800" u="sng" dirty="0"/>
              <a:t>Mrs Davies</a:t>
            </a:r>
            <a:r>
              <a:rPr lang="cy-GB" sz="2800" dirty="0"/>
              <a:t>:  Bore da, ___________ 6. Mae’n amser cofrestru. </a:t>
            </a:r>
          </a:p>
          <a:p>
            <a:pPr>
              <a:lnSpc>
                <a:spcPct val="150000"/>
              </a:lnSpc>
            </a:pPr>
            <a:r>
              <a:rPr lang="cy-GB" sz="2800" dirty="0"/>
              <a:t>                       	 Pwy sy’n ________   __________? Pwy sy’n ________  ?</a:t>
            </a:r>
          </a:p>
          <a:p>
            <a:pPr>
              <a:lnSpc>
                <a:spcPct val="150000"/>
              </a:lnSpc>
            </a:pPr>
            <a:r>
              <a:rPr lang="cy-GB" sz="2800" dirty="0"/>
              <a:t>                      	 Pwy _____ gwybod? Pwy _____ gwybod?</a:t>
            </a:r>
          </a:p>
          <a:p>
            <a:pPr>
              <a:lnSpc>
                <a:spcPct val="150000"/>
              </a:lnSpc>
            </a:pPr>
            <a:endParaRPr lang="cy-GB" sz="2800" dirty="0"/>
          </a:p>
          <a:p>
            <a:r>
              <a:rPr lang="cy-GB" sz="2800" u="sng" dirty="0"/>
              <a:t>Morgan</a:t>
            </a:r>
            <a:r>
              <a:rPr lang="cy-GB" sz="2800" dirty="0"/>
              <a:t>:        Siân a Rhys.</a:t>
            </a:r>
          </a:p>
          <a:p>
            <a:endParaRPr lang="cy-GB" sz="2800" dirty="0"/>
          </a:p>
          <a:p>
            <a:r>
              <a:rPr lang="cy-GB" sz="2800" u="sng" dirty="0"/>
              <a:t>Mrs Davies</a:t>
            </a:r>
            <a:r>
              <a:rPr lang="cy-GB" sz="2800" dirty="0"/>
              <a:t>:  A! ie, Siân a Rhys.</a:t>
            </a:r>
          </a:p>
        </p:txBody>
      </p:sp>
      <p:pic>
        <p:nvPicPr>
          <p:cNvPr id="4" name="Pwy sy'n absennol.m4a">
            <a:hlinkClick r:id="" action="ppaction://media"/>
            <a:extLst>
              <a:ext uri="{FF2B5EF4-FFF2-40B4-BE49-F238E27FC236}">
                <a16:creationId xmlns:a16="http://schemas.microsoft.com/office/drawing/2014/main" id="{2DAC9258-FA27-A0B2-D8DC-F27E2E1379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86651" y="2927825"/>
            <a:ext cx="2016839" cy="201683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3C4B561-64D3-EE32-0CA2-ACB6A23A196E}"/>
              </a:ext>
            </a:extLst>
          </p:cNvPr>
          <p:cNvSpPr txBox="1"/>
          <p:nvPr/>
        </p:nvSpPr>
        <p:spPr>
          <a:xfrm>
            <a:off x="3924526" y="2461934"/>
            <a:ext cx="1463185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absennol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C212DF-2DF8-1880-580E-81820B7BF33E}"/>
              </a:ext>
            </a:extLst>
          </p:cNvPr>
          <p:cNvSpPr txBox="1"/>
          <p:nvPr/>
        </p:nvSpPr>
        <p:spPr>
          <a:xfrm>
            <a:off x="3238265" y="3125021"/>
            <a:ext cx="87332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sy’n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80313C5-F9F7-85D9-7D26-24B599ED9FC0}"/>
              </a:ext>
            </a:extLst>
          </p:cNvPr>
          <p:cNvSpPr txBox="1"/>
          <p:nvPr/>
        </p:nvSpPr>
        <p:spPr>
          <a:xfrm>
            <a:off x="6276702" y="3125021"/>
            <a:ext cx="87332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sy’n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51E0E75-FAFF-17C1-7569-D2FA882CA2C8}"/>
              </a:ext>
            </a:extLst>
          </p:cNvPr>
          <p:cNvSpPr txBox="1"/>
          <p:nvPr/>
        </p:nvSpPr>
        <p:spPr>
          <a:xfrm>
            <a:off x="8716053" y="2460091"/>
            <a:ext cx="1479018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absennol</a:t>
            </a:r>
          </a:p>
        </p:txBody>
      </p:sp>
      <p:pic>
        <p:nvPicPr>
          <p:cNvPr id="7" name="Picture 6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0A7F1DF-D4BF-A411-C21D-89EDC509C67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00D1CEE-B12E-6936-979F-A44DE70D3FC4}"/>
              </a:ext>
            </a:extLst>
          </p:cNvPr>
          <p:cNvSpPr txBox="1"/>
          <p:nvPr/>
        </p:nvSpPr>
        <p:spPr>
          <a:xfrm>
            <a:off x="548473" y="573548"/>
            <a:ext cx="11095054" cy="81107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Gwrandewch </a:t>
            </a:r>
            <a:endParaRPr lang="en-US" i="1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4ECE9D1-AA33-825E-AA18-CCBB33A56217}"/>
              </a:ext>
            </a:extLst>
          </p:cNvPr>
          <p:cNvSpPr txBox="1"/>
          <p:nvPr/>
        </p:nvSpPr>
        <p:spPr>
          <a:xfrm>
            <a:off x="3924526" y="1831909"/>
            <a:ext cx="185975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Flwyddyn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D385769-FE85-6AC7-D500-5F9FAFA17FD4}"/>
              </a:ext>
            </a:extLst>
          </p:cNvPr>
          <p:cNvSpPr txBox="1"/>
          <p:nvPr/>
        </p:nvSpPr>
        <p:spPr>
          <a:xfrm>
            <a:off x="5462693" y="2450376"/>
            <a:ext cx="1674809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heddiw</a:t>
            </a:r>
          </a:p>
        </p:txBody>
      </p:sp>
    </p:spTree>
    <p:extLst>
      <p:ext uri="{BB962C8B-B14F-4D97-AF65-F5344CB8AC3E}">
        <p14:creationId xmlns:p14="http://schemas.microsoft.com/office/powerpoint/2010/main" val="186129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3E4E24-FCDB-BF23-4F28-4201D60096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AD3F4EA-6F06-4D21-7DDD-4D6275B93857}"/>
              </a:ext>
            </a:extLst>
          </p:cNvPr>
          <p:cNvSpPr txBox="1"/>
          <p:nvPr/>
        </p:nvSpPr>
        <p:spPr>
          <a:xfrm>
            <a:off x="548473" y="1257738"/>
            <a:ext cx="10904650" cy="440120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y-GB" sz="2800" u="sng" dirty="0"/>
              <a:t>Mrs Davies</a:t>
            </a:r>
            <a:r>
              <a:rPr lang="cy-GB" sz="2800" dirty="0"/>
              <a:t>:  Bore da, Flwyddyn 1. Mae’n amser cofrestru. </a:t>
            </a:r>
          </a:p>
          <a:p>
            <a:r>
              <a:rPr lang="cy-GB" sz="2800" dirty="0"/>
              <a:t>                          Pwy sy’n absennol heddiw? Pwy sy’n absennol?</a:t>
            </a:r>
          </a:p>
          <a:p>
            <a:r>
              <a:rPr lang="cy-GB" sz="2800" dirty="0"/>
              <a:t>                          Pwy sy’n gwybod? Pwy sy’n gwybod?</a:t>
            </a:r>
          </a:p>
          <a:p>
            <a:endParaRPr lang="cy-GB" sz="2800" dirty="0"/>
          </a:p>
          <a:p>
            <a:r>
              <a:rPr lang="cy-GB" sz="2800" u="sng" dirty="0"/>
              <a:t>Morgan</a:t>
            </a:r>
            <a:r>
              <a:rPr lang="cy-GB" sz="2800" dirty="0"/>
              <a:t>:         Siân a Rhys sy’n absennol heddiw.</a:t>
            </a:r>
          </a:p>
          <a:p>
            <a:endParaRPr lang="cy-GB" sz="2800" dirty="0"/>
          </a:p>
          <a:p>
            <a:r>
              <a:rPr lang="cy-GB" sz="2800" u="sng" dirty="0"/>
              <a:t>Mrs Davies</a:t>
            </a:r>
            <a:r>
              <a:rPr lang="cy-GB" sz="2800" dirty="0"/>
              <a:t>:  A! ie, Siân a Rhys sy’n absennol heddiw.</a:t>
            </a:r>
          </a:p>
          <a:p>
            <a:r>
              <a:rPr lang="cy-GB" sz="2800" dirty="0"/>
              <a:t>                          Pwy sy’n cael pen-blwydd heddiw?</a:t>
            </a:r>
          </a:p>
          <a:p>
            <a:endParaRPr lang="cy-GB" sz="2800" dirty="0"/>
          </a:p>
          <a:p>
            <a:r>
              <a:rPr lang="cy-GB" sz="2800" u="sng" dirty="0"/>
              <a:t>Sam:</a:t>
            </a:r>
            <a:r>
              <a:rPr lang="cy-GB" sz="2800" dirty="0"/>
              <a:t>		 Fi sy’n cael pen-blwydd heddiw!</a:t>
            </a:r>
          </a:p>
        </p:txBody>
      </p:sp>
      <p:pic>
        <p:nvPicPr>
          <p:cNvPr id="7" name="Picture 6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17AF75C-8A4E-4980-C77D-20DA544BC3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084DB8-1BF3-FD9C-A8AB-04794CF1E1D5}"/>
              </a:ext>
            </a:extLst>
          </p:cNvPr>
          <p:cNvSpPr txBox="1"/>
          <p:nvPr/>
        </p:nvSpPr>
        <p:spPr>
          <a:xfrm>
            <a:off x="548473" y="202216"/>
            <a:ext cx="11095054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Darllenwch mewn parau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974415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CF2086-B12D-E432-259C-94CC93FD6B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BFF068A-A533-2907-3D07-085BE4DDA034}"/>
              </a:ext>
            </a:extLst>
          </p:cNvPr>
          <p:cNvSpPr txBox="1"/>
          <p:nvPr/>
        </p:nvSpPr>
        <p:spPr>
          <a:xfrm>
            <a:off x="548473" y="1257738"/>
            <a:ext cx="10904650" cy="440120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y-GB" sz="2800" u="sng" dirty="0"/>
              <a:t>Mrs Davies</a:t>
            </a:r>
            <a:r>
              <a:rPr lang="cy-GB" sz="2800" dirty="0"/>
              <a:t>:  Good morning, Year 1. It’s registration time.</a:t>
            </a:r>
          </a:p>
          <a:p>
            <a:r>
              <a:rPr lang="cy-GB" sz="2800" dirty="0"/>
              <a:t>                          Who is absent today? Who is absent?</a:t>
            </a:r>
          </a:p>
          <a:p>
            <a:r>
              <a:rPr lang="cy-GB" sz="2800" dirty="0"/>
              <a:t>                          Who knows?  Who knows?</a:t>
            </a:r>
          </a:p>
          <a:p>
            <a:endParaRPr lang="cy-GB" sz="2800" dirty="0"/>
          </a:p>
          <a:p>
            <a:r>
              <a:rPr lang="cy-GB" sz="2800" u="sng" dirty="0"/>
              <a:t>Morgan</a:t>
            </a:r>
            <a:r>
              <a:rPr lang="cy-GB" sz="2800" dirty="0"/>
              <a:t>:         It’s _____ and _____ who are absent today.</a:t>
            </a:r>
          </a:p>
          <a:p>
            <a:endParaRPr lang="cy-GB" sz="2800" dirty="0"/>
          </a:p>
          <a:p>
            <a:r>
              <a:rPr lang="cy-GB" sz="2800" u="sng" dirty="0"/>
              <a:t>Mrs Davies</a:t>
            </a:r>
            <a:r>
              <a:rPr lang="cy-GB" sz="2800" dirty="0"/>
              <a:t>:  Ah! yes,  it’s_____ and _____ who are absent today.</a:t>
            </a:r>
          </a:p>
          <a:p>
            <a:r>
              <a:rPr lang="cy-GB" sz="2800" dirty="0"/>
              <a:t>                          Who is having a birthday today?</a:t>
            </a:r>
          </a:p>
          <a:p>
            <a:endParaRPr lang="cy-GB" sz="2800" dirty="0"/>
          </a:p>
          <a:p>
            <a:r>
              <a:rPr lang="cy-GB" sz="2800" u="sng" dirty="0"/>
              <a:t>Sam:</a:t>
            </a:r>
            <a:r>
              <a:rPr lang="cy-GB" sz="2800" dirty="0"/>
              <a:t>		 It’s _____ having a birthday today!</a:t>
            </a:r>
          </a:p>
        </p:txBody>
      </p:sp>
      <p:pic>
        <p:nvPicPr>
          <p:cNvPr id="7" name="Picture 6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8D68992-C6CF-3FDC-0705-E9D9A77096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24544D9-5E4A-ECB2-979D-C9E54EA6D5D6}"/>
              </a:ext>
            </a:extLst>
          </p:cNvPr>
          <p:cNvSpPr txBox="1"/>
          <p:nvPr/>
        </p:nvSpPr>
        <p:spPr>
          <a:xfrm>
            <a:off x="548473" y="202216"/>
            <a:ext cx="11095054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Cyfieithwch       </a:t>
            </a:r>
            <a:r>
              <a:rPr lang="cy-GB" sz="4000" i="1" dirty="0">
                <a:solidFill>
                  <a:schemeClr val="bg1"/>
                </a:solidFill>
                <a:latin typeface="Aptos"/>
                <a:cs typeface="Arial"/>
              </a:rPr>
              <a:t>Translate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15672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C4D86C-AFC1-85B8-0983-5E08C294E2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F244203-246E-3467-BD39-9A143DED3029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4F94FB9-FC79-63FE-2C64-5D16C8C577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earing glasses&#10;&#10;Description automatically generated">
            <a:extLst>
              <a:ext uri="{FF2B5EF4-FFF2-40B4-BE49-F238E27FC236}">
                <a16:creationId xmlns:a16="http://schemas.microsoft.com/office/drawing/2014/main" id="{356ED6B4-6ECD-B753-9352-4EF47F4876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19" y="1839816"/>
            <a:ext cx="2850733" cy="4114800"/>
          </a:xfrm>
          <a:prstGeom prst="rect">
            <a:avLst/>
          </a:prstGeom>
        </p:spPr>
      </p:pic>
      <p:sp>
        <p:nvSpPr>
          <p:cNvPr id="3" name="Oval Callout 12">
            <a:extLst>
              <a:ext uri="{FF2B5EF4-FFF2-40B4-BE49-F238E27FC236}">
                <a16:creationId xmlns:a16="http://schemas.microsoft.com/office/drawing/2014/main" id="{0981A83E-D16A-2104-5EB4-50307085049D}"/>
              </a:ext>
            </a:extLst>
          </p:cNvPr>
          <p:cNvSpPr/>
          <p:nvPr/>
        </p:nvSpPr>
        <p:spPr>
          <a:xfrm>
            <a:off x="3407310" y="1595280"/>
            <a:ext cx="4170937" cy="2012215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Pwy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sy’n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cael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u="sng" dirty="0" err="1">
                <a:solidFill>
                  <a:srgbClr val="002060"/>
                </a:solidFill>
              </a:rPr>
              <a:t>cinio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b="1" dirty="0" err="1">
                <a:solidFill>
                  <a:srgbClr val="002060"/>
                </a:solidFill>
                <a:cs typeface="Calibri"/>
              </a:rPr>
              <a:t>Dwylo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fyny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!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3546D3B-5579-CB16-7B60-034732E480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2022" y="2910987"/>
            <a:ext cx="2671428" cy="3111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6718757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B629D8-5112-C1AC-B455-E7D6EF06F2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ECDA60D-6AB0-9E8C-512D-7DDD0A842D4A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112CEF8F-9AD0-3ECD-F39A-C4CD4A2047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earing glasses&#10;&#10;Description automatically generated">
            <a:extLst>
              <a:ext uri="{FF2B5EF4-FFF2-40B4-BE49-F238E27FC236}">
                <a16:creationId xmlns:a16="http://schemas.microsoft.com/office/drawing/2014/main" id="{D09C62DA-8AEE-05A8-B4CC-88F902B11C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619" y="1839816"/>
            <a:ext cx="2850733" cy="4114800"/>
          </a:xfrm>
          <a:prstGeom prst="rect">
            <a:avLst/>
          </a:prstGeom>
        </p:spPr>
      </p:pic>
      <p:sp>
        <p:nvSpPr>
          <p:cNvPr id="3" name="Oval Callout 12">
            <a:extLst>
              <a:ext uri="{FF2B5EF4-FFF2-40B4-BE49-F238E27FC236}">
                <a16:creationId xmlns:a16="http://schemas.microsoft.com/office/drawing/2014/main" id="{B6BBF2CB-CD59-37B8-FD59-83805BC06ECA}"/>
              </a:ext>
            </a:extLst>
          </p:cNvPr>
          <p:cNvSpPr/>
          <p:nvPr/>
        </p:nvSpPr>
        <p:spPr>
          <a:xfrm>
            <a:off x="3411352" y="1416785"/>
            <a:ext cx="5135441" cy="2012215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Pwy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sy’n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cael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u="sng" dirty="0" err="1">
                <a:solidFill>
                  <a:srgbClr val="002060"/>
                </a:solidFill>
              </a:rPr>
              <a:t>brechdanau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b="1" dirty="0" err="1">
                <a:solidFill>
                  <a:srgbClr val="002060"/>
                </a:solidFill>
                <a:cs typeface="Calibri"/>
              </a:rPr>
              <a:t>Dwylo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fyny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!</a:t>
            </a:r>
          </a:p>
        </p:txBody>
      </p:sp>
      <p:pic>
        <p:nvPicPr>
          <p:cNvPr id="5" name="Picture 4" descr="A cartoon of kids raising their hands&#10;&#10;AI-generated content may be incorrect.">
            <a:extLst>
              <a:ext uri="{FF2B5EF4-FFF2-40B4-BE49-F238E27FC236}">
                <a16:creationId xmlns:a16="http://schemas.microsoft.com/office/drawing/2014/main" id="{030F4260-BFD8-6B2F-CD06-6027CE81EA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8973" y="3081402"/>
            <a:ext cx="3405580" cy="2873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343326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B9CE89-42D3-E899-01B8-5E4326661E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3E2D7AC-9F85-753D-FBEE-704688AF102C}"/>
              </a:ext>
            </a:extLst>
          </p:cNvPr>
          <p:cNvSpPr txBox="1"/>
          <p:nvPr/>
        </p:nvSpPr>
        <p:spPr>
          <a:xfrm>
            <a:off x="2132767" y="171938"/>
            <a:ext cx="8148069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D53ABC1-A412-74B2-6DC4-96EAA38F2EC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2FE40BA-0D5E-A900-A093-66FB7BC7C0B3}"/>
              </a:ext>
            </a:extLst>
          </p:cNvPr>
          <p:cNvSpPr txBox="1"/>
          <p:nvPr/>
        </p:nvSpPr>
        <p:spPr>
          <a:xfrm>
            <a:off x="3388290" y="5251629"/>
            <a:ext cx="61001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/>
              <a:t>https://youtu.be/AonnscxR0s0?si=cx8MR_NtUedtDK2e</a:t>
            </a:r>
          </a:p>
        </p:txBody>
      </p:sp>
      <p:pic>
        <p:nvPicPr>
          <p:cNvPr id="9" name="Online Media 8" descr="Cymraeg Bob Dydd (Cynradd) Uned 15 - Pwy sy'n...? (Who's...?)">
            <a:hlinkClick r:id="" action="ppaction://media"/>
            <a:extLst>
              <a:ext uri="{FF2B5EF4-FFF2-40B4-BE49-F238E27FC236}">
                <a16:creationId xmlns:a16="http://schemas.microsoft.com/office/drawing/2014/main" id="{81F4B047-6CA2-A070-0ADF-FE949F65294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797923" y="1424000"/>
            <a:ext cx="6690541" cy="3780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9635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6023737-CC7C-E738-A2A5-8C2D2A600AA3}"/>
              </a:ext>
            </a:extLst>
          </p:cNvPr>
          <p:cNvSpPr txBox="1"/>
          <p:nvPr/>
        </p:nvSpPr>
        <p:spPr>
          <a:xfrm>
            <a:off x="5561557" y="1987815"/>
            <a:ext cx="5824603" cy="324582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It’s registration time.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Who is having sandwiches today?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Who is having lunch today?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Hands up!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Who is absent today?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Good morning, Year 5.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05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E8CA4E-36BC-2402-106E-842EBF594142}"/>
              </a:ext>
            </a:extLst>
          </p:cNvPr>
          <p:cNvSpPr txBox="1"/>
          <p:nvPr/>
        </p:nvSpPr>
        <p:spPr>
          <a:xfrm>
            <a:off x="463462" y="1987815"/>
            <a:ext cx="4709788" cy="296251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Yn y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fideo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,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rydych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chi’n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mynd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i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glywed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y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brawddegau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yma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. 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Rhowch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nhw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y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drefn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latin typeface="Aptos"/>
                <a:cs typeface="Arial"/>
              </a:rPr>
              <a:t>gywir</a:t>
            </a:r>
            <a:r>
              <a:rPr lang="en-US" sz="2400" b="1" dirty="0">
                <a:solidFill>
                  <a:schemeClr val="bg1"/>
                </a:solidFill>
                <a:latin typeface="Aptos"/>
                <a:cs typeface="Arial"/>
              </a:rPr>
              <a:t>. </a:t>
            </a:r>
          </a:p>
          <a:p>
            <a:pPr algn="ctr"/>
            <a:endParaRPr lang="en-US" sz="2400" b="1" dirty="0">
              <a:solidFill>
                <a:schemeClr val="bg1"/>
              </a:solidFill>
              <a:latin typeface="Aptos"/>
              <a:cs typeface="Arial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In the video, you will hear these sentences.  Put them in the right order.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2289C4-2161-308A-72DE-B812230C916D}"/>
              </a:ext>
            </a:extLst>
          </p:cNvPr>
          <p:cNvSpPr txBox="1"/>
          <p:nvPr/>
        </p:nvSpPr>
        <p:spPr>
          <a:xfrm>
            <a:off x="2132767" y="171938"/>
            <a:ext cx="8148069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Gwyliwch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y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fideo</a:t>
            </a:r>
            <a:endParaRPr lang="en-US" sz="4800" b="1" dirty="0">
              <a:solidFill>
                <a:schemeClr val="bg1"/>
              </a:solidFill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4119773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A18555-C8C8-9001-FCF3-D92D8BCE64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xtract 5">
            <a:extLst>
              <a:ext uri="{FF2B5EF4-FFF2-40B4-BE49-F238E27FC236}">
                <a16:creationId xmlns:a16="http://schemas.microsoft.com/office/drawing/2014/main" id="{12F357CE-420A-D0E3-2C2C-E92F4D4BB583}"/>
              </a:ext>
            </a:extLst>
          </p:cNvPr>
          <p:cNvSpPr/>
          <p:nvPr/>
        </p:nvSpPr>
        <p:spPr>
          <a:xfrm>
            <a:off x="1653435" y="313151"/>
            <a:ext cx="8981161" cy="6050071"/>
          </a:xfrm>
          <a:prstGeom prst="flowChartExtra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A0F5449-CFE5-2117-3070-271EE3B032FE}"/>
              </a:ext>
            </a:extLst>
          </p:cNvPr>
          <p:cNvCxnSpPr>
            <a:cxnSpLocks/>
          </p:cNvCxnSpPr>
          <p:nvPr/>
        </p:nvCxnSpPr>
        <p:spPr>
          <a:xfrm>
            <a:off x="5173249" y="1651000"/>
            <a:ext cx="19665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55378CB-2704-C790-956C-E8DD6095DD2C}"/>
              </a:ext>
            </a:extLst>
          </p:cNvPr>
          <p:cNvCxnSpPr>
            <a:cxnSpLocks/>
          </p:cNvCxnSpPr>
          <p:nvPr/>
        </p:nvCxnSpPr>
        <p:spPr>
          <a:xfrm>
            <a:off x="4529976" y="2438400"/>
            <a:ext cx="31789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1E2D274-4896-DFA3-2CA0-CCF0D62C9A71}"/>
              </a:ext>
            </a:extLst>
          </p:cNvPr>
          <p:cNvCxnSpPr>
            <a:cxnSpLocks/>
          </p:cNvCxnSpPr>
          <p:nvPr/>
        </p:nvCxnSpPr>
        <p:spPr>
          <a:xfrm>
            <a:off x="3884702" y="3314700"/>
            <a:ext cx="44325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24FB6E2-A944-D966-EC05-4126DE333DD3}"/>
              </a:ext>
            </a:extLst>
          </p:cNvPr>
          <p:cNvCxnSpPr>
            <a:cxnSpLocks/>
          </p:cNvCxnSpPr>
          <p:nvPr/>
        </p:nvCxnSpPr>
        <p:spPr>
          <a:xfrm>
            <a:off x="3224302" y="4254500"/>
            <a:ext cx="57944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5245BD9-F421-9F63-1783-B7B4A0A4D09C}"/>
              </a:ext>
            </a:extLst>
          </p:cNvPr>
          <p:cNvCxnSpPr>
            <a:cxnSpLocks/>
          </p:cNvCxnSpPr>
          <p:nvPr/>
        </p:nvCxnSpPr>
        <p:spPr>
          <a:xfrm>
            <a:off x="2441251" y="5284099"/>
            <a:ext cx="73791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769EEA77-ABD4-161A-33FE-2BC374D3E6AE}"/>
              </a:ext>
            </a:extLst>
          </p:cNvPr>
          <p:cNvSpPr txBox="1"/>
          <p:nvPr/>
        </p:nvSpPr>
        <p:spPr>
          <a:xfrm>
            <a:off x="5545264" y="834811"/>
            <a:ext cx="110146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morning, everyone!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0EE7621-93B0-98FE-D7AC-3231FFC55B91}"/>
              </a:ext>
            </a:extLst>
          </p:cNvPr>
          <p:cNvSpPr txBox="1"/>
          <p:nvPr/>
        </p:nvSpPr>
        <p:spPr>
          <a:xfrm>
            <a:off x="4929562" y="1872862"/>
            <a:ext cx="2332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 everyone. </a:t>
            </a:r>
          </a:p>
          <a:p>
            <a:pPr algn="ctr"/>
            <a:r>
              <a:rPr lang="cy-GB" sz="1400" dirty="0"/>
              <a:t>It’s registration time.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2EA248-34EA-E128-3617-A9685ECB32BA}"/>
              </a:ext>
            </a:extLst>
          </p:cNvPr>
          <p:cNvSpPr txBox="1"/>
          <p:nvPr/>
        </p:nvSpPr>
        <p:spPr>
          <a:xfrm>
            <a:off x="4210894" y="2533717"/>
            <a:ext cx="392111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 everyone. </a:t>
            </a:r>
          </a:p>
          <a:p>
            <a:pPr algn="ctr"/>
            <a:r>
              <a:rPr lang="cy-GB" sz="1400" dirty="0"/>
              <a:t>It’s registration time. Who is having lunch today? Who is having lunch?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A85ED1-C86B-4D72-CFCE-8437293E2C38}"/>
              </a:ext>
            </a:extLst>
          </p:cNvPr>
          <p:cNvSpPr txBox="1"/>
          <p:nvPr/>
        </p:nvSpPr>
        <p:spPr>
          <a:xfrm>
            <a:off x="4210894" y="3381307"/>
            <a:ext cx="392111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 everyone. </a:t>
            </a:r>
          </a:p>
          <a:p>
            <a:pPr algn="ctr"/>
            <a:r>
              <a:rPr lang="cy-GB" sz="1400" dirty="0"/>
              <a:t>It’s registration time. Who is having lunch today? Who is having lunch?  Hands up!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4696AFC-74AB-1891-C04D-F026859BA2BD}"/>
              </a:ext>
            </a:extLst>
          </p:cNvPr>
          <p:cNvSpPr txBox="1"/>
          <p:nvPr/>
        </p:nvSpPr>
        <p:spPr>
          <a:xfrm>
            <a:off x="4210894" y="4312207"/>
            <a:ext cx="392111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 everyone. </a:t>
            </a:r>
          </a:p>
          <a:p>
            <a:pPr algn="ctr"/>
            <a:r>
              <a:rPr lang="cy-GB" sz="1400" dirty="0"/>
              <a:t>It’s registration time. Who is having lunch today? Who is having lunch?  Hands up!</a:t>
            </a:r>
          </a:p>
          <a:p>
            <a:pPr algn="ctr"/>
            <a:r>
              <a:rPr lang="cy-GB" sz="1400" dirty="0"/>
              <a:t>Who is having sandwiches? Hands up!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611D501-C18D-244B-4235-515522EEC6E6}"/>
              </a:ext>
            </a:extLst>
          </p:cNvPr>
          <p:cNvSpPr txBox="1"/>
          <p:nvPr/>
        </p:nvSpPr>
        <p:spPr>
          <a:xfrm>
            <a:off x="2569419" y="5359591"/>
            <a:ext cx="75588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Good morning everyone. </a:t>
            </a:r>
          </a:p>
          <a:p>
            <a:pPr algn="ctr"/>
            <a:r>
              <a:rPr lang="cy-GB" sz="1400" dirty="0"/>
              <a:t>It’s registration time. Who is having lunch today? Who is having lunch?  Hands up!</a:t>
            </a:r>
          </a:p>
          <a:p>
            <a:pPr algn="ctr"/>
            <a:r>
              <a:rPr lang="cy-GB" sz="1400" dirty="0"/>
              <a:t>Who is having sandwiches? Hands up!</a:t>
            </a:r>
          </a:p>
          <a:p>
            <a:pPr algn="ctr"/>
            <a:r>
              <a:rPr lang="cy-GB" sz="1400" dirty="0"/>
              <a:t>Who is having a birthday?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99943F-BAC0-DDBC-9AE4-6327314665FC}"/>
              </a:ext>
            </a:extLst>
          </p:cNvPr>
          <p:cNvSpPr txBox="1"/>
          <p:nvPr/>
        </p:nvSpPr>
        <p:spPr>
          <a:xfrm>
            <a:off x="628650" y="650145"/>
            <a:ext cx="25956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Amser cofrestru</a:t>
            </a:r>
          </a:p>
        </p:txBody>
      </p:sp>
    </p:spTree>
    <p:extLst>
      <p:ext uri="{BB962C8B-B14F-4D97-AF65-F5344CB8AC3E}">
        <p14:creationId xmlns:p14="http://schemas.microsoft.com/office/powerpoint/2010/main" val="72250799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7A439E-681C-6C03-6061-EFD8F0E160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xtract 5">
            <a:extLst>
              <a:ext uri="{FF2B5EF4-FFF2-40B4-BE49-F238E27FC236}">
                <a16:creationId xmlns:a16="http://schemas.microsoft.com/office/drawing/2014/main" id="{69F0F9CE-AE17-C2B2-3CCC-5CD2EF9594B0}"/>
              </a:ext>
            </a:extLst>
          </p:cNvPr>
          <p:cNvSpPr/>
          <p:nvPr/>
        </p:nvSpPr>
        <p:spPr>
          <a:xfrm>
            <a:off x="1653435" y="313151"/>
            <a:ext cx="8981161" cy="6050071"/>
          </a:xfrm>
          <a:prstGeom prst="flowChartExtra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AAE30D7-4E81-208C-3728-11C3463D5503}"/>
              </a:ext>
            </a:extLst>
          </p:cNvPr>
          <p:cNvCxnSpPr>
            <a:cxnSpLocks/>
          </p:cNvCxnSpPr>
          <p:nvPr/>
        </p:nvCxnSpPr>
        <p:spPr>
          <a:xfrm>
            <a:off x="5173249" y="1651000"/>
            <a:ext cx="196658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F0B0FB4-A4A6-BF2E-2730-02B379932C28}"/>
              </a:ext>
            </a:extLst>
          </p:cNvPr>
          <p:cNvCxnSpPr>
            <a:cxnSpLocks/>
          </p:cNvCxnSpPr>
          <p:nvPr/>
        </p:nvCxnSpPr>
        <p:spPr>
          <a:xfrm>
            <a:off x="4529976" y="2438400"/>
            <a:ext cx="31789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A75F1C2-D221-FC99-4EE8-658663CEB28E}"/>
              </a:ext>
            </a:extLst>
          </p:cNvPr>
          <p:cNvCxnSpPr>
            <a:cxnSpLocks/>
          </p:cNvCxnSpPr>
          <p:nvPr/>
        </p:nvCxnSpPr>
        <p:spPr>
          <a:xfrm>
            <a:off x="3884702" y="3314700"/>
            <a:ext cx="44325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F082532-19F2-2F00-67F8-19D7CDA98D85}"/>
              </a:ext>
            </a:extLst>
          </p:cNvPr>
          <p:cNvCxnSpPr>
            <a:cxnSpLocks/>
          </p:cNvCxnSpPr>
          <p:nvPr/>
        </p:nvCxnSpPr>
        <p:spPr>
          <a:xfrm>
            <a:off x="3224302" y="4254500"/>
            <a:ext cx="579443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18A2B7E-179F-DF14-C2D2-03A932773645}"/>
              </a:ext>
            </a:extLst>
          </p:cNvPr>
          <p:cNvCxnSpPr>
            <a:cxnSpLocks/>
          </p:cNvCxnSpPr>
          <p:nvPr/>
        </p:nvCxnSpPr>
        <p:spPr>
          <a:xfrm>
            <a:off x="2441251" y="5284099"/>
            <a:ext cx="73791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0168FD7C-816F-D9B3-8659-84494F0C24D5}"/>
              </a:ext>
            </a:extLst>
          </p:cNvPr>
          <p:cNvSpPr txBox="1"/>
          <p:nvPr/>
        </p:nvSpPr>
        <p:spPr>
          <a:xfrm>
            <a:off x="5545263" y="897922"/>
            <a:ext cx="11014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9738608-991C-F01D-511B-AA778313FD50}"/>
              </a:ext>
            </a:extLst>
          </p:cNvPr>
          <p:cNvSpPr txBox="1"/>
          <p:nvPr/>
        </p:nvSpPr>
        <p:spPr>
          <a:xfrm>
            <a:off x="4929560" y="1804576"/>
            <a:ext cx="2332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 </a:t>
            </a:r>
          </a:p>
          <a:p>
            <a:pPr algn="ctr"/>
            <a:r>
              <a:rPr lang="cy-GB" sz="1400" dirty="0"/>
              <a:t>Mae’n amser cofrestru.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B4DF00-36AA-4701-AA22-F0CCD434F13E}"/>
              </a:ext>
            </a:extLst>
          </p:cNvPr>
          <p:cNvSpPr txBox="1"/>
          <p:nvPr/>
        </p:nvSpPr>
        <p:spPr>
          <a:xfrm>
            <a:off x="707989" y="611799"/>
            <a:ext cx="255133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/>
              <a:t>Amser cofrestru: Atebion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EEB059-2AF4-0D9B-5B00-7AA0745AC0DE}"/>
              </a:ext>
            </a:extLst>
          </p:cNvPr>
          <p:cNvSpPr txBox="1"/>
          <p:nvPr/>
        </p:nvSpPr>
        <p:spPr>
          <a:xfrm>
            <a:off x="4529976" y="2537132"/>
            <a:ext cx="317892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 </a:t>
            </a:r>
          </a:p>
          <a:p>
            <a:pPr algn="ctr"/>
            <a:r>
              <a:rPr lang="cy-GB" sz="1400" dirty="0"/>
              <a:t>Mae’n amser cofrestru. Pwy sy’n cael cinio heddiw?  Pwy sy’n cael cinio?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66FA35-7F68-BA79-FB60-0648D7E985C9}"/>
              </a:ext>
            </a:extLst>
          </p:cNvPr>
          <p:cNvSpPr txBox="1"/>
          <p:nvPr/>
        </p:nvSpPr>
        <p:spPr>
          <a:xfrm>
            <a:off x="4431752" y="3406918"/>
            <a:ext cx="344957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 </a:t>
            </a:r>
          </a:p>
          <a:p>
            <a:pPr algn="ctr"/>
            <a:r>
              <a:rPr lang="cy-GB" sz="1400" dirty="0"/>
              <a:t>Mae’n amser cofrestru. Pwy sy’n cael cinio heddiw?  Pwy sy’n cael cinio? Dwylo i fyny.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1DC79E1-5678-9874-DC6C-80AC8F7F9BE6}"/>
              </a:ext>
            </a:extLst>
          </p:cNvPr>
          <p:cNvSpPr txBox="1"/>
          <p:nvPr/>
        </p:nvSpPr>
        <p:spPr>
          <a:xfrm>
            <a:off x="3246796" y="4399968"/>
            <a:ext cx="579443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 </a:t>
            </a:r>
          </a:p>
          <a:p>
            <a:pPr algn="ctr"/>
            <a:r>
              <a:rPr lang="cy-GB" sz="1400" dirty="0"/>
              <a:t>Mae’n amser cofrestru. Pwy sy’n cael cinio heddiw?  Pwy sy’n cael cinio? Dwylo i fyny. Pwy sy’n cael brechdanau? Dwylo i fyny.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5B090D3-ED4A-C9C7-AC39-56226909F656}"/>
              </a:ext>
            </a:extLst>
          </p:cNvPr>
          <p:cNvSpPr txBox="1"/>
          <p:nvPr/>
        </p:nvSpPr>
        <p:spPr>
          <a:xfrm>
            <a:off x="3259322" y="5370211"/>
            <a:ext cx="57944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1400" dirty="0"/>
              <a:t>Bore da, bawb! </a:t>
            </a:r>
          </a:p>
          <a:p>
            <a:pPr algn="ctr"/>
            <a:r>
              <a:rPr lang="cy-GB" sz="1400" dirty="0"/>
              <a:t>Mae’n amser cofrestru. Pwy sy’n cael cinio heddiw?  Pwy sy’n cael cinio? Dwylo i fyny. Pwy sy’n cael brechdanau? Dwylo i fyny. </a:t>
            </a:r>
          </a:p>
          <a:p>
            <a:pPr algn="ctr"/>
            <a:r>
              <a:rPr lang="cy-GB" sz="1400" dirty="0"/>
              <a:t>Pwy sy’n cael pen-blwydd?</a:t>
            </a:r>
          </a:p>
        </p:txBody>
      </p:sp>
    </p:spTree>
    <p:extLst>
      <p:ext uri="{BB962C8B-B14F-4D97-AF65-F5344CB8AC3E}">
        <p14:creationId xmlns:p14="http://schemas.microsoft.com/office/powerpoint/2010/main" val="332706187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CAF39E-1645-DDC8-D00F-9E091826E4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77E99E3-63E2-B55D-DA2F-6986B25F1BF3}"/>
              </a:ext>
            </a:extLst>
          </p:cNvPr>
          <p:cNvSpPr txBox="1"/>
          <p:nvPr/>
        </p:nvSpPr>
        <p:spPr>
          <a:xfrm>
            <a:off x="705395" y="297198"/>
            <a:ext cx="10763794" cy="91940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Eich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tro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chi: Mae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hi’n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4800" b="1" dirty="0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8ADB3B-04DB-A59D-CC09-90A2D33D8809}"/>
              </a:ext>
            </a:extLst>
          </p:cNvPr>
          <p:cNvSpPr txBox="1"/>
          <p:nvPr/>
        </p:nvSpPr>
        <p:spPr>
          <a:xfrm>
            <a:off x="1372816" y="5122324"/>
            <a:ext cx="3165089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Who is absent?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40E804-96E8-A981-A9D0-7CD5247F0B45}"/>
              </a:ext>
            </a:extLst>
          </p:cNvPr>
          <p:cNvSpPr txBox="1"/>
          <p:nvPr/>
        </p:nvSpPr>
        <p:spPr>
          <a:xfrm flipH="1">
            <a:off x="5822079" y="2939453"/>
            <a:ext cx="5585397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Who is having sandwiches?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F3486F-1654-A45E-185A-C6C8C38A3407}"/>
              </a:ext>
            </a:extLst>
          </p:cNvPr>
          <p:cNvSpPr txBox="1"/>
          <p:nvPr/>
        </p:nvSpPr>
        <p:spPr>
          <a:xfrm flipH="1">
            <a:off x="6377697" y="1868536"/>
            <a:ext cx="4474163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Who is having lunch?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6BB2EAC-A6F8-BC51-289F-3C4BE362C5DC}"/>
              </a:ext>
            </a:extLst>
          </p:cNvPr>
          <p:cNvSpPr txBox="1"/>
          <p:nvPr/>
        </p:nvSpPr>
        <p:spPr>
          <a:xfrm>
            <a:off x="1324136" y="2831565"/>
            <a:ext cx="3165089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Come in.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6D1705-8B2B-06AE-AD4E-6BF5737587A4}"/>
              </a:ext>
            </a:extLst>
          </p:cNvPr>
          <p:cNvSpPr txBox="1"/>
          <p:nvPr/>
        </p:nvSpPr>
        <p:spPr>
          <a:xfrm>
            <a:off x="950514" y="3989685"/>
            <a:ext cx="4270950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Sit down, everyone.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C84846-ADB1-1553-FF84-8D9A39443B72}"/>
              </a:ext>
            </a:extLst>
          </p:cNvPr>
          <p:cNvSpPr txBox="1"/>
          <p:nvPr/>
        </p:nvSpPr>
        <p:spPr>
          <a:xfrm flipH="1">
            <a:off x="5948204" y="4133875"/>
            <a:ext cx="5459272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Who is having a birthday?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AD374BF-39C5-7E17-1818-4052455F9710}"/>
              </a:ext>
            </a:extLst>
          </p:cNvPr>
          <p:cNvSpPr txBox="1"/>
          <p:nvPr/>
        </p:nvSpPr>
        <p:spPr>
          <a:xfrm>
            <a:off x="819884" y="1835015"/>
            <a:ext cx="4270950" cy="646986"/>
          </a:xfrm>
          <a:prstGeom prst="roundRect">
            <a:avLst/>
          </a:prstGeom>
          <a:solidFill>
            <a:srgbClr val="FFC000"/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002060"/>
                </a:solidFill>
                <a:latin typeface="Aptos"/>
                <a:cs typeface="Arial"/>
              </a:rPr>
              <a:t>Good morning.</a:t>
            </a:r>
          </a:p>
        </p:txBody>
      </p:sp>
    </p:spTree>
    <p:extLst>
      <p:ext uri="{BB962C8B-B14F-4D97-AF65-F5344CB8AC3E}">
        <p14:creationId xmlns:p14="http://schemas.microsoft.com/office/powerpoint/2010/main" val="1005270142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884690-177F-24D5-9775-E88A41DFF7A3}"/>
              </a:ext>
            </a:extLst>
          </p:cNvPr>
          <p:cNvSpPr txBox="1"/>
          <p:nvPr/>
        </p:nvSpPr>
        <p:spPr>
          <a:xfrm>
            <a:off x="2858848" y="1537911"/>
            <a:ext cx="6466476" cy="3779758"/>
          </a:xfrm>
          <a:prstGeom prst="round2Diag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Bendigedig</a:t>
            </a:r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, </a:t>
            </a:r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bawb</a:t>
            </a:r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!</a:t>
            </a:r>
          </a:p>
          <a:p>
            <a:pPr algn="ctr"/>
            <a:endParaRPr lang="en-US" sz="5400" b="1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endParaRPr lang="en-US" sz="5400" b="1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Hwyl </a:t>
            </a:r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fawr</a:t>
            </a:r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!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6" name="Picture 5" descr="A pink and white logo&#10;&#10;Description automatically generated">
            <a:extLst>
              <a:ext uri="{FF2B5EF4-FFF2-40B4-BE49-F238E27FC236}">
                <a16:creationId xmlns:a16="http://schemas.microsoft.com/office/drawing/2014/main" id="{3277CF68-2EA7-FACD-69A1-02F7786351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253" y="51919"/>
            <a:ext cx="2667000" cy="987172"/>
          </a:xfrm>
          <a:prstGeom prst="rect">
            <a:avLst/>
          </a:prstGeom>
        </p:spPr>
      </p:pic>
      <p:pic>
        <p:nvPicPr>
          <p:cNvPr id="12" name="Graphic 11" descr="Star with solid fill">
            <a:extLst>
              <a:ext uri="{FF2B5EF4-FFF2-40B4-BE49-F238E27FC236}">
                <a16:creationId xmlns:a16="http://schemas.microsoft.com/office/drawing/2014/main" id="{605EBDFC-1BE8-5B29-7F5E-D2326A88AD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43861" y="2572215"/>
            <a:ext cx="1713570" cy="1713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87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290860-00c3-4563-84af-61c49c5fda71">
      <Terms xmlns="http://schemas.microsoft.com/office/infopath/2007/PartnerControls"/>
    </lcf76f155ced4ddcb4097134ff3c332f>
    <TaxCatchAll xmlns="6c16a7c9-3119-4e12-91f3-1db7792fc1f1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E4F8DF7EFA3C4498F61FF0193699BE8" ma:contentTypeVersion="11" ma:contentTypeDescription="Create a new document." ma:contentTypeScope="" ma:versionID="10234cc3c17d250a4ead9df5623f07d7">
  <xsd:schema xmlns:xsd="http://www.w3.org/2001/XMLSchema" xmlns:xs="http://www.w3.org/2001/XMLSchema" xmlns:p="http://schemas.microsoft.com/office/2006/metadata/properties" xmlns:ns2="fe290860-00c3-4563-84af-61c49c5fda71" xmlns:ns3="6c16a7c9-3119-4e12-91f3-1db7792fc1f1" targetNamespace="http://schemas.microsoft.com/office/2006/metadata/properties" ma:root="true" ma:fieldsID="df609682d4dfc0742d7eb0f712f28e2c" ns2:_="" ns3:_="">
    <xsd:import namespace="fe290860-00c3-4563-84af-61c49c5fda71"/>
    <xsd:import namespace="6c16a7c9-3119-4e12-91f3-1db7792fc1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290860-00c3-4563-84af-61c49c5fda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16a7c9-3119-4e12-91f3-1db7792fc1f1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1abe7ac3-576b-4144-82f8-2adb6e0c25cd}" ma:internalName="TaxCatchAll" ma:showField="CatchAllData" ma:web="6c16a7c9-3119-4e12-91f3-1db7792fc1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7935656-FD23-45DD-94E6-BF0E9F65B7E5}">
  <ds:schemaRefs>
    <ds:schemaRef ds:uri="http://schemas.microsoft.com/office/2006/metadata/properties"/>
    <ds:schemaRef ds:uri="http://schemas.microsoft.com/office/infopath/2007/PartnerControls"/>
    <ds:schemaRef ds:uri="fe290860-00c3-4563-84af-61c49c5fda71"/>
    <ds:schemaRef ds:uri="6c16a7c9-3119-4e12-91f3-1db7792fc1f1"/>
  </ds:schemaRefs>
</ds:datastoreItem>
</file>

<file path=customXml/itemProps2.xml><?xml version="1.0" encoding="utf-8"?>
<ds:datastoreItem xmlns:ds="http://schemas.openxmlformats.org/officeDocument/2006/customXml" ds:itemID="{4742298A-B9E1-4E64-AC68-3EEEE5D1577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e290860-00c3-4563-84af-61c49c5fda71"/>
    <ds:schemaRef ds:uri="6c16a7c9-3119-4e12-91f3-1db7792fc1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CAA8613-2D57-4318-9EC6-533FAEE78BC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1327</TotalTime>
  <Words>2114</Words>
  <Application>Microsoft Macintosh PowerPoint</Application>
  <PresentationFormat>Widescreen</PresentationFormat>
  <Paragraphs>462</Paragraphs>
  <Slides>65</Slides>
  <Notes>17</Notes>
  <HiddenSlides>0</HiddenSlides>
  <MMClips>5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72" baseType="lpstr">
      <vt:lpstr>Aptos</vt:lpstr>
      <vt:lpstr>Aptos Display</vt:lpstr>
      <vt:lpstr>Arial</vt:lpstr>
      <vt:lpstr>Calibri</vt:lpstr>
      <vt:lpstr>Liberation Sans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Sgwrs: Gwrando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Rhian Abbott</cp:lastModifiedBy>
  <cp:revision>179</cp:revision>
  <dcterms:created xsi:type="dcterms:W3CDTF">2013-07-15T20:26:40Z</dcterms:created>
  <dcterms:modified xsi:type="dcterms:W3CDTF">2025-11-12T21:41:19Z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0x010100FE4F8DF7EFA3C4498F61FF0193699BE8</vt:lpwstr>
  </property>
  <property fmtid="{D5CDD505-2E9C-101B-9397-08002B2CF9AE}" pid="3" name="Order">
    <vt:r8>648200</vt:r8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MediaServiceImageTags">
    <vt:lpwstr/>
  </property>
</Properties>
</file>