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4"/>
  </p:sldMasterIdLst>
  <p:notesMasterIdLst>
    <p:notesMasterId r:id="rId15"/>
  </p:notesMasterIdLst>
  <p:sldIdLst>
    <p:sldId id="256" r:id="rId5"/>
    <p:sldId id="368" r:id="rId6"/>
    <p:sldId id="257" r:id="rId7"/>
    <p:sldId id="369" r:id="rId8"/>
    <p:sldId id="375" r:id="rId9"/>
    <p:sldId id="371" r:id="rId10"/>
    <p:sldId id="376" r:id="rId11"/>
    <p:sldId id="374" r:id="rId12"/>
    <p:sldId id="377" r:id="rId13"/>
    <p:sldId id="258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24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B24062-A80F-4A1B-ABBE-C0211BFD278E}" v="136" dt="2025-09-01T16:02:35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75" y="435"/>
      </p:cViewPr>
      <p:guideLst>
        <p:guide orient="horz" pos="324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62718f0cb0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62718f0cb0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A0D24D-67A1-4268-BCDD-E7C968FB8FDB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158750" indent="0" eaLnBrk="1" hangingPunct="1">
              <a:buNone/>
            </a:pPr>
            <a:endParaRPr lang="en-US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814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3EE2C0F-FD12-4130-B40C-569736D7900A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3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>
          <a:extLst>
            <a:ext uri="{FF2B5EF4-FFF2-40B4-BE49-F238E27FC236}">
              <a16:creationId xmlns:a16="http://schemas.microsoft.com/office/drawing/2014/main" id="{084BF261-C112-91D1-1F67-B440C45F6F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>
            <a:extLst>
              <a:ext uri="{FF2B5EF4-FFF2-40B4-BE49-F238E27FC236}">
                <a16:creationId xmlns:a16="http://schemas.microsoft.com/office/drawing/2014/main" id="{FE0FC9A1-3C9B-EE5A-4E43-46B203CA2B1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>
            <a:extLst>
              <a:ext uri="{FF2B5EF4-FFF2-40B4-BE49-F238E27FC236}">
                <a16:creationId xmlns:a16="http://schemas.microsoft.com/office/drawing/2014/main" id="{56EA7229-5488-9C68-7A37-64DC1F5915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975000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4682E55-A7EF-44C1-81EA-444895DB1B6D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267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>
          <a:extLst>
            <a:ext uri="{FF2B5EF4-FFF2-40B4-BE49-F238E27FC236}">
              <a16:creationId xmlns:a16="http://schemas.microsoft.com/office/drawing/2014/main" id="{7C31B251-1369-CEA1-BBC9-8C33197B7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>
            <a:extLst>
              <a:ext uri="{FF2B5EF4-FFF2-40B4-BE49-F238E27FC236}">
                <a16:creationId xmlns:a16="http://schemas.microsoft.com/office/drawing/2014/main" id="{07B4C75D-C1ED-8915-1383-B3DE5E2AED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>
            <a:extLst>
              <a:ext uri="{FF2B5EF4-FFF2-40B4-BE49-F238E27FC236}">
                <a16:creationId xmlns:a16="http://schemas.microsoft.com/office/drawing/2014/main" id="{5233F69A-4903-A507-E06A-AAC4B0A044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81576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7C2E4DD-F9DD-421E-8AEB-6D74A92128E4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28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>
          <a:extLst>
            <a:ext uri="{FF2B5EF4-FFF2-40B4-BE49-F238E27FC236}">
              <a16:creationId xmlns:a16="http://schemas.microsoft.com/office/drawing/2014/main" id="{BB8BA995-1ECC-B4E0-1D8D-CEC277D767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>
            <a:extLst>
              <a:ext uri="{FF2B5EF4-FFF2-40B4-BE49-F238E27FC236}">
                <a16:creationId xmlns:a16="http://schemas.microsoft.com/office/drawing/2014/main" id="{755DFA3F-B4EE-0B71-AF0A-422B3C2F848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>
            <a:extLst>
              <a:ext uri="{FF2B5EF4-FFF2-40B4-BE49-F238E27FC236}">
                <a16:creationId xmlns:a16="http://schemas.microsoft.com/office/drawing/2014/main" id="{3B8EA1EF-A537-26E4-11BC-8CF39C2A883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361993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62718f0cb0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62718f0cb0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mond9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>
            <a:off x="3775675" y="10123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2843425" y="17139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4712025" y="17139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18850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37756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56662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2843425" y="31411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4712025" y="31654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3775675" y="39703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7" name="Google Shape;57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8" name="Google Shape;58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3"/>
          <p:cNvSpPr txBox="1">
            <a:spLocks noGrp="1"/>
          </p:cNvSpPr>
          <p:nvPr>
            <p:ph type="title"/>
          </p:nvPr>
        </p:nvSpPr>
        <p:spPr>
          <a:xfrm>
            <a:off x="311700" y="1760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  <a:spcBef>
                <a:spcPts val="1800"/>
              </a:spcBef>
              <a:buSzPts val="1100"/>
            </a:pPr>
            <a:r>
              <a:rPr lang="cy-GB" sz="1800" b="1" noProof="0" dirty="0">
                <a:latin typeface="Roboto"/>
                <a:ea typeface="Roboto"/>
                <a:cs typeface="Roboto"/>
                <a:sym typeface="Roboto"/>
              </a:rPr>
              <a:t>Diemwnt </a:t>
            </a:r>
            <a:r>
              <a:rPr lang="en-GB" sz="1800" b="1" dirty="0">
                <a:latin typeface="Roboto"/>
                <a:ea typeface="Roboto"/>
                <a:cs typeface="Roboto"/>
                <a:sym typeface="Roboto"/>
              </a:rPr>
              <a:t>9: </a:t>
            </a:r>
            <a:r>
              <a:rPr lang="cy-GB" sz="1800" b="1" noProof="0" dirty="0">
                <a:latin typeface="Roboto"/>
                <a:ea typeface="Roboto"/>
                <a:cs typeface="Roboto"/>
                <a:sym typeface="Roboto"/>
              </a:rPr>
              <a:t>Cyfarwyddiadau</a:t>
            </a:r>
            <a:endParaRPr dirty="0"/>
          </a:p>
        </p:txBody>
      </p:sp>
      <p:sp>
        <p:nvSpPr>
          <p:cNvPr id="66" name="Google Shape;66;p13"/>
          <p:cNvSpPr txBox="1">
            <a:spLocks noGrp="1"/>
          </p:cNvSpPr>
          <p:nvPr>
            <p:ph type="body" idx="1"/>
          </p:nvPr>
        </p:nvSpPr>
        <p:spPr>
          <a:xfrm>
            <a:off x="311700" y="883525"/>
            <a:ext cx="8520600" cy="9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cy-GB" sz="1200" noProof="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Mae Diagram Diemwnt Naw yn helpu i flaenoriaethu a chategoreiddio ffactorau allweddol. Mae'r ffactorau pwysicaf wedi eu gosod tuag at frig y "diemwnt 9". Mae'r ffactorau lleiaf pwysig wedi eu gosod tuag at y gwaelod. Mae ffactorau o'r un pwysigrwydd wedi eu gosod yn yr un rhes. Gellir rhoi cod lliw i bob ffactor ar gyfer rhagor o soffistigedigrwydd</a:t>
            </a:r>
            <a:r>
              <a:rPr lang="en-GB" sz="1200" dirty="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.</a:t>
            </a:r>
            <a:endParaRPr sz="1200" dirty="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None/>
            </a:pPr>
            <a:endParaRPr sz="1200" dirty="0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7" name="Google Shape;6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61500" y="1852025"/>
            <a:ext cx="4421002" cy="2763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4243469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100" b="1" u="sng" noProof="0" dirty="0">
                <a:solidFill>
                  <a:srgbClr val="000000"/>
                </a:solidFill>
              </a:rPr>
              <a:t>Rheoli Ymddygiad </a:t>
            </a:r>
            <a:r>
              <a:rPr lang="en-GB" altLang="en-US" sz="2100" b="1" u="sng" dirty="0">
                <a:solidFill>
                  <a:srgbClr val="000000"/>
                </a:solidFill>
              </a:rPr>
              <a:t>– </a:t>
            </a:r>
            <a:r>
              <a:rPr lang="cy-GB" sz="2100" b="1" u="sng" noProof="0" dirty="0">
                <a:solidFill>
                  <a:srgbClr val="000000"/>
                </a:solidFill>
              </a:rPr>
              <a:t>Herfeiddiol</a:t>
            </a:r>
            <a:endParaRPr lang="en-GB" altLang="en-US" sz="2100" b="1" u="sng" dirty="0">
              <a:solidFill>
                <a:srgbClr val="000000"/>
              </a:solidFill>
            </a:endParaRPr>
          </a:p>
        </p:txBody>
      </p:sp>
      <p:grpSp>
        <p:nvGrpSpPr>
          <p:cNvPr id="2051" name="Group 46"/>
          <p:cNvGrpSpPr>
            <a:grpSpLocks/>
          </p:cNvGrpSpPr>
          <p:nvPr/>
        </p:nvGrpSpPr>
        <p:grpSpPr bwMode="auto">
          <a:xfrm>
            <a:off x="4316016" y="1300164"/>
            <a:ext cx="2980134" cy="2469356"/>
            <a:chOff x="971550" y="260350"/>
            <a:chExt cx="7200900" cy="6337300"/>
          </a:xfrm>
        </p:grpSpPr>
        <p:sp>
          <p:nvSpPr>
            <p:cNvPr id="2056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7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8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9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0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1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2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3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4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5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Ymddygiad a sylwyd: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Siarad yn ôl neu chwerthin ar ben athro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ymddangos yn ddi-hid i beth sydd gan yr athro i’w ddweud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Honiadau bod yr athro yn annheg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Perthynas wael â chyfoedion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Beio eraill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aml yn rhy emosiynol</a:t>
            </a:r>
            <a:endParaRPr lang="en-GB" sz="900" dirty="0"/>
          </a:p>
        </p:txBody>
      </p:sp>
      <p:sp>
        <p:nvSpPr>
          <p:cNvPr id="4" name="TextBox 3"/>
          <p:cNvSpPr txBox="1"/>
          <p:nvPr/>
        </p:nvSpPr>
        <p:spPr>
          <a:xfrm>
            <a:off x="3737372" y="651272"/>
            <a:ext cx="2862263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Achosion: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Hunan-barch isel – yn ceisio cael sylw mewn ffordd amhriodol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Mae rhyngweithio ag eraill yn aml yn negyddol, felly mae'r myfyriwr yn teimlo'n rhwystredig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2031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Strategaethau posibl: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Anwybyddu'r ymddygiad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Cysylltu â’r rhieni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Trefnu amser cinio neu gadw ar ôl ysgol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Tynnu pwysau'r gynulleidfa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Cydnabod cyflawniadau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Ymateb gyda thawelwch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Darganfod a defnyddio eu diddordebau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Ffonio aelod o'r Uwch Dîm Rheoli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Defnyddio’r cynllun seddau’n dactegol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Addasu'r gwaith i'w wneud yn hygyrch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Esbonio effaith eu hymddygiad ar eraill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noProof="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617139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5037D1-0625-4616-A81F-FEFAD4384820}"/>
              </a:ext>
            </a:extLst>
          </p:cNvPr>
          <p:cNvSpPr txBox="1"/>
          <p:nvPr/>
        </p:nvSpPr>
        <p:spPr>
          <a:xfrm>
            <a:off x="0" y="104051"/>
            <a:ext cx="1509594" cy="47936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800" b="1" noProof="0" dirty="0">
                <a:solidFill>
                  <a:srgbClr val="FF0000"/>
                </a:solidFill>
              </a:rPr>
              <a:t>TASG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noProof="0" dirty="0">
                <a:solidFill>
                  <a:srgbClr val="FF0000"/>
                </a:solidFill>
              </a:rPr>
              <a:t>Darllenwch yr ymddygiad a sylwyd.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noProof="0" dirty="0">
                <a:solidFill>
                  <a:srgbClr val="FF0000"/>
                </a:solidFill>
              </a:rPr>
              <a:t>Ystyriwch yr achosion.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noProof="0" dirty="0" err="1">
                <a:solidFill>
                  <a:srgbClr val="FF0000"/>
                </a:solidFill>
              </a:rPr>
              <a:t>Categoreiddiwch</a:t>
            </a:r>
            <a:r>
              <a:rPr lang="cy-GB" sz="800" noProof="0" dirty="0">
                <a:solidFill>
                  <a:srgbClr val="FF0000"/>
                </a:solidFill>
              </a:rPr>
              <a:t> eich strategaethau yn y drefn y byddech chi'n ystyried eu cyflawni, h.y. os ydych chi'n meddwl mai rhif 6 'ymateb gyda thawelwch' fyddai'r mwyaf effeithiol, rhowch ef ar frig y diemwnt 9, parhewch gan ddod o hyd i 9 strategaeth y byddech chi'n eu defnyddio, </a:t>
            </a:r>
            <a:r>
              <a:rPr lang="cy-GB" sz="800" b="1" noProof="0" dirty="0">
                <a:solidFill>
                  <a:srgbClr val="FF0000"/>
                </a:solidFill>
              </a:rPr>
              <a:t>a’u graddio o'r mwyaf effeithiol i’r lleiaf effeithiol</a:t>
            </a:r>
            <a:r>
              <a:rPr lang="cy-GB" sz="1050" b="1" noProof="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noProof="0" dirty="0">
                <a:solidFill>
                  <a:srgbClr val="FF0000"/>
                </a:solidFill>
              </a:rPr>
              <a:t>Mae yna 12 i ddewis rhyngddynt. Fodd bynnag, efallai y byddwch chi'n penderfynu ychwanegu un arall o’ch meddwl eich hun (gweler y blwch llwyd)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noProof="0" dirty="0">
                <a:solidFill>
                  <a:srgbClr val="FF0000"/>
                </a:solidFill>
              </a:rPr>
              <a:t>Yn olaf, nodwch y strategaethau posibl rydych chi'n dewis peidio â’u defnyddio o gwbl</a:t>
            </a:r>
            <a:r>
              <a:rPr lang="cy-GB" sz="1050" noProof="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050" noProof="0" dirty="0">
                <a:solidFill>
                  <a:srgbClr val="FF0000"/>
                </a:solidFill>
              </a:rPr>
              <a:t>Dangoswch eich penderfyniadau drwy ddefnyddio'r diemwnt 9 ar y sleid nesaf</a:t>
            </a:r>
          </a:p>
        </p:txBody>
      </p:sp>
    </p:spTree>
    <p:extLst>
      <p:ext uri="{BB962C8B-B14F-4D97-AF65-F5344CB8AC3E}">
        <p14:creationId xmlns:p14="http://schemas.microsoft.com/office/powerpoint/2010/main" val="3955411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2800" dirty="0"/>
              <a:t>Diemwnt</a:t>
            </a:r>
            <a:r>
              <a:rPr lang="en-GB" sz="2800" dirty="0"/>
              <a:t> 9 - </a:t>
            </a:r>
            <a:r>
              <a:rPr lang="cy-GB" sz="2800" b="1" u="sng" dirty="0">
                <a:solidFill>
                  <a:srgbClr val="000000"/>
                </a:solidFill>
              </a:rPr>
              <a:t>Rheoli Ymddygiad </a:t>
            </a:r>
            <a:r>
              <a:rPr lang="en-GB" altLang="en-US" sz="2800" b="1" u="sng" dirty="0">
                <a:solidFill>
                  <a:srgbClr val="000000"/>
                </a:solidFill>
              </a:rPr>
              <a:t>– </a:t>
            </a:r>
            <a:r>
              <a:rPr lang="cy-GB" sz="2800" b="1" u="sng" dirty="0">
                <a:solidFill>
                  <a:srgbClr val="7030A0"/>
                </a:solidFill>
              </a:rPr>
              <a:t>Herfeiddiol</a:t>
            </a:r>
            <a:br>
              <a:rPr lang="en-GB" altLang="en-US" sz="2800" b="1" u="sng" dirty="0">
                <a:solidFill>
                  <a:srgbClr val="000000"/>
                </a:solidFill>
              </a:rPr>
            </a:br>
            <a:r>
              <a:rPr lang="en-GB" sz="2800" b="0" i="0" dirty="0">
                <a:solidFill>
                  <a:srgbClr val="7030A0"/>
                </a:solidFill>
                <a:effectLst/>
              </a:rPr>
              <a:t>​</a:t>
            </a:r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1"/>
          </p:nvPr>
        </p:nvSpPr>
        <p:spPr>
          <a:xfrm>
            <a:off x="5712023" y="1088302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Mwyaf</a:t>
            </a: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2"/>
          </p:nvPr>
        </p:nvSpPr>
        <p:spPr>
          <a:xfrm>
            <a:off x="5640071" y="4124816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Lleiaf</a:t>
            </a:r>
            <a:endParaRPr dirty="0"/>
          </a:p>
        </p:txBody>
      </p:sp>
      <p:sp>
        <p:nvSpPr>
          <p:cNvPr id="75" name="Google Shape;75;p14"/>
          <p:cNvSpPr/>
          <p:nvPr/>
        </p:nvSpPr>
        <p:spPr>
          <a:xfrm>
            <a:off x="118205" y="329895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5. Cydnabod cyflawniadau</a:t>
            </a:r>
          </a:p>
          <a:p>
            <a:pPr algn="ctr"/>
            <a:endParaRPr lang="en-US" dirty="0"/>
          </a:p>
        </p:txBody>
      </p:sp>
      <p:sp>
        <p:nvSpPr>
          <p:cNvPr id="76" name="Google Shape;76;p14"/>
          <p:cNvSpPr/>
          <p:nvPr/>
        </p:nvSpPr>
        <p:spPr>
          <a:xfrm>
            <a:off x="7312460" y="272467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10. </a:t>
            </a:r>
            <a:r>
              <a:rPr lang="cy-GB" sz="1200" dirty="0"/>
              <a:t>Addasu'r gwaith i'w wneud yn hygyrch</a:t>
            </a:r>
          </a:p>
          <a:p>
            <a:endParaRPr lang="en-US" dirty="0"/>
          </a:p>
        </p:txBody>
      </p:sp>
      <p:sp>
        <p:nvSpPr>
          <p:cNvPr id="77" name="Google Shape;77;p14"/>
          <p:cNvSpPr/>
          <p:nvPr/>
        </p:nvSpPr>
        <p:spPr>
          <a:xfrm>
            <a:off x="107239" y="20522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3. </a:t>
            </a:r>
            <a:r>
              <a:rPr lang="cy-GB" dirty="0"/>
              <a:t>Trefnu amser cinio</a:t>
            </a:r>
            <a:endParaRPr lang="cy-GB" sz="1200" dirty="0"/>
          </a:p>
          <a:p>
            <a:endParaRPr dirty="0"/>
          </a:p>
        </p:txBody>
      </p:sp>
      <p:sp>
        <p:nvSpPr>
          <p:cNvPr id="78" name="Google Shape;78;p14"/>
          <p:cNvSpPr/>
          <p:nvPr/>
        </p:nvSpPr>
        <p:spPr>
          <a:xfrm>
            <a:off x="7312460" y="345996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11. </a:t>
            </a:r>
            <a:r>
              <a:rPr lang="cy-GB" sz="1200" dirty="0"/>
              <a:t>Esbonio effaith eu hymddygiad ar eraill</a:t>
            </a:r>
          </a:p>
          <a:p>
            <a:endParaRPr lang="en-GB" dirty="0"/>
          </a:p>
        </p:txBody>
      </p:sp>
      <p:sp>
        <p:nvSpPr>
          <p:cNvPr id="79" name="Google Shape;79;p14"/>
          <p:cNvSpPr/>
          <p:nvPr/>
        </p:nvSpPr>
        <p:spPr>
          <a:xfrm>
            <a:off x="7278533" y="490151"/>
            <a:ext cx="1757400" cy="733704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7. </a:t>
            </a:r>
            <a:r>
              <a:rPr lang="cy-GB" sz="1200" dirty="0"/>
              <a:t>Darganfod a defnyddio eu diddordebau</a:t>
            </a:r>
          </a:p>
          <a:p>
            <a:endParaRPr dirty="0"/>
          </a:p>
        </p:txBody>
      </p:sp>
      <p:sp>
        <p:nvSpPr>
          <p:cNvPr id="80" name="Google Shape;80;p14"/>
          <p:cNvSpPr/>
          <p:nvPr/>
        </p:nvSpPr>
        <p:spPr>
          <a:xfrm>
            <a:off x="7278533" y="19074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9</a:t>
            </a:r>
            <a:r>
              <a:rPr lang="cy-GB" sz="1100" dirty="0"/>
              <a:t>. </a:t>
            </a:r>
            <a:r>
              <a:rPr lang="cy-GB" sz="1200" dirty="0"/>
              <a:t>Defnyddio’r cynllun seddau’n dactegol</a:t>
            </a:r>
          </a:p>
          <a:p>
            <a:endParaRPr dirty="0"/>
          </a:p>
        </p:txBody>
      </p:sp>
      <p:sp>
        <p:nvSpPr>
          <p:cNvPr id="81" name="Google Shape;81;p14"/>
          <p:cNvSpPr/>
          <p:nvPr/>
        </p:nvSpPr>
        <p:spPr>
          <a:xfrm>
            <a:off x="107239" y="267937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</a:t>
            </a:r>
            <a:r>
              <a:rPr lang="cy-GB" dirty="0"/>
              <a:t>Tynnu pwysau'r gynulleidfa</a:t>
            </a:r>
          </a:p>
          <a:p>
            <a:endParaRPr dirty="0"/>
          </a:p>
        </p:txBody>
      </p:sp>
      <p:sp>
        <p:nvSpPr>
          <p:cNvPr id="82" name="Google Shape;82;p14"/>
          <p:cNvSpPr/>
          <p:nvPr/>
        </p:nvSpPr>
        <p:spPr>
          <a:xfrm>
            <a:off x="7278533" y="13056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</a:t>
            </a:r>
            <a:r>
              <a:rPr lang="cy-GB" dirty="0"/>
              <a:t>Ffonio aelod o'r Uwch Dîm Rheoli</a:t>
            </a:r>
            <a:endParaRPr dirty="0"/>
          </a:p>
        </p:txBody>
      </p:sp>
      <p:sp>
        <p:nvSpPr>
          <p:cNvPr id="83" name="Google Shape;83;p14"/>
          <p:cNvSpPr/>
          <p:nvPr/>
        </p:nvSpPr>
        <p:spPr>
          <a:xfrm>
            <a:off x="7322076" y="4195246"/>
            <a:ext cx="1757400" cy="769847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12. </a:t>
            </a:r>
            <a:r>
              <a:rPr lang="cy-GB" sz="1200" dirty="0"/>
              <a:t>Rhoi’r myfyriwr y tu allan i'r drws er mwyn iddo dawelu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062508-A3DA-460E-95D8-B47E2B3D5FA7}"/>
              </a:ext>
            </a:extLst>
          </p:cNvPr>
          <p:cNvSpPr txBox="1"/>
          <p:nvPr/>
        </p:nvSpPr>
        <p:spPr>
          <a:xfrm>
            <a:off x="265009" y="4749701"/>
            <a:ext cx="85385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3" name="Google Shape;80;p14">
            <a:extLst>
              <a:ext uri="{FF2B5EF4-FFF2-40B4-BE49-F238E27FC236}">
                <a16:creationId xmlns:a16="http://schemas.microsoft.com/office/drawing/2014/main" id="{F87C715C-5D75-EEB6-8082-38AC1120EC6E}"/>
              </a:ext>
            </a:extLst>
          </p:cNvPr>
          <p:cNvSpPr/>
          <p:nvPr/>
        </p:nvSpPr>
        <p:spPr>
          <a:xfrm>
            <a:off x="108067" y="7875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1. </a:t>
            </a:r>
            <a:r>
              <a:rPr lang="cy-GB" sz="1200" dirty="0"/>
              <a:t>Anwybyddu'r ymddygiad</a:t>
            </a:r>
            <a:endParaRPr lang="cy-GB" dirty="0"/>
          </a:p>
          <a:p>
            <a:endParaRPr dirty="0"/>
          </a:p>
        </p:txBody>
      </p:sp>
      <p:sp>
        <p:nvSpPr>
          <p:cNvPr id="4" name="Google Shape;80;p14">
            <a:extLst>
              <a:ext uri="{FF2B5EF4-FFF2-40B4-BE49-F238E27FC236}">
                <a16:creationId xmlns:a16="http://schemas.microsoft.com/office/drawing/2014/main" id="{768ABA03-51AE-2B63-A0E0-68ED805EF924}"/>
              </a:ext>
            </a:extLst>
          </p:cNvPr>
          <p:cNvSpPr/>
          <p:nvPr/>
        </p:nvSpPr>
        <p:spPr>
          <a:xfrm>
            <a:off x="118205" y="39325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6. </a:t>
            </a:r>
            <a:r>
              <a:rPr lang="cy-GB" dirty="0"/>
              <a:t>Ymateb gyda thawelwch</a:t>
            </a:r>
          </a:p>
          <a:p>
            <a:endParaRPr dirty="0"/>
          </a:p>
        </p:txBody>
      </p:sp>
      <p:sp>
        <p:nvSpPr>
          <p:cNvPr id="5" name="Google Shape;80;p14">
            <a:extLst>
              <a:ext uri="{FF2B5EF4-FFF2-40B4-BE49-F238E27FC236}">
                <a16:creationId xmlns:a16="http://schemas.microsoft.com/office/drawing/2014/main" id="{51D05D69-A297-4742-B8FE-770E08BDDA74}"/>
              </a:ext>
            </a:extLst>
          </p:cNvPr>
          <p:cNvSpPr/>
          <p:nvPr/>
        </p:nvSpPr>
        <p:spPr>
          <a:xfrm>
            <a:off x="107239" y="142108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2. Cysylltu â’r rhieni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2"/>
          <p:cNvSpPr txBox="1">
            <a:spLocks noChangeArrowheads="1"/>
          </p:cNvSpPr>
          <p:nvPr/>
        </p:nvSpPr>
        <p:spPr bwMode="auto">
          <a:xfrm>
            <a:off x="1439467" y="245269"/>
            <a:ext cx="6397228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1400" b="1" u="sng" noProof="0" dirty="0">
                <a:solidFill>
                  <a:srgbClr val="000000"/>
                </a:solidFill>
              </a:rPr>
              <a:t>Rheoli Ymddygiad– Aflonyddwch lefel isel: gwneud synau hurt</a:t>
            </a:r>
          </a:p>
        </p:txBody>
      </p:sp>
      <p:grpSp>
        <p:nvGrpSpPr>
          <p:cNvPr id="3075" name="Group 46"/>
          <p:cNvGrpSpPr>
            <a:grpSpLocks/>
          </p:cNvGrpSpPr>
          <p:nvPr/>
        </p:nvGrpSpPr>
        <p:grpSpPr bwMode="auto">
          <a:xfrm>
            <a:off x="4316016" y="1482330"/>
            <a:ext cx="2980134" cy="2469356"/>
            <a:chOff x="971550" y="260350"/>
            <a:chExt cx="7200900" cy="6337300"/>
          </a:xfrm>
        </p:grpSpPr>
        <p:sp>
          <p:nvSpPr>
            <p:cNvPr id="3080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1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2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3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4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5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6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7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8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9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0618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Ymddygiad a sylwyd: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gwneud synau yn yr ystafell ddosbarth (hymian, tapio’r ddesg, chwibanu, ac ati)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Esgus nad ef yw'r achos pan ofynnir iddo stopio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rhoi argraff ei fod yn ceisio annog yr athro yn fwriadol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7372" y="651273"/>
            <a:ext cx="2862263" cy="10618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Achosion: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Hunan-barch isel – yn ceisio cael sylw mewn ffordd amhriodol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Efallai ei fod wedi diflasu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Tacteg osgoi – ofn methiant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Ceisio bodloni'r angen am bŵer a pherthyn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2031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Strategaethau posibl: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Anwybyddu'r ymddygiad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Cysylltu â’r rhieni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Trefnu amser cinio neu gadw ar ôl ysgol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Tynnu pwysau'r gynulleidfa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Cydnabod cyflawniadau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Ymateb gyda thawelwch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Darganfod a defnyddio eu diddordebau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Ffonio aelod o'r Uwch Dîm Rheoli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Defnyddio’r cynllun seddau’n dactegol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Addasu'r gwaith i'w wneud yn hygyrch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Esbonio effaith eu hymddygiad ar eraill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318647" cy="7848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F454EE-BAAD-4FFE-8CAA-CDA089E6ED9A}"/>
              </a:ext>
            </a:extLst>
          </p:cNvPr>
          <p:cNvSpPr txBox="1"/>
          <p:nvPr/>
        </p:nvSpPr>
        <p:spPr>
          <a:xfrm>
            <a:off x="26076" y="104051"/>
            <a:ext cx="1413390" cy="51629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800" b="1" dirty="0">
                <a:solidFill>
                  <a:srgbClr val="FF0000"/>
                </a:solidFill>
              </a:rPr>
              <a:t>TASG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Darllenwch yr ymddygiad a sylwyd.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Ystyriwch yr achosion.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 err="1">
                <a:solidFill>
                  <a:srgbClr val="FF0000"/>
                </a:solidFill>
              </a:rPr>
              <a:t>Categoreiddiwch</a:t>
            </a:r>
            <a:r>
              <a:rPr lang="cy-GB" sz="800" dirty="0">
                <a:solidFill>
                  <a:srgbClr val="FF0000"/>
                </a:solidFill>
              </a:rPr>
              <a:t> eich strategaethau yn y drefn y byddech chi'n ystyried eu cyflawni, h.y. os ydych chi'n meddwl mai rhif 6 'ymateb gyda thawelwch' fyddai'r mwyaf effeithiol, rhowch ef ar frig y diemwnt 9, parhewch gan ddod o hyd i 9 strategaeth y byddech chi'n eu defnyddio, </a:t>
            </a:r>
            <a:r>
              <a:rPr lang="cy-GB" sz="800" b="1" dirty="0">
                <a:solidFill>
                  <a:srgbClr val="FF0000"/>
                </a:solidFill>
              </a:rPr>
              <a:t>a’u graddio o'r mwyaf effeithiol i’r lleiaf effeithiol</a:t>
            </a:r>
            <a:r>
              <a:rPr lang="cy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Mae yna 12 i ddewis rhyngddynt. Fodd bynnag, efallai y byddwch chi'n penderfynu ychwanegu un arall o’ch meddwl eich hun (gweler y blwch llwyd)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Yn olaf, nodwch y strategaethau posibl rydych chi'n dewis peidio â’u defnyddio o gwbl</a:t>
            </a:r>
            <a:r>
              <a:rPr lang="cy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050" dirty="0">
                <a:solidFill>
                  <a:srgbClr val="FF0000"/>
                </a:solidFill>
              </a:rPr>
              <a:t>Dangoswch eich penderfyniadau drwy ddefnyddio'r diemwnt 9 ar y sleid nesaf</a:t>
            </a:r>
          </a:p>
        </p:txBody>
      </p:sp>
    </p:spTree>
    <p:extLst>
      <p:ext uri="{BB962C8B-B14F-4D97-AF65-F5344CB8AC3E}">
        <p14:creationId xmlns:p14="http://schemas.microsoft.com/office/powerpoint/2010/main" val="3088107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>
          <a:extLst>
            <a:ext uri="{FF2B5EF4-FFF2-40B4-BE49-F238E27FC236}">
              <a16:creationId xmlns:a16="http://schemas.microsoft.com/office/drawing/2014/main" id="{3436A3BB-0375-FBB2-2CC5-98DDB4C25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>
            <a:extLst>
              <a:ext uri="{FF2B5EF4-FFF2-40B4-BE49-F238E27FC236}">
                <a16:creationId xmlns:a16="http://schemas.microsoft.com/office/drawing/2014/main" id="{C16DD36E-4AF3-9D10-66E5-FFF78B849F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7005" y="174568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2800" dirty="0"/>
              <a:t>Diemwnt </a:t>
            </a:r>
            <a:r>
              <a:rPr lang="en-GB" sz="2800" dirty="0"/>
              <a:t>9 - </a:t>
            </a:r>
            <a:r>
              <a:rPr lang="cy-GB" sz="2800" b="1" u="sng" dirty="0">
                <a:solidFill>
                  <a:srgbClr val="000000"/>
                </a:solidFill>
              </a:rPr>
              <a:t>Rheoli Ymddygiad </a:t>
            </a:r>
            <a:r>
              <a:rPr lang="en-GB" altLang="en-US" sz="2800" b="1" u="sng" dirty="0">
                <a:solidFill>
                  <a:srgbClr val="000000"/>
                </a:solidFill>
              </a:rPr>
              <a:t>– </a:t>
            </a:r>
            <a:r>
              <a:rPr lang="cy-GB" sz="2800" b="1" u="sng" dirty="0">
                <a:solidFill>
                  <a:schemeClr val="accent4">
                    <a:lumMod val="75000"/>
                  </a:schemeClr>
                </a:solidFill>
              </a:rPr>
              <a:t>Aflonyddwch lefel isel: gwneud synau hurt</a:t>
            </a:r>
            <a:br>
              <a:rPr lang="en-GB" altLang="en-US" sz="2800" b="1" u="sng" dirty="0">
                <a:solidFill>
                  <a:srgbClr val="000000"/>
                </a:solidFill>
              </a:rPr>
            </a:br>
            <a:r>
              <a:rPr lang="en-GB" sz="2800" b="0" i="0" dirty="0">
                <a:solidFill>
                  <a:srgbClr val="7030A0"/>
                </a:solidFill>
                <a:effectLst/>
              </a:rPr>
              <a:t>​</a:t>
            </a:r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73" name="Google Shape;73;p14">
            <a:extLst>
              <a:ext uri="{FF2B5EF4-FFF2-40B4-BE49-F238E27FC236}">
                <a16:creationId xmlns:a16="http://schemas.microsoft.com/office/drawing/2014/main" id="{692F3CA1-E1E0-DA2B-467E-55966DCFA9E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12023" y="1088302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Mwyaf</a:t>
            </a:r>
            <a:endParaRPr dirty="0"/>
          </a:p>
        </p:txBody>
      </p:sp>
      <p:sp>
        <p:nvSpPr>
          <p:cNvPr id="74" name="Google Shape;74;p14">
            <a:extLst>
              <a:ext uri="{FF2B5EF4-FFF2-40B4-BE49-F238E27FC236}">
                <a16:creationId xmlns:a16="http://schemas.microsoft.com/office/drawing/2014/main" id="{649D5B64-5B92-6F2C-5F8B-42357F64C1FF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5640071" y="4124816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Lleiaf</a:t>
            </a:r>
            <a:endParaRPr dirty="0"/>
          </a:p>
        </p:txBody>
      </p:sp>
      <p:sp>
        <p:nvSpPr>
          <p:cNvPr id="75" name="Google Shape;75;p14">
            <a:extLst>
              <a:ext uri="{FF2B5EF4-FFF2-40B4-BE49-F238E27FC236}">
                <a16:creationId xmlns:a16="http://schemas.microsoft.com/office/drawing/2014/main" id="{6D5CBA17-84F1-FD43-4EA8-94D4CC7E86B1}"/>
              </a:ext>
            </a:extLst>
          </p:cNvPr>
          <p:cNvSpPr/>
          <p:nvPr/>
        </p:nvSpPr>
        <p:spPr>
          <a:xfrm>
            <a:off x="118205" y="329895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5. Cydnabod cyflawniadau</a:t>
            </a:r>
          </a:p>
          <a:p>
            <a:pPr algn="ctr"/>
            <a:endParaRPr lang="en-US" dirty="0"/>
          </a:p>
        </p:txBody>
      </p:sp>
      <p:sp>
        <p:nvSpPr>
          <p:cNvPr id="76" name="Google Shape;76;p14">
            <a:extLst>
              <a:ext uri="{FF2B5EF4-FFF2-40B4-BE49-F238E27FC236}">
                <a16:creationId xmlns:a16="http://schemas.microsoft.com/office/drawing/2014/main" id="{9E517D7E-990E-2BA9-59A2-936EA3AA05E7}"/>
              </a:ext>
            </a:extLst>
          </p:cNvPr>
          <p:cNvSpPr/>
          <p:nvPr/>
        </p:nvSpPr>
        <p:spPr>
          <a:xfrm>
            <a:off x="7312460" y="272467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10. </a:t>
            </a:r>
            <a:r>
              <a:rPr lang="cy-GB" sz="1200" dirty="0"/>
              <a:t>Addasu'r gwaith i'w wneud yn hygyrch</a:t>
            </a:r>
          </a:p>
          <a:p>
            <a:endParaRPr lang="en-US" dirty="0"/>
          </a:p>
        </p:txBody>
      </p:sp>
      <p:sp>
        <p:nvSpPr>
          <p:cNvPr id="77" name="Google Shape;77;p14">
            <a:extLst>
              <a:ext uri="{FF2B5EF4-FFF2-40B4-BE49-F238E27FC236}">
                <a16:creationId xmlns:a16="http://schemas.microsoft.com/office/drawing/2014/main" id="{843D0195-ED69-FCD9-9930-8F47F0D82323}"/>
              </a:ext>
            </a:extLst>
          </p:cNvPr>
          <p:cNvSpPr/>
          <p:nvPr/>
        </p:nvSpPr>
        <p:spPr>
          <a:xfrm>
            <a:off x="107239" y="20522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3. </a:t>
            </a:r>
            <a:r>
              <a:rPr lang="cy-GB" dirty="0"/>
              <a:t>Trefnu amser cinio</a:t>
            </a:r>
            <a:endParaRPr lang="cy-GB" sz="1200" dirty="0"/>
          </a:p>
          <a:p>
            <a:endParaRPr dirty="0"/>
          </a:p>
        </p:txBody>
      </p:sp>
      <p:sp>
        <p:nvSpPr>
          <p:cNvPr id="78" name="Google Shape;78;p14">
            <a:extLst>
              <a:ext uri="{FF2B5EF4-FFF2-40B4-BE49-F238E27FC236}">
                <a16:creationId xmlns:a16="http://schemas.microsoft.com/office/drawing/2014/main" id="{7C7E0155-718D-B44D-C6C4-1263B67DD24C}"/>
              </a:ext>
            </a:extLst>
          </p:cNvPr>
          <p:cNvSpPr/>
          <p:nvPr/>
        </p:nvSpPr>
        <p:spPr>
          <a:xfrm>
            <a:off x="7312460" y="345996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11. </a:t>
            </a:r>
            <a:r>
              <a:rPr lang="cy-GB" sz="1200" dirty="0"/>
              <a:t>Esbonio effaith eu hymddygiad ar eraill</a:t>
            </a:r>
          </a:p>
          <a:p>
            <a:endParaRPr lang="en-GB" dirty="0"/>
          </a:p>
        </p:txBody>
      </p:sp>
      <p:sp>
        <p:nvSpPr>
          <p:cNvPr id="79" name="Google Shape;79;p14">
            <a:extLst>
              <a:ext uri="{FF2B5EF4-FFF2-40B4-BE49-F238E27FC236}">
                <a16:creationId xmlns:a16="http://schemas.microsoft.com/office/drawing/2014/main" id="{EF21C4CC-7E87-F276-5D7A-2605A7D3B513}"/>
              </a:ext>
            </a:extLst>
          </p:cNvPr>
          <p:cNvSpPr/>
          <p:nvPr/>
        </p:nvSpPr>
        <p:spPr>
          <a:xfrm>
            <a:off x="7278533" y="490151"/>
            <a:ext cx="1757400" cy="733704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7. </a:t>
            </a:r>
            <a:r>
              <a:rPr lang="cy-GB" sz="1200" dirty="0"/>
              <a:t>Darganfod a defnyddio eu diddordebau</a:t>
            </a:r>
          </a:p>
          <a:p>
            <a:endParaRPr dirty="0"/>
          </a:p>
        </p:txBody>
      </p:sp>
      <p:sp>
        <p:nvSpPr>
          <p:cNvPr id="80" name="Google Shape;80;p14">
            <a:extLst>
              <a:ext uri="{FF2B5EF4-FFF2-40B4-BE49-F238E27FC236}">
                <a16:creationId xmlns:a16="http://schemas.microsoft.com/office/drawing/2014/main" id="{DABACE7A-F13C-690F-D0CD-7FE69184800B}"/>
              </a:ext>
            </a:extLst>
          </p:cNvPr>
          <p:cNvSpPr/>
          <p:nvPr/>
        </p:nvSpPr>
        <p:spPr>
          <a:xfrm>
            <a:off x="7278533" y="19074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9</a:t>
            </a:r>
            <a:r>
              <a:rPr lang="cy-GB" sz="1100" dirty="0"/>
              <a:t>. </a:t>
            </a:r>
            <a:r>
              <a:rPr lang="cy-GB" sz="1200" dirty="0"/>
              <a:t>Defnyddio’r cynllun seddau’n dactegol</a:t>
            </a:r>
          </a:p>
          <a:p>
            <a:endParaRPr dirty="0"/>
          </a:p>
        </p:txBody>
      </p:sp>
      <p:sp>
        <p:nvSpPr>
          <p:cNvPr id="81" name="Google Shape;81;p14">
            <a:extLst>
              <a:ext uri="{FF2B5EF4-FFF2-40B4-BE49-F238E27FC236}">
                <a16:creationId xmlns:a16="http://schemas.microsoft.com/office/drawing/2014/main" id="{D7201954-8C3B-7F3C-2879-AD98F30B4B65}"/>
              </a:ext>
            </a:extLst>
          </p:cNvPr>
          <p:cNvSpPr/>
          <p:nvPr/>
        </p:nvSpPr>
        <p:spPr>
          <a:xfrm>
            <a:off x="107239" y="267937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</a:t>
            </a:r>
            <a:r>
              <a:rPr lang="cy-GB" dirty="0"/>
              <a:t>Tynnu pwysau'r gynulleidfa</a:t>
            </a:r>
          </a:p>
          <a:p>
            <a:endParaRPr dirty="0"/>
          </a:p>
        </p:txBody>
      </p:sp>
      <p:sp>
        <p:nvSpPr>
          <p:cNvPr id="82" name="Google Shape;82;p14">
            <a:extLst>
              <a:ext uri="{FF2B5EF4-FFF2-40B4-BE49-F238E27FC236}">
                <a16:creationId xmlns:a16="http://schemas.microsoft.com/office/drawing/2014/main" id="{4F98944C-DB42-DA3D-4743-FE3387B514D4}"/>
              </a:ext>
            </a:extLst>
          </p:cNvPr>
          <p:cNvSpPr/>
          <p:nvPr/>
        </p:nvSpPr>
        <p:spPr>
          <a:xfrm>
            <a:off x="7278533" y="13056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</a:t>
            </a:r>
            <a:r>
              <a:rPr lang="cy-GB" dirty="0"/>
              <a:t>Ffonio aelod o'r Uwch Dîm Rheoli</a:t>
            </a:r>
            <a:endParaRPr dirty="0"/>
          </a:p>
        </p:txBody>
      </p:sp>
      <p:sp>
        <p:nvSpPr>
          <p:cNvPr id="83" name="Google Shape;83;p14">
            <a:extLst>
              <a:ext uri="{FF2B5EF4-FFF2-40B4-BE49-F238E27FC236}">
                <a16:creationId xmlns:a16="http://schemas.microsoft.com/office/drawing/2014/main" id="{CC54A0A7-0BCB-EF84-21EA-7FC21A24C6D4}"/>
              </a:ext>
            </a:extLst>
          </p:cNvPr>
          <p:cNvSpPr/>
          <p:nvPr/>
        </p:nvSpPr>
        <p:spPr>
          <a:xfrm>
            <a:off x="7322076" y="4195246"/>
            <a:ext cx="1757400" cy="769847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12. </a:t>
            </a:r>
            <a:r>
              <a:rPr lang="cy-GB" sz="1200" dirty="0"/>
              <a:t>Rhoi’r myfyriwr y tu allan i'r drws er mwyn iddo dawelu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81963A-999D-8680-2373-3769A87ED3A6}"/>
              </a:ext>
            </a:extLst>
          </p:cNvPr>
          <p:cNvSpPr txBox="1"/>
          <p:nvPr/>
        </p:nvSpPr>
        <p:spPr>
          <a:xfrm>
            <a:off x="265009" y="4749701"/>
            <a:ext cx="85385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3" name="Google Shape;80;p14">
            <a:extLst>
              <a:ext uri="{FF2B5EF4-FFF2-40B4-BE49-F238E27FC236}">
                <a16:creationId xmlns:a16="http://schemas.microsoft.com/office/drawing/2014/main" id="{23F9ED84-57C9-BE07-D566-50D4D8961685}"/>
              </a:ext>
            </a:extLst>
          </p:cNvPr>
          <p:cNvSpPr/>
          <p:nvPr/>
        </p:nvSpPr>
        <p:spPr>
          <a:xfrm>
            <a:off x="108067" y="7875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1. </a:t>
            </a:r>
            <a:r>
              <a:rPr lang="cy-GB" sz="1200" dirty="0"/>
              <a:t>Anwybyddu'r ymddygiad</a:t>
            </a:r>
            <a:endParaRPr lang="cy-GB" dirty="0"/>
          </a:p>
          <a:p>
            <a:endParaRPr dirty="0"/>
          </a:p>
        </p:txBody>
      </p:sp>
      <p:sp>
        <p:nvSpPr>
          <p:cNvPr id="4" name="Google Shape;80;p14">
            <a:extLst>
              <a:ext uri="{FF2B5EF4-FFF2-40B4-BE49-F238E27FC236}">
                <a16:creationId xmlns:a16="http://schemas.microsoft.com/office/drawing/2014/main" id="{E13E673F-3A67-52C3-B74D-BEFFC4D043F7}"/>
              </a:ext>
            </a:extLst>
          </p:cNvPr>
          <p:cNvSpPr/>
          <p:nvPr/>
        </p:nvSpPr>
        <p:spPr>
          <a:xfrm>
            <a:off x="118205" y="39325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6. </a:t>
            </a:r>
            <a:r>
              <a:rPr lang="cy-GB" dirty="0"/>
              <a:t>Ymateb gyda thawelwch</a:t>
            </a:r>
          </a:p>
          <a:p>
            <a:endParaRPr dirty="0"/>
          </a:p>
        </p:txBody>
      </p:sp>
      <p:sp>
        <p:nvSpPr>
          <p:cNvPr id="5" name="Google Shape;80;p14">
            <a:extLst>
              <a:ext uri="{FF2B5EF4-FFF2-40B4-BE49-F238E27FC236}">
                <a16:creationId xmlns:a16="http://schemas.microsoft.com/office/drawing/2014/main" id="{E218C7DB-047A-40CB-1353-F23FC1BE54CB}"/>
              </a:ext>
            </a:extLst>
          </p:cNvPr>
          <p:cNvSpPr/>
          <p:nvPr/>
        </p:nvSpPr>
        <p:spPr>
          <a:xfrm>
            <a:off x="107239" y="142108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2. Cysylltu â’r rhieni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41855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5115503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100" b="1" u="sng" noProof="0" dirty="0">
                <a:solidFill>
                  <a:srgbClr val="000000"/>
                </a:solidFill>
              </a:rPr>
              <a:t>Rheoli Ymddygiad – Gwrthod gweithio</a:t>
            </a:r>
          </a:p>
        </p:txBody>
      </p:sp>
      <p:grpSp>
        <p:nvGrpSpPr>
          <p:cNvPr id="4099" name="Group 46"/>
          <p:cNvGrpSpPr>
            <a:grpSpLocks/>
          </p:cNvGrpSpPr>
          <p:nvPr/>
        </p:nvGrpSpPr>
        <p:grpSpPr bwMode="auto">
          <a:xfrm>
            <a:off x="4316016" y="1460899"/>
            <a:ext cx="2980134" cy="2469356"/>
            <a:chOff x="971550" y="260350"/>
            <a:chExt cx="7200900" cy="6337300"/>
          </a:xfrm>
        </p:grpSpPr>
        <p:sp>
          <p:nvSpPr>
            <p:cNvPr id="4104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5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6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7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8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9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0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1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2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3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33882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Ymddygiad a sylwyd: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tynnu llun, yn breuddwydio ac yn defnyddio amrywiaeth o dactegau i osgoi gwaith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aml allan o’i sedd, yn crwydro o gwmpas yr ystafell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Heb ddod ag offer i'r Dosbarth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Ystod canolbwyntio byr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</p:txBody>
      </p:sp>
      <p:sp>
        <p:nvSpPr>
          <p:cNvPr id="4" name="TextBox 3"/>
          <p:cNvSpPr txBox="1"/>
          <p:nvPr/>
        </p:nvSpPr>
        <p:spPr>
          <a:xfrm>
            <a:off x="3737372" y="651273"/>
            <a:ext cx="3890963" cy="1061829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Achosion: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Ychydig o wersi cadarnhaol profiadau/llwyddiannau i dynnu arnynt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Diffyg hunan-werth: agwedd 'does dim pwynt’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Heb deimlo'n gysylltiedig â gweddill y Dosbarth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Diffyg diddordeb cyffredinol yn yr ysgol oherwydd methiannau cyson ac agweddau teuluol, o bosibl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2031325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Strategaethau posibl: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Anwybyddu'r ymddygiad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Cysylltu â’r rhieni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Trefnu amser cinio neu gadw ar ôl ysgol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Tynnu pwysau'r gynulleidfa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Cydnabod cyflawniadau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Ymateb gyda thawelwch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Darganfod a defnyddio eu diddordebau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Ffonio aelod o'r Uwch Dîm Rheoli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Defnyddio’r cynllun seddau’n dactegol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Addasu'r gwaith i'w wneud yn hygyrch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Esbonio effaith eu hymddygiad ar eraill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318647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3229B6-B157-4F21-BC89-AA719676340E}"/>
              </a:ext>
            </a:extLst>
          </p:cNvPr>
          <p:cNvSpPr txBox="1"/>
          <p:nvPr/>
        </p:nvSpPr>
        <p:spPr>
          <a:xfrm>
            <a:off x="1" y="104051"/>
            <a:ext cx="1468760" cy="50398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rgbClr val="FF0000"/>
                </a:solidFill>
              </a:rPr>
              <a:t>Darllenwch</a:t>
            </a:r>
            <a:r>
              <a:rPr lang="en-GB" sz="800" dirty="0">
                <a:solidFill>
                  <a:srgbClr val="FF0000"/>
                </a:solidFill>
              </a:rPr>
              <a:t> yr </a:t>
            </a:r>
            <a:r>
              <a:rPr lang="cy-GB" sz="800" dirty="0">
                <a:solidFill>
                  <a:srgbClr val="FF0000"/>
                </a:solidFill>
              </a:rPr>
              <a:t>Darllenwch yr ymddygiad a sylwyd.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Ystyriwch yr achosion.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 err="1">
                <a:solidFill>
                  <a:srgbClr val="FF0000"/>
                </a:solidFill>
              </a:rPr>
              <a:t>Categoreiddiwch</a:t>
            </a:r>
            <a:r>
              <a:rPr lang="cy-GB" sz="800" dirty="0">
                <a:solidFill>
                  <a:srgbClr val="FF0000"/>
                </a:solidFill>
              </a:rPr>
              <a:t> eich strategaethau yn y drefn y byddech chi'n ystyried eu cyflawni, h.y. os ydych chi'n meddwl mai rhif 6 'ymateb gyda thawelwch' fyddai'r mwyaf effeithiol, rhowch ef ar frig y diemwnt 9, parhewch gan ddod o hyd i 9 strategaeth y byddech chi'n eu defnyddio, </a:t>
            </a:r>
            <a:r>
              <a:rPr lang="cy-GB" sz="800" b="1" dirty="0">
                <a:solidFill>
                  <a:srgbClr val="FF0000"/>
                </a:solidFill>
              </a:rPr>
              <a:t>a’u graddio o'r mwyaf effeithiol i’r lleiaf effeithiol</a:t>
            </a:r>
            <a:r>
              <a:rPr lang="cy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Mae yna 12 i ddewis rhyngddynt. Fodd bynnag, efallai y byddwch chi'n penderfynu ychwanegu un arall o’ch meddwl eich hun (gweler y blwch llwyd)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Yn olaf, nodwch y strategaethau posibl rydych chi'n dewis peidio â’u defnyddio o gwbl</a:t>
            </a:r>
            <a:r>
              <a:rPr lang="cy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050" dirty="0">
                <a:solidFill>
                  <a:srgbClr val="FF0000"/>
                </a:solidFill>
              </a:rPr>
              <a:t>Dangoswch eich penderfyniadau drwy ddefnyddio'r diemwnt 9 ar y sleid nesaf</a:t>
            </a:r>
          </a:p>
        </p:txBody>
      </p:sp>
    </p:spTree>
    <p:extLst>
      <p:ext uri="{BB962C8B-B14F-4D97-AF65-F5344CB8AC3E}">
        <p14:creationId xmlns:p14="http://schemas.microsoft.com/office/powerpoint/2010/main" val="2185778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>
          <a:extLst>
            <a:ext uri="{FF2B5EF4-FFF2-40B4-BE49-F238E27FC236}">
              <a16:creationId xmlns:a16="http://schemas.microsoft.com/office/drawing/2014/main" id="{CBDAF356-1D29-1E87-7C8B-A87C111B1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>
            <a:extLst>
              <a:ext uri="{FF2B5EF4-FFF2-40B4-BE49-F238E27FC236}">
                <a16:creationId xmlns:a16="http://schemas.microsoft.com/office/drawing/2014/main" id="{33379508-9CF9-463A-1E04-E3B52AEAF6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6432" y="223402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2800" dirty="0"/>
              <a:t>Diemwnt</a:t>
            </a:r>
            <a:r>
              <a:rPr lang="en-GB" sz="2800" dirty="0"/>
              <a:t> 9 - </a:t>
            </a:r>
            <a:r>
              <a:rPr lang="cy-GB" sz="2800" b="1" u="sng" dirty="0">
                <a:solidFill>
                  <a:srgbClr val="000000"/>
                </a:solidFill>
              </a:rPr>
              <a:t>Rheoli Ymddygiad </a:t>
            </a:r>
            <a:r>
              <a:rPr lang="en-GB" altLang="en-US" sz="2800" b="1" u="sng" dirty="0">
                <a:solidFill>
                  <a:srgbClr val="000000"/>
                </a:solidFill>
              </a:rPr>
              <a:t>– </a:t>
            </a:r>
            <a:r>
              <a:rPr lang="cy-GB" sz="2800" b="1" u="sng" dirty="0">
                <a:solidFill>
                  <a:srgbClr val="FF0000"/>
                </a:solidFill>
              </a:rPr>
              <a:t>Gwrthod gweithio</a:t>
            </a:r>
            <a:br>
              <a:rPr lang="en-GB" altLang="en-US" sz="2800" b="1" u="sng" dirty="0">
                <a:solidFill>
                  <a:srgbClr val="000000"/>
                </a:solidFill>
              </a:rPr>
            </a:br>
            <a:r>
              <a:rPr lang="en-GB" sz="2800" b="0" i="0" dirty="0">
                <a:solidFill>
                  <a:srgbClr val="7030A0"/>
                </a:solidFill>
                <a:effectLst/>
              </a:rPr>
              <a:t>​</a:t>
            </a:r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73" name="Google Shape;73;p14">
            <a:extLst>
              <a:ext uri="{FF2B5EF4-FFF2-40B4-BE49-F238E27FC236}">
                <a16:creationId xmlns:a16="http://schemas.microsoft.com/office/drawing/2014/main" id="{11D85C25-D3C6-C226-DE60-A18B3B010DF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12023" y="1088302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Mwyaf</a:t>
            </a:r>
            <a:endParaRPr dirty="0"/>
          </a:p>
        </p:txBody>
      </p:sp>
      <p:sp>
        <p:nvSpPr>
          <p:cNvPr id="74" name="Google Shape;74;p14">
            <a:extLst>
              <a:ext uri="{FF2B5EF4-FFF2-40B4-BE49-F238E27FC236}">
                <a16:creationId xmlns:a16="http://schemas.microsoft.com/office/drawing/2014/main" id="{A73E94ED-1FFC-99BE-ABF8-F1761495C2C7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5640071" y="4124816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Lleiaf</a:t>
            </a:r>
            <a:endParaRPr dirty="0"/>
          </a:p>
        </p:txBody>
      </p:sp>
      <p:sp>
        <p:nvSpPr>
          <p:cNvPr id="75" name="Google Shape;75;p14">
            <a:extLst>
              <a:ext uri="{FF2B5EF4-FFF2-40B4-BE49-F238E27FC236}">
                <a16:creationId xmlns:a16="http://schemas.microsoft.com/office/drawing/2014/main" id="{7EE70931-17B0-0661-5825-A3EC4F7E68EA}"/>
              </a:ext>
            </a:extLst>
          </p:cNvPr>
          <p:cNvSpPr/>
          <p:nvPr/>
        </p:nvSpPr>
        <p:spPr>
          <a:xfrm>
            <a:off x="118205" y="329895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5. Cydnabod cyflawniadau</a:t>
            </a:r>
          </a:p>
          <a:p>
            <a:pPr algn="ctr"/>
            <a:endParaRPr lang="en-US" dirty="0"/>
          </a:p>
        </p:txBody>
      </p:sp>
      <p:sp>
        <p:nvSpPr>
          <p:cNvPr id="76" name="Google Shape;76;p14">
            <a:extLst>
              <a:ext uri="{FF2B5EF4-FFF2-40B4-BE49-F238E27FC236}">
                <a16:creationId xmlns:a16="http://schemas.microsoft.com/office/drawing/2014/main" id="{A37B75B6-6186-9E1F-9B9F-F80025A0E8B7}"/>
              </a:ext>
            </a:extLst>
          </p:cNvPr>
          <p:cNvSpPr/>
          <p:nvPr/>
        </p:nvSpPr>
        <p:spPr>
          <a:xfrm>
            <a:off x="7312460" y="272467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10. </a:t>
            </a:r>
            <a:r>
              <a:rPr lang="cy-GB" sz="1200" dirty="0"/>
              <a:t>Addasu'r gwaith i'w wneud yn hygyrch</a:t>
            </a:r>
          </a:p>
          <a:p>
            <a:endParaRPr lang="en-US" dirty="0"/>
          </a:p>
        </p:txBody>
      </p:sp>
      <p:sp>
        <p:nvSpPr>
          <p:cNvPr id="77" name="Google Shape;77;p14">
            <a:extLst>
              <a:ext uri="{FF2B5EF4-FFF2-40B4-BE49-F238E27FC236}">
                <a16:creationId xmlns:a16="http://schemas.microsoft.com/office/drawing/2014/main" id="{020C3167-B291-9840-D4EC-F3F955B1CB89}"/>
              </a:ext>
            </a:extLst>
          </p:cNvPr>
          <p:cNvSpPr/>
          <p:nvPr/>
        </p:nvSpPr>
        <p:spPr>
          <a:xfrm>
            <a:off x="107239" y="20522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3. </a:t>
            </a:r>
            <a:r>
              <a:rPr lang="cy-GB" dirty="0"/>
              <a:t>Trefnu amser cinio</a:t>
            </a:r>
            <a:endParaRPr lang="cy-GB" sz="1200" dirty="0"/>
          </a:p>
          <a:p>
            <a:endParaRPr dirty="0"/>
          </a:p>
        </p:txBody>
      </p:sp>
      <p:sp>
        <p:nvSpPr>
          <p:cNvPr id="78" name="Google Shape;78;p14">
            <a:extLst>
              <a:ext uri="{FF2B5EF4-FFF2-40B4-BE49-F238E27FC236}">
                <a16:creationId xmlns:a16="http://schemas.microsoft.com/office/drawing/2014/main" id="{36ACA765-64E1-D122-B19D-59FA62E1EA34}"/>
              </a:ext>
            </a:extLst>
          </p:cNvPr>
          <p:cNvSpPr/>
          <p:nvPr/>
        </p:nvSpPr>
        <p:spPr>
          <a:xfrm>
            <a:off x="7312460" y="345996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11. </a:t>
            </a:r>
            <a:r>
              <a:rPr lang="cy-GB" sz="1200" dirty="0"/>
              <a:t>Esbonio effaith eu hymddygiad ar eraill</a:t>
            </a:r>
          </a:p>
          <a:p>
            <a:endParaRPr lang="en-GB" dirty="0"/>
          </a:p>
        </p:txBody>
      </p:sp>
      <p:sp>
        <p:nvSpPr>
          <p:cNvPr id="79" name="Google Shape;79;p14">
            <a:extLst>
              <a:ext uri="{FF2B5EF4-FFF2-40B4-BE49-F238E27FC236}">
                <a16:creationId xmlns:a16="http://schemas.microsoft.com/office/drawing/2014/main" id="{0181FA7E-C9CF-D6D6-DEDF-70938996D0FB}"/>
              </a:ext>
            </a:extLst>
          </p:cNvPr>
          <p:cNvSpPr/>
          <p:nvPr/>
        </p:nvSpPr>
        <p:spPr>
          <a:xfrm>
            <a:off x="7278533" y="490151"/>
            <a:ext cx="1757400" cy="733704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7. </a:t>
            </a:r>
            <a:r>
              <a:rPr lang="cy-GB" sz="1200" dirty="0"/>
              <a:t>Darganfod a defnyddio eu diddordebau</a:t>
            </a:r>
          </a:p>
          <a:p>
            <a:endParaRPr dirty="0"/>
          </a:p>
        </p:txBody>
      </p:sp>
      <p:sp>
        <p:nvSpPr>
          <p:cNvPr id="80" name="Google Shape;80;p14">
            <a:extLst>
              <a:ext uri="{FF2B5EF4-FFF2-40B4-BE49-F238E27FC236}">
                <a16:creationId xmlns:a16="http://schemas.microsoft.com/office/drawing/2014/main" id="{E6DD7BD9-4DA9-2772-8887-73CC1EAE7A46}"/>
              </a:ext>
            </a:extLst>
          </p:cNvPr>
          <p:cNvSpPr/>
          <p:nvPr/>
        </p:nvSpPr>
        <p:spPr>
          <a:xfrm>
            <a:off x="7278533" y="19074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9</a:t>
            </a:r>
            <a:r>
              <a:rPr lang="cy-GB" sz="1100" dirty="0"/>
              <a:t>. </a:t>
            </a:r>
            <a:r>
              <a:rPr lang="cy-GB" sz="1200" dirty="0"/>
              <a:t>Defnyddio’r cynllun seddau’n dactegol</a:t>
            </a:r>
          </a:p>
          <a:p>
            <a:endParaRPr dirty="0"/>
          </a:p>
        </p:txBody>
      </p:sp>
      <p:sp>
        <p:nvSpPr>
          <p:cNvPr id="81" name="Google Shape;81;p14">
            <a:extLst>
              <a:ext uri="{FF2B5EF4-FFF2-40B4-BE49-F238E27FC236}">
                <a16:creationId xmlns:a16="http://schemas.microsoft.com/office/drawing/2014/main" id="{DD2CF3F1-1B36-85F7-8EBE-8D2EFC24388F}"/>
              </a:ext>
            </a:extLst>
          </p:cNvPr>
          <p:cNvSpPr/>
          <p:nvPr/>
        </p:nvSpPr>
        <p:spPr>
          <a:xfrm>
            <a:off x="107239" y="267937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</a:t>
            </a:r>
            <a:r>
              <a:rPr lang="cy-GB" dirty="0"/>
              <a:t>Tynnu pwysau'r gynulleidfa</a:t>
            </a:r>
          </a:p>
          <a:p>
            <a:endParaRPr dirty="0"/>
          </a:p>
        </p:txBody>
      </p:sp>
      <p:sp>
        <p:nvSpPr>
          <p:cNvPr id="82" name="Google Shape;82;p14">
            <a:extLst>
              <a:ext uri="{FF2B5EF4-FFF2-40B4-BE49-F238E27FC236}">
                <a16:creationId xmlns:a16="http://schemas.microsoft.com/office/drawing/2014/main" id="{838F7648-5853-0F0E-848F-1D00A8538600}"/>
              </a:ext>
            </a:extLst>
          </p:cNvPr>
          <p:cNvSpPr/>
          <p:nvPr/>
        </p:nvSpPr>
        <p:spPr>
          <a:xfrm>
            <a:off x="7278533" y="13056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</a:t>
            </a:r>
            <a:r>
              <a:rPr lang="cy-GB" dirty="0"/>
              <a:t>Ffonio aelod o'r Uwch Dîm Rheoli</a:t>
            </a:r>
            <a:endParaRPr dirty="0"/>
          </a:p>
        </p:txBody>
      </p:sp>
      <p:sp>
        <p:nvSpPr>
          <p:cNvPr id="83" name="Google Shape;83;p14">
            <a:extLst>
              <a:ext uri="{FF2B5EF4-FFF2-40B4-BE49-F238E27FC236}">
                <a16:creationId xmlns:a16="http://schemas.microsoft.com/office/drawing/2014/main" id="{6940704F-A254-38F2-66B1-F65AF2536554}"/>
              </a:ext>
            </a:extLst>
          </p:cNvPr>
          <p:cNvSpPr/>
          <p:nvPr/>
        </p:nvSpPr>
        <p:spPr>
          <a:xfrm>
            <a:off x="7322076" y="4195246"/>
            <a:ext cx="1757400" cy="769847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12. </a:t>
            </a:r>
            <a:r>
              <a:rPr lang="cy-GB" sz="1200" dirty="0"/>
              <a:t>Rhoi’r myfyriwr y tu allan i'r drws er mwyn iddo dawelu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A68A1A-8478-B4D3-CE7D-C1C28C7A881A}"/>
              </a:ext>
            </a:extLst>
          </p:cNvPr>
          <p:cNvSpPr txBox="1"/>
          <p:nvPr/>
        </p:nvSpPr>
        <p:spPr>
          <a:xfrm>
            <a:off x="265009" y="4749701"/>
            <a:ext cx="85385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3" name="Google Shape;80;p14">
            <a:extLst>
              <a:ext uri="{FF2B5EF4-FFF2-40B4-BE49-F238E27FC236}">
                <a16:creationId xmlns:a16="http://schemas.microsoft.com/office/drawing/2014/main" id="{ABA190AF-CDFE-2890-F0ED-7F037FF25391}"/>
              </a:ext>
            </a:extLst>
          </p:cNvPr>
          <p:cNvSpPr/>
          <p:nvPr/>
        </p:nvSpPr>
        <p:spPr>
          <a:xfrm>
            <a:off x="108067" y="7875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1. </a:t>
            </a:r>
            <a:r>
              <a:rPr lang="cy-GB" sz="1200" dirty="0"/>
              <a:t>Anwybyddu'r ymddygiad</a:t>
            </a:r>
            <a:endParaRPr lang="cy-GB" dirty="0"/>
          </a:p>
          <a:p>
            <a:endParaRPr dirty="0"/>
          </a:p>
        </p:txBody>
      </p:sp>
      <p:sp>
        <p:nvSpPr>
          <p:cNvPr id="4" name="Google Shape;80;p14">
            <a:extLst>
              <a:ext uri="{FF2B5EF4-FFF2-40B4-BE49-F238E27FC236}">
                <a16:creationId xmlns:a16="http://schemas.microsoft.com/office/drawing/2014/main" id="{7A10519A-719D-A9C4-95C4-0FC7511F0280}"/>
              </a:ext>
            </a:extLst>
          </p:cNvPr>
          <p:cNvSpPr/>
          <p:nvPr/>
        </p:nvSpPr>
        <p:spPr>
          <a:xfrm>
            <a:off x="118205" y="39325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6. </a:t>
            </a:r>
            <a:r>
              <a:rPr lang="cy-GB" dirty="0"/>
              <a:t>Ymateb gyda thawelwch</a:t>
            </a:r>
          </a:p>
          <a:p>
            <a:endParaRPr dirty="0"/>
          </a:p>
        </p:txBody>
      </p:sp>
      <p:sp>
        <p:nvSpPr>
          <p:cNvPr id="5" name="Google Shape;80;p14">
            <a:extLst>
              <a:ext uri="{FF2B5EF4-FFF2-40B4-BE49-F238E27FC236}">
                <a16:creationId xmlns:a16="http://schemas.microsoft.com/office/drawing/2014/main" id="{A19B8DF7-37AF-9106-1E43-A85383A44014}"/>
              </a:ext>
            </a:extLst>
          </p:cNvPr>
          <p:cNvSpPr/>
          <p:nvPr/>
        </p:nvSpPr>
        <p:spPr>
          <a:xfrm>
            <a:off x="107239" y="142108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2. Cysylltu â’r rhieni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2809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4844596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100" b="1" u="sng" noProof="0" dirty="0">
                <a:solidFill>
                  <a:srgbClr val="000000"/>
                </a:solidFill>
              </a:rPr>
              <a:t>Rheoli Ymddygiad – Iaith </a:t>
            </a:r>
            <a:r>
              <a:rPr lang="cy-GB" sz="2100" b="1" u="sng" noProof="0" dirty="0" err="1">
                <a:solidFill>
                  <a:srgbClr val="000000"/>
                </a:solidFill>
              </a:rPr>
              <a:t>gamdriniol</a:t>
            </a:r>
            <a:endParaRPr lang="cy-GB" sz="2100" b="1" u="sng" noProof="0" dirty="0">
              <a:solidFill>
                <a:srgbClr val="000000"/>
              </a:solidFill>
            </a:endParaRPr>
          </a:p>
        </p:txBody>
      </p:sp>
      <p:grpSp>
        <p:nvGrpSpPr>
          <p:cNvPr id="5123" name="Group 46"/>
          <p:cNvGrpSpPr>
            <a:grpSpLocks/>
          </p:cNvGrpSpPr>
          <p:nvPr/>
        </p:nvGrpSpPr>
        <p:grpSpPr bwMode="auto">
          <a:xfrm>
            <a:off x="4316016" y="1300164"/>
            <a:ext cx="2980134" cy="2469356"/>
            <a:chOff x="971550" y="260350"/>
            <a:chExt cx="7200900" cy="6337300"/>
          </a:xfrm>
        </p:grpSpPr>
        <p:sp>
          <p:nvSpPr>
            <p:cNvPr id="5128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29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0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1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2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3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4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5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6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7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277257" y="651273"/>
            <a:ext cx="2505359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Ymddygiad a sylwyd: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Swnllyd, sarhaus, ymosodol i eraill mewn sefyllfaoedd grŵp ond gall fod yn gwrtais mewn sefyllfaoedd 1:1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methu â derbyn beirniadaeth gan eraill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ceisio brawychu staff a gwneud argraff ar gyfoedion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Yn gallu ei chael hi'n anodd ffurfio perthynas â chyfoedion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7374" y="651273"/>
            <a:ext cx="4020740" cy="10618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noProof="0" dirty="0"/>
              <a:t>Achosion: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Angen statws a sylw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Diffyg sgiliau cymdeithasol – anallu i reoli tymer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900" noProof="0" dirty="0"/>
              <a:t>Gall fod yn ffordd o guddio annigonolrwydd mewn sefyllfaoedd grŵp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cy-GB" sz="900" noProof="0" dirty="0"/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930522"/>
            <a:ext cx="2876550" cy="2031325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Strategaethau posibl: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Anwybyddu'r ymddygiad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Cysylltu â’r rhieni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Trefnu amser cinio neu gadw ar ôl ysgol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Tynnu pwysau'r gynulleidfa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Cydnabod cyflawniadau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Ymateb gyda thawelwch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Darganfod a defnyddio eu diddordebau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Ffonio aelod o'r Uwch Dîm Rheoli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Defnyddio’r cynllun seddau’n dactegol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Addasu'r gwaith i'w wneud yn hygyrch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Esbonio effaith eu hymddygiad ar eraill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9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59960" y="3874823"/>
            <a:ext cx="7074338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900" b="1" dirty="0"/>
              <a:t>Os oes gennych strategaeth bosibl arall, nodwch hi isod, rhowch y rhif 13 iddi a’i hychwanegu wedyn at eich diemwnt 9 ar y sleid nesaf.</a:t>
            </a: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75DA88-3CAA-43EE-97DA-35E380E0A06B}"/>
              </a:ext>
            </a:extLst>
          </p:cNvPr>
          <p:cNvSpPr txBox="1"/>
          <p:nvPr/>
        </p:nvSpPr>
        <p:spPr>
          <a:xfrm>
            <a:off x="26076" y="1"/>
            <a:ext cx="1442686" cy="51629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Darllenwch yr ymddygiad a sylwyd.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Ystyriwch yr achosion.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 err="1">
                <a:solidFill>
                  <a:srgbClr val="FF0000"/>
                </a:solidFill>
              </a:rPr>
              <a:t>Categoreiddiwch</a:t>
            </a:r>
            <a:r>
              <a:rPr lang="cy-GB" sz="800" dirty="0">
                <a:solidFill>
                  <a:srgbClr val="FF0000"/>
                </a:solidFill>
              </a:rPr>
              <a:t> eich strategaethau yn y drefn y byddech chi'n ystyried eu cyflawni, h.y. os ydych chi'n meddwl mai rhif 6 'ymateb gyda thawelwch' fyddai'r mwyaf effeithiol, rhowch ef ar frig y diemwnt 9, parhewch gan ddod o hyd i 9 strategaeth y byddech chi'n eu defnyddio, </a:t>
            </a:r>
            <a:r>
              <a:rPr lang="cy-GB" sz="800" b="1" dirty="0">
                <a:solidFill>
                  <a:srgbClr val="FF0000"/>
                </a:solidFill>
              </a:rPr>
              <a:t>a’u graddio o'r mwyaf effeithiol i’r lleiaf effeithiol</a:t>
            </a:r>
            <a:r>
              <a:rPr lang="cy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Mae yna 12 i ddewis rhyngddynt. Fodd bynnag, efallai y byddwch chi'n penderfynu ychwanegu un arall o’ch meddwl eich hun (gweler y blwch llwyd)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800" dirty="0">
                <a:solidFill>
                  <a:srgbClr val="FF0000"/>
                </a:solidFill>
              </a:rPr>
              <a:t>Yn olaf, nodwch y strategaethau posibl rydych chi'n dewis peidio â’u defnyddio o gwbl</a:t>
            </a:r>
            <a:r>
              <a:rPr lang="cy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050" dirty="0">
                <a:solidFill>
                  <a:srgbClr val="FF0000"/>
                </a:solidFill>
              </a:rPr>
              <a:t>Dangoswch eich penderfyniadau drwy ddefnyddio'r diemwnt 9 ar y sleid nesaf</a:t>
            </a:r>
          </a:p>
        </p:txBody>
      </p:sp>
    </p:spTree>
    <p:extLst>
      <p:ext uri="{BB962C8B-B14F-4D97-AF65-F5344CB8AC3E}">
        <p14:creationId xmlns:p14="http://schemas.microsoft.com/office/powerpoint/2010/main" val="1581083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>
          <a:extLst>
            <a:ext uri="{FF2B5EF4-FFF2-40B4-BE49-F238E27FC236}">
              <a16:creationId xmlns:a16="http://schemas.microsoft.com/office/drawing/2014/main" id="{E9219F2E-63F8-10C7-578E-B13BF0821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>
            <a:extLst>
              <a:ext uri="{FF2B5EF4-FFF2-40B4-BE49-F238E27FC236}">
                <a16:creationId xmlns:a16="http://schemas.microsoft.com/office/drawing/2014/main" id="{23F736C2-B1C6-ABC5-B3B5-1C4D7FA477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2800" dirty="0"/>
              <a:t>Diemwnt 9</a:t>
            </a:r>
            <a:r>
              <a:rPr lang="en-GB" sz="2800" dirty="0"/>
              <a:t> - </a:t>
            </a:r>
            <a:r>
              <a:rPr lang="cy-GB" sz="2800" b="1" u="sng" dirty="0">
                <a:solidFill>
                  <a:srgbClr val="000000"/>
                </a:solidFill>
              </a:rPr>
              <a:t>Rheoli Ymddygiad </a:t>
            </a:r>
            <a:r>
              <a:rPr lang="en-GB" altLang="en-US" sz="2800" b="1" u="sng" dirty="0">
                <a:solidFill>
                  <a:srgbClr val="000000"/>
                </a:solidFill>
              </a:rPr>
              <a:t>– </a:t>
            </a:r>
            <a:r>
              <a:rPr lang="cy-GB" sz="2800" b="1" u="sng" dirty="0">
                <a:solidFill>
                  <a:srgbClr val="00B050"/>
                </a:solidFill>
              </a:rPr>
              <a:t>Iaith </a:t>
            </a:r>
            <a:r>
              <a:rPr lang="cy-GB" sz="2800" b="1" u="sng" dirty="0" err="1">
                <a:solidFill>
                  <a:srgbClr val="00B050"/>
                </a:solidFill>
              </a:rPr>
              <a:t>gamdriniol</a:t>
            </a:r>
            <a:r>
              <a:rPr lang="en-GB" altLang="en-US" sz="2800" b="1" u="sng" dirty="0">
                <a:solidFill>
                  <a:srgbClr val="00B050"/>
                </a:solidFill>
              </a:rPr>
              <a:t> </a:t>
            </a:r>
            <a:br>
              <a:rPr lang="en-GB" altLang="en-US" sz="2800" b="1" u="sng" dirty="0">
                <a:solidFill>
                  <a:srgbClr val="000000"/>
                </a:solidFill>
              </a:rPr>
            </a:br>
            <a:r>
              <a:rPr lang="en-GB" sz="2800" b="0" i="0" dirty="0">
                <a:solidFill>
                  <a:srgbClr val="7030A0"/>
                </a:solidFill>
                <a:effectLst/>
              </a:rPr>
              <a:t>​</a:t>
            </a:r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73" name="Google Shape;73;p14">
            <a:extLst>
              <a:ext uri="{FF2B5EF4-FFF2-40B4-BE49-F238E27FC236}">
                <a16:creationId xmlns:a16="http://schemas.microsoft.com/office/drawing/2014/main" id="{B414D4FD-829D-AB42-A067-FD71B0B07E9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12023" y="1088302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Mwyaf</a:t>
            </a:r>
            <a:endParaRPr dirty="0"/>
          </a:p>
        </p:txBody>
      </p:sp>
      <p:sp>
        <p:nvSpPr>
          <p:cNvPr id="74" name="Google Shape;74;p14">
            <a:extLst>
              <a:ext uri="{FF2B5EF4-FFF2-40B4-BE49-F238E27FC236}">
                <a16:creationId xmlns:a16="http://schemas.microsoft.com/office/drawing/2014/main" id="{9F0BCEE5-9A06-B3C8-4A78-0C1383587FB5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5640071" y="4124816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 err="1"/>
              <a:t>Lleiaf</a:t>
            </a:r>
            <a:endParaRPr dirty="0"/>
          </a:p>
        </p:txBody>
      </p:sp>
      <p:sp>
        <p:nvSpPr>
          <p:cNvPr id="75" name="Google Shape;75;p14">
            <a:extLst>
              <a:ext uri="{FF2B5EF4-FFF2-40B4-BE49-F238E27FC236}">
                <a16:creationId xmlns:a16="http://schemas.microsoft.com/office/drawing/2014/main" id="{CC93A972-BC0F-9E2A-8CED-A2387121CBB8}"/>
              </a:ext>
            </a:extLst>
          </p:cNvPr>
          <p:cNvSpPr/>
          <p:nvPr/>
        </p:nvSpPr>
        <p:spPr>
          <a:xfrm>
            <a:off x="118205" y="329895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5. Cydnabod cyflawniadau</a:t>
            </a:r>
          </a:p>
          <a:p>
            <a:pPr algn="ctr"/>
            <a:endParaRPr lang="en-US" dirty="0"/>
          </a:p>
        </p:txBody>
      </p:sp>
      <p:sp>
        <p:nvSpPr>
          <p:cNvPr id="76" name="Google Shape;76;p14">
            <a:extLst>
              <a:ext uri="{FF2B5EF4-FFF2-40B4-BE49-F238E27FC236}">
                <a16:creationId xmlns:a16="http://schemas.microsoft.com/office/drawing/2014/main" id="{AD3B4319-F567-0049-A711-A8576D51F77F}"/>
              </a:ext>
            </a:extLst>
          </p:cNvPr>
          <p:cNvSpPr/>
          <p:nvPr/>
        </p:nvSpPr>
        <p:spPr>
          <a:xfrm>
            <a:off x="7312460" y="272467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10. </a:t>
            </a:r>
            <a:r>
              <a:rPr lang="cy-GB" sz="1200" dirty="0"/>
              <a:t>Addasu'r gwaith i'w wneud yn hygyrch</a:t>
            </a:r>
          </a:p>
          <a:p>
            <a:endParaRPr lang="en-US" dirty="0"/>
          </a:p>
        </p:txBody>
      </p:sp>
      <p:sp>
        <p:nvSpPr>
          <p:cNvPr id="77" name="Google Shape;77;p14">
            <a:extLst>
              <a:ext uri="{FF2B5EF4-FFF2-40B4-BE49-F238E27FC236}">
                <a16:creationId xmlns:a16="http://schemas.microsoft.com/office/drawing/2014/main" id="{F2940EB2-BFA0-0899-9F2A-97BC06831F95}"/>
              </a:ext>
            </a:extLst>
          </p:cNvPr>
          <p:cNvSpPr/>
          <p:nvPr/>
        </p:nvSpPr>
        <p:spPr>
          <a:xfrm>
            <a:off x="107239" y="20522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3. </a:t>
            </a:r>
            <a:r>
              <a:rPr lang="cy-GB" dirty="0"/>
              <a:t>Trefnu amser cinio</a:t>
            </a:r>
            <a:endParaRPr lang="cy-GB" sz="1200" dirty="0"/>
          </a:p>
          <a:p>
            <a:endParaRPr dirty="0"/>
          </a:p>
        </p:txBody>
      </p:sp>
      <p:sp>
        <p:nvSpPr>
          <p:cNvPr id="78" name="Google Shape;78;p14">
            <a:extLst>
              <a:ext uri="{FF2B5EF4-FFF2-40B4-BE49-F238E27FC236}">
                <a16:creationId xmlns:a16="http://schemas.microsoft.com/office/drawing/2014/main" id="{2BDFF1FD-DC39-8B5E-7631-DEB440E38598}"/>
              </a:ext>
            </a:extLst>
          </p:cNvPr>
          <p:cNvSpPr/>
          <p:nvPr/>
        </p:nvSpPr>
        <p:spPr>
          <a:xfrm>
            <a:off x="7312460" y="345996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11. </a:t>
            </a:r>
            <a:r>
              <a:rPr lang="cy-GB" sz="1200" dirty="0"/>
              <a:t>Esbonio effaith eu hymddygiad ar eraill</a:t>
            </a:r>
          </a:p>
          <a:p>
            <a:endParaRPr lang="en-GB" dirty="0"/>
          </a:p>
        </p:txBody>
      </p:sp>
      <p:sp>
        <p:nvSpPr>
          <p:cNvPr id="79" name="Google Shape;79;p14">
            <a:extLst>
              <a:ext uri="{FF2B5EF4-FFF2-40B4-BE49-F238E27FC236}">
                <a16:creationId xmlns:a16="http://schemas.microsoft.com/office/drawing/2014/main" id="{2E836D3E-14F0-58DD-9871-BBEB2753FE70}"/>
              </a:ext>
            </a:extLst>
          </p:cNvPr>
          <p:cNvSpPr/>
          <p:nvPr/>
        </p:nvSpPr>
        <p:spPr>
          <a:xfrm>
            <a:off x="7278533" y="490151"/>
            <a:ext cx="1757400" cy="733704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7. </a:t>
            </a:r>
            <a:r>
              <a:rPr lang="cy-GB" sz="1200" dirty="0"/>
              <a:t>Darganfod a defnyddio eu diddordebau</a:t>
            </a:r>
          </a:p>
          <a:p>
            <a:endParaRPr dirty="0"/>
          </a:p>
        </p:txBody>
      </p:sp>
      <p:sp>
        <p:nvSpPr>
          <p:cNvPr id="80" name="Google Shape;80;p14">
            <a:extLst>
              <a:ext uri="{FF2B5EF4-FFF2-40B4-BE49-F238E27FC236}">
                <a16:creationId xmlns:a16="http://schemas.microsoft.com/office/drawing/2014/main" id="{A71BD312-D6E0-C598-0467-73E3F6C30936}"/>
              </a:ext>
            </a:extLst>
          </p:cNvPr>
          <p:cNvSpPr/>
          <p:nvPr/>
        </p:nvSpPr>
        <p:spPr>
          <a:xfrm>
            <a:off x="7278533" y="19074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sz="1200" dirty="0"/>
              <a:t>9</a:t>
            </a:r>
            <a:r>
              <a:rPr lang="cy-GB" sz="1100" dirty="0"/>
              <a:t>. </a:t>
            </a:r>
            <a:r>
              <a:rPr lang="cy-GB" sz="1200" dirty="0"/>
              <a:t>Defnyddio’r cynllun seddau’n dactegol</a:t>
            </a:r>
          </a:p>
          <a:p>
            <a:endParaRPr dirty="0"/>
          </a:p>
        </p:txBody>
      </p:sp>
      <p:sp>
        <p:nvSpPr>
          <p:cNvPr id="81" name="Google Shape;81;p14">
            <a:extLst>
              <a:ext uri="{FF2B5EF4-FFF2-40B4-BE49-F238E27FC236}">
                <a16:creationId xmlns:a16="http://schemas.microsoft.com/office/drawing/2014/main" id="{1BC36C9F-D7BD-49A9-6962-07F9B55CDF33}"/>
              </a:ext>
            </a:extLst>
          </p:cNvPr>
          <p:cNvSpPr/>
          <p:nvPr/>
        </p:nvSpPr>
        <p:spPr>
          <a:xfrm>
            <a:off x="107239" y="267937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</a:t>
            </a:r>
            <a:r>
              <a:rPr lang="cy-GB" dirty="0"/>
              <a:t>Tynnu pwysau'r gynulleidfa</a:t>
            </a:r>
          </a:p>
          <a:p>
            <a:endParaRPr dirty="0"/>
          </a:p>
        </p:txBody>
      </p:sp>
      <p:sp>
        <p:nvSpPr>
          <p:cNvPr id="82" name="Google Shape;82;p14">
            <a:extLst>
              <a:ext uri="{FF2B5EF4-FFF2-40B4-BE49-F238E27FC236}">
                <a16:creationId xmlns:a16="http://schemas.microsoft.com/office/drawing/2014/main" id="{B6E3BEA7-F78A-AEED-C648-4BA44E002074}"/>
              </a:ext>
            </a:extLst>
          </p:cNvPr>
          <p:cNvSpPr/>
          <p:nvPr/>
        </p:nvSpPr>
        <p:spPr>
          <a:xfrm>
            <a:off x="7278533" y="13056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</a:t>
            </a:r>
            <a:r>
              <a:rPr lang="cy-GB" dirty="0"/>
              <a:t>Ffonio aelod o'r Uwch Dîm Rheoli</a:t>
            </a:r>
            <a:endParaRPr dirty="0"/>
          </a:p>
        </p:txBody>
      </p:sp>
      <p:sp>
        <p:nvSpPr>
          <p:cNvPr id="83" name="Google Shape;83;p14">
            <a:extLst>
              <a:ext uri="{FF2B5EF4-FFF2-40B4-BE49-F238E27FC236}">
                <a16:creationId xmlns:a16="http://schemas.microsoft.com/office/drawing/2014/main" id="{1DABA6C5-7595-ACBD-1E64-D6FBB31B8A31}"/>
              </a:ext>
            </a:extLst>
          </p:cNvPr>
          <p:cNvSpPr/>
          <p:nvPr/>
        </p:nvSpPr>
        <p:spPr>
          <a:xfrm>
            <a:off x="7322076" y="4195246"/>
            <a:ext cx="1757400" cy="769847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200" dirty="0"/>
              <a:t>12. </a:t>
            </a:r>
            <a:r>
              <a:rPr lang="cy-GB" sz="1200" dirty="0"/>
              <a:t>Rhoi’r myfyriwr y tu allan i'r drws er mwyn iddo dawelu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879E3-23B9-6C12-6CBF-E29E30F19502}"/>
              </a:ext>
            </a:extLst>
          </p:cNvPr>
          <p:cNvSpPr txBox="1"/>
          <p:nvPr/>
        </p:nvSpPr>
        <p:spPr>
          <a:xfrm>
            <a:off x="265009" y="4749701"/>
            <a:ext cx="85385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3" name="Google Shape;80;p14">
            <a:extLst>
              <a:ext uri="{FF2B5EF4-FFF2-40B4-BE49-F238E27FC236}">
                <a16:creationId xmlns:a16="http://schemas.microsoft.com/office/drawing/2014/main" id="{0331075C-1818-528C-640D-DDB25DDD69C2}"/>
              </a:ext>
            </a:extLst>
          </p:cNvPr>
          <p:cNvSpPr/>
          <p:nvPr/>
        </p:nvSpPr>
        <p:spPr>
          <a:xfrm>
            <a:off x="108067" y="7875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1200" dirty="0"/>
              <a:t>1. </a:t>
            </a:r>
            <a:r>
              <a:rPr lang="cy-GB" sz="1200" dirty="0"/>
              <a:t>Anwybyddu'r ymddygiad</a:t>
            </a:r>
            <a:endParaRPr lang="cy-GB" dirty="0"/>
          </a:p>
          <a:p>
            <a:endParaRPr dirty="0"/>
          </a:p>
        </p:txBody>
      </p:sp>
      <p:sp>
        <p:nvSpPr>
          <p:cNvPr id="4" name="Google Shape;80;p14">
            <a:extLst>
              <a:ext uri="{FF2B5EF4-FFF2-40B4-BE49-F238E27FC236}">
                <a16:creationId xmlns:a16="http://schemas.microsoft.com/office/drawing/2014/main" id="{E799B4AD-5592-75F3-CED9-EE3F2D7D8B55}"/>
              </a:ext>
            </a:extLst>
          </p:cNvPr>
          <p:cNvSpPr/>
          <p:nvPr/>
        </p:nvSpPr>
        <p:spPr>
          <a:xfrm>
            <a:off x="118205" y="39325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6. </a:t>
            </a:r>
            <a:r>
              <a:rPr lang="cy-GB" dirty="0"/>
              <a:t>Ymateb gyda thawelwch</a:t>
            </a:r>
          </a:p>
          <a:p>
            <a:endParaRPr dirty="0"/>
          </a:p>
        </p:txBody>
      </p:sp>
      <p:sp>
        <p:nvSpPr>
          <p:cNvPr id="5" name="Google Shape;80;p14">
            <a:extLst>
              <a:ext uri="{FF2B5EF4-FFF2-40B4-BE49-F238E27FC236}">
                <a16:creationId xmlns:a16="http://schemas.microsoft.com/office/drawing/2014/main" id="{E9CCDD0E-2C51-AD73-A5B4-70A150B54DEF}"/>
              </a:ext>
            </a:extLst>
          </p:cNvPr>
          <p:cNvSpPr/>
          <p:nvPr/>
        </p:nvSpPr>
        <p:spPr>
          <a:xfrm>
            <a:off x="107239" y="142108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cy-GB" dirty="0"/>
              <a:t>2. Cysylltu â’r rhieni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73290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5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cy-GB" noProof="0" dirty="0"/>
              <a:t>Diemwnt 9 Argraffadwy</a:t>
            </a:r>
          </a:p>
        </p:txBody>
      </p:sp>
      <p:sp>
        <p:nvSpPr>
          <p:cNvPr id="89" name="Google Shape;89;p15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Aft>
                <a:spcPts val="1600"/>
              </a:spcAft>
            </a:pPr>
            <a:r>
              <a:rPr lang="cy-GB" noProof="0" dirty="0"/>
              <a:t>Mwyaf</a:t>
            </a:r>
          </a:p>
        </p:txBody>
      </p:sp>
      <p:sp>
        <p:nvSpPr>
          <p:cNvPr id="90" name="Google Shape;90;p15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Aft>
                <a:spcPts val="1600"/>
              </a:spcAft>
            </a:pPr>
            <a:r>
              <a:rPr lang="cy-GB" noProof="0" dirty="0"/>
              <a:t>Lleiaf</a:t>
            </a:r>
          </a:p>
        </p:txBody>
      </p:sp>
      <p:sp>
        <p:nvSpPr>
          <p:cNvPr id="91" name="Google Shape;91;p15"/>
          <p:cNvSpPr/>
          <p:nvPr/>
        </p:nvSpPr>
        <p:spPr>
          <a:xfrm>
            <a:off x="2841100" y="17229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5"/>
          <p:cNvSpPr/>
          <p:nvPr/>
        </p:nvSpPr>
        <p:spPr>
          <a:xfrm>
            <a:off x="5671400" y="2446575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5"/>
          <p:cNvSpPr/>
          <p:nvPr/>
        </p:nvSpPr>
        <p:spPr>
          <a:xfrm>
            <a:off x="1879950" y="24480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5"/>
          <p:cNvSpPr/>
          <p:nvPr/>
        </p:nvSpPr>
        <p:spPr>
          <a:xfrm>
            <a:off x="3775675" y="101046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5"/>
          <p:cNvSpPr/>
          <p:nvPr/>
        </p:nvSpPr>
        <p:spPr>
          <a:xfrm>
            <a:off x="4719250" y="316124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5"/>
          <p:cNvSpPr/>
          <p:nvPr/>
        </p:nvSpPr>
        <p:spPr>
          <a:xfrm>
            <a:off x="3775675" y="39703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5"/>
          <p:cNvSpPr/>
          <p:nvPr/>
        </p:nvSpPr>
        <p:spPr>
          <a:xfrm>
            <a:off x="3775675" y="2446575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5"/>
          <p:cNvSpPr/>
          <p:nvPr/>
        </p:nvSpPr>
        <p:spPr>
          <a:xfrm>
            <a:off x="2841100" y="3147801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5"/>
          <p:cNvSpPr/>
          <p:nvPr/>
        </p:nvSpPr>
        <p:spPr>
          <a:xfrm>
            <a:off x="4719250" y="17229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  <MediaLengthInSeconds xmlns="4bebffc6-b3af-4121-a6f6-77b124c923c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0" ma:contentTypeDescription="Create a new document." ma:contentTypeScope="" ma:versionID="045b84b86c7879355cb05c10a8e166c1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cfb5c9f2fbbfb9f5abdc1f97cfc336e4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65679C-DE1A-4F50-9FC3-4DC451ECF57B}">
  <ds:schemaRefs>
    <ds:schemaRef ds:uri="http://schemas.microsoft.com/office/2006/metadata/properties"/>
    <ds:schemaRef ds:uri="http://schemas.microsoft.com/office/infopath/2007/PartnerControls"/>
    <ds:schemaRef ds:uri="95a96852-b131-4598-b7ec-a8e94bbe3ddd"/>
    <ds:schemaRef ds:uri="f8d1b9f2-fed3-4e8f-8f36-1fbf8a3a319c"/>
    <ds:schemaRef ds:uri="4bebffc6-b3af-4121-a6f6-77b124c923cd"/>
    <ds:schemaRef ds:uri="cece20dc-0d29-4254-a319-5ff0cdb992ff"/>
  </ds:schemaRefs>
</ds:datastoreItem>
</file>

<file path=customXml/itemProps2.xml><?xml version="1.0" encoding="utf-8"?>
<ds:datastoreItem xmlns:ds="http://schemas.openxmlformats.org/officeDocument/2006/customXml" ds:itemID="{BF1EF7C2-F646-4255-A32A-E71A36A6BA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97E48A-0CDE-4E55-A9E6-9B42941289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1816</TotalTime>
  <Words>1652</Words>
  <Application>Microsoft Office PowerPoint</Application>
  <PresentationFormat>On-screen Show (16:9)</PresentationFormat>
  <Paragraphs>223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Roboto</vt:lpstr>
      <vt:lpstr>Simple Light</vt:lpstr>
      <vt:lpstr>Diemwnt 9: Cyfarwyddiadau</vt:lpstr>
      <vt:lpstr>PowerPoint Presentation</vt:lpstr>
      <vt:lpstr>Diemwnt 9 - Rheoli Ymddygiad – Herfeiddiol ​</vt:lpstr>
      <vt:lpstr>PowerPoint Presentation</vt:lpstr>
      <vt:lpstr>Diemwnt 9 - Rheoli Ymddygiad – Aflonyddwch lefel isel: gwneud synau hurt ​</vt:lpstr>
      <vt:lpstr>PowerPoint Presentation</vt:lpstr>
      <vt:lpstr>Diemwnt 9 - Rheoli Ymddygiad – Gwrthod gweithio ​</vt:lpstr>
      <vt:lpstr>PowerPoint Presentation</vt:lpstr>
      <vt:lpstr>Diemwnt 9 - Rheoli Ymddygiad – Iaith gamdriniol  ​</vt:lpstr>
      <vt:lpstr>Diemwnt 9 Argraffadwy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Diamond 9: Instructions</dc:title>
  <dc:creator>Jessica Roberts</dc:creator>
  <cp:lastModifiedBy>Jessica Roberts</cp:lastModifiedBy>
  <cp:revision>83</cp:revision>
  <dcterms:modified xsi:type="dcterms:W3CDTF">2025-09-02T16:16:34Z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  <property fmtid="{D5CDD505-2E9C-101B-9397-08002B2CF9AE}" pid="4" name="Order">
    <vt:r8>135600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