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2" r:id="rId3"/>
    <p:sldId id="259" r:id="rId4"/>
    <p:sldId id="257" r:id="rId5"/>
    <p:sldId id="258" r:id="rId6"/>
    <p:sldId id="263" r:id="rId7"/>
    <p:sldId id="260" r:id="rId8"/>
    <p:sldId id="26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1BA9B9-7F6D-4B7A-B4AF-3CD247FEA650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C17036-22AE-481F-8EC0-52735D35E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3671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C17036-22AE-481F-8EC0-52735D35E2F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5533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6B3F1-D749-91E5-36D8-5766248C48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55008-2BC8-5199-6EE4-9368CCB2B0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26E727-54ED-1728-D29C-0E1F886CFA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16BBF-BBB5-4645-B5B2-EF4546852AFA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E4BE12-7E3A-CAEB-DE83-D46F8E6EA0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FB0623-EEC5-57EE-09AC-DC05138053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D4B0E-2D16-4767-B33F-EA21C47568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4553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03BDF7-4CF3-D1BF-0624-9AA08D1B13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6A17AF-6FAA-D457-E41E-529C9F1CDD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EFE7B7-E1AE-CC77-C755-EC587AF36F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16BBF-BBB5-4645-B5B2-EF4546852AFA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80991E-AE8C-3C8A-563D-D4039332AF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ED1EEF-0916-5B57-A974-B83C13764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D4B0E-2D16-4767-B33F-EA21C47568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7120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B010C0-B05C-9441-2E65-8916F3F3F3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926EF3-E07A-9984-939F-8076E3254F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7C8CD2-DA93-AAFA-BF1F-AC2DE8075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16BBF-BBB5-4645-B5B2-EF4546852AFA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1BC48D-0290-583B-2349-E3F707D359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F59671-BA6C-F0D4-7074-F348D36B41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D4B0E-2D16-4767-B33F-EA21C47568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89226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88311-D0CF-9F6C-5F5F-71E1DC140D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47D025-ED53-C9F8-A999-2C9946C473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EB53DB-C007-D377-69F7-BF52CEC7F5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AD6D8E-08BB-CE75-A65D-0A4A12D115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16BBF-BBB5-4645-B5B2-EF4546852AFA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2945FB-798F-7DBC-0AAC-BAEA04E1C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A7D193-3666-0556-EF90-F3EB74D328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D4B0E-2D16-4767-B33F-EA21C47568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78313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58FE7-E563-0BCA-AE9F-CBAD3F596B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C73844-1A5D-DC23-F396-A7F717CC4D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02EF1E-D0A5-0A2D-85B4-2ECA8A8004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76F7801-A85C-9189-3336-5F6CD54AA8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6F1345-745C-33AC-8740-3AFBD72A28B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1F8AB5E-93D5-2829-1A76-8443D1958D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16BBF-BBB5-4645-B5B2-EF4546852AFA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5A180C-6E72-8071-137F-06893982F2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94E8B12-9D26-A0C0-3190-208900ECFE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D4B0E-2D16-4767-B33F-EA21C47568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981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FF0006-C32A-DBEC-1250-1FAA8BC8CC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285CB59-7085-789E-5F4D-D9E09F9E1D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16BBF-BBB5-4645-B5B2-EF4546852AFA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8B1BCA-3070-6CB8-D6AD-89607F58A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B76679-DC97-38D9-0D8B-3773D3B0F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D4B0E-2D16-4767-B33F-EA21C47568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60877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2138182-D4CC-BADD-19BB-E73638BDC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16BBF-BBB5-4645-B5B2-EF4546852AFA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BEB969-5EA6-586B-671E-2371D29B17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6732DD-CFDD-64B0-1673-954880A219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D4B0E-2D16-4767-B33F-EA21C47568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20315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F162D-816B-E018-6FB1-7BD8F5AEC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D9DF0F-76E4-60D8-2A4B-F3A8E117FC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FA84E7-47CF-EECF-F7D7-BD49BA680B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9A492B-CFCB-E951-42E6-0A108C160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16BBF-BBB5-4645-B5B2-EF4546852AFA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A0FE86-F2FA-C324-D926-EE68B3469A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D405AF-F986-6A00-191E-50B758AE98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D4B0E-2D16-4767-B33F-EA21C47568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24489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2D151-7C37-019E-4CC1-95E7648F69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6DBF074-818E-04DD-5AF2-4355FE3282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590ADB-C2B0-B198-69C8-C6959BCF93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6967AB-FC37-9E8A-7028-A47148C9D4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16BBF-BBB5-4645-B5B2-EF4546852AFA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750DEF-2424-8ED0-BFCA-0333C603EF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BD8B71-227E-EA90-ECA7-CB4A1B52AF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D4B0E-2D16-4767-B33F-EA21C47568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04082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852B01-4A86-FB67-C58F-44057AEC2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2F0A61-D998-CE62-A51D-A3D8A3AF99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6249B6-F592-B47C-650F-5DFAB9273A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16BBF-BBB5-4645-B5B2-EF4546852AFA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A04465-5848-7B24-1AAF-C38E61EB87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23966C-BF89-FB92-657F-7BC5D9A976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D4B0E-2D16-4767-B33F-EA21C47568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54130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E64C807-1D6D-905E-2A3C-E95946E475F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A7C0A3-1CE2-701A-E397-1A7104BA53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4B6BA3-DCDC-27B1-8647-B59CB7D917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16BBF-BBB5-4645-B5B2-EF4546852AFA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1054FA-36C2-FA7F-A0BC-A9D63E5169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EA4395-04CB-A82F-29FF-4C9BBDA91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D4B0E-2D16-4767-B33F-EA21C47568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66216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38F111A-87D1-A237-C00A-ACB687D1C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3049EE-1753-25E7-BE70-0B37C7A5C3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9AB083-2704-DF0A-9B5A-0521ABAE268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C16BBF-BBB5-4645-B5B2-EF4546852AFA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CE7F7D-4713-4A25-5E92-9635FA35F23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13658F-8AA2-AC30-20E5-C5B55E9772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AD4B0E-2D16-4767-B33F-EA21C47568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7138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stax.org/books/university-physics-volume-1/pages/15-1-simple-harmonic-motion" TargetMode="External"/><Relationship Id="rId2" Type="http://schemas.openxmlformats.org/officeDocument/2006/relationships/hyperlink" Target="https://www.birmingham.ac.uk/teachers/study-resources/stem/Physics/harmonic-motion.aspx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5B310-189F-25E4-29E7-5345A2EAA4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588963"/>
            <a:ext cx="9144000" cy="2387600"/>
          </a:xfrm>
        </p:spPr>
        <p:txBody>
          <a:bodyPr/>
          <a:lstStyle/>
          <a:p>
            <a:r>
              <a:rPr lang="en-GB" b="1" dirty="0"/>
              <a:t>5 Simple Harmonic Motion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2B4C91-73B2-7D10-3FEF-A4A44EB56C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76057" y="3591152"/>
            <a:ext cx="9144000" cy="1655762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Hooke’s Law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SHM equation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Mass on a spring</a:t>
            </a:r>
          </a:p>
        </p:txBody>
      </p:sp>
    </p:spTree>
    <p:extLst>
      <p:ext uri="{BB962C8B-B14F-4D97-AF65-F5344CB8AC3E}">
        <p14:creationId xmlns:p14="http://schemas.microsoft.com/office/powerpoint/2010/main" val="25379749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FD63A-F795-6B0A-57F0-4B7E07EB8B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Work done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95ECC8-B5A6-49E1-F475-067E1CCC2F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Work done is the energy put into an object by applying a force over a distance.</a:t>
            </a:r>
          </a:p>
          <a:p>
            <a:pPr marL="0" indent="0">
              <a:buNone/>
            </a:pPr>
            <a:r>
              <a:rPr lang="en-GB" dirty="0"/>
              <a:t>Work done =</a:t>
            </a:r>
            <a:r>
              <a:rPr lang="en-GB" dirty="0" err="1"/>
              <a:t>Fx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If F depends on the displacement x then we have to integrate over small distances dx to get the total work done.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E8F2B51-74F4-E8B8-B7A3-F97DECE3DC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4310743"/>
            <a:ext cx="2681599" cy="8903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9DB56C7-80AA-8023-156F-5D9F516AB3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4743" y="4124653"/>
            <a:ext cx="3894932" cy="245530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477ED5A-14ED-62DD-95DF-637BEB3E8CE4}"/>
              </a:ext>
            </a:extLst>
          </p:cNvPr>
          <p:cNvSpPr txBox="1"/>
          <p:nvPr/>
        </p:nvSpPr>
        <p:spPr>
          <a:xfrm>
            <a:off x="5023757" y="4571264"/>
            <a:ext cx="16219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Force(x)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C48310E-3DC2-AFBD-1186-AD694E9A37DC}"/>
              </a:ext>
            </a:extLst>
          </p:cNvPr>
          <p:cNvSpPr txBox="1"/>
          <p:nvPr/>
        </p:nvSpPr>
        <p:spPr>
          <a:xfrm>
            <a:off x="7391400" y="6270171"/>
            <a:ext cx="838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x</a:t>
            </a:r>
            <a:endParaRPr lang="en-GB" dirty="0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2EB01A4C-760E-9E15-EF5F-CB6B8A99C7BE}"/>
              </a:ext>
            </a:extLst>
          </p:cNvPr>
          <p:cNvCxnSpPr/>
          <p:nvPr/>
        </p:nvCxnSpPr>
        <p:spPr>
          <a:xfrm flipH="1">
            <a:off x="8948057" y="4310743"/>
            <a:ext cx="1828800" cy="722186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C2A3202C-5A1B-033B-0AFF-C959A6A5982D}"/>
              </a:ext>
            </a:extLst>
          </p:cNvPr>
          <p:cNvSpPr txBox="1"/>
          <p:nvPr/>
        </p:nvSpPr>
        <p:spPr>
          <a:xfrm>
            <a:off x="10875693" y="4022033"/>
            <a:ext cx="12300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Work done</a:t>
            </a:r>
          </a:p>
        </p:txBody>
      </p:sp>
    </p:spTree>
    <p:extLst>
      <p:ext uri="{BB962C8B-B14F-4D97-AF65-F5344CB8AC3E}">
        <p14:creationId xmlns:p14="http://schemas.microsoft.com/office/powerpoint/2010/main" val="26811222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8F79CB-3EAD-7B04-37B4-43100E0C4F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Hooke’s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94B27B-BB6D-E63D-6555-481BDB3C56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Hooke’s Law is a description of how the force of a spring changes with extension or compression.</a:t>
            </a:r>
          </a:p>
          <a:p>
            <a:pPr marL="0" indent="0">
              <a:buNone/>
            </a:pPr>
            <a:r>
              <a:rPr lang="en-GB" dirty="0"/>
              <a:t>It states that the force required to extend or compress a spring is proportional to the displacement from the equilibrium position of the spring.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energy of a spring is given by the work done on the spring to displace it a distance x.</a:t>
            </a:r>
          </a:p>
          <a:p>
            <a:pPr marL="0" indent="0">
              <a:buNone/>
            </a:pPr>
            <a:r>
              <a:rPr lang="en-GB" dirty="0"/>
              <a:t>This is given by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38115A7-1F32-4945-31E3-8570F23DCF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82819" y="5388429"/>
            <a:ext cx="6674983" cy="120424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3F03B39-B81E-0810-ACF6-8FAD575631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3078" y="3635828"/>
            <a:ext cx="1531979" cy="485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13615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BC82BF-F830-6F4E-FFAD-849E730F47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simple harmonic motion(SHM)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CA7B8B-C43B-5077-96AE-787B4844CB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SHM is motion defined by a particular characteristic:</a:t>
            </a:r>
          </a:p>
          <a:p>
            <a:r>
              <a:rPr lang="en-GB" dirty="0"/>
              <a:t>The body is acted upon by a </a:t>
            </a:r>
            <a:r>
              <a:rPr lang="en-GB" b="1" dirty="0"/>
              <a:t>restoring force </a:t>
            </a:r>
            <a:r>
              <a:rPr lang="en-GB" dirty="0"/>
              <a:t>such that:</a:t>
            </a:r>
          </a:p>
          <a:p>
            <a:pPr marL="0" indent="0">
              <a:buNone/>
            </a:pPr>
            <a:r>
              <a:rPr lang="en-GB" dirty="0"/>
              <a:t>Where a is the acceleration, k is a constant and x is the displacement from the equilibrium position. </a:t>
            </a:r>
          </a:p>
          <a:p>
            <a:pPr marL="0" indent="0">
              <a:buNone/>
            </a:pPr>
            <a:r>
              <a:rPr lang="en-GB" dirty="0"/>
              <a:t>Therefore, the force is proportional to the displacement from the equilibrium position and always </a:t>
            </a:r>
            <a:r>
              <a:rPr lang="en-GB" b="1" dirty="0"/>
              <a:t>points towards the equilibrium position</a:t>
            </a:r>
            <a:r>
              <a:rPr lang="en-GB" dirty="0"/>
              <a:t>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F14BF4D-C48C-EC75-FA99-BE4DA0AEE3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02703" y="2347225"/>
            <a:ext cx="1387498" cy="406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75075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D536B-F466-4995-358E-2C7F0BE3CC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-158758"/>
            <a:ext cx="10515600" cy="1325563"/>
          </a:xfrm>
        </p:spPr>
        <p:txBody>
          <a:bodyPr/>
          <a:lstStyle/>
          <a:p>
            <a:r>
              <a:rPr lang="en-GB" b="1" dirty="0"/>
              <a:t>Mass on a spring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772FF9-C57E-907F-362A-2452D1311F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813478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mass on a spring is an example of simple harmonic motion.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9BA1A54-1537-DC69-2BD3-93D550948ABB}"/>
              </a:ext>
            </a:extLst>
          </p:cNvPr>
          <p:cNvSpPr txBox="1"/>
          <p:nvPr/>
        </p:nvSpPr>
        <p:spPr>
          <a:xfrm>
            <a:off x="583918" y="2653821"/>
            <a:ext cx="335279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Equilibrium </a:t>
            </a:r>
          </a:p>
          <a:p>
            <a:r>
              <a:rPr lang="en-GB" sz="2800" b="1" dirty="0"/>
              <a:t>position</a:t>
            </a:r>
            <a:endParaRPr lang="en-GB" b="1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CAF3F40-272B-7952-0A72-B8AC506B8DAD}"/>
              </a:ext>
            </a:extLst>
          </p:cNvPr>
          <p:cNvSpPr txBox="1"/>
          <p:nvPr/>
        </p:nvSpPr>
        <p:spPr>
          <a:xfrm>
            <a:off x="5562597" y="1760863"/>
            <a:ext cx="35269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Natural length L</a:t>
            </a:r>
            <a:endParaRPr lang="en-GB" b="1" dirty="0"/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7CE95C18-CE75-703C-561E-9D66B7574A2A}"/>
              </a:ext>
            </a:extLst>
          </p:cNvPr>
          <p:cNvGrpSpPr/>
          <p:nvPr/>
        </p:nvGrpSpPr>
        <p:grpSpPr>
          <a:xfrm rot="5400000">
            <a:off x="1850567" y="2109337"/>
            <a:ext cx="4713516" cy="3341914"/>
            <a:chOff x="2209800" y="2481943"/>
            <a:chExt cx="4713516" cy="3341914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49472EC5-4044-4313-C430-A905EB1CA29D}"/>
                </a:ext>
              </a:extLst>
            </p:cNvPr>
            <p:cNvSpPr/>
            <p:nvPr/>
          </p:nvSpPr>
          <p:spPr>
            <a:xfrm>
              <a:off x="2209800" y="2993571"/>
              <a:ext cx="130629" cy="2100943"/>
            </a:xfrm>
            <a:prstGeom prst="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F8673E77-67B1-42A5-D236-14F122E9F132}"/>
                </a:ext>
              </a:extLst>
            </p:cNvPr>
            <p:cNvSpPr/>
            <p:nvPr/>
          </p:nvSpPr>
          <p:spPr>
            <a:xfrm>
              <a:off x="4474031" y="3472543"/>
              <a:ext cx="2449285" cy="1545771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ACB509E-1554-E443-FE61-AC8D51F5231C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340429" y="3657600"/>
              <a:ext cx="478972" cy="1295400"/>
            </a:xfrm>
            <a:prstGeom prst="line">
              <a:avLst/>
            </a:prstGeom>
            <a:ln w="762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B9D9A3C-8240-E7D0-F320-C68869A3D810}"/>
                </a:ext>
              </a:extLst>
            </p:cNvPr>
            <p:cNvCxnSpPr>
              <a:cxnSpLocks/>
            </p:cNvCxnSpPr>
            <p:nvPr/>
          </p:nvCxnSpPr>
          <p:spPr>
            <a:xfrm>
              <a:off x="2819401" y="3675459"/>
              <a:ext cx="228600" cy="1259682"/>
            </a:xfrm>
            <a:prstGeom prst="line">
              <a:avLst/>
            </a:prstGeom>
            <a:ln w="762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FBE0BBFA-11FC-E079-42C3-9FDAB9AE8C5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048001" y="3657600"/>
              <a:ext cx="478972" cy="1295400"/>
            </a:xfrm>
            <a:prstGeom prst="line">
              <a:avLst/>
            </a:prstGeom>
            <a:ln w="762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082737F7-34FE-0178-7141-1103C82CD116}"/>
                </a:ext>
              </a:extLst>
            </p:cNvPr>
            <p:cNvCxnSpPr>
              <a:cxnSpLocks/>
            </p:cNvCxnSpPr>
            <p:nvPr/>
          </p:nvCxnSpPr>
          <p:spPr>
            <a:xfrm>
              <a:off x="3526973" y="3675459"/>
              <a:ext cx="228600" cy="1259682"/>
            </a:xfrm>
            <a:prstGeom prst="line">
              <a:avLst/>
            </a:prstGeom>
            <a:ln w="762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1B65EFB5-7077-0059-3F2D-666D2BB7C013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766459" y="3657600"/>
              <a:ext cx="478972" cy="1295400"/>
            </a:xfrm>
            <a:prstGeom prst="line">
              <a:avLst/>
            </a:prstGeom>
            <a:ln w="762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27D954F3-526C-E398-CBAF-401472E2935C}"/>
                </a:ext>
              </a:extLst>
            </p:cNvPr>
            <p:cNvCxnSpPr>
              <a:cxnSpLocks/>
            </p:cNvCxnSpPr>
            <p:nvPr/>
          </p:nvCxnSpPr>
          <p:spPr>
            <a:xfrm>
              <a:off x="4245431" y="3675459"/>
              <a:ext cx="228600" cy="1259682"/>
            </a:xfrm>
            <a:prstGeom prst="line">
              <a:avLst/>
            </a:prstGeom>
            <a:ln w="762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8" name="Straight Arrow Connector 17">
              <a:extLst>
                <a:ext uri="{FF2B5EF4-FFF2-40B4-BE49-F238E27FC236}">
                  <a16:creationId xmlns:a16="http://schemas.microsoft.com/office/drawing/2014/main" id="{7B85808F-2ED6-A339-2006-14FB73416C70}"/>
                </a:ext>
              </a:extLst>
            </p:cNvPr>
            <p:cNvCxnSpPr>
              <a:cxnSpLocks/>
            </p:cNvCxnSpPr>
            <p:nvPr/>
          </p:nvCxnSpPr>
          <p:spPr>
            <a:xfrm>
              <a:off x="2340429" y="2895600"/>
              <a:ext cx="1665516" cy="0"/>
            </a:xfrm>
            <a:prstGeom prst="straightConnector1">
              <a:avLst/>
            </a:prstGeom>
            <a:ln w="76200"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184EA9E9-DEDB-E4FD-DB6F-1C6F66E42024}"/>
                </a:ext>
              </a:extLst>
            </p:cNvPr>
            <p:cNvCxnSpPr/>
            <p:nvPr/>
          </p:nvCxnSpPr>
          <p:spPr>
            <a:xfrm>
              <a:off x="4005945" y="2481943"/>
              <a:ext cx="0" cy="3341914"/>
            </a:xfrm>
            <a:prstGeom prst="line">
              <a:avLst/>
            </a:prstGeom>
            <a:ln w="76200">
              <a:prstDash val="dash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6" name="Straight Arrow Connector 25">
              <a:extLst>
                <a:ext uri="{FF2B5EF4-FFF2-40B4-BE49-F238E27FC236}">
                  <a16:creationId xmlns:a16="http://schemas.microsoft.com/office/drawing/2014/main" id="{7E5FBD01-F532-0C17-1717-08EB09E846CD}"/>
                </a:ext>
              </a:extLst>
            </p:cNvPr>
            <p:cNvCxnSpPr/>
            <p:nvPr/>
          </p:nvCxnSpPr>
          <p:spPr>
            <a:xfrm flipH="1">
              <a:off x="4005945" y="2895600"/>
              <a:ext cx="468086" cy="0"/>
            </a:xfrm>
            <a:prstGeom prst="straightConnector1">
              <a:avLst/>
            </a:prstGeom>
            <a:ln w="762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7" name="TextBox 26">
            <a:extLst>
              <a:ext uri="{FF2B5EF4-FFF2-40B4-BE49-F238E27FC236}">
                <a16:creationId xmlns:a16="http://schemas.microsoft.com/office/drawing/2014/main" id="{41019EB0-6749-32F0-1D79-F238E8EB515B}"/>
              </a:ext>
            </a:extLst>
          </p:cNvPr>
          <p:cNvSpPr txBox="1"/>
          <p:nvPr/>
        </p:nvSpPr>
        <p:spPr>
          <a:xfrm>
            <a:off x="5138057" y="3638319"/>
            <a:ext cx="36358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Displacement x</a:t>
            </a:r>
          </a:p>
        </p:txBody>
      </p:sp>
    </p:spTree>
    <p:extLst>
      <p:ext uri="{BB962C8B-B14F-4D97-AF65-F5344CB8AC3E}">
        <p14:creationId xmlns:p14="http://schemas.microsoft.com/office/powerpoint/2010/main" val="15580257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A4C38D-AA6E-3ED5-0418-1EC86AE358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9CD0B8-A055-990A-1A37-10CE769B85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165A6DB-ED59-B3AA-468A-4345E5259F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6030" y="706211"/>
            <a:ext cx="3959746" cy="5547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66364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752F0-BEE5-03A8-4BCC-F7F94D58A2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Exercises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80CF88-D0E8-C1AC-4B5D-AC3E456D91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dirty="0"/>
              <a:t>Consider a mass on a spring. The mass is 0.5kg the spring constant is 200Nm^-1, determine the singular frequency of the motion.</a:t>
            </a:r>
          </a:p>
          <a:p>
            <a:pPr marL="514350" indent="-514350">
              <a:buAutoNum type="arabicPeriod"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2. If the maximum amplitude of the motion is 0.1m calculate the maximum potential energy of the spring.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48677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0028E-17B6-F57F-025F-6E36489BC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Further Revision Material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F25E25-882B-4BB2-06F3-6B2F293437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Physics - simple harmonic motion - University of Birmingham</a:t>
            </a:r>
            <a:endParaRPr lang="en-GB" dirty="0"/>
          </a:p>
          <a:p>
            <a:r>
              <a:rPr lang="en-GB" dirty="0">
                <a:hlinkClick r:id="rId3"/>
              </a:rPr>
              <a:t>15.1 Simple Harmonic Motion - University Physics Volume 1 | OpenStax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37270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301</Words>
  <Application>Microsoft Office PowerPoint</Application>
  <PresentationFormat>Widescreen</PresentationFormat>
  <Paragraphs>37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5 Simple Harmonic Motion</vt:lpstr>
      <vt:lpstr>Work done</vt:lpstr>
      <vt:lpstr>Hooke’s Law</vt:lpstr>
      <vt:lpstr>What is simple harmonic motion(SHM)</vt:lpstr>
      <vt:lpstr>Mass on a spring</vt:lpstr>
      <vt:lpstr>PowerPoint Presentation</vt:lpstr>
      <vt:lpstr>Exercises</vt:lpstr>
      <vt:lpstr>Further Revision Material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 Sandever</dc:creator>
  <cp:lastModifiedBy>Chris Sandever</cp:lastModifiedBy>
  <cp:revision>25</cp:revision>
  <dcterms:created xsi:type="dcterms:W3CDTF">2023-01-07T19:41:29Z</dcterms:created>
  <dcterms:modified xsi:type="dcterms:W3CDTF">2023-01-31T16:19:24Z</dcterms:modified>
</cp:coreProperties>
</file>