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4"/>
  </p:notesMasterIdLst>
  <p:sldIdLst>
    <p:sldId id="256" r:id="rId2"/>
    <p:sldId id="278" r:id="rId3"/>
    <p:sldId id="279" r:id="rId4"/>
    <p:sldId id="280" r:id="rId5"/>
    <p:sldId id="281" r:id="rId6"/>
    <p:sldId id="282" r:id="rId7"/>
    <p:sldId id="283" r:id="rId8"/>
    <p:sldId id="284" r:id="rId9"/>
    <p:sldId id="285" r:id="rId10"/>
    <p:sldId id="286" r:id="rId11"/>
    <p:sldId id="287" r:id="rId12"/>
    <p:sldId id="28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792" autoAdjust="0"/>
  </p:normalViewPr>
  <p:slideViewPr>
    <p:cSldViewPr snapToGrid="0">
      <p:cViewPr varScale="1">
        <p:scale>
          <a:sx n="62" d="100"/>
          <a:sy n="62" d="100"/>
        </p:scale>
        <p:origin x="8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07D171-89DF-4B59-8320-69739DDE949E}" type="datetimeFigureOut">
              <a:rPr lang="en-GB" smtClean="0"/>
              <a:t>20/06/2021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FAE875-01A5-4FC9-BC74-A6B104FCC297}" type="slidenum">
              <a:rPr lang="en-GB" smtClean="0"/>
              <a:t>‹#›</a:t>
            </a:fld>
            <a:endParaRPr lang="en-GB" dirty="0"/>
          </a:p>
        </p:txBody>
      </p:sp>
    </p:spTree>
    <p:extLst>
      <p:ext uri="{BB962C8B-B14F-4D97-AF65-F5344CB8AC3E}">
        <p14:creationId xmlns:p14="http://schemas.microsoft.com/office/powerpoint/2010/main" val="42560335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FAE875-01A5-4FC9-BC74-A6B104FCC297}" type="slidenum">
              <a:rPr lang="en-GB" smtClean="0"/>
              <a:t>1</a:t>
            </a:fld>
            <a:endParaRPr lang="en-GB" dirty="0"/>
          </a:p>
        </p:txBody>
      </p:sp>
    </p:spTree>
    <p:extLst>
      <p:ext uri="{BB962C8B-B14F-4D97-AF65-F5344CB8AC3E}">
        <p14:creationId xmlns:p14="http://schemas.microsoft.com/office/powerpoint/2010/main" val="3919566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Universal music group has a good track record of partnering with promising entrepreneurs and has good experience of the wider music business industry, therefore, the company acts as matchmaker. (Evans and </a:t>
            </a:r>
            <a:r>
              <a:rPr lang="en-GB" sz="1800" dirty="0" err="1">
                <a:effectLst/>
                <a:latin typeface="Arial" panose="020B0604020202020204" pitchFamily="34" charset="0"/>
                <a:ea typeface="Calibri" panose="020F0502020204030204" pitchFamily="34" charset="0"/>
                <a:cs typeface="Arial" panose="020B0604020202020204" pitchFamily="34" charset="0"/>
              </a:rPr>
              <a:t>Schmalensee</a:t>
            </a:r>
            <a:r>
              <a:rPr lang="en-GB" sz="1800" dirty="0">
                <a:effectLst/>
                <a:latin typeface="Arial" panose="020B0604020202020204" pitchFamily="34" charset="0"/>
                <a:ea typeface="Calibri" panose="020F0502020204030204" pitchFamily="34" charset="0"/>
                <a:cs typeface="Arial" panose="020B0604020202020204" pitchFamily="34" charset="0"/>
              </a:rPr>
              <a:t> 2016, p.1-3). Universal music group encourages entrepreneurs who established their business out of their community, and as such, “61% of universal music group revenue comes from local artist” (</a:t>
            </a:r>
            <a:r>
              <a:rPr lang="en-GB" sz="1800" dirty="0" err="1">
                <a:effectLst/>
                <a:latin typeface="Arial" panose="020B0604020202020204" pitchFamily="34" charset="0"/>
                <a:ea typeface="Calibri" panose="020F0502020204030204" pitchFamily="34" charset="0"/>
                <a:cs typeface="Arial" panose="020B0604020202020204" pitchFamily="34" charset="0"/>
              </a:rPr>
              <a:t>Ingham</a:t>
            </a:r>
            <a:r>
              <a:rPr lang="en-GB" sz="1800" dirty="0">
                <a:effectLst/>
                <a:latin typeface="Arial" panose="020B0604020202020204" pitchFamily="34" charset="0"/>
                <a:ea typeface="Calibri" panose="020F0502020204030204" pitchFamily="34" charset="0"/>
                <a:cs typeface="Arial" panose="020B0604020202020204" pitchFamily="34" charset="0"/>
              </a:rPr>
              <a:t>, July 17, 2020)</a:t>
            </a:r>
          </a:p>
          <a:p>
            <a:endParaRPr lang="en-GB" dirty="0"/>
          </a:p>
        </p:txBody>
      </p:sp>
      <p:sp>
        <p:nvSpPr>
          <p:cNvPr id="4" name="Slide Number Placeholder 3"/>
          <p:cNvSpPr>
            <a:spLocks noGrp="1"/>
          </p:cNvSpPr>
          <p:nvPr>
            <p:ph type="sldNum" sz="quarter" idx="5"/>
          </p:nvPr>
        </p:nvSpPr>
        <p:spPr/>
        <p:txBody>
          <a:bodyPr/>
          <a:lstStyle/>
          <a:p>
            <a:fld id="{7FFAE875-01A5-4FC9-BC74-A6B104FCC297}" type="slidenum">
              <a:rPr lang="en-GB" smtClean="0"/>
              <a:t>2</a:t>
            </a:fld>
            <a:endParaRPr lang="en-GB" dirty="0"/>
          </a:p>
        </p:txBody>
      </p:sp>
    </p:spTree>
    <p:extLst>
      <p:ext uri="{BB962C8B-B14F-4D97-AF65-F5344CB8AC3E}">
        <p14:creationId xmlns:p14="http://schemas.microsoft.com/office/powerpoint/2010/main" val="3589613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 the age of digitalisation of the music space, the company pushed for digital innovation initiatives such as the Universal Music Group’s Accelerator Engagement Network, Capitol360 Innovation Centre, in-house incubator Abbey Road RED, and Digital Innovation Licenses. </a:t>
            </a:r>
            <a:r>
              <a:rPr lang="en-GB" sz="1800" dirty="0">
                <a:effectLst/>
                <a:latin typeface="Arial" panose="020B0604020202020204" pitchFamily="34" charset="0"/>
                <a:ea typeface="Calibri" panose="020F0502020204030204" pitchFamily="34" charset="0"/>
                <a:cs typeface="Arial" panose="020B0604020202020204" pitchFamily="34" charset="0"/>
              </a:rPr>
              <a:t>(Universal Music Group, 2021).</a:t>
            </a:r>
          </a:p>
          <a:p>
            <a:r>
              <a:rPr lang="en-GB" sz="1800" dirty="0">
                <a:effectLst/>
                <a:latin typeface="Arial" panose="020B0604020202020204" pitchFamily="34" charset="0"/>
                <a:ea typeface="Calibri" panose="020F0502020204030204" pitchFamily="34" charset="0"/>
                <a:cs typeface="Arial" panose="020B0604020202020204" pitchFamily="34" charset="0"/>
              </a:rPr>
              <a:t>The digital disruption of the 21</a:t>
            </a:r>
            <a:r>
              <a:rPr lang="en-GB" sz="1800" baseline="30000" dirty="0">
                <a:effectLst/>
                <a:latin typeface="Arial" panose="020B0604020202020204" pitchFamily="34" charset="0"/>
                <a:ea typeface="Calibri" panose="020F0502020204030204" pitchFamily="34" charset="0"/>
                <a:cs typeface="Arial" panose="020B0604020202020204" pitchFamily="34" charset="0"/>
              </a:rPr>
              <a:t>st</a:t>
            </a:r>
            <a:r>
              <a:rPr lang="en-GB" sz="1800" dirty="0">
                <a:effectLst/>
                <a:latin typeface="Arial" panose="020B0604020202020204" pitchFamily="34" charset="0"/>
                <a:ea typeface="Calibri" panose="020F0502020204030204" pitchFamily="34" charset="0"/>
                <a:cs typeface="Arial" panose="020B0604020202020204" pitchFamily="34" charset="0"/>
              </a:rPr>
              <a:t> century in the music business was profound and emergence of the internet that possess capacity of sharing files had dramatically changed how consumers engage with music. (</a:t>
            </a:r>
            <a:r>
              <a:rPr lang="en-GB" sz="1800" dirty="0" err="1">
                <a:effectLst/>
                <a:latin typeface="Arial" panose="020B0604020202020204" pitchFamily="34" charset="0"/>
                <a:ea typeface="Calibri" panose="020F0502020204030204" pitchFamily="34" charset="0"/>
                <a:cs typeface="Arial" panose="020B0604020202020204" pitchFamily="34" charset="0"/>
              </a:rPr>
              <a:t>Tschmuck</a:t>
            </a:r>
            <a:r>
              <a:rPr lang="en-GB" sz="1800" dirty="0">
                <a:effectLst/>
                <a:latin typeface="Arial" panose="020B0604020202020204" pitchFamily="34" charset="0"/>
                <a:ea typeface="Calibri" panose="020F0502020204030204" pitchFamily="34" charset="0"/>
                <a:cs typeface="Arial" panose="020B0604020202020204" pitchFamily="34" charset="0"/>
              </a:rPr>
              <a:t>, 2006). New streaming services gained greater access to the market such as Napster, iTunes, Pandora, Spotify, </a:t>
            </a:r>
            <a:r>
              <a:rPr lang="en-GB" sz="1800" dirty="0" err="1">
                <a:effectLst/>
                <a:latin typeface="Arial" panose="020B0604020202020204" pitchFamily="34" charset="0"/>
                <a:ea typeface="Calibri" panose="020F0502020204030204" pitchFamily="34" charset="0"/>
                <a:cs typeface="Arial" panose="020B0604020202020204" pitchFamily="34" charset="0"/>
              </a:rPr>
              <a:t>MySpace</a:t>
            </a:r>
            <a:r>
              <a:rPr lang="en-GB" sz="1800" dirty="0">
                <a:effectLst/>
                <a:latin typeface="Arial" panose="020B0604020202020204" pitchFamily="34" charset="0"/>
                <a:ea typeface="Calibri" panose="020F0502020204030204" pitchFamily="34" charset="0"/>
                <a:cs typeface="Arial" panose="020B0604020202020204" pitchFamily="34" charset="0"/>
              </a:rPr>
              <a:t> and </a:t>
            </a:r>
            <a:r>
              <a:rPr lang="en-GB" sz="1800" dirty="0" err="1">
                <a:effectLst/>
                <a:latin typeface="Arial" panose="020B0604020202020204" pitchFamily="34" charset="0"/>
                <a:ea typeface="Calibri" panose="020F0502020204030204" pitchFamily="34" charset="0"/>
                <a:cs typeface="Arial" panose="020B0604020202020204" pitchFamily="34" charset="0"/>
              </a:rPr>
              <a:t>Youtube</a:t>
            </a:r>
            <a:r>
              <a:rPr lang="en-GB" sz="1800" dirty="0">
                <a:effectLst/>
                <a:latin typeface="Arial" panose="020B0604020202020204" pitchFamily="34" charset="0"/>
                <a:ea typeface="Calibri" panose="020F0502020204030204" pitchFamily="34" charset="0"/>
                <a:cs typeface="Arial" panose="020B0604020202020204" pitchFamily="34" charset="0"/>
              </a:rPr>
              <a:t>, hence, changed the way in which music fans interact with music. </a:t>
            </a:r>
          </a:p>
        </p:txBody>
      </p:sp>
      <p:sp>
        <p:nvSpPr>
          <p:cNvPr id="4" name="Slide Number Placeholder 3"/>
          <p:cNvSpPr>
            <a:spLocks noGrp="1"/>
          </p:cNvSpPr>
          <p:nvPr>
            <p:ph type="sldNum" sz="quarter" idx="5"/>
          </p:nvPr>
        </p:nvSpPr>
        <p:spPr/>
        <p:txBody>
          <a:bodyPr/>
          <a:lstStyle/>
          <a:p>
            <a:fld id="{7FFAE875-01A5-4FC9-BC74-A6B104FCC297}" type="slidenum">
              <a:rPr lang="en-GB" smtClean="0"/>
              <a:t>3</a:t>
            </a:fld>
            <a:endParaRPr lang="en-GB" dirty="0"/>
          </a:p>
        </p:txBody>
      </p:sp>
    </p:spTree>
    <p:extLst>
      <p:ext uri="{BB962C8B-B14F-4D97-AF65-F5344CB8AC3E}">
        <p14:creationId xmlns:p14="http://schemas.microsoft.com/office/powerpoint/2010/main" val="13658646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Arial" panose="020B0604020202020204" pitchFamily="34" charset="0"/>
              </a:rPr>
              <a:t>The table shows that physical sales declined while digital sales (particularly, revenue from streaming and subscriptions) had increased substantially and resulted 20.1% increase of UMG’s </a:t>
            </a:r>
            <a:r>
              <a:rPr lang="en-GB" sz="1800" dirty="0">
                <a:solidFill>
                  <a:srgbClr val="202124"/>
                </a:solidFill>
                <a:effectLst/>
                <a:latin typeface="Arial" panose="020B0604020202020204" pitchFamily="34" charset="0"/>
                <a:ea typeface="Calibri" panose="020F0502020204030204" pitchFamily="34" charset="0"/>
                <a:cs typeface="Arial" panose="020B0604020202020204" pitchFamily="34" charset="0"/>
              </a:rPr>
              <a:t>earnings before interest, taxes, and amortization (</a:t>
            </a:r>
            <a:r>
              <a:rPr lang="en-GB" sz="1800" dirty="0">
                <a:effectLst/>
                <a:latin typeface="Arial" panose="020B0604020202020204" pitchFamily="34" charset="0"/>
                <a:ea typeface="Calibri" panose="020F0502020204030204" pitchFamily="34" charset="0"/>
                <a:cs typeface="Arial" panose="020B0604020202020204" pitchFamily="34" charset="0"/>
              </a:rPr>
              <a:t>EBITA). (</a:t>
            </a:r>
            <a:r>
              <a:rPr lang="en-GB" sz="1800" dirty="0" err="1">
                <a:effectLst/>
                <a:latin typeface="Arial" panose="020B0604020202020204" pitchFamily="34" charset="0"/>
                <a:ea typeface="Calibri" panose="020F0502020204030204" pitchFamily="34" charset="0"/>
                <a:cs typeface="Arial" panose="020B0604020202020204" pitchFamily="34" charset="0"/>
              </a:rPr>
              <a:t>Vivandi</a:t>
            </a:r>
            <a:r>
              <a:rPr lang="en-GB" sz="1800" dirty="0">
                <a:effectLst/>
                <a:latin typeface="Arial" panose="020B0604020202020204" pitchFamily="34" charset="0"/>
                <a:ea typeface="Calibri" panose="020F0502020204030204" pitchFamily="34" charset="0"/>
                <a:cs typeface="Arial" panose="020B0604020202020204" pitchFamily="34" charset="0"/>
              </a:rPr>
              <a:t>, Full year 2020 results, 2020).</a:t>
            </a:r>
          </a:p>
          <a:p>
            <a:endParaRPr lang="en-GB" sz="18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7FFAE875-01A5-4FC9-BC74-A6B104FCC297}" type="slidenum">
              <a:rPr lang="en-GB" smtClean="0"/>
              <a:t>4</a:t>
            </a:fld>
            <a:endParaRPr lang="en-GB" dirty="0"/>
          </a:p>
        </p:txBody>
      </p:sp>
    </p:spTree>
    <p:extLst>
      <p:ext uri="{BB962C8B-B14F-4D97-AF65-F5344CB8AC3E}">
        <p14:creationId xmlns:p14="http://schemas.microsoft.com/office/powerpoint/2010/main" val="23871225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rPr>
              <a:t>The digital disruption has been a challenge for the music industry; however, the era had been an opportunity for emerging artists who might otherwise never have a chance to succeed</a:t>
            </a: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rPr>
              <a:t>The established music companies did not embrace the </a:t>
            </a:r>
            <a:r>
              <a:rPr lang="en-GB" sz="1800" dirty="0" err="1">
                <a:solidFill>
                  <a:srgbClr val="000000"/>
                </a:solidFill>
                <a:effectLst/>
                <a:latin typeface="Times New Roman" panose="02020603050405020304" pitchFamily="18" charset="0"/>
                <a:ea typeface="Calibri" panose="020F0502020204030204" pitchFamily="34" charset="0"/>
              </a:rPr>
              <a:t>digitilisation</a:t>
            </a:r>
            <a:r>
              <a:rPr lang="en-GB" sz="1800" dirty="0">
                <a:solidFill>
                  <a:srgbClr val="000000"/>
                </a:solidFill>
                <a:effectLst/>
                <a:latin typeface="Times New Roman" panose="02020603050405020304" pitchFamily="18" charset="0"/>
                <a:ea typeface="Calibri" panose="020F0502020204030204" pitchFamily="34" charset="0"/>
              </a:rPr>
              <a:t> of the music industry in the early days of digital boom and the lengthy waiting period almost destroyed the business, until streaming came to the rescue years later. (Dowling, 2019). </a:t>
            </a: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rPr>
              <a:t>In 1999, Napster was released and changed how we engage and listen in music for ever. Napster vision was that the future of music is through internet and not in cassettes or CDs</a:t>
            </a:r>
          </a:p>
          <a:p>
            <a:pPr marL="285750" indent="-285750">
              <a:buFont typeface="Arial" panose="020B0604020202020204" pitchFamily="34" charset="0"/>
              <a:buChar char="•"/>
            </a:pP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FFAE875-01A5-4FC9-BC74-A6B104FCC297}" type="slidenum">
              <a:rPr lang="en-GB" smtClean="0"/>
              <a:t>5</a:t>
            </a:fld>
            <a:endParaRPr lang="en-GB" dirty="0"/>
          </a:p>
        </p:txBody>
      </p:sp>
    </p:spTree>
    <p:extLst>
      <p:ext uri="{BB962C8B-B14F-4D97-AF65-F5344CB8AC3E}">
        <p14:creationId xmlns:p14="http://schemas.microsoft.com/office/powerpoint/2010/main" val="23561684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Digital marketing is described as marketing activities of goods and services by using digital technologies to engage with potential consumers and turn into prospects and future customers. (Kotler et al, 2020. p23, 519-521)</a:t>
            </a:r>
          </a:p>
          <a:p>
            <a:pPr marL="285750" indent="-285750">
              <a:buFont typeface="Arial" panose="020B0604020202020204" pitchFamily="34" charset="0"/>
              <a:buChar char="•"/>
            </a:pP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FFAE875-01A5-4FC9-BC74-A6B104FCC297}" type="slidenum">
              <a:rPr lang="en-GB" smtClean="0"/>
              <a:t>6</a:t>
            </a:fld>
            <a:endParaRPr lang="en-GB" dirty="0"/>
          </a:p>
        </p:txBody>
      </p:sp>
    </p:spTree>
    <p:extLst>
      <p:ext uri="{BB962C8B-B14F-4D97-AF65-F5344CB8AC3E}">
        <p14:creationId xmlns:p14="http://schemas.microsoft.com/office/powerpoint/2010/main" val="4670267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rPr>
              <a:t>PEST refers to Political, Economic, Social and technology analysis to understand the environment that a business operates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dirty="0">
                <a:solidFill>
                  <a:srgbClr val="000000"/>
                </a:solidFill>
                <a:effectLst/>
                <a:latin typeface="Times New Roman" panose="02020603050405020304" pitchFamily="18" charset="0"/>
                <a:ea typeface="Calibri" panose="020F0502020204030204" pitchFamily="34" charset="0"/>
              </a:rPr>
              <a:t>UMC expanded its licences to companies like </a:t>
            </a:r>
            <a:r>
              <a:rPr lang="en-GB" sz="1800" dirty="0" err="1">
                <a:solidFill>
                  <a:srgbClr val="000000"/>
                </a:solidFill>
                <a:effectLst/>
                <a:latin typeface="Times New Roman" panose="02020603050405020304" pitchFamily="18" charset="0"/>
                <a:ea typeface="Calibri" panose="020F0502020204030204" pitchFamily="34" charset="0"/>
              </a:rPr>
              <a:t>Boomplay</a:t>
            </a:r>
            <a:r>
              <a:rPr lang="en-GB" sz="1800" dirty="0">
                <a:solidFill>
                  <a:srgbClr val="000000"/>
                </a:solidFill>
                <a:effectLst/>
                <a:latin typeface="Times New Roman" panose="02020603050405020304" pitchFamily="18" charset="0"/>
                <a:ea typeface="Calibri" panose="020F0502020204030204" pitchFamily="34" charset="0"/>
              </a:rPr>
              <a:t> in Africa with the potential of 50 million active users. (Universal Music Group, 2021). </a:t>
            </a: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FFAE875-01A5-4FC9-BC74-A6B104FCC297}" type="slidenum">
              <a:rPr lang="en-GB" smtClean="0"/>
              <a:t>7</a:t>
            </a:fld>
            <a:endParaRPr lang="en-GB" dirty="0"/>
          </a:p>
        </p:txBody>
      </p:sp>
    </p:spTree>
    <p:extLst>
      <p:ext uri="{BB962C8B-B14F-4D97-AF65-F5344CB8AC3E}">
        <p14:creationId xmlns:p14="http://schemas.microsoft.com/office/powerpoint/2010/main" val="23179337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There is a new type of digital music consumers that can exploit internet platforms and can experience unlimited digital inventories of digital music (Anderson, 2008).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modern digital music service, customers can co-create values and can co-produce the content he/she consumes, therefore, customer are more important than the content of the digital music. (Goggin and Spurgeon, 2007).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FFAE875-01A5-4FC9-BC74-A6B104FCC297}" type="slidenum">
              <a:rPr lang="en-GB" smtClean="0"/>
              <a:t>8</a:t>
            </a:fld>
            <a:endParaRPr lang="en-GB" dirty="0"/>
          </a:p>
        </p:txBody>
      </p:sp>
    </p:spTree>
    <p:extLst>
      <p:ext uri="{BB962C8B-B14F-4D97-AF65-F5344CB8AC3E}">
        <p14:creationId xmlns:p14="http://schemas.microsoft.com/office/powerpoint/2010/main" val="9642751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FFAE875-01A5-4FC9-BC74-A6B104FCC297}" type="slidenum">
              <a:rPr lang="en-GB" smtClean="0"/>
              <a:t>9</a:t>
            </a:fld>
            <a:endParaRPr lang="en-GB" dirty="0"/>
          </a:p>
        </p:txBody>
      </p:sp>
    </p:spTree>
    <p:extLst>
      <p:ext uri="{BB962C8B-B14F-4D97-AF65-F5344CB8AC3E}">
        <p14:creationId xmlns:p14="http://schemas.microsoft.com/office/powerpoint/2010/main" val="16458660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FFAE875-01A5-4FC9-BC74-A6B104FCC297}" type="slidenum">
              <a:rPr lang="en-GB" smtClean="0"/>
              <a:t>10</a:t>
            </a:fld>
            <a:endParaRPr lang="en-GB" dirty="0"/>
          </a:p>
        </p:txBody>
      </p:sp>
    </p:spTree>
    <p:extLst>
      <p:ext uri="{BB962C8B-B14F-4D97-AF65-F5344CB8AC3E}">
        <p14:creationId xmlns:p14="http://schemas.microsoft.com/office/powerpoint/2010/main" val="3625284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FFAE875-01A5-4FC9-BC74-A6B104FCC297}" type="slidenum">
              <a:rPr lang="en-GB" smtClean="0"/>
              <a:t>11</a:t>
            </a:fld>
            <a:endParaRPr lang="en-GB" dirty="0"/>
          </a:p>
        </p:txBody>
      </p:sp>
    </p:spTree>
    <p:extLst>
      <p:ext uri="{BB962C8B-B14F-4D97-AF65-F5344CB8AC3E}">
        <p14:creationId xmlns:p14="http://schemas.microsoft.com/office/powerpoint/2010/main" val="12851048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7FFAE875-01A5-4FC9-BC74-A6B104FCC297}" type="slidenum">
              <a:rPr lang="en-GB" smtClean="0"/>
              <a:t>12</a:t>
            </a:fld>
            <a:endParaRPr lang="en-GB" dirty="0"/>
          </a:p>
        </p:txBody>
      </p:sp>
    </p:spTree>
    <p:extLst>
      <p:ext uri="{BB962C8B-B14F-4D97-AF65-F5344CB8AC3E}">
        <p14:creationId xmlns:p14="http://schemas.microsoft.com/office/powerpoint/2010/main" val="30945079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138F63C-9F18-4F8D-87B1-19CC0A188363}" type="datetime1">
              <a:rPr lang="en-GB" smtClean="0"/>
              <a:t>20/06/2021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422916189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FAC686-D88B-4C55-8E02-0FEF9F8306C2}" type="datetime1">
              <a:rPr lang="en-GB" smtClean="0"/>
              <a:t>20/06/2021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23049561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210F3A98-EE9B-42DE-B945-0B870F0273CE}" type="datetime1">
              <a:rPr lang="en-GB" smtClean="0"/>
              <a:t>20/06/2021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403815681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9EE47E14-70DF-4E82-9477-0FF5F5A886F5}" type="datetime1">
              <a:rPr lang="en-GB" smtClean="0"/>
              <a:t>20/06/2021</a:t>
            </a:fld>
            <a:endParaRPr lang="en-GB" dirty="0"/>
          </a:p>
        </p:txBody>
      </p:sp>
      <p:sp>
        <p:nvSpPr>
          <p:cNvPr id="9" name="Footer Placeholder 8"/>
          <p:cNvSpPr>
            <a:spLocks noGrp="1"/>
          </p:cNvSpPr>
          <p:nvPr>
            <p:ph type="ftr" sz="quarter" idx="11"/>
          </p:nvPr>
        </p:nvSpPr>
        <p:spPr/>
        <p:txBody>
          <a:bodyPr/>
          <a:lstStyle/>
          <a:p>
            <a:endParaRPr lang="en-GB" dirty="0"/>
          </a:p>
        </p:txBody>
      </p:sp>
      <p:sp>
        <p:nvSpPr>
          <p:cNvPr id="10" name="Slide Number Placeholder 9"/>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2026768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2F15830A-3B44-4EEA-9752-D021BC60FAEE}" type="datetime1">
              <a:rPr lang="en-GB" smtClean="0"/>
              <a:t>20/06/2021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28E03E3-F786-456F-9CE9-C885BBD47413}" type="slidenum">
              <a:rPr lang="en-GB" smtClean="0"/>
              <a:t>‹#›</a:t>
            </a:fld>
            <a:endParaRPr lang="en-GB"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97561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0552A2F-8E76-4833-9466-A1451639860C}" type="datetime1">
              <a:rPr lang="en-GB" smtClean="0"/>
              <a:t>20/06/2021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2590226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A3D977-DD85-4B10-AE8B-4693F4DBD7AC}" type="datetime1">
              <a:rPr lang="en-GB" smtClean="0"/>
              <a:t>20/06/2021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1223910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2C4616CB-50A2-412A-8847-CDAB3B6F0DD1}" type="datetime1">
              <a:rPr lang="en-GB" smtClean="0"/>
              <a:t>20/06/2021</a:t>
            </a:fld>
            <a:endParaRPr lang="en-GB"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dirty="0"/>
          </a:p>
        </p:txBody>
      </p:sp>
      <p:sp>
        <p:nvSpPr>
          <p:cNvPr id="11" name="Slide Number Placeholder 10"/>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1352880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FB8E3F40-6777-42F4-8DF0-DAAA5EAF875C}" type="datetime1">
              <a:rPr lang="en-GB" smtClean="0"/>
              <a:t>20/06/2021</a:t>
            </a:fld>
            <a:endParaRPr lang="en-GB"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dirty="0"/>
          </a:p>
        </p:txBody>
      </p:sp>
      <p:sp>
        <p:nvSpPr>
          <p:cNvPr id="10" name="Slide Number Placeholder 9"/>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2215080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B54893-5DDA-4B3B-A3A1-CC91B43BF8ED}" type="datetime1">
              <a:rPr lang="en-GB" smtClean="0"/>
              <a:t>20/06/2021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2833340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6B2545-F3A9-433F-9604-D35513049314}" type="datetime1">
              <a:rPr lang="en-GB" smtClean="0"/>
              <a:t>20/06/2021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28E03E3-F786-456F-9CE9-C885BBD47413}" type="slidenum">
              <a:rPr lang="en-GB" smtClean="0"/>
              <a:t>‹#›</a:t>
            </a:fld>
            <a:endParaRPr lang="en-GB" dirty="0"/>
          </a:p>
        </p:txBody>
      </p:sp>
    </p:spTree>
    <p:extLst>
      <p:ext uri="{BB962C8B-B14F-4D97-AF65-F5344CB8AC3E}">
        <p14:creationId xmlns:p14="http://schemas.microsoft.com/office/powerpoint/2010/main" val="4161648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BD522344-E1EF-4D7B-A925-7F390DDED831}" type="datetime1">
              <a:rPr lang="en-GB" smtClean="0"/>
              <a:t>20/06/2021</a:t>
            </a:fld>
            <a:endParaRPr lang="en-GB"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B28E03E3-F786-456F-9CE9-C885BBD47413}" type="slidenum">
              <a:rPr lang="en-GB" smtClean="0"/>
              <a:t>‹#›</a:t>
            </a:fld>
            <a:endParaRPr lang="en-GB" dirty="0"/>
          </a:p>
        </p:txBody>
      </p:sp>
    </p:spTree>
    <p:extLst>
      <p:ext uri="{BB962C8B-B14F-4D97-AF65-F5344CB8AC3E}">
        <p14:creationId xmlns:p14="http://schemas.microsoft.com/office/powerpoint/2010/main" val="192005001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sldNum="0" hd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8.jpe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jpeg"/><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hyperlink" Target="https://www.vivendi.com/wp-content/uploads/2021/03/VIV_Pres_FY2020_ENG_VDEF.pdf" TargetMode="External"/><Relationship Id="rId3" Type="http://schemas.openxmlformats.org/officeDocument/2006/relationships/slideLayout" Target="../slideLayouts/slideLayout2.xml"/><Relationship Id="rId7" Type="http://schemas.openxmlformats.org/officeDocument/2006/relationships/hyperlink" Target="https://www.musicbusinessworldwide.com/stat-of-the-week-61-of-universal-music-groups-revenue-comes-from-local-artists/"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www.universalmusic.com/" TargetMode="External"/><Relationship Id="rId5" Type="http://schemas.openxmlformats.org/officeDocument/2006/relationships/image" Target="../media/image2.png"/><Relationship Id="rId4" Type="http://schemas.openxmlformats.org/officeDocument/2006/relationships/notesSlide" Target="../notesSlides/notesSlide10.xml"/><Relationship Id="rId9"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www.universalmusic.com/universal-music-group-and-leading-african-streaming-service-boomplay-expand-license-to-cover-47-countries-across-the-continent/"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dawsonera.com/abstract/9781292269603" TargetMode="External"/><Relationship Id="rId5" Type="http://schemas.openxmlformats.org/officeDocument/2006/relationships/hyperlink" Target="https://www.bbc.com/culture/article/20190531-napster-turns-20-how-it-changed-the-music-industry" TargetMode="External"/><Relationship Id="rId4" Type="http://schemas.openxmlformats.org/officeDocument/2006/relationships/hyperlink" Target="https://www.christenseninstitute.org/disruptive-innovation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i-scoop.eu/digital-transformation/" TargetMode="External"/><Relationship Id="rId5" Type="http://schemas.openxmlformats.org/officeDocument/2006/relationships/hyperlink" Target="https://www.wired.com/2008/02/ff-free/" TargetMode="External"/><Relationship Id="rId4" Type="http://schemas.openxmlformats.org/officeDocument/2006/relationships/hyperlink" Target="https://blackbirdpunk.com/2020/08/03/swot-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133538-16FE-45B7-A27E-009700D241AC}"/>
              </a:ext>
            </a:extLst>
          </p:cNvPr>
          <p:cNvSpPr>
            <a:spLocks noGrp="1"/>
          </p:cNvSpPr>
          <p:nvPr>
            <p:ph type="ctrTitle"/>
          </p:nvPr>
        </p:nvSpPr>
        <p:spPr>
          <a:xfrm>
            <a:off x="154163" y="658266"/>
            <a:ext cx="4345969" cy="1627792"/>
          </a:xfrm>
        </p:spPr>
        <p:txBody>
          <a:bodyPr>
            <a:normAutofit fontScale="90000"/>
          </a:bodyPr>
          <a:lstStyle/>
          <a:p>
            <a:pPr algn="l"/>
            <a:r>
              <a:rPr lang="en-GB" sz="2800" b="1" u="sng" dirty="0">
                <a:latin typeface="Arial" panose="020B0604020202020204" pitchFamily="34" charset="0"/>
                <a:cs typeface="Arial" panose="020B0604020202020204" pitchFamily="34" charset="0"/>
              </a:rPr>
              <a:t>Assignment Title:</a:t>
            </a:r>
            <a:br>
              <a:rPr lang="en-GB" sz="2800" b="1" dirty="0">
                <a:latin typeface="Calibri" panose="020F0502020204030204" pitchFamily="34" charset="0"/>
                <a:cs typeface="Calibri" panose="020F0502020204030204" pitchFamily="34" charset="0"/>
              </a:rPr>
            </a:br>
            <a:br>
              <a:rPr lang="en-GB" sz="2800" b="1" dirty="0">
                <a:latin typeface="Calibri" panose="020F0502020204030204" pitchFamily="34" charset="0"/>
                <a:cs typeface="Calibri" panose="020F0502020204030204" pitchFamily="34" charset="0"/>
              </a:rPr>
            </a:br>
            <a:r>
              <a:rPr lang="en-GB" sz="1600" b="1" dirty="0">
                <a:latin typeface="Arial" panose="020B0604020202020204" pitchFamily="34" charset="0"/>
                <a:cs typeface="Arial" panose="020B0604020202020204" pitchFamily="34" charset="0"/>
              </a:rPr>
              <a:t>Critically assess the market place of Universal Music Group</a:t>
            </a:r>
            <a:br>
              <a:rPr lang="en-GB" sz="2800" b="1" dirty="0">
                <a:latin typeface="Calibri" panose="020F0502020204030204" pitchFamily="34" charset="0"/>
                <a:cs typeface="Calibri" panose="020F0502020204030204" pitchFamily="34" charset="0"/>
              </a:rPr>
            </a:br>
            <a:endParaRPr lang="en-GB" sz="2800" b="1" dirty="0">
              <a:latin typeface="Calibri" panose="020F0502020204030204" pitchFamily="34" charset="0"/>
              <a:cs typeface="Calibri" panose="020F0502020204030204" pitchFamily="34" charset="0"/>
            </a:endParaRPr>
          </a:p>
        </p:txBody>
      </p:sp>
      <p:sp>
        <p:nvSpPr>
          <p:cNvPr id="3" name="Rectangle 2">
            <a:extLst>
              <a:ext uri="{FF2B5EF4-FFF2-40B4-BE49-F238E27FC236}">
                <a16:creationId xmlns:a16="http://schemas.microsoft.com/office/drawing/2014/main" id="{ABB45E52-E453-476A-9256-F2E319E51667}"/>
              </a:ext>
            </a:extLst>
          </p:cNvPr>
          <p:cNvSpPr/>
          <p:nvPr/>
        </p:nvSpPr>
        <p:spPr>
          <a:xfrm>
            <a:off x="6522109" y="6161306"/>
            <a:ext cx="184730" cy="407035"/>
          </a:xfrm>
          <a:prstGeom prst="rect">
            <a:avLst/>
          </a:prstGeom>
        </p:spPr>
        <p:txBody>
          <a:bodyPr wrap="none">
            <a:spAutoFit/>
          </a:bodyPr>
          <a:lstStyle/>
          <a:p>
            <a:pPr algn="ctr">
              <a:lnSpc>
                <a:spcPct val="107000"/>
              </a:lnSpc>
              <a:spcAft>
                <a:spcPts val="800"/>
              </a:spcAft>
            </a:pPr>
            <a:endPar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0" name="Title 1">
            <a:extLst>
              <a:ext uri="{FF2B5EF4-FFF2-40B4-BE49-F238E27FC236}">
                <a16:creationId xmlns:a16="http://schemas.microsoft.com/office/drawing/2014/main" id="{C4E3A7B1-0D63-4D51-AEE3-8CC57FEB840A}"/>
              </a:ext>
            </a:extLst>
          </p:cNvPr>
          <p:cNvSpPr txBox="1">
            <a:spLocks/>
          </p:cNvSpPr>
          <p:nvPr/>
        </p:nvSpPr>
        <p:spPr bwMode="blackWhite">
          <a:xfrm>
            <a:off x="154164" y="3584688"/>
            <a:ext cx="4345969" cy="1627792"/>
          </a:xfrm>
          <a:prstGeom prst="rect">
            <a:avLst/>
          </a:prstGeom>
          <a:solidFill>
            <a:srgbClr val="FFFFFF"/>
          </a:solidFill>
          <a:ln w="38100" cap="sq">
            <a:solidFill>
              <a:srgbClr val="404040"/>
            </a:solidFill>
            <a:miter lim="800000"/>
          </a:ln>
        </p:spPr>
        <p:txBody>
          <a:bodyPr vert="horz" lIns="274320" tIns="182880" rIns="274320" bIns="182880" rtlCol="0" anchor="ctr" anchorCtr="1">
            <a:noAutofit/>
          </a:bodyPr>
          <a:lstStyle>
            <a:lvl1pPr algn="ctr" defTabSz="914400" rtl="0" eaLnBrk="1" latinLnBrk="0" hangingPunct="1">
              <a:lnSpc>
                <a:spcPct val="90000"/>
              </a:lnSpc>
              <a:spcBef>
                <a:spcPct val="0"/>
              </a:spcBef>
              <a:buNone/>
              <a:defRPr sz="3800" kern="1200" cap="all" spc="200" baseline="0">
                <a:solidFill>
                  <a:srgbClr val="262626"/>
                </a:solidFill>
                <a:latin typeface="+mj-lt"/>
                <a:ea typeface="+mj-ea"/>
                <a:cs typeface="+mj-cs"/>
              </a:defRPr>
            </a:lvl1pPr>
          </a:lstStyle>
          <a:p>
            <a:pPr algn="l"/>
            <a:r>
              <a:rPr lang="en-GB" sz="1600" b="1" dirty="0">
                <a:latin typeface="Arial" panose="020B0604020202020204" pitchFamily="34" charset="0"/>
                <a:cs typeface="Arial" panose="020B0604020202020204" pitchFamily="34" charset="0"/>
              </a:rPr>
              <a:t>Name: </a:t>
            </a:r>
            <a:r>
              <a:rPr lang="en-GB" sz="1600" dirty="0">
                <a:latin typeface="Arial" panose="020B0604020202020204" pitchFamily="34" charset="0"/>
                <a:cs typeface="Arial" panose="020B0604020202020204" pitchFamily="34" charset="0"/>
              </a:rPr>
              <a:t>Abdirahman Osman Mohamed</a:t>
            </a:r>
          </a:p>
          <a:p>
            <a:pPr algn="l"/>
            <a:r>
              <a:rPr lang="en-GB" sz="1600" b="1" dirty="0">
                <a:latin typeface="Arial" panose="020B0604020202020204" pitchFamily="34" charset="0"/>
                <a:cs typeface="Arial" panose="020B0604020202020204" pitchFamily="34" charset="0"/>
              </a:rPr>
              <a:t>Student ID: </a:t>
            </a:r>
            <a:r>
              <a:rPr lang="en-GB" sz="1600" dirty="0">
                <a:latin typeface="Arial" panose="020B0604020202020204" pitchFamily="34" charset="0"/>
                <a:cs typeface="Arial" panose="020B0604020202020204" pitchFamily="34" charset="0"/>
              </a:rPr>
              <a:t>1916611</a:t>
            </a:r>
          </a:p>
          <a:p>
            <a:pPr algn="l"/>
            <a:r>
              <a:rPr lang="en-GB" sz="1600" b="1" dirty="0">
                <a:latin typeface="Arial" panose="020B0604020202020204" pitchFamily="34" charset="0"/>
                <a:cs typeface="Arial" panose="020B0604020202020204" pitchFamily="34" charset="0"/>
              </a:rPr>
              <a:t>Programme: </a:t>
            </a:r>
            <a:r>
              <a:rPr lang="en-GB" sz="1600" dirty="0">
                <a:latin typeface="Arial" panose="020B0604020202020204" pitchFamily="34" charset="0"/>
                <a:cs typeface="Arial" panose="020B0604020202020204" pitchFamily="34" charset="0"/>
              </a:rPr>
              <a:t>e-MBA</a:t>
            </a:r>
          </a:p>
          <a:p>
            <a:pPr algn="l"/>
            <a:r>
              <a:rPr lang="en-GB" sz="1600" b="1" dirty="0">
                <a:latin typeface="Arial" panose="020B0604020202020204" pitchFamily="34" charset="0"/>
                <a:cs typeface="Arial" panose="020B0604020202020204" pitchFamily="34" charset="0"/>
              </a:rPr>
              <a:t>Module:</a:t>
            </a:r>
            <a:r>
              <a:rPr lang="en-GB" sz="1600" dirty="0">
                <a:effectLst/>
                <a:latin typeface="Arial" panose="020B0604020202020204" pitchFamily="34" charset="0"/>
                <a:ea typeface="Calibri" panose="020F0502020204030204" pitchFamily="34" charset="0"/>
                <a:cs typeface="Arial" panose="020B0604020202020204" pitchFamily="34" charset="0"/>
              </a:rPr>
              <a:t> Digital Entrepreneurship (BMMB7002D)</a:t>
            </a:r>
            <a:endParaRPr lang="en-GB" sz="1600" b="1" dirty="0">
              <a:latin typeface="Arial" panose="020B0604020202020204" pitchFamily="34" charset="0"/>
              <a:cs typeface="Arial" panose="020B0604020202020204" pitchFamily="34" charset="0"/>
            </a:endParaRPr>
          </a:p>
        </p:txBody>
      </p:sp>
      <p:sp>
        <p:nvSpPr>
          <p:cNvPr id="5" name="AutoShape 2" descr="Screen Shot 2014-11-03 at 10.06.42 PM">
            <a:extLst>
              <a:ext uri="{FF2B5EF4-FFF2-40B4-BE49-F238E27FC236}">
                <a16:creationId xmlns:a16="http://schemas.microsoft.com/office/drawing/2014/main" id="{92408917-1F6E-49D7-AAC9-9524778E3E2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8" name="Picture 4" descr="Screen Shot 2014-11-03 at 10.06.42 PM">
            <a:extLst>
              <a:ext uri="{FF2B5EF4-FFF2-40B4-BE49-F238E27FC236}">
                <a16:creationId xmlns:a16="http://schemas.microsoft.com/office/drawing/2014/main" id="{C8CF98BA-CE29-4D58-BAF1-4E0DC5A841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54294" y="0"/>
            <a:ext cx="7537705" cy="5562659"/>
          </a:xfrm>
          <a:prstGeom prst="rect">
            <a:avLst/>
          </a:prstGeom>
          <a:noFill/>
          <a:extLst>
            <a:ext uri="{909E8E84-426E-40DD-AFC4-6F175D3DCCD1}">
              <a14:hiddenFill xmlns:a14="http://schemas.microsoft.com/office/drawing/2010/main">
                <a:solidFill>
                  <a:srgbClr val="FFFFFF"/>
                </a:solidFill>
              </a14:hiddenFill>
            </a:ext>
          </a:extLst>
        </p:spPr>
      </p:pic>
      <p:sp>
        <p:nvSpPr>
          <p:cNvPr id="6" name="Footer Placeholder 5">
            <a:extLst>
              <a:ext uri="{FF2B5EF4-FFF2-40B4-BE49-F238E27FC236}">
                <a16:creationId xmlns:a16="http://schemas.microsoft.com/office/drawing/2014/main" id="{8F683C8B-9BFC-4CF5-83D9-DFC4E1A6A220}"/>
              </a:ext>
            </a:extLst>
          </p:cNvPr>
          <p:cNvSpPr>
            <a:spLocks noGrp="1"/>
          </p:cNvSpPr>
          <p:nvPr>
            <p:ph type="ftr" sz="quarter" idx="11"/>
          </p:nvPr>
        </p:nvSpPr>
        <p:spPr/>
        <p:txBody>
          <a:bodyPr/>
          <a:lstStyle/>
          <a:p>
            <a:endParaRPr lang="en-GB" dirty="0"/>
          </a:p>
        </p:txBody>
      </p:sp>
      <p:pic>
        <p:nvPicPr>
          <p:cNvPr id="12" name="Picture 11">
            <a:extLst>
              <a:ext uri="{FF2B5EF4-FFF2-40B4-BE49-F238E27FC236}">
                <a16:creationId xmlns:a16="http://schemas.microsoft.com/office/drawing/2014/main" id="{AF06EA48-8160-4234-9C83-07A6FB237F14}"/>
              </a:ext>
            </a:extLst>
          </p:cNvPr>
          <p:cNvPicPr>
            <a:picLocks noChangeAspect="1"/>
          </p:cNvPicPr>
          <p:nvPr/>
        </p:nvPicPr>
        <p:blipFill>
          <a:blip r:embed="rId6"/>
          <a:stretch>
            <a:fillRect/>
          </a:stretch>
        </p:blipFill>
        <p:spPr>
          <a:xfrm>
            <a:off x="-71919" y="5562659"/>
            <a:ext cx="12263919" cy="1295342"/>
          </a:xfrm>
          <a:prstGeom prst="rect">
            <a:avLst/>
          </a:prstGeom>
        </p:spPr>
      </p:pic>
      <p:pic>
        <p:nvPicPr>
          <p:cNvPr id="4" name="Audio 3">
            <a:hlinkClick r:id="" action="ppaction://media"/>
            <a:extLst>
              <a:ext uri="{FF2B5EF4-FFF2-40B4-BE49-F238E27FC236}">
                <a16:creationId xmlns:a16="http://schemas.microsoft.com/office/drawing/2014/main" id="{E08FA134-D92F-44C0-8D10-7D5FD9C278F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4914911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1596"/>
    </mc:Choice>
    <mc:Fallback>
      <p:transition spd="slow" advTm="11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947-A673-4E28-85FC-805111BE10F2}"/>
              </a:ext>
            </a:extLst>
          </p:cNvPr>
          <p:cNvSpPr>
            <a:spLocks noGrp="1"/>
          </p:cNvSpPr>
          <p:nvPr>
            <p:ph type="title"/>
          </p:nvPr>
        </p:nvSpPr>
        <p:spPr>
          <a:xfrm>
            <a:off x="1707154" y="173582"/>
            <a:ext cx="7729728" cy="1188720"/>
          </a:xfrm>
        </p:spPr>
        <p:txBody>
          <a:bodyPr/>
          <a:lstStyle/>
          <a:p>
            <a:r>
              <a:rPr lang="en-GB" b="1" dirty="0">
                <a:latin typeface="Arial" panose="020B0604020202020204" pitchFamily="34" charset="0"/>
                <a:cs typeface="Arial" panose="020B0604020202020204" pitchFamily="34" charset="0"/>
              </a:rPr>
              <a:t>Overview and INTRODUCTION</a:t>
            </a:r>
          </a:p>
        </p:txBody>
      </p:sp>
      <p:sp>
        <p:nvSpPr>
          <p:cNvPr id="3" name="Content Placeholder 2">
            <a:extLst>
              <a:ext uri="{FF2B5EF4-FFF2-40B4-BE49-F238E27FC236}">
                <a16:creationId xmlns:a16="http://schemas.microsoft.com/office/drawing/2014/main" id="{9C360A1E-F1C2-4885-8734-642C7D710B23}"/>
              </a:ext>
            </a:extLst>
          </p:cNvPr>
          <p:cNvSpPr>
            <a:spLocks noGrp="1"/>
          </p:cNvSpPr>
          <p:nvPr>
            <p:ph idx="1"/>
          </p:nvPr>
        </p:nvSpPr>
        <p:spPr>
          <a:xfrm>
            <a:off x="0" y="1518161"/>
            <a:ext cx="12192000" cy="4194270"/>
          </a:xfrm>
        </p:spPr>
        <p:txBody>
          <a:bodyPr>
            <a:normAutofit/>
          </a:bodyPr>
          <a:lstStyle/>
          <a:p>
            <a:r>
              <a:rPr lang="en-GB" sz="2400" dirty="0">
                <a:latin typeface="Arial" panose="020B0604020202020204" pitchFamily="34" charset="0"/>
                <a:cs typeface="Arial" panose="020B0604020202020204" pitchFamily="34" charset="0"/>
              </a:rPr>
              <a:t>The report will assess the impact of disruptive technology in the music industry, particularly, </a:t>
            </a:r>
            <a:r>
              <a:rPr lang="en-GB" sz="2400" dirty="0">
                <a:effectLst/>
                <a:latin typeface="Arial" panose="020B0604020202020204" pitchFamily="34" charset="0"/>
                <a:ea typeface="Calibri" panose="020F0502020204030204" pitchFamily="34" charset="0"/>
                <a:cs typeface="Arial" panose="020B0604020202020204" pitchFamily="34" charset="0"/>
              </a:rPr>
              <a:t>the market position of Universal Music Group which is one of the largest music organisations in the world</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In the last two decades, many organisations have experienced disruptive technology in their business environment, hence, adopted new way of doing business. </a:t>
            </a:r>
          </a:p>
          <a:p>
            <a:r>
              <a:rPr lang="en-GB" sz="2400" dirty="0">
                <a:latin typeface="Arial" panose="020B0604020202020204" pitchFamily="34" charset="0"/>
                <a:cs typeface="Arial" panose="020B0604020202020204" pitchFamily="34" charset="0"/>
              </a:rPr>
              <a:t>The report will use PEST and SWOT analysis to emphasise the importance of business planning and to assess the environment that a business operates in. </a:t>
            </a:r>
          </a:p>
          <a:p>
            <a:r>
              <a:rPr lang="en-GB" sz="2400" dirty="0">
                <a:latin typeface="Arial" panose="020B0604020202020204" pitchFamily="34" charset="0"/>
                <a:cs typeface="Arial" panose="020B0604020202020204" pitchFamily="34" charset="0"/>
              </a:rPr>
              <a:t>The report will shed a light on changing consumer behaviour in the digital age and seeks to understand customer wants in the digital music industry. </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B6C073-B072-40DC-BDC4-A0D8987D71C2}"/>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52096E1-5385-4D48-BAE1-E76C59C516E8}"/>
              </a:ext>
            </a:extLst>
          </p:cNvPr>
          <p:cNvPicPr>
            <a:picLocks noChangeAspect="1"/>
          </p:cNvPicPr>
          <p:nvPr/>
        </p:nvPicPr>
        <p:blipFill>
          <a:blip r:embed="rId5"/>
          <a:stretch>
            <a:fillRect/>
          </a:stretch>
        </p:blipFill>
        <p:spPr>
          <a:xfrm>
            <a:off x="-42863" y="5486400"/>
            <a:ext cx="12277725" cy="1371601"/>
          </a:xfrm>
          <a:prstGeom prst="rect">
            <a:avLst/>
          </a:prstGeom>
        </p:spPr>
      </p:pic>
      <p:pic>
        <p:nvPicPr>
          <p:cNvPr id="6" name="Audio 5">
            <a:hlinkClick r:id="" action="ppaction://media"/>
            <a:extLst>
              <a:ext uri="{FF2B5EF4-FFF2-40B4-BE49-F238E27FC236}">
                <a16:creationId xmlns:a16="http://schemas.microsoft.com/office/drawing/2014/main" id="{94375389-4505-48EA-844A-0F612847ECC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28538513"/>
      </p:ext>
    </p:extLst>
  </p:cSld>
  <p:clrMapOvr>
    <a:masterClrMapping/>
  </p:clrMapOvr>
  <mc:AlternateContent xmlns:mc="http://schemas.openxmlformats.org/markup-compatibility/2006">
    <mc:Choice xmlns:p14="http://schemas.microsoft.com/office/powerpoint/2010/main" Requires="p14">
      <p:transition spd="slow" p14:dur="2000" advTm="76161"/>
    </mc:Choice>
    <mc:Fallback>
      <p:transition spd="slow" advTm="761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947-A673-4E28-85FC-805111BE10F2}"/>
              </a:ext>
            </a:extLst>
          </p:cNvPr>
          <p:cNvSpPr>
            <a:spLocks noGrp="1"/>
          </p:cNvSpPr>
          <p:nvPr>
            <p:ph type="title"/>
          </p:nvPr>
        </p:nvSpPr>
        <p:spPr>
          <a:xfrm>
            <a:off x="842481" y="173582"/>
            <a:ext cx="10787865" cy="1188720"/>
          </a:xfrm>
        </p:spPr>
        <p:txBody>
          <a:bodyPr>
            <a:normAutofit fontScale="90000"/>
          </a:bodyPr>
          <a:lstStyle/>
          <a:p>
            <a:r>
              <a:rPr lang="en-GB" sz="3100" b="1" dirty="0">
                <a:effectLst/>
                <a:latin typeface="Arial" panose="020B0604020202020204" pitchFamily="34" charset="0"/>
                <a:ea typeface="Calibri" panose="020F0502020204030204" pitchFamily="34" charset="0"/>
                <a:cs typeface="Arial" panose="020B0604020202020204" pitchFamily="34" charset="0"/>
              </a:rPr>
              <a:t>Market position of Universal Music Group</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C360A1E-F1C2-4885-8734-642C7D710B23}"/>
              </a:ext>
            </a:extLst>
          </p:cNvPr>
          <p:cNvSpPr>
            <a:spLocks noGrp="1"/>
          </p:cNvSpPr>
          <p:nvPr>
            <p:ph idx="1"/>
          </p:nvPr>
        </p:nvSpPr>
        <p:spPr>
          <a:xfrm>
            <a:off x="0" y="1518161"/>
            <a:ext cx="12192000" cy="4194270"/>
          </a:xfrm>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B6C073-B072-40DC-BDC4-A0D8987D71C2}"/>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52096E1-5385-4D48-BAE1-E76C59C516E8}"/>
              </a:ext>
            </a:extLst>
          </p:cNvPr>
          <p:cNvPicPr>
            <a:picLocks noChangeAspect="1"/>
          </p:cNvPicPr>
          <p:nvPr/>
        </p:nvPicPr>
        <p:blipFill>
          <a:blip r:embed="rId5"/>
          <a:stretch>
            <a:fillRect/>
          </a:stretch>
        </p:blipFill>
        <p:spPr>
          <a:xfrm>
            <a:off x="-42863" y="5486400"/>
            <a:ext cx="12277725" cy="1371601"/>
          </a:xfrm>
          <a:prstGeom prst="rect">
            <a:avLst/>
          </a:prstGeom>
        </p:spPr>
      </p:pic>
      <p:sp>
        <p:nvSpPr>
          <p:cNvPr id="7" name="TextBox 6">
            <a:extLst>
              <a:ext uri="{FF2B5EF4-FFF2-40B4-BE49-F238E27FC236}">
                <a16:creationId xmlns:a16="http://schemas.microsoft.com/office/drawing/2014/main" id="{D7297B8F-69CA-45BE-AAEB-AA20E417D7E3}"/>
              </a:ext>
            </a:extLst>
          </p:cNvPr>
          <p:cNvSpPr txBox="1"/>
          <p:nvPr/>
        </p:nvSpPr>
        <p:spPr>
          <a:xfrm>
            <a:off x="143838" y="1518161"/>
            <a:ext cx="11794733" cy="4893647"/>
          </a:xfrm>
          <a:prstGeom prst="rect">
            <a:avLst/>
          </a:prstGeom>
          <a:noFill/>
        </p:spPr>
        <p:txBody>
          <a:bodyPr wrap="square">
            <a:spAutoFit/>
          </a:bodyPr>
          <a:lstStyle/>
          <a:p>
            <a:pPr marL="342900" indent="-342900">
              <a:buFont typeface="Wingdings" panose="05000000000000000000" pitchFamily="2"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Universal Music Group (UMG) was established in 1995, when Music Entertainment Group, merged with Universal Studios Inc to form overall entertainment brand.</a:t>
            </a:r>
          </a:p>
          <a:p>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UMG has the biggest global market share that is approximately 34% and focuses on emerging markets such as China and Brazil</a:t>
            </a:r>
          </a:p>
          <a:p>
            <a:pPr marL="342900" indent="-342900">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ea typeface="Calibri" panose="020F0502020204030204" pitchFamily="34" charset="0"/>
                <a:cs typeface="Arial" panose="020B0604020202020204" pitchFamily="34" charset="0"/>
              </a:rPr>
              <a:t>There is an evidence of </a:t>
            </a:r>
            <a:r>
              <a:rPr lang="en-GB" sz="2400" dirty="0">
                <a:effectLst/>
                <a:latin typeface="Arial" panose="020B0604020202020204" pitchFamily="34" charset="0"/>
                <a:ea typeface="Calibri" panose="020F0502020204030204" pitchFamily="34" charset="0"/>
                <a:cs typeface="Arial" panose="020B0604020202020204" pitchFamily="34" charset="0"/>
              </a:rPr>
              <a:t> steep digital sales of the music industry  and subsequent decline of physical sales in the past decade. </a:t>
            </a: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8B8DA914-81C0-4782-9040-8B864CF216A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5174752"/>
      </p:ext>
    </p:extLst>
  </p:cSld>
  <p:clrMapOvr>
    <a:masterClrMapping/>
  </p:clrMapOvr>
  <mc:AlternateContent xmlns:mc="http://schemas.openxmlformats.org/markup-compatibility/2006">
    <mc:Choice xmlns:p14="http://schemas.microsoft.com/office/powerpoint/2010/main" Requires="p14">
      <p:transition spd="slow" p14:dur="2000" advTm="95281"/>
    </mc:Choice>
    <mc:Fallback>
      <p:transition spd="slow" advTm="952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947-A673-4E28-85FC-805111BE10F2}"/>
              </a:ext>
            </a:extLst>
          </p:cNvPr>
          <p:cNvSpPr>
            <a:spLocks noGrp="1"/>
          </p:cNvSpPr>
          <p:nvPr>
            <p:ph type="title"/>
          </p:nvPr>
        </p:nvSpPr>
        <p:spPr>
          <a:xfrm>
            <a:off x="2291137" y="173582"/>
            <a:ext cx="6061753" cy="1032861"/>
          </a:xfrm>
        </p:spPr>
        <p:txBody>
          <a:bodyPr>
            <a:normAutofit fontScale="90000"/>
          </a:bodyPr>
          <a:lstStyle/>
          <a:p>
            <a:r>
              <a:rPr lang="en-GB" sz="3100" b="1" dirty="0">
                <a:latin typeface="Arial" panose="020B0604020202020204" pitchFamily="34" charset="0"/>
                <a:ea typeface="Calibri" panose="020F0502020204030204" pitchFamily="34" charset="0"/>
                <a:cs typeface="Arial" panose="020B0604020202020204" pitchFamily="34" charset="0"/>
              </a:rPr>
              <a:t>Continue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C360A1E-F1C2-4885-8734-642C7D710B23}"/>
              </a:ext>
            </a:extLst>
          </p:cNvPr>
          <p:cNvSpPr>
            <a:spLocks noGrp="1"/>
          </p:cNvSpPr>
          <p:nvPr>
            <p:ph idx="1"/>
          </p:nvPr>
        </p:nvSpPr>
        <p:spPr>
          <a:xfrm>
            <a:off x="0" y="1518161"/>
            <a:ext cx="12192000" cy="4194270"/>
          </a:xfrm>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B6C073-B072-40DC-BDC4-A0D8987D71C2}"/>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52096E1-5385-4D48-BAE1-E76C59C516E8}"/>
              </a:ext>
            </a:extLst>
          </p:cNvPr>
          <p:cNvPicPr>
            <a:picLocks noChangeAspect="1"/>
          </p:cNvPicPr>
          <p:nvPr/>
        </p:nvPicPr>
        <p:blipFill>
          <a:blip r:embed="rId5"/>
          <a:stretch>
            <a:fillRect/>
          </a:stretch>
        </p:blipFill>
        <p:spPr>
          <a:xfrm>
            <a:off x="-42863" y="5486400"/>
            <a:ext cx="12277725" cy="1371601"/>
          </a:xfrm>
          <a:prstGeom prst="rect">
            <a:avLst/>
          </a:prstGeom>
        </p:spPr>
      </p:pic>
      <p:sp>
        <p:nvSpPr>
          <p:cNvPr id="7" name="TextBox 6">
            <a:extLst>
              <a:ext uri="{FF2B5EF4-FFF2-40B4-BE49-F238E27FC236}">
                <a16:creationId xmlns:a16="http://schemas.microsoft.com/office/drawing/2014/main" id="{D7297B8F-69CA-45BE-AAEB-AA20E417D7E3}"/>
              </a:ext>
            </a:extLst>
          </p:cNvPr>
          <p:cNvSpPr txBox="1"/>
          <p:nvPr/>
        </p:nvSpPr>
        <p:spPr>
          <a:xfrm>
            <a:off x="143838" y="1518161"/>
            <a:ext cx="11794733" cy="1938992"/>
          </a:xfrm>
          <a:prstGeom prst="rect">
            <a:avLst/>
          </a:prstGeom>
          <a:noFill/>
        </p:spPr>
        <p:txBody>
          <a:bodyPr wrap="square">
            <a:spAutoFit/>
          </a:bodyPr>
          <a:lstStyle/>
          <a:p>
            <a:pPr marL="342900" indent="-342900">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pic>
        <p:nvPicPr>
          <p:cNvPr id="8" name="Picture 7" descr="Text&#10;&#10;Description automatically generated with medium confidence">
            <a:extLst>
              <a:ext uri="{FF2B5EF4-FFF2-40B4-BE49-F238E27FC236}">
                <a16:creationId xmlns:a16="http://schemas.microsoft.com/office/drawing/2014/main" id="{FA0C6638-DC77-47FC-898F-AA02BFA7018D}"/>
              </a:ext>
            </a:extLst>
          </p:cNvPr>
          <p:cNvPicPr/>
          <p:nvPr/>
        </p:nvPicPr>
        <p:blipFill>
          <a:blip r:embed="rId6"/>
          <a:stretch>
            <a:fillRect/>
          </a:stretch>
        </p:blipFill>
        <p:spPr>
          <a:xfrm>
            <a:off x="1109609" y="1362302"/>
            <a:ext cx="9390580" cy="4194270"/>
          </a:xfrm>
          <a:prstGeom prst="rect">
            <a:avLst/>
          </a:prstGeom>
        </p:spPr>
      </p:pic>
      <p:pic>
        <p:nvPicPr>
          <p:cNvPr id="6" name="Audio 5">
            <a:hlinkClick r:id="" action="ppaction://media"/>
            <a:extLst>
              <a:ext uri="{FF2B5EF4-FFF2-40B4-BE49-F238E27FC236}">
                <a16:creationId xmlns:a16="http://schemas.microsoft.com/office/drawing/2014/main" id="{DA32AF59-9EED-4644-BF0C-901F88FCEA2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456603295"/>
      </p:ext>
    </p:extLst>
  </p:cSld>
  <p:clrMapOvr>
    <a:masterClrMapping/>
  </p:clrMapOvr>
  <mc:AlternateContent xmlns:mc="http://schemas.openxmlformats.org/markup-compatibility/2006">
    <mc:Choice xmlns:p14="http://schemas.microsoft.com/office/powerpoint/2010/main" Requires="p14">
      <p:transition spd="slow" p14:dur="2000" advTm="28199"/>
    </mc:Choice>
    <mc:Fallback>
      <p:transition spd="slow" advTm="28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947-A673-4E28-85FC-805111BE10F2}"/>
              </a:ext>
            </a:extLst>
          </p:cNvPr>
          <p:cNvSpPr>
            <a:spLocks noGrp="1"/>
          </p:cNvSpPr>
          <p:nvPr>
            <p:ph type="title"/>
          </p:nvPr>
        </p:nvSpPr>
        <p:spPr>
          <a:xfrm>
            <a:off x="400692" y="173582"/>
            <a:ext cx="11724579" cy="1200140"/>
          </a:xfrm>
        </p:spPr>
        <p:txBody>
          <a:bodyPr>
            <a:noAutofit/>
          </a:bodyPr>
          <a:lstStyle/>
          <a:p>
            <a:pPr lvl="0">
              <a:lnSpc>
                <a:spcPct val="200000"/>
              </a:lnSpc>
              <a:spcAft>
                <a:spcPts val="800"/>
              </a:spcAft>
            </a:pPr>
            <a:r>
              <a:rPr lang="en-GB" b="1" dirty="0">
                <a:effectLst/>
                <a:latin typeface="Arial" panose="020B0604020202020204" pitchFamily="34" charset="0"/>
                <a:ea typeface="Calibri" panose="020F0502020204030204" pitchFamily="34" charset="0"/>
                <a:cs typeface="Arial" panose="020B0604020202020204" pitchFamily="34" charset="0"/>
              </a:rPr>
              <a:t>Digital disruptions of the music market industry</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C360A1E-F1C2-4885-8734-642C7D710B23}"/>
              </a:ext>
            </a:extLst>
          </p:cNvPr>
          <p:cNvSpPr>
            <a:spLocks noGrp="1"/>
          </p:cNvSpPr>
          <p:nvPr>
            <p:ph idx="1"/>
          </p:nvPr>
        </p:nvSpPr>
        <p:spPr>
          <a:xfrm>
            <a:off x="0" y="1746607"/>
            <a:ext cx="12192000" cy="3965824"/>
          </a:xfrm>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B6C073-B072-40DC-BDC4-A0D8987D71C2}"/>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52096E1-5385-4D48-BAE1-E76C59C516E8}"/>
              </a:ext>
            </a:extLst>
          </p:cNvPr>
          <p:cNvPicPr>
            <a:picLocks noChangeAspect="1"/>
          </p:cNvPicPr>
          <p:nvPr/>
        </p:nvPicPr>
        <p:blipFill>
          <a:blip r:embed="rId5"/>
          <a:stretch>
            <a:fillRect/>
          </a:stretch>
        </p:blipFill>
        <p:spPr>
          <a:xfrm>
            <a:off x="-42863" y="5486400"/>
            <a:ext cx="12277725" cy="1371601"/>
          </a:xfrm>
          <a:prstGeom prst="rect">
            <a:avLst/>
          </a:prstGeom>
        </p:spPr>
      </p:pic>
      <p:sp>
        <p:nvSpPr>
          <p:cNvPr id="7" name="TextBox 6">
            <a:extLst>
              <a:ext uri="{FF2B5EF4-FFF2-40B4-BE49-F238E27FC236}">
                <a16:creationId xmlns:a16="http://schemas.microsoft.com/office/drawing/2014/main" id="{D7297B8F-69CA-45BE-AAEB-AA20E417D7E3}"/>
              </a:ext>
            </a:extLst>
          </p:cNvPr>
          <p:cNvSpPr txBox="1"/>
          <p:nvPr/>
        </p:nvSpPr>
        <p:spPr>
          <a:xfrm>
            <a:off x="143838" y="1518161"/>
            <a:ext cx="11794733" cy="3785652"/>
          </a:xfrm>
          <a:prstGeom prst="rect">
            <a:avLst/>
          </a:prstGeom>
          <a:noFill/>
        </p:spPr>
        <p:txBody>
          <a:bodyPr wrap="square">
            <a:spAutoFit/>
          </a:bodyPr>
          <a:lstStyle/>
          <a:p>
            <a:pPr marL="342900" indent="-342900">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There is shift of music consumer wants </a:t>
            </a: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as people can download any song they want from the internet and through file-sharing platforms for free.</a:t>
            </a:r>
            <a:r>
              <a:rPr lang="en-GB" sz="2400" dirty="0">
                <a:effectLst/>
                <a:latin typeface="Arial" panose="020B0604020202020204" pitchFamily="34" charset="0"/>
                <a:ea typeface="Calibri" panose="020F0502020204030204" pitchFamily="34" charset="0"/>
                <a:cs typeface="Arial" panose="020B0604020202020204" pitchFamily="34" charset="0"/>
              </a:rPr>
              <a:t> </a:t>
            </a:r>
          </a:p>
          <a:p>
            <a:pPr algn="ctr"/>
            <a:r>
              <a:rPr lang="en-GB" sz="2400" b="1" u="sng" dirty="0">
                <a:latin typeface="Arial" panose="020B0604020202020204" pitchFamily="34" charset="0"/>
                <a:ea typeface="Calibri" panose="020F0502020204030204" pitchFamily="34" charset="0"/>
                <a:cs typeface="Arial" panose="020B0604020202020204" pitchFamily="34" charset="0"/>
              </a:rPr>
              <a:t>Pre internet vs Post-internet Music Business model</a:t>
            </a:r>
          </a:p>
          <a:p>
            <a:pPr marL="342900" indent="-342900">
              <a:buFont typeface="Wingdings" panose="05000000000000000000" pitchFamily="2" charset="2"/>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lgn="ctr">
              <a:buFont typeface="Wingdings" panose="05000000000000000000" pitchFamily="2"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endParaRPr lang="en-GB" sz="2400" dirty="0">
              <a:latin typeface="Arial" panose="020B0604020202020204" pitchFamily="34" charset="0"/>
              <a:ea typeface="Calibri" panose="020F0502020204030204" pitchFamily="34" charset="0"/>
              <a:cs typeface="Arial" panose="020B0604020202020204" pitchFamily="34" charset="0"/>
            </a:endParaRPr>
          </a:p>
          <a:p>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FB7ED9D4-326E-48FB-960C-C095976775EA}"/>
              </a:ext>
            </a:extLst>
          </p:cNvPr>
          <p:cNvPicPr>
            <a:picLocks noChangeAspect="1"/>
          </p:cNvPicPr>
          <p:nvPr/>
        </p:nvPicPr>
        <p:blipFill>
          <a:blip r:embed="rId6"/>
          <a:stretch>
            <a:fillRect/>
          </a:stretch>
        </p:blipFill>
        <p:spPr>
          <a:xfrm>
            <a:off x="119035" y="3092521"/>
            <a:ext cx="6143946" cy="2439738"/>
          </a:xfrm>
          <a:prstGeom prst="rect">
            <a:avLst/>
          </a:prstGeom>
        </p:spPr>
      </p:pic>
      <p:pic>
        <p:nvPicPr>
          <p:cNvPr id="10" name="Picture 9">
            <a:extLst>
              <a:ext uri="{FF2B5EF4-FFF2-40B4-BE49-F238E27FC236}">
                <a16:creationId xmlns:a16="http://schemas.microsoft.com/office/drawing/2014/main" id="{C9A48868-5CB2-4418-8AAA-5EA0AC3C703D}"/>
              </a:ext>
            </a:extLst>
          </p:cNvPr>
          <p:cNvPicPr>
            <a:picLocks noChangeAspect="1"/>
          </p:cNvPicPr>
          <p:nvPr/>
        </p:nvPicPr>
        <p:blipFill>
          <a:blip r:embed="rId7"/>
          <a:stretch>
            <a:fillRect/>
          </a:stretch>
        </p:blipFill>
        <p:spPr>
          <a:xfrm>
            <a:off x="6484395" y="3092521"/>
            <a:ext cx="5707605" cy="2439738"/>
          </a:xfrm>
          <a:prstGeom prst="rect">
            <a:avLst/>
          </a:prstGeom>
        </p:spPr>
      </p:pic>
      <p:pic>
        <p:nvPicPr>
          <p:cNvPr id="6" name="Audio 5">
            <a:hlinkClick r:id="" action="ppaction://media"/>
            <a:extLst>
              <a:ext uri="{FF2B5EF4-FFF2-40B4-BE49-F238E27FC236}">
                <a16:creationId xmlns:a16="http://schemas.microsoft.com/office/drawing/2014/main" id="{939FCF9C-ABA2-491C-852A-00DF5162456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34907124"/>
      </p:ext>
    </p:extLst>
  </p:cSld>
  <p:clrMapOvr>
    <a:masterClrMapping/>
  </p:clrMapOvr>
  <mc:AlternateContent xmlns:mc="http://schemas.openxmlformats.org/markup-compatibility/2006">
    <mc:Choice xmlns:p14="http://schemas.microsoft.com/office/powerpoint/2010/main" Requires="p14">
      <p:transition spd="slow" p14:dur="2000" advTm="151798"/>
    </mc:Choice>
    <mc:Fallback>
      <p:transition spd="slow" advTm="1517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947-A673-4E28-85FC-805111BE10F2}"/>
              </a:ext>
            </a:extLst>
          </p:cNvPr>
          <p:cNvSpPr>
            <a:spLocks noGrp="1"/>
          </p:cNvSpPr>
          <p:nvPr>
            <p:ph type="title"/>
          </p:nvPr>
        </p:nvSpPr>
        <p:spPr>
          <a:xfrm>
            <a:off x="143838" y="0"/>
            <a:ext cx="12091024" cy="1362302"/>
          </a:xfrm>
        </p:spPr>
        <p:txBody>
          <a:bodyPr>
            <a:normAutofit fontScale="90000"/>
          </a:bodyPr>
          <a:lstStyle/>
          <a:p>
            <a:br>
              <a:rPr lang="en-GB" sz="3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3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Digital marketing opportunities and threats in the Music industry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b="1" dirty="0">
                <a:effectLst/>
                <a:latin typeface="Arial" panose="020B0604020202020204" pitchFamily="34" charset="0"/>
                <a:ea typeface="Calibri" panose="020F0502020204030204" pitchFamily="34" charset="0"/>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C360A1E-F1C2-4885-8734-642C7D710B23}"/>
              </a:ext>
            </a:extLst>
          </p:cNvPr>
          <p:cNvSpPr>
            <a:spLocks noGrp="1"/>
          </p:cNvSpPr>
          <p:nvPr>
            <p:ph idx="1"/>
          </p:nvPr>
        </p:nvSpPr>
        <p:spPr>
          <a:xfrm>
            <a:off x="0" y="1518161"/>
            <a:ext cx="12192000" cy="4194270"/>
          </a:xfrm>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B6C073-B072-40DC-BDC4-A0D8987D71C2}"/>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52096E1-5385-4D48-BAE1-E76C59C516E8}"/>
              </a:ext>
            </a:extLst>
          </p:cNvPr>
          <p:cNvPicPr>
            <a:picLocks noChangeAspect="1"/>
          </p:cNvPicPr>
          <p:nvPr/>
        </p:nvPicPr>
        <p:blipFill>
          <a:blip r:embed="rId5"/>
          <a:stretch>
            <a:fillRect/>
          </a:stretch>
        </p:blipFill>
        <p:spPr>
          <a:xfrm>
            <a:off x="-42863" y="5486400"/>
            <a:ext cx="12277725" cy="1371601"/>
          </a:xfrm>
          <a:prstGeom prst="rect">
            <a:avLst/>
          </a:prstGeom>
        </p:spPr>
      </p:pic>
      <p:sp>
        <p:nvSpPr>
          <p:cNvPr id="7" name="TextBox 6">
            <a:extLst>
              <a:ext uri="{FF2B5EF4-FFF2-40B4-BE49-F238E27FC236}">
                <a16:creationId xmlns:a16="http://schemas.microsoft.com/office/drawing/2014/main" id="{D7297B8F-69CA-45BE-AAEB-AA20E417D7E3}"/>
              </a:ext>
            </a:extLst>
          </p:cNvPr>
          <p:cNvSpPr txBox="1"/>
          <p:nvPr/>
        </p:nvSpPr>
        <p:spPr>
          <a:xfrm>
            <a:off x="143838" y="1518161"/>
            <a:ext cx="11794733" cy="5632311"/>
          </a:xfrm>
          <a:prstGeom prst="rect">
            <a:avLst/>
          </a:prstGeom>
          <a:noFill/>
        </p:spPr>
        <p:txBody>
          <a:bodyPr wrap="square">
            <a:spAutoFit/>
          </a:bodyPr>
          <a:lstStyle/>
          <a:p>
            <a:pPr marL="285750" indent="-285750">
              <a:buFont typeface="Arial" panose="020B0604020202020204" pitchFamily="34" charset="0"/>
              <a:buChar char="•"/>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consumer love for digital technology makes it attractive for digital entrepreneurs to thrive</a:t>
            </a:r>
          </a:p>
          <a:p>
            <a:pPr marL="285750" indent="-285750">
              <a:buFont typeface="Arial" panose="020B0604020202020204" pitchFamily="34" charset="0"/>
              <a:buChar char="•"/>
            </a:pP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r>
              <a:rPr lang="en-GB" sz="24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Advantages of digital marketing:</a:t>
            </a:r>
          </a:p>
          <a:p>
            <a:pPr marL="457200" indent="-457200">
              <a:buAutoNum type="arabicPeriod"/>
            </a:pPr>
            <a:r>
              <a:rPr lang="en-GB" sz="2400" dirty="0">
                <a:solidFill>
                  <a:srgbClr val="000000"/>
                </a:solidFill>
                <a:latin typeface="Arial" panose="020B0604020202020204" pitchFamily="34" charset="0"/>
                <a:ea typeface="Calibri" panose="020F0502020204030204" pitchFamily="34" charset="0"/>
                <a:cs typeface="Arial" panose="020B0604020202020204" pitchFamily="34" charset="0"/>
              </a:rPr>
              <a:t>Cheaper cost</a:t>
            </a:r>
          </a:p>
          <a:p>
            <a:pPr marL="457200" indent="-457200">
              <a:buAutoNum type="arabicPeriod"/>
            </a:pPr>
            <a:r>
              <a:rPr lang="en-GB" sz="2400" dirty="0">
                <a:solidFill>
                  <a:srgbClr val="000000"/>
                </a:solidFill>
                <a:latin typeface="Arial" panose="020B0604020202020204" pitchFamily="34" charset="0"/>
                <a:ea typeface="Calibri" panose="020F0502020204030204" pitchFamily="34" charset="0"/>
                <a:cs typeface="Arial" panose="020B0604020202020204" pitchFamily="34" charset="0"/>
              </a:rPr>
              <a:t>Easier to reach audiences ( Masses outreach) with ease. </a:t>
            </a:r>
          </a:p>
          <a:p>
            <a:pPr marL="457200" indent="-457200">
              <a:buAutoNum type="arabicPeriod"/>
            </a:pP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r>
              <a:rPr lang="en-GB" sz="2400" b="1" dirty="0">
                <a:solidFill>
                  <a:srgbClr val="000000"/>
                </a:solidFill>
                <a:latin typeface="Arial" panose="020B0604020202020204" pitchFamily="34" charset="0"/>
                <a:ea typeface="Calibri" panose="020F0502020204030204" pitchFamily="34" charset="0"/>
                <a:cs typeface="Arial" panose="020B0604020202020204" pitchFamily="34" charset="0"/>
              </a:rPr>
              <a:t>Disadvantages:</a:t>
            </a:r>
          </a:p>
          <a:p>
            <a:pPr marL="457200" indent="-457200">
              <a:buAutoNum type="arabicPeriod"/>
            </a:pPr>
            <a:r>
              <a:rPr lang="en-GB" sz="2400" dirty="0">
                <a:latin typeface="Arial" panose="020B0604020202020204" pitchFamily="34" charset="0"/>
                <a:ea typeface="Calibri" panose="020F0502020204030204" pitchFamily="34" charset="0"/>
                <a:cs typeface="Arial" panose="020B0604020202020204" pitchFamily="34" charset="0"/>
              </a:rPr>
              <a:t>F</a:t>
            </a:r>
            <a:r>
              <a:rPr lang="en-GB" sz="2400" dirty="0">
                <a:effectLst/>
                <a:latin typeface="Arial" panose="020B0604020202020204" pitchFamily="34" charset="0"/>
                <a:ea typeface="Calibri" panose="020F0502020204030204" pitchFamily="34" charset="0"/>
                <a:cs typeface="Arial" panose="020B0604020202020204" pitchFamily="34" charset="0"/>
              </a:rPr>
              <a:t>raudulent trade practices, hackers, and spam issues</a:t>
            </a:r>
          </a:p>
          <a:p>
            <a:pPr marL="457200" indent="-457200">
              <a:buAutoNum type="arabicPeriod"/>
            </a:pPr>
            <a:r>
              <a:rPr lang="en-GB" sz="2400" dirty="0">
                <a:latin typeface="Arial" panose="020B0604020202020204" pitchFamily="34" charset="0"/>
                <a:ea typeface="Calibri" panose="020F0502020204030204" pitchFamily="34" charset="0"/>
                <a:cs typeface="Arial" panose="020B0604020202020204" pitchFamily="34" charset="0"/>
              </a:rPr>
              <a:t>B</a:t>
            </a:r>
            <a:r>
              <a:rPr lang="en-GB" sz="2400" dirty="0">
                <a:effectLst/>
                <a:latin typeface="Arial" panose="020B0604020202020204" pitchFamily="34" charset="0"/>
                <a:ea typeface="Calibri" panose="020F0502020204030204" pitchFamily="34" charset="0"/>
                <a:cs typeface="Arial" panose="020B0604020202020204" pitchFamily="34" charset="0"/>
              </a:rPr>
              <a:t>rands are sensitive to poor reviews and feedbacks</a:t>
            </a: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457200" indent="-457200">
              <a:buAutoNum type="arabicPeriod"/>
            </a:pPr>
            <a:endPar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88857400-7455-4B0B-9A6C-E00F7418F24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906487886"/>
      </p:ext>
    </p:extLst>
  </p:cSld>
  <p:clrMapOvr>
    <a:masterClrMapping/>
  </p:clrMapOvr>
  <mc:AlternateContent xmlns:mc="http://schemas.openxmlformats.org/markup-compatibility/2006">
    <mc:Choice xmlns:p14="http://schemas.microsoft.com/office/powerpoint/2010/main" Requires="p14">
      <p:transition spd="slow" p14:dur="2000" advTm="86899"/>
    </mc:Choice>
    <mc:Fallback>
      <p:transition spd="slow" advTm="868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947-A673-4E28-85FC-805111BE10F2}"/>
              </a:ext>
            </a:extLst>
          </p:cNvPr>
          <p:cNvSpPr>
            <a:spLocks noGrp="1"/>
          </p:cNvSpPr>
          <p:nvPr>
            <p:ph type="title"/>
          </p:nvPr>
        </p:nvSpPr>
        <p:spPr>
          <a:xfrm>
            <a:off x="143838" y="0"/>
            <a:ext cx="12091024" cy="1362302"/>
          </a:xfrm>
        </p:spPr>
        <p:txBody>
          <a:bodyPr>
            <a:normAutofit fontScale="90000"/>
          </a:bodyPr>
          <a:lstStyle/>
          <a:p>
            <a:br>
              <a:rPr lang="en-GB" sz="3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2700" b="1" dirty="0">
                <a:effectLst/>
                <a:latin typeface="Arial" panose="020B0604020202020204" pitchFamily="34" charset="0"/>
                <a:ea typeface="Calibri" panose="020F0502020204030204" pitchFamily="34" charset="0"/>
                <a:cs typeface="Arial" panose="020B0604020202020204" pitchFamily="34" charset="0"/>
              </a:rPr>
              <a:t>PEST and SWOT analysis in digital marketing</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b="1" dirty="0">
                <a:effectLst/>
                <a:latin typeface="Arial" panose="020B0604020202020204" pitchFamily="34" charset="0"/>
                <a:ea typeface="Calibri" panose="020F0502020204030204" pitchFamily="34" charset="0"/>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C360A1E-F1C2-4885-8734-642C7D710B23}"/>
              </a:ext>
            </a:extLst>
          </p:cNvPr>
          <p:cNvSpPr>
            <a:spLocks noGrp="1"/>
          </p:cNvSpPr>
          <p:nvPr>
            <p:ph idx="1"/>
          </p:nvPr>
        </p:nvSpPr>
        <p:spPr>
          <a:xfrm>
            <a:off x="0" y="1518161"/>
            <a:ext cx="12192000" cy="4194270"/>
          </a:xfrm>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B6C073-B072-40DC-BDC4-A0D8987D71C2}"/>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52096E1-5385-4D48-BAE1-E76C59C516E8}"/>
              </a:ext>
            </a:extLst>
          </p:cNvPr>
          <p:cNvPicPr>
            <a:picLocks noChangeAspect="1"/>
          </p:cNvPicPr>
          <p:nvPr/>
        </p:nvPicPr>
        <p:blipFill>
          <a:blip r:embed="rId5"/>
          <a:stretch>
            <a:fillRect/>
          </a:stretch>
        </p:blipFill>
        <p:spPr>
          <a:xfrm>
            <a:off x="-42863" y="5486400"/>
            <a:ext cx="12277725" cy="1371601"/>
          </a:xfrm>
          <a:prstGeom prst="rect">
            <a:avLst/>
          </a:prstGeom>
        </p:spPr>
      </p:pic>
      <p:sp>
        <p:nvSpPr>
          <p:cNvPr id="7" name="TextBox 6">
            <a:extLst>
              <a:ext uri="{FF2B5EF4-FFF2-40B4-BE49-F238E27FC236}">
                <a16:creationId xmlns:a16="http://schemas.microsoft.com/office/drawing/2014/main" id="{D7297B8F-69CA-45BE-AAEB-AA20E417D7E3}"/>
              </a:ext>
            </a:extLst>
          </p:cNvPr>
          <p:cNvSpPr txBox="1"/>
          <p:nvPr/>
        </p:nvSpPr>
        <p:spPr>
          <a:xfrm>
            <a:off x="143838" y="1518161"/>
            <a:ext cx="11794733" cy="3785652"/>
          </a:xfrm>
          <a:prstGeom prst="rect">
            <a:avLst/>
          </a:prstGeom>
          <a:noFill/>
        </p:spPr>
        <p:txBody>
          <a:bodyPr wrap="square">
            <a:spAutoFit/>
          </a:bodyPr>
          <a:lstStyle/>
          <a:p>
            <a:pPr marL="342900" indent="-342900">
              <a:buFont typeface="Arial" panose="020B0604020202020204" pitchFamily="34" charset="0"/>
              <a:buChar char="•"/>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PEST and SWOT are effective methods to analyse the business.  </a:t>
            </a:r>
          </a:p>
          <a:p>
            <a:pPr marL="342900" indent="-342900">
              <a:buFont typeface="Arial" panose="020B0604020202020204" pitchFamily="34" charset="0"/>
              <a:buChar char="•"/>
            </a:pP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SWOT and PEST analysis</a:t>
            </a:r>
          </a:p>
          <a:p>
            <a:pPr marL="342900" indent="-342900">
              <a:buFont typeface="Arial" panose="020B0604020202020204" pitchFamily="34" charset="0"/>
              <a:buChar char="•"/>
            </a:pP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endPar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endPar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pic>
        <p:nvPicPr>
          <p:cNvPr id="8" name="Picture 7" descr="SWOT analysis">
            <a:extLst>
              <a:ext uri="{FF2B5EF4-FFF2-40B4-BE49-F238E27FC236}">
                <a16:creationId xmlns:a16="http://schemas.microsoft.com/office/drawing/2014/main" id="{864C9552-2825-4E85-891C-D926810A84BE}"/>
              </a:ext>
            </a:extLst>
          </p:cNvPr>
          <p:cNvPicPr/>
          <p:nvPr/>
        </p:nvPicPr>
        <p:blipFill>
          <a:blip r:embed="rId6">
            <a:extLst>
              <a:ext uri="{28A0092B-C50C-407E-A947-70E740481C1C}">
                <a14:useLocalDpi xmlns:a14="http://schemas.microsoft.com/office/drawing/2010/main" val="0"/>
              </a:ext>
            </a:extLst>
          </a:blip>
          <a:srcRect/>
          <a:stretch>
            <a:fillRect/>
          </a:stretch>
        </p:blipFill>
        <p:spPr bwMode="auto">
          <a:xfrm>
            <a:off x="1023990" y="2700774"/>
            <a:ext cx="5017214" cy="2864927"/>
          </a:xfrm>
          <a:prstGeom prst="rect">
            <a:avLst/>
          </a:prstGeom>
          <a:noFill/>
          <a:ln>
            <a:noFill/>
          </a:ln>
        </p:spPr>
      </p:pic>
      <p:pic>
        <p:nvPicPr>
          <p:cNvPr id="9" name="Picture 8" descr="PEST Analysis Ultimate Guide: Definition, Template, Examples">
            <a:extLst>
              <a:ext uri="{FF2B5EF4-FFF2-40B4-BE49-F238E27FC236}">
                <a16:creationId xmlns:a16="http://schemas.microsoft.com/office/drawing/2014/main" id="{DFAB2CE8-F434-47B6-BBE3-57E17DFBF246}"/>
              </a:ext>
            </a:extLst>
          </p:cNvPr>
          <p:cNvPicPr/>
          <p:nvPr/>
        </p:nvPicPr>
        <p:blipFill>
          <a:blip r:embed="rId7">
            <a:extLst>
              <a:ext uri="{28A0092B-C50C-407E-A947-70E740481C1C}">
                <a14:useLocalDpi xmlns:a14="http://schemas.microsoft.com/office/drawing/2010/main" val="0"/>
              </a:ext>
            </a:extLst>
          </a:blip>
          <a:srcRect/>
          <a:stretch>
            <a:fillRect/>
          </a:stretch>
        </p:blipFill>
        <p:spPr bwMode="auto">
          <a:xfrm>
            <a:off x="6358025" y="2700773"/>
            <a:ext cx="5017213" cy="2864927"/>
          </a:xfrm>
          <a:prstGeom prst="rect">
            <a:avLst/>
          </a:prstGeom>
          <a:noFill/>
          <a:ln>
            <a:noFill/>
          </a:ln>
        </p:spPr>
      </p:pic>
      <p:pic>
        <p:nvPicPr>
          <p:cNvPr id="6" name="Audio 5">
            <a:hlinkClick r:id="" action="ppaction://media"/>
            <a:extLst>
              <a:ext uri="{FF2B5EF4-FFF2-40B4-BE49-F238E27FC236}">
                <a16:creationId xmlns:a16="http://schemas.microsoft.com/office/drawing/2014/main" id="{50F4EB69-3B47-41C1-9366-03E5FC4F7A0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069926613"/>
      </p:ext>
    </p:extLst>
  </p:cSld>
  <p:clrMapOvr>
    <a:masterClrMapping/>
  </p:clrMapOvr>
  <mc:AlternateContent xmlns:mc="http://schemas.openxmlformats.org/markup-compatibility/2006">
    <mc:Choice xmlns:p14="http://schemas.microsoft.com/office/powerpoint/2010/main" Requires="p14">
      <p:transition spd="slow" p14:dur="2000" advTm="97557"/>
    </mc:Choice>
    <mc:Fallback>
      <p:transition spd="slow" advTm="97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947-A673-4E28-85FC-805111BE10F2}"/>
              </a:ext>
            </a:extLst>
          </p:cNvPr>
          <p:cNvSpPr>
            <a:spLocks noGrp="1"/>
          </p:cNvSpPr>
          <p:nvPr>
            <p:ph type="title"/>
          </p:nvPr>
        </p:nvSpPr>
        <p:spPr>
          <a:xfrm>
            <a:off x="143838" y="0"/>
            <a:ext cx="12091024" cy="1362302"/>
          </a:xfrm>
        </p:spPr>
        <p:txBody>
          <a:bodyPr>
            <a:normAutofit fontScale="90000"/>
          </a:bodyPr>
          <a:lstStyle/>
          <a:p>
            <a:br>
              <a:rPr lang="en-GB" sz="3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3100" b="1" dirty="0">
                <a:effectLst/>
                <a:latin typeface="Arial" panose="020B0604020202020204" pitchFamily="34" charset="0"/>
                <a:ea typeface="Calibri" panose="020F0502020204030204" pitchFamily="34" charset="0"/>
                <a:cs typeface="Arial" panose="020B0604020202020204" pitchFamily="34" charset="0"/>
              </a:rPr>
              <a:t>Consumer wants and dynamics in the digital age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b="1" dirty="0">
                <a:effectLst/>
                <a:latin typeface="Arial" panose="020B0604020202020204" pitchFamily="34" charset="0"/>
                <a:ea typeface="Calibri" panose="020F0502020204030204" pitchFamily="34" charset="0"/>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C360A1E-F1C2-4885-8734-642C7D710B23}"/>
              </a:ext>
            </a:extLst>
          </p:cNvPr>
          <p:cNvSpPr>
            <a:spLocks noGrp="1"/>
          </p:cNvSpPr>
          <p:nvPr>
            <p:ph idx="1"/>
          </p:nvPr>
        </p:nvSpPr>
        <p:spPr>
          <a:xfrm>
            <a:off x="0" y="1518161"/>
            <a:ext cx="12192000" cy="4194270"/>
          </a:xfrm>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B6C073-B072-40DC-BDC4-A0D8987D71C2}"/>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52096E1-5385-4D48-BAE1-E76C59C516E8}"/>
              </a:ext>
            </a:extLst>
          </p:cNvPr>
          <p:cNvPicPr>
            <a:picLocks noChangeAspect="1"/>
          </p:cNvPicPr>
          <p:nvPr/>
        </p:nvPicPr>
        <p:blipFill>
          <a:blip r:embed="rId5"/>
          <a:stretch>
            <a:fillRect/>
          </a:stretch>
        </p:blipFill>
        <p:spPr>
          <a:xfrm>
            <a:off x="-42863" y="5486400"/>
            <a:ext cx="12277725" cy="1371601"/>
          </a:xfrm>
          <a:prstGeom prst="rect">
            <a:avLst/>
          </a:prstGeom>
        </p:spPr>
      </p:pic>
      <p:sp>
        <p:nvSpPr>
          <p:cNvPr id="7" name="TextBox 6">
            <a:extLst>
              <a:ext uri="{FF2B5EF4-FFF2-40B4-BE49-F238E27FC236}">
                <a16:creationId xmlns:a16="http://schemas.microsoft.com/office/drawing/2014/main" id="{D7297B8F-69CA-45BE-AAEB-AA20E417D7E3}"/>
              </a:ext>
            </a:extLst>
          </p:cNvPr>
          <p:cNvSpPr txBox="1"/>
          <p:nvPr/>
        </p:nvSpPr>
        <p:spPr>
          <a:xfrm>
            <a:off x="143838" y="1518161"/>
            <a:ext cx="11794733" cy="3785652"/>
          </a:xfrm>
          <a:prstGeom prst="rect">
            <a:avLst/>
          </a:prstGeom>
          <a:noFill/>
        </p:spPr>
        <p:txBody>
          <a:bodyPr wrap="square">
            <a:spAutoFit/>
          </a:bodyPr>
          <a:lstStyle/>
          <a:p>
            <a:pPr marL="342900" indent="-342900">
              <a:buFont typeface="Arial" panose="020B0604020202020204" pitchFamily="34" charset="0"/>
              <a:buChar char="•"/>
            </a:pP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Accessible music at relatively cheap cost</a:t>
            </a:r>
          </a:p>
          <a:p>
            <a:pPr marL="342900" indent="-342900">
              <a:buFont typeface="Arial" panose="020B0604020202020204" pitchFamily="34" charset="0"/>
              <a:buChar char="•"/>
            </a:pP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r>
              <a:rPr lang="en-GB" sz="2400" dirty="0">
                <a:solidFill>
                  <a:srgbClr val="000000"/>
                </a:solidFill>
                <a:latin typeface="Arial" panose="020B0604020202020204" pitchFamily="34" charset="0"/>
                <a:ea typeface="Calibri" panose="020F0502020204030204" pitchFamily="34" charset="0"/>
                <a:cs typeface="Arial" panose="020B0604020202020204" pitchFamily="34" charset="0"/>
              </a:rPr>
              <a:t>Consumer choice to select single song instead of buying whole album</a:t>
            </a:r>
          </a:p>
          <a:p>
            <a:pPr marL="342900" indent="-342900">
              <a:buFont typeface="Arial" panose="020B0604020202020204" pitchFamily="34" charset="0"/>
              <a:buChar char="•"/>
            </a:pPr>
            <a:endPar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r>
              <a:rPr lang="en-GB" sz="2400" dirty="0">
                <a:solidFill>
                  <a:srgbClr val="000000"/>
                </a:solidFill>
                <a:latin typeface="Arial" panose="020B0604020202020204" pitchFamily="34" charset="0"/>
                <a:ea typeface="Calibri" panose="020F0502020204030204" pitchFamily="34" charset="0"/>
                <a:cs typeface="Arial" panose="020B0604020202020204" pitchFamily="34" charset="0"/>
              </a:rPr>
              <a:t>Consumers have more insight of the product and </a:t>
            </a:r>
            <a:r>
              <a:rPr lang="en-GB" sz="2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consumers can co-create values and can co-produce the content he/she consumes</a:t>
            </a:r>
          </a:p>
          <a:p>
            <a:pPr marL="285750" indent="-285750">
              <a:buFont typeface="Arial" panose="020B0604020202020204" pitchFamily="34" charset="0"/>
              <a:buChar char="•"/>
            </a:pP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F5ABCDD9-494D-471B-8CEB-0E960F4DB6D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74241849"/>
      </p:ext>
    </p:extLst>
  </p:cSld>
  <p:clrMapOvr>
    <a:masterClrMapping/>
  </p:clrMapOvr>
  <mc:AlternateContent xmlns:mc="http://schemas.openxmlformats.org/markup-compatibility/2006">
    <mc:Choice xmlns:p14="http://schemas.microsoft.com/office/powerpoint/2010/main" Requires="p14">
      <p:transition spd="slow" p14:dur="2000" advTm="54832"/>
    </mc:Choice>
    <mc:Fallback>
      <p:transition spd="slow" advTm="548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947-A673-4E28-85FC-805111BE10F2}"/>
              </a:ext>
            </a:extLst>
          </p:cNvPr>
          <p:cNvSpPr>
            <a:spLocks noGrp="1"/>
          </p:cNvSpPr>
          <p:nvPr>
            <p:ph type="title"/>
          </p:nvPr>
        </p:nvSpPr>
        <p:spPr>
          <a:xfrm>
            <a:off x="2239766" y="0"/>
            <a:ext cx="8157681" cy="1145569"/>
          </a:xfrm>
        </p:spPr>
        <p:txBody>
          <a:bodyPr>
            <a:normAutofit fontScale="90000"/>
          </a:bodyPr>
          <a:lstStyle/>
          <a:p>
            <a:br>
              <a:rPr lang="en-GB" sz="3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3100" b="1" dirty="0">
                <a:effectLst/>
                <a:latin typeface="Arial" panose="020B0604020202020204" pitchFamily="34" charset="0"/>
                <a:ea typeface="Calibri" panose="020F0502020204030204" pitchFamily="34" charset="0"/>
                <a:cs typeface="Arial" panose="020B0604020202020204" pitchFamily="34" charset="0"/>
              </a:rPr>
              <a:t>Summary and take away points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b="1" dirty="0">
                <a:effectLst/>
                <a:latin typeface="Arial" panose="020B0604020202020204" pitchFamily="34" charset="0"/>
                <a:ea typeface="Calibri" panose="020F0502020204030204" pitchFamily="34" charset="0"/>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C360A1E-F1C2-4885-8734-642C7D710B23}"/>
              </a:ext>
            </a:extLst>
          </p:cNvPr>
          <p:cNvSpPr>
            <a:spLocks noGrp="1"/>
          </p:cNvSpPr>
          <p:nvPr>
            <p:ph idx="1"/>
          </p:nvPr>
        </p:nvSpPr>
        <p:spPr>
          <a:xfrm>
            <a:off x="0" y="1518161"/>
            <a:ext cx="12192000" cy="4194270"/>
          </a:xfrm>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B6C073-B072-40DC-BDC4-A0D8987D71C2}"/>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52096E1-5385-4D48-BAE1-E76C59C516E8}"/>
              </a:ext>
            </a:extLst>
          </p:cNvPr>
          <p:cNvPicPr>
            <a:picLocks noChangeAspect="1"/>
          </p:cNvPicPr>
          <p:nvPr/>
        </p:nvPicPr>
        <p:blipFill>
          <a:blip r:embed="rId5"/>
          <a:stretch>
            <a:fillRect/>
          </a:stretch>
        </p:blipFill>
        <p:spPr>
          <a:xfrm>
            <a:off x="-42863" y="5640512"/>
            <a:ext cx="12277725" cy="1217489"/>
          </a:xfrm>
          <a:prstGeom prst="rect">
            <a:avLst/>
          </a:prstGeom>
        </p:spPr>
      </p:pic>
      <p:sp>
        <p:nvSpPr>
          <p:cNvPr id="7" name="TextBox 6">
            <a:extLst>
              <a:ext uri="{FF2B5EF4-FFF2-40B4-BE49-F238E27FC236}">
                <a16:creationId xmlns:a16="http://schemas.microsoft.com/office/drawing/2014/main" id="{D7297B8F-69CA-45BE-AAEB-AA20E417D7E3}"/>
              </a:ext>
            </a:extLst>
          </p:cNvPr>
          <p:cNvSpPr txBox="1"/>
          <p:nvPr/>
        </p:nvSpPr>
        <p:spPr>
          <a:xfrm>
            <a:off x="143838" y="1518161"/>
            <a:ext cx="11794733" cy="6001643"/>
          </a:xfrm>
          <a:prstGeom prst="rect">
            <a:avLst/>
          </a:prstGeom>
          <a:noFill/>
        </p:spPr>
        <p:txBody>
          <a:bodyPr wrap="square">
            <a:spAutoFit/>
          </a:bodyPr>
          <a:lstStyle/>
          <a:p>
            <a:pPr marL="285750" indent="-285750">
              <a:buFont typeface="Arial" panose="020B0604020202020204" pitchFamily="34" charset="0"/>
              <a:buChar char="•"/>
            </a:pPr>
            <a:endParaRPr lang="en-GB" sz="2400"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The introduction of digital music had changed how consumers engage with music</a:t>
            </a:r>
          </a:p>
          <a:p>
            <a:pPr marL="285750" indent="-285750">
              <a:buFont typeface="Arial" panose="020B0604020202020204" pitchFamily="34" charset="0"/>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In the digital age, music and file sharing is simple and accessible although, critics suggest that illegal downloading and theft had increased. </a:t>
            </a:r>
          </a:p>
          <a:p>
            <a:pPr marL="285750" indent="-285750">
              <a:buFont typeface="Arial" panose="020B0604020202020204" pitchFamily="34" charset="0"/>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SWOT and PEST analysis gives any business a pre-screening assessment of the business environment. </a:t>
            </a:r>
          </a:p>
          <a:p>
            <a:pPr marL="285750" indent="-285750">
              <a:buFont typeface="Arial" panose="020B0604020202020204" pitchFamily="34" charset="0"/>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panose="020B0604020202020204" pitchFamily="34" charset="0"/>
                <a:ea typeface="Calibri" panose="020F0502020204030204" pitchFamily="34" charset="0"/>
                <a:cs typeface="Arial" panose="020B0604020202020204" pitchFamily="34" charset="0"/>
              </a:rPr>
              <a:t>UMG has good track record of innovation and was quick to act and adopt the digitalisation of music.</a:t>
            </a:r>
          </a:p>
          <a:p>
            <a:pPr marL="285750" indent="-285750">
              <a:buFont typeface="Arial" panose="020B0604020202020204" pitchFamily="34" charset="0"/>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03125EEB-C7E6-4044-9707-1DD6F0D06D5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13700662"/>
      </p:ext>
    </p:extLst>
  </p:cSld>
  <p:clrMapOvr>
    <a:masterClrMapping/>
  </p:clrMapOvr>
  <mc:AlternateContent xmlns:mc="http://schemas.openxmlformats.org/markup-compatibility/2006">
    <mc:Choice xmlns:p14="http://schemas.microsoft.com/office/powerpoint/2010/main" Requires="p14">
      <p:transition spd="slow" p14:dur="2000" advTm="33121"/>
    </mc:Choice>
    <mc:Fallback>
      <p:transition spd="slow" advTm="33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947-A673-4E28-85FC-805111BE10F2}"/>
              </a:ext>
            </a:extLst>
          </p:cNvPr>
          <p:cNvSpPr>
            <a:spLocks noGrp="1"/>
          </p:cNvSpPr>
          <p:nvPr>
            <p:ph type="title"/>
          </p:nvPr>
        </p:nvSpPr>
        <p:spPr>
          <a:xfrm>
            <a:off x="2017159" y="231169"/>
            <a:ext cx="8157681" cy="914400"/>
          </a:xfrm>
        </p:spPr>
        <p:txBody>
          <a:bodyPr>
            <a:normAutofit fontScale="90000"/>
          </a:bodyPr>
          <a:lstStyle/>
          <a:p>
            <a:br>
              <a:rPr lang="en-GB" sz="3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3100" b="1" dirty="0">
                <a:solidFill>
                  <a:srgbClr val="000000"/>
                </a:solidFill>
                <a:latin typeface="Arial" panose="020B0604020202020204" pitchFamily="34" charset="0"/>
                <a:ea typeface="Calibri" panose="020F0502020204030204" pitchFamily="34" charset="0"/>
                <a:cs typeface="Arial" panose="020B0604020202020204" pitchFamily="34" charset="0"/>
              </a:rPr>
              <a:t>References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b="1" dirty="0">
                <a:effectLst/>
                <a:latin typeface="Arial" panose="020B0604020202020204" pitchFamily="34" charset="0"/>
                <a:ea typeface="Calibri" panose="020F0502020204030204" pitchFamily="34" charset="0"/>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C360A1E-F1C2-4885-8734-642C7D710B23}"/>
              </a:ext>
            </a:extLst>
          </p:cNvPr>
          <p:cNvSpPr>
            <a:spLocks noGrp="1"/>
          </p:cNvSpPr>
          <p:nvPr>
            <p:ph idx="1"/>
          </p:nvPr>
        </p:nvSpPr>
        <p:spPr>
          <a:xfrm>
            <a:off x="0" y="1518161"/>
            <a:ext cx="12192000" cy="4194270"/>
          </a:xfrm>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B6C073-B072-40DC-BDC4-A0D8987D71C2}"/>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52096E1-5385-4D48-BAE1-E76C59C516E8}"/>
              </a:ext>
            </a:extLst>
          </p:cNvPr>
          <p:cNvPicPr>
            <a:picLocks noChangeAspect="1"/>
          </p:cNvPicPr>
          <p:nvPr/>
        </p:nvPicPr>
        <p:blipFill>
          <a:blip r:embed="rId5"/>
          <a:stretch>
            <a:fillRect/>
          </a:stretch>
        </p:blipFill>
        <p:spPr>
          <a:xfrm>
            <a:off x="-42863" y="5486400"/>
            <a:ext cx="12277725" cy="1371601"/>
          </a:xfrm>
          <a:prstGeom prst="rect">
            <a:avLst/>
          </a:prstGeom>
        </p:spPr>
      </p:pic>
      <p:sp>
        <p:nvSpPr>
          <p:cNvPr id="7" name="TextBox 6">
            <a:extLst>
              <a:ext uri="{FF2B5EF4-FFF2-40B4-BE49-F238E27FC236}">
                <a16:creationId xmlns:a16="http://schemas.microsoft.com/office/drawing/2014/main" id="{D7297B8F-69CA-45BE-AAEB-AA20E417D7E3}"/>
              </a:ext>
            </a:extLst>
          </p:cNvPr>
          <p:cNvSpPr txBox="1"/>
          <p:nvPr/>
        </p:nvSpPr>
        <p:spPr>
          <a:xfrm>
            <a:off x="198632" y="1394871"/>
            <a:ext cx="11794733" cy="5139869"/>
          </a:xfrm>
          <a:prstGeom prst="rect">
            <a:avLst/>
          </a:prstGeom>
          <a:noFill/>
        </p:spPr>
        <p:txBody>
          <a:bodyPr wrap="square">
            <a:spAutoFit/>
          </a:bodyPr>
          <a:lstStyle/>
          <a:p>
            <a:pPr lvl="0">
              <a:lnSpc>
                <a:spcPct val="200000"/>
              </a:lnSpc>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Universal Music Group (2021). Available at: </a:t>
            </a:r>
            <a:r>
              <a:rPr lang="en-GB" sz="16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https://www.universalmusic.com</a:t>
            </a: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(Accessed:2021).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200000"/>
              </a:lnSpc>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 Evans, D. S., &amp; </a:t>
            </a:r>
            <a:r>
              <a:rPr lang="en-GB"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Schmalensee</a:t>
            </a: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R. (2016). Matchmakers: the new economics of multisided platforms. (p.1-3)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200000"/>
              </a:lnSpc>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 </a:t>
            </a:r>
            <a:r>
              <a:rPr lang="en-GB"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Ingham</a:t>
            </a: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 (July 17, 2020). 61% of universal music group’s revenue comes from local artists. Available at : </a:t>
            </a:r>
            <a:r>
              <a:rPr lang="en-GB" sz="16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https://www.musicbusinessworldwide.com/stat-of-the-week-61-of-universal-music-groups-revenue-comes-from-local-artists/</a:t>
            </a: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200000"/>
              </a:lnSpc>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a:t>
            </a:r>
            <a:r>
              <a:rPr lang="en-GB"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Tschmuck</a:t>
            </a: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 (2006). Creativity and Innovation in the Music Industry’s Value-added Chain.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5. </a:t>
            </a:r>
            <a:r>
              <a:rPr lang="en-GB"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Vivandi</a:t>
            </a: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Full year 2020 results (2020). </a:t>
            </a:r>
            <a:r>
              <a:rPr lang="en-GB"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Vivandi</a:t>
            </a: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Full year 2020 results (2020). Available at: </a:t>
            </a:r>
            <a:r>
              <a:rPr lang="en-GB" sz="16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https://www.vivendi.com/wp-content/uploads/2021/03/VIV_Pres_FY2020_ENG_VDEF.pdf</a:t>
            </a: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 Accessed: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200000"/>
              </a:lnSpc>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D72A4054-1C02-4289-80B7-A8ACBB15FEB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06760711"/>
      </p:ext>
    </p:extLst>
  </p:cSld>
  <p:clrMapOvr>
    <a:masterClrMapping/>
  </p:clrMapOvr>
  <mc:AlternateContent xmlns:mc="http://schemas.openxmlformats.org/markup-compatibility/2006">
    <mc:Choice xmlns:p14="http://schemas.microsoft.com/office/powerpoint/2010/main" Requires="p14">
      <p:transition spd="slow" p14:dur="2000" advTm="6767"/>
    </mc:Choice>
    <mc:Fallback>
      <p:transition spd="slow" advTm="6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947-A673-4E28-85FC-805111BE10F2}"/>
              </a:ext>
            </a:extLst>
          </p:cNvPr>
          <p:cNvSpPr>
            <a:spLocks noGrp="1"/>
          </p:cNvSpPr>
          <p:nvPr>
            <p:ph type="title"/>
          </p:nvPr>
        </p:nvSpPr>
        <p:spPr>
          <a:xfrm>
            <a:off x="2017159" y="231169"/>
            <a:ext cx="8157681" cy="914400"/>
          </a:xfrm>
        </p:spPr>
        <p:txBody>
          <a:bodyPr>
            <a:normAutofit fontScale="90000"/>
          </a:bodyPr>
          <a:lstStyle/>
          <a:p>
            <a:br>
              <a:rPr lang="en-GB" sz="3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3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Continue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b="1" dirty="0">
                <a:effectLst/>
                <a:latin typeface="Arial" panose="020B0604020202020204" pitchFamily="34" charset="0"/>
                <a:ea typeface="Calibri" panose="020F0502020204030204" pitchFamily="34" charset="0"/>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C360A1E-F1C2-4885-8734-642C7D710B23}"/>
              </a:ext>
            </a:extLst>
          </p:cNvPr>
          <p:cNvSpPr>
            <a:spLocks noGrp="1"/>
          </p:cNvSpPr>
          <p:nvPr>
            <p:ph idx="1"/>
          </p:nvPr>
        </p:nvSpPr>
        <p:spPr>
          <a:xfrm>
            <a:off x="0" y="1518161"/>
            <a:ext cx="12192000" cy="4194270"/>
          </a:xfrm>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B6C073-B072-40DC-BDC4-A0D8987D71C2}"/>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52096E1-5385-4D48-BAE1-E76C59C516E8}"/>
              </a:ext>
            </a:extLst>
          </p:cNvPr>
          <p:cNvPicPr>
            <a:picLocks noChangeAspect="1"/>
          </p:cNvPicPr>
          <p:nvPr/>
        </p:nvPicPr>
        <p:blipFill>
          <a:blip r:embed="rId3"/>
          <a:stretch>
            <a:fillRect/>
          </a:stretch>
        </p:blipFill>
        <p:spPr>
          <a:xfrm>
            <a:off x="-42863" y="5486400"/>
            <a:ext cx="12277725" cy="1371601"/>
          </a:xfrm>
          <a:prstGeom prst="rect">
            <a:avLst/>
          </a:prstGeom>
        </p:spPr>
      </p:pic>
      <p:sp>
        <p:nvSpPr>
          <p:cNvPr id="7" name="TextBox 6">
            <a:extLst>
              <a:ext uri="{FF2B5EF4-FFF2-40B4-BE49-F238E27FC236}">
                <a16:creationId xmlns:a16="http://schemas.microsoft.com/office/drawing/2014/main" id="{D7297B8F-69CA-45BE-AAEB-AA20E417D7E3}"/>
              </a:ext>
            </a:extLst>
          </p:cNvPr>
          <p:cNvSpPr txBox="1"/>
          <p:nvPr/>
        </p:nvSpPr>
        <p:spPr>
          <a:xfrm>
            <a:off x="198632" y="1394871"/>
            <a:ext cx="11794733" cy="5386090"/>
          </a:xfrm>
          <a:prstGeom prst="rect">
            <a:avLst/>
          </a:prstGeom>
          <a:noFill/>
        </p:spPr>
        <p:txBody>
          <a:bodyPr wrap="square">
            <a:spAutoFit/>
          </a:bodyPr>
          <a:lstStyle/>
          <a:p>
            <a:pPr lvl="0">
              <a:lnSpc>
                <a:spcPct val="200000"/>
              </a:lnSpc>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 Christensen Institute ( 2021), Available at :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https://www.christenseninstitute.org/disruptive-innovations/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200000"/>
              </a:lnSpc>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7. Dowling, S (2019). Napster turns 20: How it changed the music industry. Available: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https://www.bbc.com/culture/article/20190531-napster-turns-20-how-it-changed-the-music-industry</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200000"/>
              </a:lnSpc>
              <a:spcAft>
                <a:spcPts val="800"/>
              </a:spcAft>
            </a:pPr>
            <a:r>
              <a:rPr lang="en-GB" sz="1800" strike="noStrike" dirty="0">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8. Kotler</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(2020). Principles of Marketing. (p. 23, 519-521)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20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9. Universal Music Group (2021).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https://www.universalmusic.com/universal-music-group-and-leading-african-streaming-service-boomplay-expand-license-to-cover-47-countries-across-the-continent/</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2021)</a:t>
            </a:r>
          </a:p>
          <a:p>
            <a:pPr lvl="0">
              <a:lnSpc>
                <a:spcPct val="20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200000"/>
              </a:lnSpc>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74820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95947-A673-4E28-85FC-805111BE10F2}"/>
              </a:ext>
            </a:extLst>
          </p:cNvPr>
          <p:cNvSpPr>
            <a:spLocks noGrp="1"/>
          </p:cNvSpPr>
          <p:nvPr>
            <p:ph type="title"/>
          </p:nvPr>
        </p:nvSpPr>
        <p:spPr>
          <a:xfrm>
            <a:off x="2017159" y="231169"/>
            <a:ext cx="8157681" cy="914400"/>
          </a:xfrm>
        </p:spPr>
        <p:txBody>
          <a:bodyPr>
            <a:normAutofit fontScale="90000"/>
          </a:bodyPr>
          <a:lstStyle/>
          <a:p>
            <a:br>
              <a:rPr lang="en-GB" sz="3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3100" b="1" dirty="0">
                <a:solidFill>
                  <a:srgbClr val="000000"/>
                </a:solidFill>
                <a:effectLst/>
                <a:latin typeface="Arial" panose="020B0604020202020204" pitchFamily="34" charset="0"/>
                <a:ea typeface="Calibri" panose="020F0502020204030204" pitchFamily="34" charset="0"/>
                <a:cs typeface="Arial" panose="020B0604020202020204" pitchFamily="34" charset="0"/>
              </a:rPr>
              <a:t>Continue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b="1" dirty="0">
                <a:effectLst/>
                <a:latin typeface="Arial" panose="020B0604020202020204" pitchFamily="34" charset="0"/>
                <a:ea typeface="Calibri" panose="020F0502020204030204" pitchFamily="34" charset="0"/>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C360A1E-F1C2-4885-8734-642C7D710B23}"/>
              </a:ext>
            </a:extLst>
          </p:cNvPr>
          <p:cNvSpPr>
            <a:spLocks noGrp="1"/>
          </p:cNvSpPr>
          <p:nvPr>
            <p:ph idx="1"/>
          </p:nvPr>
        </p:nvSpPr>
        <p:spPr>
          <a:xfrm>
            <a:off x="0" y="1518161"/>
            <a:ext cx="12192000" cy="4194270"/>
          </a:xfrm>
        </p:spPr>
        <p:txBody>
          <a:bodyPr>
            <a:normAutofit/>
          </a:bodyPr>
          <a:lstStyle/>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52B6C073-B072-40DC-BDC4-A0D8987D71C2}"/>
              </a:ext>
            </a:extLst>
          </p:cNvPr>
          <p:cNvSpPr>
            <a:spLocks noGrp="1"/>
          </p:cNvSpPr>
          <p:nvPr>
            <p:ph type="ftr" sz="quarter" idx="11"/>
          </p:nvPr>
        </p:nvSpPr>
        <p:spPr/>
        <p:txBody>
          <a:bodyPr/>
          <a:lstStyle/>
          <a:p>
            <a:endParaRPr lang="en-GB" dirty="0"/>
          </a:p>
        </p:txBody>
      </p:sp>
      <p:pic>
        <p:nvPicPr>
          <p:cNvPr id="5" name="Picture 4">
            <a:extLst>
              <a:ext uri="{FF2B5EF4-FFF2-40B4-BE49-F238E27FC236}">
                <a16:creationId xmlns:a16="http://schemas.microsoft.com/office/drawing/2014/main" id="{E52096E1-5385-4D48-BAE1-E76C59C516E8}"/>
              </a:ext>
            </a:extLst>
          </p:cNvPr>
          <p:cNvPicPr>
            <a:picLocks noChangeAspect="1"/>
          </p:cNvPicPr>
          <p:nvPr/>
        </p:nvPicPr>
        <p:blipFill>
          <a:blip r:embed="rId3"/>
          <a:stretch>
            <a:fillRect/>
          </a:stretch>
        </p:blipFill>
        <p:spPr>
          <a:xfrm>
            <a:off x="-42863" y="5486400"/>
            <a:ext cx="12277725" cy="1371601"/>
          </a:xfrm>
          <a:prstGeom prst="rect">
            <a:avLst/>
          </a:prstGeom>
        </p:spPr>
      </p:pic>
      <p:sp>
        <p:nvSpPr>
          <p:cNvPr id="7" name="TextBox 6">
            <a:extLst>
              <a:ext uri="{FF2B5EF4-FFF2-40B4-BE49-F238E27FC236}">
                <a16:creationId xmlns:a16="http://schemas.microsoft.com/office/drawing/2014/main" id="{D7297B8F-69CA-45BE-AAEB-AA20E417D7E3}"/>
              </a:ext>
            </a:extLst>
          </p:cNvPr>
          <p:cNvSpPr txBox="1"/>
          <p:nvPr/>
        </p:nvSpPr>
        <p:spPr>
          <a:xfrm>
            <a:off x="198632" y="1394871"/>
            <a:ext cx="11794733" cy="5283498"/>
          </a:xfrm>
          <a:prstGeom prst="rect">
            <a:avLst/>
          </a:prstGeom>
          <a:noFill/>
        </p:spPr>
        <p:txBody>
          <a:bodyPr wrap="square">
            <a:spAutoFit/>
          </a:bodyPr>
          <a:lstStyle/>
          <a:p>
            <a:pPr lvl="0">
              <a:lnSpc>
                <a:spcPct val="200000"/>
              </a:lnSpc>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 Probst, S (2020).  SWOT It Like It’s Hot – Why everyone in the music industry needs to do a SWOT Analysis!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https://blackbirdpunk.com/2020/08/03/swot-analysis/</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200000"/>
              </a:lnSpc>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11.  Anderson, C (2008). Free! Why $0.00 is the future of business. Available at: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https://www.wired.com/2008/02/ff-free/</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(Accessed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200000"/>
              </a:lnSpc>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13. Goggin, G and Spurgeon, C (2007). Premium rate culture: the new business of mobile interactivity.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200000"/>
              </a:lnSpc>
              <a:spcAft>
                <a:spcPts val="800"/>
              </a:spcAft>
            </a:pPr>
            <a:r>
              <a:rPr lang="en-GB" u="sng"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6"/>
              </a:rPr>
              <a:t>14. </a:t>
            </a:r>
            <a:r>
              <a:rPr lang="en-GB"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https://www.i-scoop.eu/digital-transformation/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200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200000"/>
              </a:lnSpc>
            </a:pPr>
            <a:endParaRPr lang="en-GB" sz="24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0027765"/>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11027</TotalTime>
  <Words>1436</Words>
  <Application>Microsoft Office PowerPoint</Application>
  <PresentationFormat>Widescreen</PresentationFormat>
  <Paragraphs>159</Paragraphs>
  <Slides>12</Slides>
  <Notes>12</Notes>
  <HiddenSlides>0</HiddenSlides>
  <MMClips>10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Gill Sans MT</vt:lpstr>
      <vt:lpstr>Times New Roman</vt:lpstr>
      <vt:lpstr>Wingdings</vt:lpstr>
      <vt:lpstr>Parcel</vt:lpstr>
      <vt:lpstr>Assignment Title:  Critically assess the market place of Universal Music Group </vt:lpstr>
      <vt:lpstr>Overview and INTRODUCTION</vt:lpstr>
      <vt:lpstr>Market position of Universal Music Group </vt:lpstr>
      <vt:lpstr>Continue  </vt:lpstr>
      <vt:lpstr>Digital disruptions of the music market industry</vt:lpstr>
      <vt:lpstr> Digital marketing opportunities and threats in the Music industry   </vt:lpstr>
      <vt:lpstr> PEST and SWOT analysis in digital marketing    </vt:lpstr>
      <vt:lpstr> Consumer wants and dynamics in the digital age    </vt:lpstr>
      <vt:lpstr> Summary and take away points    </vt:lpstr>
      <vt:lpstr> References    </vt:lpstr>
      <vt:lpstr> Continue    </vt:lpstr>
      <vt:lpstr> Continue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Title:  Developments of Social media</dc:title>
  <dc:creator>Abdi Osman</dc:creator>
  <cp:lastModifiedBy>Abdi Osman</cp:lastModifiedBy>
  <cp:revision>119</cp:revision>
  <dcterms:created xsi:type="dcterms:W3CDTF">2020-06-17T16:49:46Z</dcterms:created>
  <dcterms:modified xsi:type="dcterms:W3CDTF">2021-06-20T17:52:46Z</dcterms:modified>
</cp:coreProperties>
</file>