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Proxima Nova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ProximaNova-regular.fntdata"/><Relationship Id="rId14" Type="http://schemas.openxmlformats.org/officeDocument/2006/relationships/slide" Target="slides/slide9.xml"/><Relationship Id="rId17" Type="http://schemas.openxmlformats.org/officeDocument/2006/relationships/font" Target="fonts/ProximaNova-italic.fntdata"/><Relationship Id="rId16" Type="http://schemas.openxmlformats.org/officeDocument/2006/relationships/font" Target="fonts/ProximaNova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font" Target="fonts/ProximaNova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39a0e70c2b8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39a0e70c2b8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9a0e70c2b8_0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39a0e70c2b8_0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39a0e70c2b8_0_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39a0e70c2b8_0_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9a0e70c2b8_0_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9a0e70c2b8_0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9a0e70c2b8_0_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39a0e70c2b8_0_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9a0e70c2b8_0_1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9a0e70c2b8_0_1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9a0e70c2b8_0_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9a0e70c2b8_0_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39a0e70c2b8_0_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39a0e70c2b8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" name="Google Shape;11;p2"/>
          <p:cNvSpPr txBox="1"/>
          <p:nvPr>
            <p:ph type="ctrTitle"/>
          </p:nvPr>
        </p:nvSpPr>
        <p:spPr>
          <a:xfrm>
            <a:off x="510450" y="1257300"/>
            <a:ext cx="8123100" cy="1588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510450" y="3182313"/>
            <a:ext cx="8123100" cy="63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Google Shape;15;p3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6" name="Google Shape;16;p3"/>
          <p:cNvSpPr txBox="1"/>
          <p:nvPr>
            <p:ph type="title"/>
          </p:nvPr>
        </p:nvSpPr>
        <p:spPr>
          <a:xfrm>
            <a:off x="510450" y="2057400"/>
            <a:ext cx="8123100" cy="77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1" name="Google Shape;21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5" name="Google Shape;25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3" name="Google Shape;33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/>
          <p:nvPr>
            <p:ph type="title"/>
          </p:nvPr>
        </p:nvSpPr>
        <p:spPr>
          <a:xfrm>
            <a:off x="490250" y="526350"/>
            <a:ext cx="57975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/>
          <p:nvPr/>
        </p:nvSpPr>
        <p:spPr>
          <a:xfrm>
            <a:off x="4572000" y="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0" name="Google Shape;4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9"/>
          <p:cNvSpPr txBox="1"/>
          <p:nvPr>
            <p:ph type="title"/>
          </p:nvPr>
        </p:nvSpPr>
        <p:spPr>
          <a:xfrm>
            <a:off x="265500" y="1205825"/>
            <a:ext cx="4045200" cy="150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2" name="Google Shape;42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3" name="Google Shape;43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idx="1" type="body"/>
          </p:nvPr>
        </p:nvSpPr>
        <p:spPr>
          <a:xfrm>
            <a:off x="311700" y="42368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</a:lstStyle>
          <a:p/>
        </p:txBody>
      </p:sp>
      <p:sp>
        <p:nvSpPr>
          <p:cNvPr id="47" name="Google Shape;47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991475"/>
            <a:ext cx="8520600" cy="191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071300"/>
            <a:ext cx="8520600" cy="90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pearmint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  <a:defRPr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books.openedition.org/ifeagd/3248" TargetMode="External"/><Relationship Id="rId4" Type="http://schemas.openxmlformats.org/officeDocument/2006/relationships/hyperlink" Target="https://doi.org/10.11141/ia.9.7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academiccommons.columbia.edu/doi/10.7916/D87P99ZS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510450" y="1257300"/>
            <a:ext cx="8123100" cy="1588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Red-lustrous Wheel made Arm Vessels: an elite commodity?</a:t>
            </a:r>
            <a:endParaRPr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510450" y="3182332"/>
            <a:ext cx="8123100" cy="99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Max Morgan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Entanglements: Exploring Interactions between the Aegean and the Near East (HPAH6088)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Red Lustrous Wheel made Arm Vessels</a:t>
            </a:r>
            <a:endParaRPr/>
          </a:p>
        </p:txBody>
      </p:sp>
      <p:sp>
        <p:nvSpPr>
          <p:cNvPr id="66" name="Google Shape;66;p14"/>
          <p:cNvSpPr txBox="1"/>
          <p:nvPr>
            <p:ph idx="1" type="body"/>
          </p:nvPr>
        </p:nvSpPr>
        <p:spPr>
          <a:xfrm>
            <a:off x="311700" y="1152475"/>
            <a:ext cx="4260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Very distinctive form of Red Lustrous Wheel made Ware (RLWmW)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Very fine fabric, with a red slip (Steel, 2018, p. 198)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Four distinct parts: base, tube, ‘wrist’ and hand (Fantoni, 2021, pp. 96-98)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Wheel-made and hand-made (ibid.)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Likely ritual function for pouring liquid (ibid., p. 101) or for receiving liquid (Pilavci, 2017 p. 245)</a:t>
            </a:r>
            <a:endParaRPr/>
          </a:p>
        </p:txBody>
      </p:sp>
      <p:pic>
        <p:nvPicPr>
          <p:cNvPr id="67" name="Google Shape;67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21650" y="1671638"/>
            <a:ext cx="3267075" cy="1800225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Google Shape;68;p14"/>
          <p:cNvSpPr txBox="1"/>
          <p:nvPr/>
        </p:nvSpPr>
        <p:spPr>
          <a:xfrm>
            <a:off x="5392125" y="3651725"/>
            <a:ext cx="3267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(Fantoni, 2021, p. 120)</a:t>
            </a:r>
            <a:endParaRPr sz="12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5"/>
          <p:cNvSpPr txBox="1"/>
          <p:nvPr>
            <p:ph type="title"/>
          </p:nvPr>
        </p:nvSpPr>
        <p:spPr>
          <a:xfrm>
            <a:off x="311700" y="445025"/>
            <a:ext cx="4482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Provenance and Distribution</a:t>
            </a:r>
            <a:endParaRPr/>
          </a:p>
        </p:txBody>
      </p:sp>
      <p:sp>
        <p:nvSpPr>
          <p:cNvPr id="74" name="Google Shape;74;p15"/>
          <p:cNvSpPr txBox="1"/>
          <p:nvPr>
            <p:ph idx="1" type="body"/>
          </p:nvPr>
        </p:nvSpPr>
        <p:spPr>
          <a:xfrm>
            <a:off x="311700" y="1152475"/>
            <a:ext cx="46998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10000"/>
          </a:bodyPr>
          <a:lstStyle/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RLWmW found widely through East Mediterranean: Anatolia, Syria, Palestine, Egypt, Cyprus, Crete and Rhodes (Knappett, 2000)</a:t>
            </a:r>
            <a:endParaRPr/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Found in associated contexts dating them 16th-13th century BCE (Fantoni, 2021, p. 96)</a:t>
            </a:r>
            <a:endParaRPr/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Petrographic and chemical analysis suggests one source for fabric (Knappett, 2000; Knappett et al, 2005),</a:t>
            </a:r>
            <a:endParaRPr/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Discussions of its source are contentious - Cyprus originally suggested (Knappett, 2000) but more recent scholarship suggests an Anatolian origin (Kozal, 2012, p. 61) due to association with earlier forms.</a:t>
            </a:r>
            <a:endParaRPr/>
          </a:p>
        </p:txBody>
      </p:sp>
      <p:pic>
        <p:nvPicPr>
          <p:cNvPr id="75" name="Google Shape;7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53400" y="517475"/>
            <a:ext cx="2658069" cy="3820975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5"/>
          <p:cNvSpPr txBox="1"/>
          <p:nvPr/>
        </p:nvSpPr>
        <p:spPr>
          <a:xfrm>
            <a:off x="5653438" y="4389850"/>
            <a:ext cx="2658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(Knappett, 2000)</a:t>
            </a:r>
            <a:endParaRPr sz="12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 Elite Commodity?</a:t>
            </a:r>
            <a:endParaRPr/>
          </a:p>
        </p:txBody>
      </p:sp>
      <p:sp>
        <p:nvSpPr>
          <p:cNvPr id="82" name="Google Shape;82;p16"/>
          <p:cNvSpPr txBox="1"/>
          <p:nvPr>
            <p:ph idx="1" type="body"/>
          </p:nvPr>
        </p:nvSpPr>
        <p:spPr>
          <a:xfrm>
            <a:off x="311700" y="1152475"/>
            <a:ext cx="44898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Singular fabric and little variation in form suggests a singular or limited number of Anatolian workshops (Fantoni, 2021, pp. 98-101)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Appadurai (1986, pp. 14-15) discusses that commodities are highly social, and that they mediate different cultural worlds through shared sense of value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Evidence of a shared cultural milieu (Steel, 2013, p. 51) - shared ritual activity?</a:t>
            </a:r>
            <a:endParaRPr/>
          </a:p>
        </p:txBody>
      </p:sp>
      <p:pic>
        <p:nvPicPr>
          <p:cNvPr id="83" name="Google Shape;8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68725" y="445025"/>
            <a:ext cx="2581275" cy="3819525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6"/>
          <p:cNvSpPr txBox="1"/>
          <p:nvPr/>
        </p:nvSpPr>
        <p:spPr>
          <a:xfrm>
            <a:off x="5668725" y="4264550"/>
            <a:ext cx="2581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(Kozal, 2012, p. 56)</a:t>
            </a:r>
            <a:endParaRPr sz="12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7"/>
          <p:cNvSpPr txBox="1"/>
          <p:nvPr>
            <p:ph type="title"/>
          </p:nvPr>
        </p:nvSpPr>
        <p:spPr>
          <a:xfrm>
            <a:off x="311700" y="445025"/>
            <a:ext cx="4893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Contextual practice</a:t>
            </a:r>
            <a:endParaRPr/>
          </a:p>
        </p:txBody>
      </p:sp>
      <p:sp>
        <p:nvSpPr>
          <p:cNvPr id="90" name="Google Shape;90;p17"/>
          <p:cNvSpPr txBox="1"/>
          <p:nvPr>
            <p:ph idx="1" type="body"/>
          </p:nvPr>
        </p:nvSpPr>
        <p:spPr>
          <a:xfrm>
            <a:off x="311700" y="1152475"/>
            <a:ext cx="8157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Fragmentary finds in Anatolia in settlement contexts whilst in Cyprus they are more complete and found in funerary contexts (Fantoni, 2021, p. 102; Kozal, 2012, p. 57).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Different value regimes in Anatolia than in Cyprus - archaeological evidence of different functions from different local practices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 good example of Appadurai’s (1986, p. 15) </a:t>
            </a:r>
            <a:r>
              <a:rPr i="1" lang="en-GB"/>
              <a:t>commodity context</a:t>
            </a:r>
            <a:r>
              <a:rPr lang="en-GB"/>
              <a:t>: “the degree of value is highly variable from situation to situation”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Shared sense of value but with differing degrees?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8"/>
          <p:cNvSpPr txBox="1"/>
          <p:nvPr>
            <p:ph type="title"/>
          </p:nvPr>
        </p:nvSpPr>
        <p:spPr>
          <a:xfrm>
            <a:off x="311700" y="445025"/>
            <a:ext cx="4893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Contextual practice </a:t>
            </a:r>
            <a:endParaRPr/>
          </a:p>
        </p:txBody>
      </p:sp>
      <p:pic>
        <p:nvPicPr>
          <p:cNvPr id="96" name="Google Shape;9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50875" y="1457675"/>
            <a:ext cx="1102550" cy="2061975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8"/>
          <p:cNvSpPr txBox="1"/>
          <p:nvPr/>
        </p:nvSpPr>
        <p:spPr>
          <a:xfrm>
            <a:off x="823575" y="3558475"/>
            <a:ext cx="2657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Mostly complete arm vessel from Tomb 57, Enkomi (Fantoni, 2021 pp. 99, 121)</a:t>
            </a:r>
            <a:endParaRPr sz="12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98" name="Google Shape;98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58975" y="1550450"/>
            <a:ext cx="2838450" cy="1876425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8"/>
          <p:cNvSpPr txBox="1"/>
          <p:nvPr/>
        </p:nvSpPr>
        <p:spPr>
          <a:xfrm>
            <a:off x="5120200" y="3542950"/>
            <a:ext cx="28386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A group of Fragments at Bogazkoy (Kozal, 2012, p. 56)</a:t>
            </a:r>
            <a:endParaRPr sz="1200"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Summary</a:t>
            </a:r>
            <a:endParaRPr/>
          </a:p>
        </p:txBody>
      </p:sp>
      <p:sp>
        <p:nvSpPr>
          <p:cNvPr id="105" name="Google Shape;105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Very distinct form of pottery found in various places, mainly Anatolia and Cyprus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Discussion of provenance is still ongoing - Anatolia or Cyprus? Most likely the former.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An elite commodity that was moved all along the East Mediterranean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Evidence of shared senses of value but with different local practices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</p:txBody>
      </p:sp>
      <p:sp>
        <p:nvSpPr>
          <p:cNvPr id="111" name="Google Shape;111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Appadurai, A. (1986) ‘Introduction: </a:t>
            </a:r>
            <a:r>
              <a:rPr lang="en-GB"/>
              <a:t>commodities</a:t>
            </a:r>
            <a:r>
              <a:rPr lang="en-GB"/>
              <a:t> and the </a:t>
            </a:r>
            <a:r>
              <a:rPr lang="en-GB"/>
              <a:t>politics of value’, in Appadurai, A. (ed.) </a:t>
            </a:r>
            <a:r>
              <a:rPr i="1" lang="en-GB"/>
              <a:t>The social life of things: Commodities in cultural perspective. </a:t>
            </a:r>
            <a:r>
              <a:rPr lang="en-GB"/>
              <a:t>Cambridge: Cambridge University Press.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Fantoni, C. (2021) ‘The arm-shaped vessels in Anatolia and the Eastern Mediterranean during the Late Bronze Age: a </a:t>
            </a:r>
            <a:r>
              <a:rPr lang="en-GB"/>
              <a:t>morphological</a:t>
            </a:r>
            <a:r>
              <a:rPr lang="en-GB"/>
              <a:t> and contextual analysis’, 3, </a:t>
            </a:r>
            <a:r>
              <a:rPr i="1" lang="en-GB"/>
              <a:t>Asia Anteriore Antica: Journal of Ancient Near Eastern Cultures, </a:t>
            </a:r>
            <a:r>
              <a:rPr lang="en-GB"/>
              <a:t>pp. 93-123. DOI: 10.36253/asiana-1257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Kozal, E, (2012) ‘A Discussion of the origin and the Distribution Patterns of Red Lustrous Wheel-made Ware in Anatolia: Cultural Connections across the Taurus and Amanus Mountains’, in Beyer, D., Henry, O. and Tibet, A. (eds.) </a:t>
            </a:r>
            <a:r>
              <a:rPr i="1" lang="en-GB"/>
              <a:t>L</a:t>
            </a:r>
            <a:r>
              <a:rPr i="1" lang="en-GB"/>
              <a:t>A</a:t>
            </a:r>
            <a:r>
              <a:rPr i="1" lang="en-GB"/>
              <a:t> CAPPA</a:t>
            </a:r>
            <a:r>
              <a:rPr i="1" lang="en-GB"/>
              <a:t>DOCE</a:t>
            </a:r>
            <a:r>
              <a:rPr i="1" lang="en-GB"/>
              <a:t> MÉRIDIONALE de la préhistoire à la période byzantine. </a:t>
            </a:r>
            <a:r>
              <a:rPr lang="en-GB"/>
              <a:t>Online: Available at: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https://books.openedition.org/ifeagd/3248</a:t>
            </a:r>
            <a:r>
              <a:rPr lang="en-GB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Knappett, C. (2000) ‘The provenance of Red Lustrous Wheel-Made ware: Cyprus, Syria, or Anatolia?’, 9, </a:t>
            </a:r>
            <a:r>
              <a:rPr i="1" lang="en-GB"/>
              <a:t>Internet Archaeology</a:t>
            </a:r>
            <a:r>
              <a:rPr lang="en-GB"/>
              <a:t>. Available at: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https://doi.org/10.11141/ia.9.7</a:t>
            </a:r>
            <a:r>
              <a:rPr lang="en-GB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Knappett, C., Kilikoglou, V., Steele, V. and Stern, B. (2005) ‘The circulation and consumption of Red Lustrous Wheelmade ware: petrographic, chemical and residue analysis’, 55, </a:t>
            </a:r>
            <a:r>
              <a:rPr i="1" lang="en-GB"/>
              <a:t>Anatolian Studies, </a:t>
            </a:r>
            <a:r>
              <a:rPr lang="en-GB"/>
              <a:t>pp. 25-59.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</p:txBody>
      </p:sp>
      <p:sp>
        <p:nvSpPr>
          <p:cNvPr id="117" name="Google Shape;117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Pilavci, T. (2017) </a:t>
            </a:r>
            <a:r>
              <a:rPr i="1" lang="en-GB"/>
              <a:t>Drinking a God and Sacrificing a Drink: Agency of the Hittite Libation Vessels. </a:t>
            </a:r>
            <a:r>
              <a:rPr lang="en-GB"/>
              <a:t>PhD Thesis. Columbia University. Available at: </a:t>
            </a:r>
            <a:r>
              <a:rPr lang="en-GB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https://academiccommons.columbia.edu/doi/10.7916/D87P99ZS</a:t>
            </a:r>
            <a:r>
              <a:rPr lang="en-GB"/>
              <a:t> (Accessed on 23rd of November 2025).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Steel, L. (2013) </a:t>
            </a:r>
            <a:r>
              <a:rPr i="1" lang="en-GB"/>
              <a:t>Materiality and Consumption in the Bronze Age Mediterranean. </a:t>
            </a:r>
            <a:r>
              <a:rPr lang="en-GB"/>
              <a:t>Oxon: Routledge.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Steel, L. (2018) ‘Another look at Red Lustrous arm-vessels’ in Crewe, L., Hulin, L., and Webb, J. (eds.) </a:t>
            </a:r>
            <a:r>
              <a:rPr i="1" lang="en-GB"/>
              <a:t>Structures of Inequality on Bronze Age Cyprus.</a:t>
            </a:r>
            <a:r>
              <a:rPr lang="en-GB"/>
              <a:t> </a:t>
            </a:r>
            <a:r>
              <a:rPr i="1" lang="en-GB"/>
              <a:t>Studies in honour of Alison K. South.</a:t>
            </a:r>
            <a:r>
              <a:rPr lang="en-GB"/>
              <a:t> Uppsala: Astrom Editions.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pearmint">
  <a:themeElements>
    <a:clrScheme name="Spearmint">
      <a:dk1>
        <a:srgbClr val="202729"/>
      </a:dk1>
      <a:lt1>
        <a:srgbClr val="FFFFFF"/>
      </a:lt1>
      <a:dk2>
        <a:srgbClr val="4BA173"/>
      </a:dk2>
      <a:lt2>
        <a:srgbClr val="63D297"/>
      </a:lt2>
      <a:accent1>
        <a:srgbClr val="353744"/>
      </a:accent1>
      <a:accent2>
        <a:srgbClr val="424242"/>
      </a:accent2>
      <a:accent3>
        <a:srgbClr val="616161"/>
      </a:accent3>
      <a:accent4>
        <a:srgbClr val="999999"/>
      </a:accent4>
      <a:accent5>
        <a:srgbClr val="FF5252"/>
      </a:accent5>
      <a:accent6>
        <a:srgbClr val="FFF176"/>
      </a:accent6>
      <a:hlink>
        <a:srgbClr val="FF5252"/>
      </a:hlink>
      <a:folHlink>
        <a:srgbClr val="FF525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