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8" r:id="rId1"/>
    <p:sldMasterId id="2147483700" r:id="rId2"/>
  </p:sldMasterIdLst>
  <p:notesMasterIdLst>
    <p:notesMasterId r:id="rId34"/>
  </p:notesMasterIdLst>
  <p:sldIdLst>
    <p:sldId id="259" r:id="rId3"/>
    <p:sldId id="260" r:id="rId4"/>
    <p:sldId id="262" r:id="rId5"/>
    <p:sldId id="261" r:id="rId6"/>
    <p:sldId id="297" r:id="rId7"/>
    <p:sldId id="264" r:id="rId8"/>
    <p:sldId id="271" r:id="rId9"/>
    <p:sldId id="272" r:id="rId10"/>
    <p:sldId id="265" r:id="rId11"/>
    <p:sldId id="268" r:id="rId12"/>
    <p:sldId id="267" r:id="rId13"/>
    <p:sldId id="295" r:id="rId14"/>
    <p:sldId id="257" r:id="rId15"/>
    <p:sldId id="275" r:id="rId16"/>
    <p:sldId id="276" r:id="rId17"/>
    <p:sldId id="277" r:id="rId18"/>
    <p:sldId id="298" r:id="rId19"/>
    <p:sldId id="278" r:id="rId20"/>
    <p:sldId id="279" r:id="rId21"/>
    <p:sldId id="280" r:id="rId22"/>
    <p:sldId id="281" r:id="rId23"/>
    <p:sldId id="291" r:id="rId24"/>
    <p:sldId id="284" r:id="rId25"/>
    <p:sldId id="285" r:id="rId26"/>
    <p:sldId id="286" r:id="rId27"/>
    <p:sldId id="287" r:id="rId28"/>
    <p:sldId id="292" r:id="rId29"/>
    <p:sldId id="293" r:id="rId30"/>
    <p:sldId id="288" r:id="rId31"/>
    <p:sldId id="289" r:id="rId32"/>
    <p:sldId id="294"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8F0563-37DF-4DDB-AAF7-7EB67B19A0A4}" v="1" dt="2023-10-12T16:23:35.3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0839" autoAdjust="0"/>
    <p:restoredTop sz="94660"/>
  </p:normalViewPr>
  <p:slideViewPr>
    <p:cSldViewPr snapToGrid="0">
      <p:cViewPr varScale="1">
        <p:scale>
          <a:sx n="103" d="100"/>
          <a:sy n="103" d="100"/>
        </p:scale>
        <p:origin x="114"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microsoft.com/office/2015/10/relationships/revisionInfo" Target="revisionInfo.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2584BC-7F35-4758-AA71-91CD6F57C3F4}" type="datetimeFigureOut">
              <a:rPr lang="en-GB" smtClean="0"/>
              <a:t>25/10/2023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A30BFE-812B-4F77-A199-34026914BC3D}" type="slidenum">
              <a:rPr lang="en-GB" smtClean="0"/>
              <a:t>‹#›</a:t>
            </a:fld>
            <a:endParaRPr lang="en-GB"/>
          </a:p>
        </p:txBody>
      </p:sp>
    </p:spTree>
    <p:extLst>
      <p:ext uri="{BB962C8B-B14F-4D97-AF65-F5344CB8AC3E}">
        <p14:creationId xmlns:p14="http://schemas.microsoft.com/office/powerpoint/2010/main" val="6726454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a:solidFill>
                  <a:prstClr val="black"/>
                </a:solidFill>
              </a:rPr>
              <a:pPr/>
              <a:t>5</a:t>
            </a:fld>
            <a:endParaRPr lang="en-GB" dirty="0">
              <a:solidFill>
                <a:prstClr val="black"/>
              </a:solidFill>
            </a:endParaRPr>
          </a:p>
        </p:txBody>
      </p:sp>
    </p:spTree>
    <p:extLst>
      <p:ext uri="{BB962C8B-B14F-4D97-AF65-F5344CB8AC3E}">
        <p14:creationId xmlns:p14="http://schemas.microsoft.com/office/powerpoint/2010/main" val="12216426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1FFBF76-E7D0-4742-B4EE-C03D33BF36CD}" type="slidenum">
              <a:rPr lang="en-US" smtClean="0"/>
              <a:t>6</a:t>
            </a:fld>
            <a:endParaRPr lang="en-US"/>
          </a:p>
        </p:txBody>
      </p:sp>
    </p:spTree>
    <p:extLst>
      <p:ext uri="{BB962C8B-B14F-4D97-AF65-F5344CB8AC3E}">
        <p14:creationId xmlns:p14="http://schemas.microsoft.com/office/powerpoint/2010/main" val="20382814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E304826-3C56-431E-90BB-FCAF14638462}" type="slidenum">
              <a:rPr lang="en-GB" smtClean="0"/>
              <a:t>7</a:t>
            </a:fld>
            <a:endParaRPr lang="en-GB"/>
          </a:p>
        </p:txBody>
      </p:sp>
    </p:spTree>
    <p:extLst>
      <p:ext uri="{BB962C8B-B14F-4D97-AF65-F5344CB8AC3E}">
        <p14:creationId xmlns:p14="http://schemas.microsoft.com/office/powerpoint/2010/main" val="41952545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E304826-3C56-431E-90BB-FCAF14638462}" type="slidenum">
              <a:rPr lang="en-GB" smtClean="0"/>
              <a:t>8</a:t>
            </a:fld>
            <a:endParaRPr lang="en-GB"/>
          </a:p>
        </p:txBody>
      </p:sp>
    </p:spTree>
    <p:extLst>
      <p:ext uri="{BB962C8B-B14F-4D97-AF65-F5344CB8AC3E}">
        <p14:creationId xmlns:p14="http://schemas.microsoft.com/office/powerpoint/2010/main" val="33621315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0578" indent="-280578" algn="just"/>
            <a:r>
              <a:rPr lang="en-GB" dirty="0">
                <a:solidFill>
                  <a:prstClr val="black"/>
                </a:solidFill>
                <a:cs typeface="Arial" pitchFamily="34" charset="0"/>
              </a:rPr>
              <a:t>b. 1911, Reagan entered a career in show-business after college degree (economics)</a:t>
            </a:r>
          </a:p>
          <a:p>
            <a:pPr marL="280578" indent="-280578" algn="just"/>
            <a:endParaRPr lang="en-GB" dirty="0">
              <a:solidFill>
                <a:prstClr val="black"/>
              </a:solidFill>
              <a:cs typeface="Arial" pitchFamily="34" charset="0"/>
            </a:endParaRPr>
          </a:p>
          <a:p>
            <a:pPr marL="280578" indent="-280578" algn="just"/>
            <a:r>
              <a:rPr lang="en-GB" dirty="0">
                <a:solidFill>
                  <a:prstClr val="black"/>
                </a:solidFill>
                <a:cs typeface="Arial" pitchFamily="34" charset="0"/>
              </a:rPr>
              <a:t>Began career as a radio announcer in 1930s</a:t>
            </a:r>
          </a:p>
          <a:p>
            <a:pPr marL="280578" indent="-280578" algn="just"/>
            <a:endParaRPr lang="en-GB" dirty="0">
              <a:solidFill>
                <a:prstClr val="black"/>
              </a:solidFill>
              <a:cs typeface="Arial" pitchFamily="34" charset="0"/>
            </a:endParaRPr>
          </a:p>
          <a:p>
            <a:pPr marL="280578" indent="-280578" algn="just"/>
            <a:r>
              <a:rPr lang="en-GB" dirty="0">
                <a:solidFill>
                  <a:prstClr val="black"/>
                </a:solidFill>
                <a:cs typeface="Arial" pitchFamily="34" charset="0"/>
              </a:rPr>
              <a:t>Moved to Hollywood, appearing in dozens of movies </a:t>
            </a:r>
          </a:p>
          <a:p>
            <a:pPr marL="280578" indent="-280578" algn="just"/>
            <a:endParaRPr lang="en-GB" dirty="0">
              <a:solidFill>
                <a:prstClr val="black"/>
              </a:solidFill>
              <a:cs typeface="Arial" pitchFamily="34" charset="0"/>
            </a:endParaRPr>
          </a:p>
          <a:p>
            <a:pPr marL="280578" indent="-280578" algn="just"/>
            <a:r>
              <a:rPr lang="en-GB" dirty="0">
                <a:solidFill>
                  <a:prstClr val="black"/>
                </a:solidFill>
                <a:cs typeface="Arial" pitchFamily="34" charset="0"/>
              </a:rPr>
              <a:t>Became anchor of </a:t>
            </a:r>
            <a:r>
              <a:rPr lang="en-GB" i="1" dirty="0">
                <a:solidFill>
                  <a:prstClr val="black"/>
                </a:solidFill>
                <a:cs typeface="Arial" pitchFamily="34" charset="0"/>
              </a:rPr>
              <a:t>General Electric </a:t>
            </a:r>
            <a:r>
              <a:rPr lang="en-GB" i="1" dirty="0" err="1">
                <a:solidFill>
                  <a:prstClr val="black"/>
                </a:solidFill>
                <a:cs typeface="Arial" pitchFamily="34" charset="0"/>
              </a:rPr>
              <a:t>Theater</a:t>
            </a:r>
            <a:r>
              <a:rPr lang="en-GB" i="1" dirty="0">
                <a:solidFill>
                  <a:prstClr val="black"/>
                </a:solidFill>
                <a:cs typeface="Arial" pitchFamily="34" charset="0"/>
              </a:rPr>
              <a:t> </a:t>
            </a:r>
            <a:r>
              <a:rPr lang="en-GB" dirty="0">
                <a:solidFill>
                  <a:prstClr val="black"/>
                </a:solidFill>
                <a:cs typeface="Arial" pitchFamily="34" charset="0"/>
              </a:rPr>
              <a:t>on national television (1954–1962)</a:t>
            </a:r>
          </a:p>
          <a:p>
            <a:pPr marL="280578" indent="-280578" algn="just"/>
            <a:endParaRPr lang="en-GB" dirty="0">
              <a:solidFill>
                <a:prstClr val="black"/>
              </a:solidFill>
              <a:cs typeface="Arial" pitchFamily="34" charset="0"/>
            </a:endParaRPr>
          </a:p>
          <a:p>
            <a:pPr marL="280578" indent="-280578" algn="just"/>
            <a:r>
              <a:rPr lang="en-GB" dirty="0">
                <a:solidFill>
                  <a:prstClr val="black"/>
                </a:solidFill>
                <a:cs typeface="Arial" pitchFamily="34" charset="0"/>
              </a:rPr>
              <a:t>President of the Screen Actor’s Guild (1947–1952; again 1959–1960)</a:t>
            </a:r>
          </a:p>
          <a:p>
            <a:pPr marL="280578" indent="-280578" algn="just"/>
            <a:r>
              <a:rPr lang="en-GB" dirty="0">
                <a:solidFill>
                  <a:prstClr val="black"/>
                </a:solidFill>
                <a:cs typeface="Arial" pitchFamily="34" charset="0"/>
              </a:rPr>
              <a:t>Reagan had been an FBI informant on suspected Communists employed in film industry; testified at House Un-American Affairs Committee during McCarthy ‘witch trials’</a:t>
            </a:r>
            <a:endParaRPr lang="en-GB" dirty="0"/>
          </a:p>
          <a:p>
            <a:endParaRPr lang="en-US" dirty="0"/>
          </a:p>
        </p:txBody>
      </p:sp>
      <p:sp>
        <p:nvSpPr>
          <p:cNvPr id="4" name="Slide Number Placeholder 3"/>
          <p:cNvSpPr>
            <a:spLocks noGrp="1"/>
          </p:cNvSpPr>
          <p:nvPr>
            <p:ph type="sldNum" sz="quarter" idx="10"/>
          </p:nvPr>
        </p:nvSpPr>
        <p:spPr/>
        <p:txBody>
          <a:bodyPr/>
          <a:lstStyle/>
          <a:p>
            <a:fld id="{81FFBF76-E7D0-4742-B4EE-C03D33BF36CD}" type="slidenum">
              <a:rPr lang="en-US" smtClean="0"/>
              <a:t>9</a:t>
            </a:fld>
            <a:endParaRPr lang="en-US"/>
          </a:p>
        </p:txBody>
      </p:sp>
    </p:spTree>
    <p:extLst>
      <p:ext uri="{BB962C8B-B14F-4D97-AF65-F5344CB8AC3E}">
        <p14:creationId xmlns:p14="http://schemas.microsoft.com/office/powerpoint/2010/main" val="18426417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0578" indent="-280578" algn="just"/>
            <a:r>
              <a:rPr lang="en-GB" dirty="0">
                <a:solidFill>
                  <a:prstClr val="black"/>
                </a:solidFill>
                <a:cs typeface="Arial" pitchFamily="34" charset="0"/>
              </a:rPr>
              <a:t>b. 1911, Reagan entered a career in show-business after college degree (economics)</a:t>
            </a:r>
          </a:p>
          <a:p>
            <a:pPr marL="280578" indent="-280578" algn="just"/>
            <a:endParaRPr lang="en-GB" dirty="0">
              <a:solidFill>
                <a:prstClr val="black"/>
              </a:solidFill>
              <a:cs typeface="Arial" pitchFamily="34" charset="0"/>
            </a:endParaRPr>
          </a:p>
          <a:p>
            <a:pPr marL="280578" indent="-280578" algn="just"/>
            <a:r>
              <a:rPr lang="en-GB" dirty="0">
                <a:solidFill>
                  <a:prstClr val="black"/>
                </a:solidFill>
                <a:cs typeface="Arial" pitchFamily="34" charset="0"/>
              </a:rPr>
              <a:t>Began career as a radio announcer in 1930s</a:t>
            </a:r>
          </a:p>
          <a:p>
            <a:pPr marL="280578" indent="-280578" algn="just"/>
            <a:endParaRPr lang="en-GB" dirty="0">
              <a:solidFill>
                <a:prstClr val="black"/>
              </a:solidFill>
              <a:cs typeface="Arial" pitchFamily="34" charset="0"/>
            </a:endParaRPr>
          </a:p>
          <a:p>
            <a:pPr marL="280578" indent="-280578" algn="just"/>
            <a:r>
              <a:rPr lang="en-GB" dirty="0">
                <a:solidFill>
                  <a:prstClr val="black"/>
                </a:solidFill>
                <a:cs typeface="Arial" pitchFamily="34" charset="0"/>
              </a:rPr>
              <a:t>Moved to Hollywood, appearing in dozens of movies </a:t>
            </a:r>
          </a:p>
          <a:p>
            <a:pPr marL="280578" indent="-280578" algn="just"/>
            <a:endParaRPr lang="en-GB" dirty="0">
              <a:solidFill>
                <a:prstClr val="black"/>
              </a:solidFill>
              <a:cs typeface="Arial" pitchFamily="34" charset="0"/>
            </a:endParaRPr>
          </a:p>
          <a:p>
            <a:pPr marL="280578" indent="-280578" algn="just"/>
            <a:r>
              <a:rPr lang="en-GB" dirty="0">
                <a:solidFill>
                  <a:prstClr val="black"/>
                </a:solidFill>
                <a:cs typeface="Arial" pitchFamily="34" charset="0"/>
              </a:rPr>
              <a:t>Became anchor of </a:t>
            </a:r>
            <a:r>
              <a:rPr lang="en-GB" i="1" dirty="0">
                <a:solidFill>
                  <a:prstClr val="black"/>
                </a:solidFill>
                <a:cs typeface="Arial" pitchFamily="34" charset="0"/>
              </a:rPr>
              <a:t>General Electric </a:t>
            </a:r>
            <a:r>
              <a:rPr lang="en-GB" i="1" dirty="0" err="1">
                <a:solidFill>
                  <a:prstClr val="black"/>
                </a:solidFill>
                <a:cs typeface="Arial" pitchFamily="34" charset="0"/>
              </a:rPr>
              <a:t>Theater</a:t>
            </a:r>
            <a:r>
              <a:rPr lang="en-GB" i="1" dirty="0">
                <a:solidFill>
                  <a:prstClr val="black"/>
                </a:solidFill>
                <a:cs typeface="Arial" pitchFamily="34" charset="0"/>
              </a:rPr>
              <a:t> </a:t>
            </a:r>
            <a:r>
              <a:rPr lang="en-GB" dirty="0">
                <a:solidFill>
                  <a:prstClr val="black"/>
                </a:solidFill>
                <a:cs typeface="Arial" pitchFamily="34" charset="0"/>
              </a:rPr>
              <a:t>on national television (1954–1962)</a:t>
            </a:r>
          </a:p>
          <a:p>
            <a:pPr marL="280578" indent="-280578" algn="just"/>
            <a:endParaRPr lang="en-GB" dirty="0">
              <a:solidFill>
                <a:prstClr val="black"/>
              </a:solidFill>
              <a:cs typeface="Arial" pitchFamily="34" charset="0"/>
            </a:endParaRPr>
          </a:p>
          <a:p>
            <a:pPr marL="280578" indent="-280578" algn="just"/>
            <a:r>
              <a:rPr lang="en-GB" dirty="0">
                <a:solidFill>
                  <a:prstClr val="black"/>
                </a:solidFill>
                <a:cs typeface="Arial" pitchFamily="34" charset="0"/>
              </a:rPr>
              <a:t>President of the Screen Actor’s Guild (1947–1952; again 1959–1960)</a:t>
            </a:r>
          </a:p>
          <a:p>
            <a:pPr marL="280578" indent="-280578" algn="just"/>
            <a:r>
              <a:rPr lang="en-GB" dirty="0">
                <a:solidFill>
                  <a:prstClr val="black"/>
                </a:solidFill>
                <a:cs typeface="Arial" pitchFamily="34" charset="0"/>
              </a:rPr>
              <a:t>Reagan had been an FBI informant on suspected Communists employed in film industry; testified at House Un-American Affairs Committee during McCarthy ‘witch trials’</a:t>
            </a:r>
            <a:endParaRPr lang="en-GB" dirty="0"/>
          </a:p>
          <a:p>
            <a:endParaRPr lang="en-US" dirty="0"/>
          </a:p>
        </p:txBody>
      </p:sp>
      <p:sp>
        <p:nvSpPr>
          <p:cNvPr id="4" name="Slide Number Placeholder 3"/>
          <p:cNvSpPr>
            <a:spLocks noGrp="1"/>
          </p:cNvSpPr>
          <p:nvPr>
            <p:ph type="sldNum" sz="quarter" idx="10"/>
          </p:nvPr>
        </p:nvSpPr>
        <p:spPr/>
        <p:txBody>
          <a:bodyPr/>
          <a:lstStyle/>
          <a:p>
            <a:fld id="{81FFBF76-E7D0-4742-B4EE-C03D33BF36CD}" type="slidenum">
              <a:rPr lang="en-US" smtClean="0"/>
              <a:t>10</a:t>
            </a:fld>
            <a:endParaRPr lang="en-US"/>
          </a:p>
        </p:txBody>
      </p:sp>
    </p:spTree>
    <p:extLst>
      <p:ext uri="{BB962C8B-B14F-4D97-AF65-F5344CB8AC3E}">
        <p14:creationId xmlns:p14="http://schemas.microsoft.com/office/powerpoint/2010/main" val="21847257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FFBF76-E7D0-4742-B4EE-C03D33BF36C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049927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0578" indent="-280578" algn="just">
              <a:buFont typeface="Arial" panose="020B0604020202020204" pitchFamily="34" charset="0"/>
              <a:buChar char="•"/>
            </a:pPr>
            <a:r>
              <a:rPr lang="en-GB" dirty="0">
                <a:cs typeface="Arial" pitchFamily="34" charset="0"/>
              </a:rPr>
              <a:t>Having been a union organiser and registered Democrat, moved increasingly to the right (or as Reagan saw it, “the Democrats left me” not vice versa)</a:t>
            </a:r>
          </a:p>
          <a:p>
            <a:pPr marL="280578" indent="-280578" algn="just">
              <a:buFont typeface="Arial" panose="020B0604020202020204" pitchFamily="34" charset="0"/>
              <a:buChar char="•"/>
            </a:pPr>
            <a:r>
              <a:rPr lang="en-GB" dirty="0">
                <a:cs typeface="Arial" pitchFamily="34" charset="0"/>
              </a:rPr>
              <a:t>Forum as spokesman for General Electric allowed Reagan to tour country espousing increasingly right-wing political rhetoric to audiences of employees at GE factories</a:t>
            </a:r>
          </a:p>
          <a:p>
            <a:pPr marL="280578" indent="-280578" algn="just">
              <a:buFont typeface="Arial" panose="020B0604020202020204" pitchFamily="34" charset="0"/>
              <a:buChar char="•"/>
            </a:pPr>
            <a:r>
              <a:rPr lang="en-GB" dirty="0">
                <a:cs typeface="Arial" pitchFamily="34" charset="0"/>
              </a:rPr>
              <a:t>Made impact on national stage with advocacy of Republican presidential candidate (anti-New Deal conservative) Barry Goldwater in 1964 campaign – delivered famous ‘A Time For Choosing’ speech</a:t>
            </a:r>
          </a:p>
          <a:p>
            <a:pPr marL="280578" indent="-280578" algn="just">
              <a:buFont typeface="Arial" panose="020B0604020202020204" pitchFamily="34" charset="0"/>
              <a:buChar char="•"/>
            </a:pPr>
            <a:r>
              <a:rPr lang="en-GB" dirty="0">
                <a:cs typeface="Arial" pitchFamily="34" charset="0"/>
              </a:rPr>
              <a:t>Governor of California (1967–1975): most populous state in the Union; triumphed where Richard Nixon had failed in 1962 gubernatorial election</a:t>
            </a:r>
          </a:p>
          <a:p>
            <a:pPr marL="280578" indent="-280578" algn="just">
              <a:buFont typeface="Arial" panose="020B0604020202020204" pitchFamily="34" charset="0"/>
              <a:buChar char="•"/>
            </a:pPr>
            <a:r>
              <a:rPr lang="en-GB" dirty="0">
                <a:cs typeface="Arial" pitchFamily="34" charset="0"/>
              </a:rPr>
              <a:t>Sent National Guard to suppress protestors at UC-Berkeley (infamous quote: “</a:t>
            </a:r>
            <a:r>
              <a:rPr lang="en-GB" dirty="0"/>
              <a:t>If it takes a bloodbath, let's get it over with. No more appeasement.”)</a:t>
            </a:r>
            <a:endParaRPr lang="en-GB" dirty="0">
              <a:cs typeface="Arial" pitchFamily="34" charset="0"/>
            </a:endParaRPr>
          </a:p>
          <a:p>
            <a:pPr marL="280578" indent="-280578" algn="just">
              <a:buFont typeface="Arial" panose="020B0604020202020204" pitchFamily="34" charset="0"/>
              <a:buChar char="•"/>
            </a:pPr>
            <a:r>
              <a:rPr lang="en-GB" dirty="0">
                <a:effectLst/>
              </a:rPr>
              <a:t>Strong showing in 1976 Republican Presidential Primary</a:t>
            </a:r>
            <a:endParaRPr lang="en-GB" dirty="0"/>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FFBF76-E7D0-4742-B4EE-C03D33BF36C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672969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20</a:t>
            </a:fld>
            <a:endParaRPr lang="en-GB" dirty="0"/>
          </a:p>
        </p:txBody>
      </p:sp>
    </p:spTree>
    <p:extLst>
      <p:ext uri="{BB962C8B-B14F-4D97-AF65-F5344CB8AC3E}">
        <p14:creationId xmlns:p14="http://schemas.microsoft.com/office/powerpoint/2010/main" val="24257098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21</a:t>
            </a:fld>
            <a:endParaRPr lang="en-GB" dirty="0"/>
          </a:p>
        </p:txBody>
      </p:sp>
    </p:spTree>
    <p:extLst>
      <p:ext uri="{BB962C8B-B14F-4D97-AF65-F5344CB8AC3E}">
        <p14:creationId xmlns:p14="http://schemas.microsoft.com/office/powerpoint/2010/main" val="1627421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22</a:t>
            </a:fld>
            <a:endParaRPr lang="en-GB" dirty="0"/>
          </a:p>
        </p:txBody>
      </p:sp>
    </p:spTree>
    <p:extLst>
      <p:ext uri="{BB962C8B-B14F-4D97-AF65-F5344CB8AC3E}">
        <p14:creationId xmlns:p14="http://schemas.microsoft.com/office/powerpoint/2010/main" val="21535270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23</a:t>
            </a:fld>
            <a:endParaRPr lang="en-GB" dirty="0"/>
          </a:p>
        </p:txBody>
      </p:sp>
    </p:spTree>
    <p:extLst>
      <p:ext uri="{BB962C8B-B14F-4D97-AF65-F5344CB8AC3E}">
        <p14:creationId xmlns:p14="http://schemas.microsoft.com/office/powerpoint/2010/main" val="8327642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24</a:t>
            </a:fld>
            <a:endParaRPr lang="en-GB" dirty="0"/>
          </a:p>
        </p:txBody>
      </p:sp>
    </p:spTree>
    <p:extLst>
      <p:ext uri="{BB962C8B-B14F-4D97-AF65-F5344CB8AC3E}">
        <p14:creationId xmlns:p14="http://schemas.microsoft.com/office/powerpoint/2010/main" val="20210747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25</a:t>
            </a:fld>
            <a:endParaRPr lang="en-GB" dirty="0"/>
          </a:p>
        </p:txBody>
      </p:sp>
    </p:spTree>
    <p:extLst>
      <p:ext uri="{BB962C8B-B14F-4D97-AF65-F5344CB8AC3E}">
        <p14:creationId xmlns:p14="http://schemas.microsoft.com/office/powerpoint/2010/main" val="36647422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26</a:t>
            </a:fld>
            <a:endParaRPr lang="en-GB" dirty="0"/>
          </a:p>
        </p:txBody>
      </p:sp>
    </p:spTree>
    <p:extLst>
      <p:ext uri="{BB962C8B-B14F-4D97-AF65-F5344CB8AC3E}">
        <p14:creationId xmlns:p14="http://schemas.microsoft.com/office/powerpoint/2010/main" val="41286178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28</a:t>
            </a:fld>
            <a:endParaRPr lang="en-GB" dirty="0"/>
          </a:p>
        </p:txBody>
      </p:sp>
    </p:spTree>
    <p:extLst>
      <p:ext uri="{BB962C8B-B14F-4D97-AF65-F5344CB8AC3E}">
        <p14:creationId xmlns:p14="http://schemas.microsoft.com/office/powerpoint/2010/main" val="35573930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29</a:t>
            </a:fld>
            <a:endParaRPr lang="en-GB" dirty="0"/>
          </a:p>
        </p:txBody>
      </p:sp>
    </p:spTree>
    <p:extLst>
      <p:ext uri="{BB962C8B-B14F-4D97-AF65-F5344CB8AC3E}">
        <p14:creationId xmlns:p14="http://schemas.microsoft.com/office/powerpoint/2010/main" val="24596995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30</a:t>
            </a:fld>
            <a:endParaRPr lang="en-GB" dirty="0"/>
          </a:p>
        </p:txBody>
      </p:sp>
    </p:spTree>
    <p:extLst>
      <p:ext uri="{BB962C8B-B14F-4D97-AF65-F5344CB8AC3E}">
        <p14:creationId xmlns:p14="http://schemas.microsoft.com/office/powerpoint/2010/main" val="32807931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25/10/2023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4544399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25/10/2023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15987104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80DD3FC-2C83-4F31-AA7D-040F15FCD3D1}" type="datetimeFigureOut">
              <a:rPr lang="en-GB" smtClean="0"/>
              <a:t>25/10/2023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2127396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80DD3FC-2C83-4F31-AA7D-040F15FCD3D1}" type="datetimeFigureOut">
              <a:rPr lang="en-GB" smtClean="0"/>
              <a:t>25/10/2023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5190295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80DD3FC-2C83-4F31-AA7D-040F15FCD3D1}" type="datetimeFigureOut">
              <a:rPr lang="en-GB" smtClean="0"/>
              <a:t>25/10/2023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7951801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80DD3FC-2C83-4F31-AA7D-040F15FCD3D1}" type="datetimeFigureOut">
              <a:rPr lang="en-GB" smtClean="0"/>
              <a:t>25/10/2023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40359480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0DD3FC-2C83-4F31-AA7D-040F15FCD3D1}" type="datetimeFigureOut">
              <a:rPr lang="en-GB" smtClean="0"/>
              <a:t>25/10/2023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2953094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80DD3FC-2C83-4F31-AA7D-040F15FCD3D1}" type="datetimeFigureOut">
              <a:rPr lang="en-GB" smtClean="0"/>
              <a:t>25/10/2023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40970907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80DD3FC-2C83-4F31-AA7D-040F15FCD3D1}" type="datetimeFigureOut">
              <a:rPr lang="en-GB" smtClean="0"/>
              <a:t>25/10/2023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7219846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25/10/2023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968613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25/10/2023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5785344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80DD3FC-2C83-4F31-AA7D-040F15FCD3D1}" type="datetimeFigureOut">
              <a:rPr lang="en-GB" smtClean="0"/>
              <a:t>25/10/2023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2111812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680DD3FC-2C83-4F31-AA7D-040F15FCD3D1}" type="datetimeFigureOut">
              <a:rPr lang="en-GB" smtClean="0"/>
              <a:t>25/10/2023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0461552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0DD3FC-2C83-4F31-AA7D-040F15FCD3D1}" type="datetimeFigureOut">
              <a:rPr lang="en-GB" smtClean="0"/>
              <a:t>25/10/2023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8271657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80DD3FC-2C83-4F31-AA7D-040F15FCD3D1}" type="datetimeFigureOut">
              <a:rPr lang="en-GB" smtClean="0"/>
              <a:t>25/10/2023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15379710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80DD3FC-2C83-4F31-AA7D-040F15FCD3D1}" type="datetimeFigureOut">
              <a:rPr lang="en-GB" smtClean="0"/>
              <a:t>25/10/2023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5658503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680DD3FC-2C83-4F31-AA7D-040F15FCD3D1}" type="datetimeFigureOut">
              <a:rPr lang="en-GB" smtClean="0"/>
              <a:t>25/10/2023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105485783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680DD3FC-2C83-4F31-AA7D-040F15FCD3D1}" type="datetimeFigureOut">
              <a:rPr lang="en-GB" smtClean="0"/>
              <a:t>25/10/2023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9110232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680DD3FC-2C83-4F31-AA7D-040F15FCD3D1}" type="datetimeFigureOut">
              <a:rPr lang="en-GB" smtClean="0"/>
              <a:t>25/10/2023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15387365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80DD3FC-2C83-4F31-AA7D-040F15FCD3D1}" type="datetimeFigureOut">
              <a:rPr lang="en-GB" smtClean="0"/>
              <a:t>25/10/2023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1970370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80DD3FC-2C83-4F31-AA7D-040F15FCD3D1}" type="datetimeFigureOut">
              <a:rPr lang="en-GB" smtClean="0"/>
              <a:t>25/10/2023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406804221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80DD3FC-2C83-4F31-AA7D-040F15FCD3D1}" type="datetimeFigureOut">
              <a:rPr lang="en-GB" smtClean="0"/>
              <a:t>25/10/2023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21045160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80DD3FC-2C83-4F31-AA7D-040F15FCD3D1}" type="datetimeFigureOut">
              <a:rPr lang="en-GB" smtClean="0"/>
              <a:t>25/10/2023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58709670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0DD3FC-2C83-4F31-AA7D-040F15FCD3D1}" type="datetimeFigureOut">
              <a:rPr lang="en-GB" smtClean="0"/>
              <a:t>25/10/2023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60197476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80DD3FC-2C83-4F31-AA7D-040F15FCD3D1}" type="datetimeFigureOut">
              <a:rPr lang="en-GB" smtClean="0"/>
              <a:t>25/10/2023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07900127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80DD3FC-2C83-4F31-AA7D-040F15FCD3D1}" type="datetimeFigureOut">
              <a:rPr lang="en-GB" smtClean="0"/>
              <a:t>25/10/2023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209883881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0DD3FC-2C83-4F31-AA7D-040F15FCD3D1}" type="datetimeFigureOut">
              <a:rPr lang="en-GB" smtClean="0"/>
              <a:t>25/10/2023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50854776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0DD3FC-2C83-4F31-AA7D-040F15FCD3D1}" type="datetimeFigureOut">
              <a:rPr lang="en-GB" smtClean="0"/>
              <a:t>25/10/2023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20802897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600200"/>
            <a:ext cx="53848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3938589"/>
            <a:ext cx="53848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609600" y="6245225"/>
            <a:ext cx="2844800" cy="476250"/>
          </a:xfrm>
        </p:spPr>
        <p:txBody>
          <a:bodyPr/>
          <a:lstStyle>
            <a:lvl1pPr>
              <a:defRPr/>
            </a:lvl1pPr>
          </a:lstStyle>
          <a:p>
            <a:endParaRPr lang="en-GB" altLang="en-US"/>
          </a:p>
        </p:txBody>
      </p:sp>
      <p:sp>
        <p:nvSpPr>
          <p:cNvPr id="7" name="Footer Placeholder 6"/>
          <p:cNvSpPr>
            <a:spLocks noGrp="1"/>
          </p:cNvSpPr>
          <p:nvPr>
            <p:ph type="ftr" sz="quarter" idx="11"/>
          </p:nvPr>
        </p:nvSpPr>
        <p:spPr>
          <a:xfrm>
            <a:off x="4165600" y="6245225"/>
            <a:ext cx="3860800" cy="476250"/>
          </a:xfrm>
        </p:spPr>
        <p:txBody>
          <a:bodyPr/>
          <a:lstStyle>
            <a:lvl1pPr>
              <a:defRPr/>
            </a:lvl1pPr>
          </a:lstStyle>
          <a:p>
            <a:endParaRPr lang="en-GB" altLang="en-US"/>
          </a:p>
        </p:txBody>
      </p:sp>
      <p:sp>
        <p:nvSpPr>
          <p:cNvPr id="8" name="Slide Number Placeholder 7"/>
          <p:cNvSpPr>
            <a:spLocks noGrp="1"/>
          </p:cNvSpPr>
          <p:nvPr>
            <p:ph type="sldNum" sz="quarter" idx="12"/>
          </p:nvPr>
        </p:nvSpPr>
        <p:spPr>
          <a:xfrm>
            <a:off x="8737600" y="6245225"/>
            <a:ext cx="2844800" cy="476250"/>
          </a:xfrm>
        </p:spPr>
        <p:txBody>
          <a:bodyPr/>
          <a:lstStyle>
            <a:lvl1pPr>
              <a:defRPr/>
            </a:lvl1pPr>
          </a:lstStyle>
          <a:p>
            <a:fld id="{5B9D1DE2-6194-4318-96C6-799BD3B0B884}" type="slidenum">
              <a:rPr lang="en-GB" altLang="en-US"/>
              <a:pPr/>
              <a:t>‹#›</a:t>
            </a:fld>
            <a:endParaRPr lang="en-GB" altLang="en-US"/>
          </a:p>
        </p:txBody>
      </p:sp>
    </p:spTree>
    <p:extLst>
      <p:ext uri="{BB962C8B-B14F-4D97-AF65-F5344CB8AC3E}">
        <p14:creationId xmlns:p14="http://schemas.microsoft.com/office/powerpoint/2010/main" val="41802777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3" Type="http://schemas.openxmlformats.org/officeDocument/2006/relationships/slideLayout" Target="../slideLayouts/slideLayout14.xml"/><Relationship Id="rId21" Type="http://schemas.openxmlformats.org/officeDocument/2006/relationships/image" Target="../media/image4.png"/><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image" Target="../media/image3.png"/><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23" Type="http://schemas.openxmlformats.org/officeDocument/2006/relationships/image" Target="../media/image6.png"/><Relationship Id="rId10" Type="http://schemas.openxmlformats.org/officeDocument/2006/relationships/slideLayout" Target="../slideLayouts/slideLayout21.xml"/><Relationship Id="rId19" Type="http://schemas.openxmlformats.org/officeDocument/2006/relationships/theme" Target="../theme/theme2.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1000"/>
            <a:lum/>
            <a:extLst>
              <a:ext uri="{BEBA8EAE-BF5A-486C-A8C5-ECC9F3942E4B}">
                <a14:imgProps xmlns:a14="http://schemas.microsoft.com/office/drawing/2010/main">
                  <a14:imgLayer r:embed="rId14">
                    <a14:imgEffect>
                      <a14:saturation sat="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0DD3FC-2C83-4F31-AA7D-040F15FCD3D1}" type="datetimeFigureOut">
              <a:rPr lang="en-GB" smtClean="0"/>
              <a:t>25/10/2023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EFA4DB-36E2-4E61-8BCE-6061F3B3BE3A}" type="slidenum">
              <a:rPr lang="en-GB" smtClean="0"/>
              <a:t>‹#›</a:t>
            </a:fld>
            <a:endParaRPr lang="en-GB"/>
          </a:p>
        </p:txBody>
      </p:sp>
    </p:spTree>
    <p:extLst>
      <p:ext uri="{BB962C8B-B14F-4D97-AF65-F5344CB8AC3E}">
        <p14:creationId xmlns:p14="http://schemas.microsoft.com/office/powerpoint/2010/main" val="549606029"/>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0">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1">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2">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3">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80DD3FC-2C83-4F31-AA7D-040F15FCD3D1}" type="datetimeFigureOut">
              <a:rPr lang="en-GB" smtClean="0"/>
              <a:t>25/10/2023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CCEFA4DB-36E2-4E61-8BCE-6061F3B3BE3A}" type="slidenum">
              <a:rPr lang="en-GB" smtClean="0"/>
              <a:t>‹#›</a:t>
            </a:fld>
            <a:endParaRPr lang="en-GB"/>
          </a:p>
        </p:txBody>
      </p:sp>
    </p:spTree>
    <p:extLst>
      <p:ext uri="{BB962C8B-B14F-4D97-AF65-F5344CB8AC3E}">
        <p14:creationId xmlns:p14="http://schemas.microsoft.com/office/powerpoint/2010/main" val="3268737698"/>
      </p:ext>
    </p:extLst>
  </p:cSld>
  <p:clrMap bg1="dk1" tx1="lt1" bg2="dk2" tx2="lt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 id="2147483713" r:id="rId13"/>
    <p:sldLayoutId id="2147483714" r:id="rId14"/>
    <p:sldLayoutId id="2147483715" r:id="rId15"/>
    <p:sldLayoutId id="2147483716" r:id="rId16"/>
    <p:sldLayoutId id="2147483717" r:id="rId17"/>
    <p:sldLayoutId id="2147483718" r:id="rId18"/>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8.xml"/><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18.xml"/><Relationship Id="rId5" Type="http://schemas.openxmlformats.org/officeDocument/2006/relationships/image" Target="../media/image15.jpeg"/><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18.xml"/><Relationship Id="rId5" Type="http://schemas.openxmlformats.org/officeDocument/2006/relationships/image" Target="../media/image18.png"/><Relationship Id="rId4" Type="http://schemas.openxmlformats.org/officeDocument/2006/relationships/image" Target="../media/image17.png"/></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xeSmNaKCjaw" TargetMode="External"/><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image" Target="../media/image27.png"/><Relationship Id="rId5" Type="http://schemas.openxmlformats.org/officeDocument/2006/relationships/image" Target="../media/image26.jpeg"/><Relationship Id="rId4" Type="http://schemas.openxmlformats.org/officeDocument/2006/relationships/hyperlink" Target="https://historynewsnetwork.org/article/32681"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6.xml"/><Relationship Id="rId4" Type="http://schemas.openxmlformats.org/officeDocument/2006/relationships/image" Target="../media/image30.png"/></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31.png"/><Relationship Id="rId1" Type="http://schemas.openxmlformats.org/officeDocument/2006/relationships/slideLayout" Target="../slideLayouts/slideLayout16.xml"/><Relationship Id="rId4" Type="http://schemas.openxmlformats.org/officeDocument/2006/relationships/image" Target="../media/image32.png"/></Relationships>
</file>

<file path=ppt/slides/_rels/slide1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8.xml"/><Relationship Id="rId1" Type="http://schemas.openxmlformats.org/officeDocument/2006/relationships/slideLayout" Target="../slideLayouts/slideLayout13.xml"/><Relationship Id="rId5" Type="http://schemas.openxmlformats.org/officeDocument/2006/relationships/image" Target="../media/image35.png"/><Relationship Id="rId4" Type="http://schemas.openxmlformats.org/officeDocument/2006/relationships/image" Target="../media/image34.png"/></Relationships>
</file>

<file path=ppt/slides/_rels/slide1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9.xml"/><Relationship Id="rId1" Type="http://schemas.openxmlformats.org/officeDocument/2006/relationships/slideLayout" Target="../slideLayouts/slideLayout18.xml"/><Relationship Id="rId4" Type="http://schemas.openxmlformats.org/officeDocument/2006/relationships/image" Target="../media/image40.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1.xml"/><Relationship Id="rId1" Type="http://schemas.openxmlformats.org/officeDocument/2006/relationships/slideLayout" Target="../slideLayouts/slideLayout18.xml"/><Relationship Id="rId5" Type="http://schemas.openxmlformats.org/officeDocument/2006/relationships/hyperlink" Target="http://www.presidency.ucsb.edu/ws/index.php?pid=41034" TargetMode="External"/><Relationship Id="rId4" Type="http://schemas.openxmlformats.org/officeDocument/2006/relationships/image" Target="../media/image42.png"/></Relationships>
</file>

<file path=ppt/slides/_rels/slide2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3.xml"/><Relationship Id="rId1" Type="http://schemas.openxmlformats.org/officeDocument/2006/relationships/slideLayout" Target="../slideLayouts/slideLayout18.xml"/><Relationship Id="rId5" Type="http://schemas.openxmlformats.org/officeDocument/2006/relationships/image" Target="../media/image46.png"/><Relationship Id="rId4" Type="http://schemas.openxmlformats.org/officeDocument/2006/relationships/image" Target="../media/image45.png"/></Relationships>
</file>

<file path=ppt/slides/_rels/slide25.xml.rels><?xml version="1.0" encoding="UTF-8" standalone="yes"?>
<Relationships xmlns="http://schemas.openxmlformats.org/package/2006/relationships"><Relationship Id="rId3" Type="http://schemas.openxmlformats.org/officeDocument/2006/relationships/hyperlink" Target="http://www.presidency.ucsb.edu/ws/index.php?pid=40696" TargetMode="External"/><Relationship Id="rId2" Type="http://schemas.openxmlformats.org/officeDocument/2006/relationships/notesSlide" Target="../notesSlides/notesSlide14.xml"/><Relationship Id="rId1" Type="http://schemas.openxmlformats.org/officeDocument/2006/relationships/slideLayout" Target="../slideLayouts/slideLayout18.xml"/><Relationship Id="rId5" Type="http://schemas.openxmlformats.org/officeDocument/2006/relationships/image" Target="../media/image48.png"/><Relationship Id="rId4" Type="http://schemas.openxmlformats.org/officeDocument/2006/relationships/image" Target="../media/image47.png"/></Relationships>
</file>

<file path=ppt/slides/_rels/slide2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5.xml"/><Relationship Id="rId1" Type="http://schemas.openxmlformats.org/officeDocument/2006/relationships/slideLayout" Target="../slideLayouts/slideLayout18.xml"/><Relationship Id="rId4" Type="http://schemas.openxmlformats.org/officeDocument/2006/relationships/image" Target="../media/image50.png"/></Relationships>
</file>

<file path=ppt/slides/_rels/slide27.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18.xml"/><Relationship Id="rId4" Type="http://schemas.openxmlformats.org/officeDocument/2006/relationships/image" Target="../media/image53.png"/></Relationships>
</file>

<file path=ppt/slides/_rels/slide28.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BEBA8EAE-BF5A-486C-A8C5-ECC9F3942E4B}">
                <a14:imgProps xmlns:a14="http://schemas.microsoft.com/office/drawing/2010/main">
                  <a14:imgLayer r:embed="rId3">
                    <a14:imgEffect>
                      <a14:saturation sat="0"/>
                    </a14:imgEffect>
                  </a14:imgLayer>
                </a14:imgProps>
              </a:ext>
            </a:extLst>
          </a:blip>
          <a:srcRect/>
          <a:stretch>
            <a:fillRect t="-8000" b="-8000"/>
          </a:stretch>
        </a:blipFill>
        <a:effectLst/>
      </p:bgPr>
    </p:bg>
    <p:spTree>
      <p:nvGrpSpPr>
        <p:cNvPr id="1" name=""/>
        <p:cNvGrpSpPr/>
        <p:nvPr/>
      </p:nvGrpSpPr>
      <p:grpSpPr>
        <a:xfrm>
          <a:off x="0" y="0"/>
          <a:ext cx="0" cy="0"/>
          <a:chOff x="0" y="0"/>
          <a:chExt cx="0" cy="0"/>
        </a:xfrm>
      </p:grpSpPr>
      <p:sp>
        <p:nvSpPr>
          <p:cNvPr id="2" name="Rectangle 1"/>
          <p:cNvSpPr/>
          <p:nvPr/>
        </p:nvSpPr>
        <p:spPr>
          <a:xfrm>
            <a:off x="0" y="0"/>
            <a:ext cx="5061857" cy="3454610"/>
          </a:xfrm>
          <a:prstGeom prst="rect">
            <a:avLst/>
          </a:prstGeom>
        </p:spPr>
        <p:txBody>
          <a:bodyPr wrap="square" lIns="720000" tIns="720000" rIns="720000" bIns="720000">
            <a:spAutoFit/>
          </a:bodyPr>
          <a:lstStyle/>
          <a:p>
            <a:r>
              <a:rPr lang="en-GB" sz="2800">
                <a:solidFill>
                  <a:srgbClr val="7030A0"/>
                </a:solidFill>
                <a:latin typeface="Arial Black" panose="020B0A04020102020204" pitchFamily="34" charset="0"/>
              </a:rPr>
              <a:t>HPHI 5028 6028 Week </a:t>
            </a:r>
            <a:r>
              <a:rPr lang="en-GB" sz="2800" dirty="0">
                <a:solidFill>
                  <a:srgbClr val="7030A0"/>
                </a:solidFill>
                <a:latin typeface="Arial Black" panose="020B0A04020102020204" pitchFamily="34" charset="0"/>
              </a:rPr>
              <a:t>3 Monday: Thatcher, Reagan and the Cold War</a:t>
            </a:r>
          </a:p>
          <a:p>
            <a:endParaRPr lang="en-GB" dirty="0">
              <a:solidFill>
                <a:srgbClr val="7030A0"/>
              </a:solidFill>
              <a:latin typeface="Arial Black" panose="020B0A04020102020204" pitchFamily="34" charset="0"/>
            </a:endParaRPr>
          </a:p>
        </p:txBody>
      </p:sp>
      <p:sp>
        <p:nvSpPr>
          <p:cNvPr id="3" name="Rectangle 2"/>
          <p:cNvSpPr/>
          <p:nvPr/>
        </p:nvSpPr>
        <p:spPr>
          <a:xfrm>
            <a:off x="6270171" y="0"/>
            <a:ext cx="5921829" cy="3177611"/>
          </a:xfrm>
          <a:prstGeom prst="rect">
            <a:avLst/>
          </a:prstGeom>
        </p:spPr>
        <p:txBody>
          <a:bodyPr wrap="square" lIns="720000" tIns="720000" rIns="720000" bIns="720000">
            <a:spAutoFit/>
          </a:bodyPr>
          <a:lstStyle/>
          <a:p>
            <a:pPr algn="r"/>
            <a:r>
              <a:rPr lang="en-GB" sz="2800" dirty="0">
                <a:solidFill>
                  <a:srgbClr val="7030A0"/>
                </a:solidFill>
                <a:latin typeface="Arial Black" panose="020B0A04020102020204" pitchFamily="34" charset="0"/>
              </a:rPr>
              <a:t>Hours 2–3 – </a:t>
            </a:r>
          </a:p>
          <a:p>
            <a:pPr algn="r"/>
            <a:r>
              <a:rPr lang="en-GB" sz="2800" dirty="0">
                <a:solidFill>
                  <a:srgbClr val="7030A0"/>
                </a:solidFill>
                <a:latin typeface="Arial Black" panose="020B0A04020102020204" pitchFamily="34" charset="0"/>
              </a:rPr>
              <a:t>America’s Celluloid Saviour: Reagan vs. the ‘Evil Empire’</a:t>
            </a:r>
          </a:p>
        </p:txBody>
      </p:sp>
    </p:spTree>
    <p:extLst>
      <p:ext uri="{BB962C8B-B14F-4D97-AF65-F5344CB8AC3E}">
        <p14:creationId xmlns:p14="http://schemas.microsoft.com/office/powerpoint/2010/main" val="1158822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5522529"/>
          </a:xfrm>
          <a:prstGeom prst="rect">
            <a:avLst/>
          </a:prstGeom>
        </p:spPr>
        <p:txBody>
          <a:bodyPr wrap="square" lIns="540000" tIns="540000" rIns="540000" bIns="540000">
            <a:spAutoFit/>
          </a:bodyPr>
          <a:lstStyle/>
          <a:p>
            <a:pPr algn="just"/>
            <a:r>
              <a:rPr lang="en-GB" sz="2400" dirty="0">
                <a:solidFill>
                  <a:srgbClr val="7030A0"/>
                </a:solidFill>
                <a:latin typeface="Arial Black" panose="020B0A04020102020204" pitchFamily="34" charset="0"/>
              </a:rPr>
              <a:t>We welcome change and openness; for we believe that freedom and security go together, that the advance of human liberty can only strengthen the cause of world peace. There is one sign the Soviets can make that would be unmistakable, that would advance dramatically the cause of freedom and peace. General Secretary Gorbachev, if you seek peace, if you seek prosperity for the Soviet Union and Eastern Europe, if you seek liberalization, come here to this gate. Mr. Gorbachev, open this gate. Mr. Gorbachev...Mr. Gorbachev, </a:t>
            </a:r>
            <a:r>
              <a:rPr lang="en-GB" sz="2400" b="1" dirty="0">
                <a:solidFill>
                  <a:srgbClr val="7030A0"/>
                </a:solidFill>
                <a:latin typeface="Arial Black" panose="020B0A04020102020204" pitchFamily="34" charset="0"/>
              </a:rPr>
              <a:t>tear down this wall!</a:t>
            </a:r>
          </a:p>
          <a:p>
            <a:pPr marL="342900" indent="-342900" algn="r">
              <a:buFontTx/>
              <a:buChar char="-"/>
            </a:pPr>
            <a:r>
              <a:rPr lang="en-GB" sz="2400" dirty="0"/>
              <a:t>Reagan, address at the Brandenburg Gate, 12 June 1987</a:t>
            </a:r>
          </a:p>
          <a:p>
            <a:pPr marL="342900" indent="-342900">
              <a:buFontTx/>
              <a:buChar char="-"/>
            </a:pPr>
            <a:endParaRPr lang="en-GB" sz="2400" dirty="0"/>
          </a:p>
          <a:p>
            <a:endParaRPr lang="en-GB" sz="2400" b="1" dirty="0">
              <a:solidFill>
                <a:srgbClr val="7030A0"/>
              </a:solidFill>
              <a:latin typeface="Arial Black" panose="020B0A04020102020204" pitchFamily="34" charset="0"/>
            </a:endParaRPr>
          </a:p>
        </p:txBody>
      </p:sp>
      <p:sp>
        <p:nvSpPr>
          <p:cNvPr id="3" name="Rectangle 2"/>
          <p:cNvSpPr/>
          <p:nvPr/>
        </p:nvSpPr>
        <p:spPr>
          <a:xfrm>
            <a:off x="6444343" y="542249"/>
            <a:ext cx="6096000" cy="369332"/>
          </a:xfrm>
          <a:prstGeom prst="rect">
            <a:avLst/>
          </a:prstGeom>
        </p:spPr>
        <p:txBody>
          <a:bodyPr>
            <a:spAutoFit/>
          </a:bodyPr>
          <a:lstStyle/>
          <a:p>
            <a:r>
              <a:rPr lang="en-GB" dirty="0"/>
              <a:t>-</a:t>
            </a:r>
          </a:p>
        </p:txBody>
      </p:sp>
    </p:spTree>
    <p:extLst>
      <p:ext uri="{BB962C8B-B14F-4D97-AF65-F5344CB8AC3E}">
        <p14:creationId xmlns:p14="http://schemas.microsoft.com/office/powerpoint/2010/main" val="37031423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56470" y="0"/>
            <a:ext cx="8262257" cy="5508171"/>
          </a:xfrm>
          <a:prstGeom prst="rect">
            <a:avLst/>
          </a:prstGeom>
        </p:spPr>
      </p:pic>
      <p:pic>
        <p:nvPicPr>
          <p:cNvPr id="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96528" y="3614057"/>
            <a:ext cx="5795472" cy="32439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3207657"/>
            <a:ext cx="4166313" cy="37318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9477829" y="-63472"/>
            <a:ext cx="2714171" cy="3625947"/>
          </a:xfrm>
          <a:prstGeom prst="rect">
            <a:avLst/>
          </a:prstGeom>
          <a:noFill/>
        </p:spPr>
        <p:txBody>
          <a:bodyPr wrap="square" lIns="540000" tIns="180000" rIns="540000" bIns="180000" rtlCol="0">
            <a:spAutoFit/>
          </a:bodyPr>
          <a:lstStyle/>
          <a:p>
            <a:pPr algn="r"/>
            <a:endParaRPr lang="en-GB" sz="1200" b="1" dirty="0">
              <a:solidFill>
                <a:prstClr val="black"/>
              </a:solidFill>
              <a:cs typeface="Arial" pitchFamily="34" charset="0"/>
            </a:endParaRPr>
          </a:p>
          <a:p>
            <a:pPr algn="r"/>
            <a:r>
              <a:rPr lang="en-GB" sz="2000" b="1" dirty="0">
                <a:solidFill>
                  <a:prstClr val="black"/>
                </a:solidFill>
                <a:cs typeface="Arial" pitchFamily="34" charset="0"/>
              </a:rPr>
              <a:t>1989 = Fall of Berlin Wall and Communist regimes in Central and Eastern Europe</a:t>
            </a:r>
          </a:p>
          <a:p>
            <a:pPr algn="r"/>
            <a:endParaRPr lang="en-GB" sz="2000" b="1" dirty="0">
              <a:solidFill>
                <a:prstClr val="black"/>
              </a:solidFill>
              <a:cs typeface="Arial" pitchFamily="34" charset="0"/>
            </a:endParaRPr>
          </a:p>
          <a:p>
            <a:pPr algn="r"/>
            <a:r>
              <a:rPr lang="en-GB" sz="2000" b="1" dirty="0">
                <a:solidFill>
                  <a:prstClr val="black"/>
                </a:solidFill>
                <a:cs typeface="Arial" pitchFamily="34" charset="0"/>
              </a:rPr>
              <a:t>1991 = Soviet Union dissolved</a:t>
            </a:r>
          </a:p>
        </p:txBody>
      </p:sp>
    </p:spTree>
    <p:extLst>
      <p:ext uri="{BB962C8B-B14F-4D97-AF65-F5344CB8AC3E}">
        <p14:creationId xmlns:p14="http://schemas.microsoft.com/office/powerpoint/2010/main" val="20273744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084400" y="4843449"/>
            <a:ext cx="4869708" cy="1200329"/>
          </a:xfrm>
          <a:prstGeom prst="rect">
            <a:avLst/>
          </a:prstGeom>
        </p:spPr>
        <p:txBody>
          <a:bodyPr wrap="square">
            <a:spAutoFit/>
          </a:bodyPr>
          <a:lstStyle/>
          <a:p>
            <a:r>
              <a:rPr lang="en-GB" dirty="0"/>
              <a:t>Reagan helping in tearing down the Berlin Wall, September 1990; Reagan poses with Mikhail Gorbachev by the piece of the Berlin Wall at Reagan Presidential Library, Simi Valley, California</a:t>
            </a:r>
          </a:p>
        </p:txBody>
      </p:sp>
      <p:pic>
        <p:nvPicPr>
          <p:cNvPr id="4" name="Picture 3"/>
          <p:cNvPicPr>
            <a:picLocks noChangeAspect="1"/>
          </p:cNvPicPr>
          <p:nvPr/>
        </p:nvPicPr>
        <p:blipFill>
          <a:blip r:embed="rId2"/>
          <a:stretch>
            <a:fillRect/>
          </a:stretch>
        </p:blipFill>
        <p:spPr>
          <a:xfrm>
            <a:off x="0" y="1"/>
            <a:ext cx="4561609" cy="6858000"/>
          </a:xfrm>
          <a:prstGeom prst="rect">
            <a:avLst/>
          </a:prstGeom>
        </p:spPr>
      </p:pic>
      <p:pic>
        <p:nvPicPr>
          <p:cNvPr id="5" name="Picture 4"/>
          <p:cNvPicPr>
            <a:picLocks noChangeAspect="1"/>
          </p:cNvPicPr>
          <p:nvPr/>
        </p:nvPicPr>
        <p:blipFill>
          <a:blip r:embed="rId3"/>
          <a:stretch>
            <a:fillRect/>
          </a:stretch>
        </p:blipFill>
        <p:spPr>
          <a:xfrm>
            <a:off x="4258772" y="0"/>
            <a:ext cx="7933228" cy="4121560"/>
          </a:xfrm>
          <a:prstGeom prst="rect">
            <a:avLst/>
          </a:prstGeom>
        </p:spPr>
      </p:pic>
    </p:spTree>
    <p:extLst>
      <p:ext uri="{BB962C8B-B14F-4D97-AF65-F5344CB8AC3E}">
        <p14:creationId xmlns:p14="http://schemas.microsoft.com/office/powerpoint/2010/main" val="36839816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11" name="TextBox 10"/>
          <p:cNvSpPr txBox="1"/>
          <p:nvPr/>
        </p:nvSpPr>
        <p:spPr>
          <a:xfrm>
            <a:off x="1524000" y="6298"/>
            <a:ext cx="5927224" cy="1102179"/>
          </a:xfrm>
          <a:prstGeom prst="rect">
            <a:avLst/>
          </a:prstGeom>
          <a:noFill/>
        </p:spPr>
        <p:txBody>
          <a:bodyPr wrap="square" lIns="540000" tIns="180000" rIns="540000" bIns="180000" rtlCol="0">
            <a:spAutoFit/>
          </a:bodyPr>
          <a:lstStyle/>
          <a:p>
            <a:pPr algn="just"/>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cs typeface="Arial" pitchFamily="34" charset="0"/>
            </a:endParaRPr>
          </a:p>
        </p:txBody>
      </p:sp>
      <p:sp>
        <p:nvSpPr>
          <p:cNvPr id="6" name="TextBox 5"/>
          <p:cNvSpPr txBox="1"/>
          <p:nvPr/>
        </p:nvSpPr>
        <p:spPr>
          <a:xfrm>
            <a:off x="1524000" y="-8405"/>
            <a:ext cx="5927224" cy="1286845"/>
          </a:xfrm>
          <a:prstGeom prst="rect">
            <a:avLst/>
          </a:prstGeom>
          <a:noFill/>
        </p:spPr>
        <p:txBody>
          <a:bodyPr wrap="square" lIns="540000" tIns="180000" rIns="540000" bIns="180000" rtlCol="0">
            <a:spAutoFit/>
          </a:bodyPr>
          <a:lstStyle/>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p:txBody>
      </p:sp>
      <p:sp>
        <p:nvSpPr>
          <p:cNvPr id="8" name="TextBox 7"/>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9" name="Rectangle 8"/>
          <p:cNvSpPr/>
          <p:nvPr/>
        </p:nvSpPr>
        <p:spPr>
          <a:xfrm>
            <a:off x="-1" y="6297"/>
            <a:ext cx="8679543" cy="7053718"/>
          </a:xfrm>
          <a:prstGeom prst="rect">
            <a:avLst/>
          </a:prstGeom>
        </p:spPr>
        <p:txBody>
          <a:bodyPr wrap="square" lIns="540000" tIns="540000" rIns="540000" bIns="540000">
            <a:spAutoFit/>
          </a:bodyPr>
          <a:lstStyle/>
          <a:p>
            <a:pPr algn="ctr">
              <a:defRPr/>
            </a:pPr>
            <a:r>
              <a:rPr lang="en-GB" sz="2800" b="1" u="sng" dirty="0">
                <a:solidFill>
                  <a:prstClr val="black"/>
                </a:solidFill>
                <a:latin typeface="Arial Black" panose="020B0A04020102020204" pitchFamily="34" charset="0"/>
                <a:cs typeface="Arial" charset="0"/>
              </a:rPr>
              <a:t>End of Cold War</a:t>
            </a:r>
          </a:p>
          <a:p>
            <a:pPr>
              <a:defRPr/>
            </a:pPr>
            <a:endParaRPr lang="en-GB" sz="1050" b="1" u="sng" dirty="0">
              <a:solidFill>
                <a:prstClr val="black"/>
              </a:solidFill>
              <a:cs typeface="Arial" charset="0"/>
            </a:endParaRPr>
          </a:p>
          <a:p>
            <a:pPr algn="just">
              <a:defRPr/>
            </a:pPr>
            <a:r>
              <a:rPr lang="en-GB" sz="2800" b="1" u="sng" dirty="0">
                <a:solidFill>
                  <a:prstClr val="black"/>
                </a:solidFill>
                <a:cs typeface="Arial" charset="0"/>
              </a:rPr>
              <a:t>SOVIET REFORMS, 1986–1991</a:t>
            </a:r>
          </a:p>
          <a:p>
            <a:pPr algn="just">
              <a:defRPr/>
            </a:pPr>
            <a:r>
              <a:rPr lang="en-GB" sz="2400" b="1" dirty="0">
                <a:solidFill>
                  <a:prstClr val="black"/>
                </a:solidFill>
                <a:cs typeface="Arial" charset="0"/>
              </a:rPr>
              <a:t>Mikhail Gorbachev, General Secretary of Communist Part of Soviet Union, 1985–1991</a:t>
            </a:r>
          </a:p>
          <a:p>
            <a:pPr algn="just">
              <a:defRPr/>
            </a:pPr>
            <a:endParaRPr lang="en-GB" sz="1050" b="1" u="sng" dirty="0">
              <a:solidFill>
                <a:prstClr val="black"/>
              </a:solidFill>
              <a:cs typeface="Arial" charset="0"/>
            </a:endParaRPr>
          </a:p>
          <a:p>
            <a:pPr marL="342900" indent="-342900" algn="just">
              <a:buFont typeface="Arial" panose="020B0604020202020204" pitchFamily="34" charset="0"/>
              <a:buChar char="•"/>
              <a:defRPr/>
            </a:pPr>
            <a:r>
              <a:rPr lang="en-GB" sz="2800" b="1" i="1" dirty="0">
                <a:solidFill>
                  <a:prstClr val="black"/>
                </a:solidFill>
                <a:cs typeface="Arial" charset="0"/>
              </a:rPr>
              <a:t>Glasnost </a:t>
            </a:r>
            <a:r>
              <a:rPr lang="en-GB" sz="2800" dirty="0">
                <a:solidFill>
                  <a:prstClr val="black"/>
                </a:solidFill>
                <a:cs typeface="Arial" charset="0"/>
              </a:rPr>
              <a:t>= ‘openness’ – increased transparency, increased freedom of information, reduced state censorship</a:t>
            </a:r>
          </a:p>
          <a:p>
            <a:pPr marL="342900" indent="-342900" algn="just">
              <a:buFont typeface="Arial" panose="020B0604020202020204" pitchFamily="34" charset="0"/>
              <a:buChar char="•"/>
              <a:defRPr/>
            </a:pPr>
            <a:endParaRPr lang="en-GB" sz="1050" b="1" i="1" dirty="0">
              <a:solidFill>
                <a:prstClr val="black"/>
              </a:solidFill>
              <a:cs typeface="Arial" charset="0"/>
            </a:endParaRPr>
          </a:p>
          <a:p>
            <a:pPr marL="342900" indent="-342900" algn="just">
              <a:buFont typeface="Arial" panose="020B0604020202020204" pitchFamily="34" charset="0"/>
              <a:buChar char="•"/>
              <a:defRPr/>
            </a:pPr>
            <a:r>
              <a:rPr lang="en-GB" sz="2800" b="1" i="1" dirty="0">
                <a:solidFill>
                  <a:prstClr val="black"/>
                </a:solidFill>
                <a:cs typeface="Arial" charset="0"/>
              </a:rPr>
              <a:t>Perestroika </a:t>
            </a:r>
            <a:r>
              <a:rPr lang="en-GB" sz="2800" dirty="0">
                <a:solidFill>
                  <a:prstClr val="black"/>
                </a:solidFill>
                <a:cs typeface="Arial" charset="0"/>
              </a:rPr>
              <a:t>= ‘restructuring’ – Gorbachev admitted slowing economic development and inadequate living standards in Soviet Union; permitted market-style reforms and private ownership  in service industry, manufacture and foreign-trade</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47201" y="-8405"/>
            <a:ext cx="2790400" cy="4329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434936" y="4509120"/>
            <a:ext cx="1590363" cy="2121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808524" y="4516153"/>
            <a:ext cx="1626412" cy="21427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520382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09600" y="274638"/>
            <a:ext cx="11081657" cy="606511"/>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latin typeface="Arial Black" panose="020B0A04020102020204" pitchFamily="34" charset="0"/>
              </a:rPr>
              <a:t>Cold War Cinema</a:t>
            </a:r>
          </a:p>
        </p:txBody>
      </p:sp>
      <p:pic>
        <p:nvPicPr>
          <p:cNvPr id="3" name="Picture 2"/>
          <p:cNvPicPr>
            <a:picLocks noChangeAspect="1"/>
          </p:cNvPicPr>
          <p:nvPr/>
        </p:nvPicPr>
        <p:blipFill>
          <a:blip r:embed="rId3"/>
          <a:stretch>
            <a:fillRect/>
          </a:stretch>
        </p:blipFill>
        <p:spPr>
          <a:xfrm>
            <a:off x="0" y="1237803"/>
            <a:ext cx="3611880" cy="5502473"/>
          </a:xfrm>
          <a:prstGeom prst="rect">
            <a:avLst/>
          </a:prstGeom>
        </p:spPr>
      </p:pic>
      <p:pic>
        <p:nvPicPr>
          <p:cNvPr id="5" name="Picture 4"/>
          <p:cNvPicPr>
            <a:picLocks noChangeAspect="1"/>
          </p:cNvPicPr>
          <p:nvPr/>
        </p:nvPicPr>
        <p:blipFill>
          <a:blip r:embed="rId4"/>
          <a:stretch>
            <a:fillRect/>
          </a:stretch>
        </p:blipFill>
        <p:spPr>
          <a:xfrm>
            <a:off x="3582828" y="1237803"/>
            <a:ext cx="4986052" cy="3784286"/>
          </a:xfrm>
          <a:prstGeom prst="rect">
            <a:avLst/>
          </a:prstGeom>
        </p:spPr>
      </p:pic>
      <p:pic>
        <p:nvPicPr>
          <p:cNvPr id="6" name="Picture 5"/>
          <p:cNvPicPr>
            <a:picLocks noChangeAspect="1"/>
          </p:cNvPicPr>
          <p:nvPr/>
        </p:nvPicPr>
        <p:blipFill>
          <a:blip r:embed="rId5"/>
          <a:stretch>
            <a:fillRect/>
          </a:stretch>
        </p:blipFill>
        <p:spPr>
          <a:xfrm>
            <a:off x="8461829" y="1240493"/>
            <a:ext cx="3730171" cy="5719595"/>
          </a:xfrm>
          <a:prstGeom prst="rect">
            <a:avLst/>
          </a:prstGeom>
        </p:spPr>
      </p:pic>
      <p:sp>
        <p:nvSpPr>
          <p:cNvPr id="7" name="Rectangle 6"/>
          <p:cNvSpPr/>
          <p:nvPr/>
        </p:nvSpPr>
        <p:spPr>
          <a:xfrm>
            <a:off x="3864429" y="5816946"/>
            <a:ext cx="4446815" cy="923330"/>
          </a:xfrm>
          <a:prstGeom prst="rect">
            <a:avLst/>
          </a:prstGeom>
        </p:spPr>
        <p:txBody>
          <a:bodyPr wrap="square">
            <a:spAutoFit/>
          </a:bodyPr>
          <a:lstStyle/>
          <a:p>
            <a:r>
              <a:rPr lang="en-GB" dirty="0"/>
              <a:t>http://www.bbk.ac.uk/hiddenpersuaders/documentaries/every-man-breaking-point-reagan-brainwashing-movies/</a:t>
            </a:r>
          </a:p>
        </p:txBody>
      </p:sp>
    </p:spTree>
    <p:extLst>
      <p:ext uri="{BB962C8B-B14F-4D97-AF65-F5344CB8AC3E}">
        <p14:creationId xmlns:p14="http://schemas.microsoft.com/office/powerpoint/2010/main" val="22632704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13014" y="953482"/>
            <a:ext cx="5978986" cy="39732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9915" y="1235413"/>
            <a:ext cx="2026431" cy="31409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2293257" y="-3175"/>
            <a:ext cx="8483264" cy="1644545"/>
          </a:xfrm>
          <a:prstGeom prst="rect">
            <a:avLst/>
          </a:prstGeom>
        </p:spPr>
        <p:txBody>
          <a:bodyPr wrap="square" lIns="540000" tIns="540000" rIns="540000" bIns="540000">
            <a:spAutoFit/>
          </a:bodyPr>
          <a:lstStyle/>
          <a:p>
            <a:r>
              <a:rPr lang="en-GB" sz="3600" b="1" dirty="0">
                <a:latin typeface="Arial Black" panose="020B0A04020102020204" pitchFamily="34" charset="0"/>
              </a:rPr>
              <a:t>Cold War Cinema</a:t>
            </a:r>
          </a:p>
        </p:txBody>
      </p:sp>
      <p:pic>
        <p:nvPicPr>
          <p:cNvPr id="1331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4157" y="0"/>
            <a:ext cx="1970243" cy="29400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5"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5586" y="3730112"/>
            <a:ext cx="1953847" cy="31172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2170599" y="4821876"/>
            <a:ext cx="4651493" cy="2025509"/>
          </a:xfrm>
          <a:prstGeom prst="rect">
            <a:avLst/>
          </a:prstGeom>
        </p:spPr>
        <p:txBody>
          <a:bodyPr wrap="square" lIns="180000" tIns="180000" rIns="180000" bIns="180000">
            <a:spAutoFit/>
          </a:bodyPr>
          <a:lstStyle/>
          <a:p>
            <a:pPr marL="342900" indent="-342900">
              <a:buFont typeface="Arial" panose="020B0604020202020204" pitchFamily="34" charset="0"/>
              <a:buChar char="•"/>
            </a:pPr>
            <a:r>
              <a:rPr lang="en-GB" dirty="0"/>
              <a:t>Second Red Scare: ‘Reds under the bed’ scare-mongering</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Valorisation of investigative agencies (esp. FBI) and demonization of unions and leftist organisations  </a:t>
            </a:r>
          </a:p>
        </p:txBody>
      </p:sp>
      <p:pic>
        <p:nvPicPr>
          <p:cNvPr id="13316" name="Picture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111804" y="3472683"/>
            <a:ext cx="2573337" cy="3322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947521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871213"/>
            <a:ext cx="9111343" cy="3552759"/>
          </a:xfrm>
          <a:prstGeom prst="rect">
            <a:avLst/>
          </a:prstGeom>
        </p:spPr>
        <p:txBody>
          <a:bodyPr wrap="square" lIns="540000" tIns="540000" rIns="540000" bIns="540000">
            <a:spAutoFit/>
          </a:bodyPr>
          <a:lstStyle/>
          <a:p>
            <a:pPr marL="342900" indent="-342900" algn="just">
              <a:buFont typeface="Arial" panose="020B0604020202020204" pitchFamily="34" charset="0"/>
              <a:buChar char="•"/>
              <a:defRPr/>
            </a:pPr>
            <a:r>
              <a:rPr lang="en-GB" sz="2000" dirty="0">
                <a:solidFill>
                  <a:prstClr val="black"/>
                </a:solidFill>
              </a:rPr>
              <a:t>Wider </a:t>
            </a:r>
            <a:r>
              <a:rPr lang="en-GB" sz="2000" b="1" dirty="0">
                <a:solidFill>
                  <a:prstClr val="black"/>
                </a:solidFill>
              </a:rPr>
              <a:t>paranoia</a:t>
            </a:r>
            <a:r>
              <a:rPr lang="en-GB" sz="2000" dirty="0">
                <a:solidFill>
                  <a:prstClr val="black"/>
                </a:solidFill>
              </a:rPr>
              <a:t> about Soviet ‘</a:t>
            </a:r>
            <a:r>
              <a:rPr lang="en-GB" sz="2000" b="1" dirty="0">
                <a:solidFill>
                  <a:prstClr val="black"/>
                </a:solidFill>
              </a:rPr>
              <a:t>5</a:t>
            </a:r>
            <a:r>
              <a:rPr lang="en-GB" sz="2000" b="1" baseline="30000" dirty="0">
                <a:solidFill>
                  <a:prstClr val="black"/>
                </a:solidFill>
              </a:rPr>
              <a:t>th</a:t>
            </a:r>
            <a:r>
              <a:rPr lang="en-GB" sz="2000" b="1" dirty="0">
                <a:solidFill>
                  <a:prstClr val="black"/>
                </a:solidFill>
              </a:rPr>
              <a:t> columnists</a:t>
            </a:r>
            <a:r>
              <a:rPr lang="en-GB" sz="2000" dirty="0">
                <a:solidFill>
                  <a:prstClr val="black"/>
                </a:solidFill>
              </a:rPr>
              <a:t>’ in US (‘McCarthyism’)</a:t>
            </a:r>
          </a:p>
          <a:p>
            <a:pPr marL="342900" indent="-342900" algn="just">
              <a:buFont typeface="Arial" panose="020B0604020202020204" pitchFamily="34" charset="0"/>
              <a:buChar char="•"/>
              <a:defRPr/>
            </a:pPr>
            <a:r>
              <a:rPr lang="en-GB" sz="2000" dirty="0">
                <a:solidFill>
                  <a:prstClr val="black"/>
                </a:solidFill>
              </a:rPr>
              <a:t>House Un-American Activities Committee, est. 1938 to investigate Nazi sympathy in US</a:t>
            </a:r>
          </a:p>
          <a:p>
            <a:pPr marL="342900" indent="-342900" algn="just">
              <a:buFont typeface="Arial" panose="020B0604020202020204" pitchFamily="34" charset="0"/>
              <a:buChar char="•"/>
              <a:defRPr/>
            </a:pPr>
            <a:r>
              <a:rPr lang="en-GB" sz="2000" dirty="0">
                <a:solidFill>
                  <a:prstClr val="black"/>
                </a:solidFill>
              </a:rPr>
              <a:t>HUAC revitalised in Cold War to investigate suspected communists employed in positions of (actual or imagined) influence in US society</a:t>
            </a:r>
          </a:p>
          <a:p>
            <a:pPr marL="342900" indent="-342900" algn="just">
              <a:buFont typeface="Arial" panose="020B0604020202020204" pitchFamily="34" charset="0"/>
              <a:buChar char="•"/>
              <a:defRPr/>
            </a:pPr>
            <a:r>
              <a:rPr lang="en-GB" sz="2000" dirty="0">
                <a:solidFill>
                  <a:prstClr val="black"/>
                </a:solidFill>
              </a:rPr>
              <a:t>1947 hearings into supposed Communist infiltration in entertainment – ‘</a:t>
            </a:r>
            <a:r>
              <a:rPr lang="en-GB" sz="2000" b="1" dirty="0">
                <a:solidFill>
                  <a:prstClr val="black"/>
                </a:solidFill>
              </a:rPr>
              <a:t>Hollywood inquisition</a:t>
            </a:r>
            <a:r>
              <a:rPr lang="en-GB" sz="2000" dirty="0">
                <a:solidFill>
                  <a:prstClr val="black"/>
                </a:solidFill>
              </a:rPr>
              <a:t>,’ ‘witch-hunt’ – </a:t>
            </a:r>
            <a:r>
              <a:rPr lang="en-GB" sz="2000" b="1" dirty="0">
                <a:solidFill>
                  <a:prstClr val="black"/>
                </a:solidFill>
              </a:rPr>
              <a:t>blacklisting </a:t>
            </a:r>
            <a:r>
              <a:rPr lang="en-GB" sz="2000" dirty="0">
                <a:solidFill>
                  <a:prstClr val="black"/>
                </a:solidFill>
              </a:rPr>
              <a:t>of Hollywood Ten (see below)</a:t>
            </a:r>
          </a:p>
        </p:txBody>
      </p:sp>
      <p:sp>
        <p:nvSpPr>
          <p:cNvPr id="8" name="Rectangle 7"/>
          <p:cNvSpPr/>
          <p:nvPr/>
        </p:nvSpPr>
        <p:spPr>
          <a:xfrm>
            <a:off x="0" y="3926440"/>
            <a:ext cx="12192000" cy="3060317"/>
          </a:xfrm>
          <a:prstGeom prst="rect">
            <a:avLst/>
          </a:prstGeom>
        </p:spPr>
        <p:txBody>
          <a:bodyPr wrap="square" lIns="540000" tIns="540000" rIns="540000" bIns="540000" numCol="3" spcCol="360000">
            <a:spAutoFit/>
          </a:bodyPr>
          <a:lstStyle/>
          <a:p>
            <a:pPr marL="342900" marR="0" lvl="0" indent="-342900" defTabSz="914400" eaLnBrk="1" fontAlgn="auto" latinLnBrk="0" hangingPunct="1">
              <a:lnSpc>
                <a:spcPct val="100000"/>
              </a:lnSpc>
              <a:spcBef>
                <a:spcPts val="0"/>
              </a:spcBef>
              <a:spcAft>
                <a:spcPts val="0"/>
              </a:spcAft>
              <a:buClrTx/>
              <a:buSzTx/>
              <a:buFont typeface="+mj-lt"/>
              <a:buAutoNum type="arabicPeriod"/>
              <a:tabLst/>
              <a:defRPr/>
            </a:pPr>
            <a:r>
              <a:rPr kumimoji="0" lang="en-GB" altLang="en-US" sz="1600" b="0" i="0" u="none" strike="noStrike" kern="0" cap="none" spc="0" normalizeH="0" baseline="0" noProof="0" dirty="0" err="1">
                <a:ln>
                  <a:noFill/>
                </a:ln>
                <a:solidFill>
                  <a:srgbClr val="FF3300"/>
                </a:solidFill>
                <a:effectLst/>
                <a:uLnTx/>
                <a:uFillTx/>
              </a:rPr>
              <a:t>Alvah</a:t>
            </a:r>
            <a:r>
              <a:rPr kumimoji="0" lang="en-GB" altLang="en-US" sz="1600" b="0" i="0" u="none" strike="noStrike" kern="0" cap="none" spc="0" normalizeH="0" baseline="0" noProof="0" dirty="0">
                <a:ln>
                  <a:noFill/>
                </a:ln>
                <a:solidFill>
                  <a:srgbClr val="FF3300"/>
                </a:solidFill>
                <a:effectLst/>
                <a:uLnTx/>
                <a:uFillTx/>
              </a:rPr>
              <a:t> Bessie</a:t>
            </a:r>
            <a:r>
              <a:rPr kumimoji="0" lang="en-GB" altLang="en-US" sz="1600" b="0" i="0" u="none" strike="noStrike" kern="0" cap="none" spc="0" normalizeH="0" baseline="0" noProof="0" dirty="0">
                <a:ln>
                  <a:noFill/>
                </a:ln>
                <a:solidFill>
                  <a:prstClr val="black"/>
                </a:solidFill>
                <a:effectLst/>
                <a:uLnTx/>
                <a:uFillTx/>
              </a:rPr>
              <a:t> —drama critic for </a:t>
            </a:r>
            <a:r>
              <a:rPr kumimoji="0" lang="en-GB" altLang="en-US" sz="1600" b="0" i="1" u="none" strike="noStrike" kern="0" cap="none" spc="0" normalizeH="0" baseline="0" noProof="0" dirty="0">
                <a:ln>
                  <a:noFill/>
                </a:ln>
                <a:solidFill>
                  <a:prstClr val="black"/>
                </a:solidFill>
                <a:effectLst/>
                <a:uLnTx/>
                <a:uFillTx/>
              </a:rPr>
              <a:t>New Masses </a:t>
            </a:r>
            <a:r>
              <a:rPr kumimoji="0" lang="en-GB" altLang="en-US" sz="1600" b="0" i="0" u="none" strike="noStrike" kern="0" cap="none" spc="0" normalizeH="0" baseline="0" noProof="0" dirty="0">
                <a:ln>
                  <a:noFill/>
                </a:ln>
                <a:solidFill>
                  <a:prstClr val="black"/>
                </a:solidFill>
                <a:effectLst/>
                <a:uLnTx/>
                <a:uFillTx/>
              </a:rPr>
              <a:t>and co-screenwriter for </a:t>
            </a:r>
            <a:r>
              <a:rPr kumimoji="0" lang="en-GB" altLang="en-US" sz="1600" b="0" i="1" u="none" strike="noStrike" kern="0" cap="none" spc="0" normalizeH="0" baseline="0" noProof="0" dirty="0">
                <a:ln>
                  <a:noFill/>
                </a:ln>
                <a:solidFill>
                  <a:prstClr val="black"/>
                </a:solidFill>
                <a:effectLst/>
                <a:uLnTx/>
                <a:uFillTx/>
              </a:rPr>
              <a:t>Objective Burma</a:t>
            </a:r>
            <a:r>
              <a:rPr kumimoji="0" lang="en-GB" altLang="en-US" sz="1600" b="0" i="0" u="none" strike="noStrike" kern="0" cap="none" spc="0" normalizeH="0" baseline="0" noProof="0" dirty="0">
                <a:ln>
                  <a:noFill/>
                </a:ln>
                <a:solidFill>
                  <a:prstClr val="black"/>
                </a:solidFill>
                <a:effectLst/>
                <a:uLnTx/>
                <a:uFillTx/>
              </a:rPr>
              <a:t> (1945)</a:t>
            </a:r>
          </a:p>
          <a:p>
            <a:pPr marL="342900" marR="0" lvl="0" indent="-342900" defTabSz="914400" eaLnBrk="1" fontAlgn="auto" latinLnBrk="0" hangingPunct="1">
              <a:lnSpc>
                <a:spcPct val="100000"/>
              </a:lnSpc>
              <a:spcBef>
                <a:spcPts val="0"/>
              </a:spcBef>
              <a:spcAft>
                <a:spcPts val="0"/>
              </a:spcAft>
              <a:buClrTx/>
              <a:buSzTx/>
              <a:buFont typeface="+mj-lt"/>
              <a:buAutoNum type="arabicPeriod"/>
              <a:tabLst/>
              <a:defRPr/>
            </a:pPr>
            <a:r>
              <a:rPr kumimoji="0" lang="en-GB" altLang="en-US" sz="1600" b="0" i="0" u="none" strike="noStrike" kern="0" cap="none" spc="0" normalizeH="0" baseline="0" noProof="0" dirty="0">
                <a:ln>
                  <a:noFill/>
                </a:ln>
                <a:solidFill>
                  <a:srgbClr val="FF3300"/>
                </a:solidFill>
                <a:effectLst/>
                <a:uLnTx/>
                <a:uFillTx/>
              </a:rPr>
              <a:t>Herbert </a:t>
            </a:r>
            <a:r>
              <a:rPr kumimoji="0" lang="en-GB" altLang="en-US" sz="1600" b="0" i="0" u="none" strike="noStrike" kern="0" cap="none" spc="0" normalizeH="0" baseline="0" noProof="0" dirty="0" err="1">
                <a:ln>
                  <a:noFill/>
                </a:ln>
                <a:solidFill>
                  <a:srgbClr val="FF3300"/>
                </a:solidFill>
                <a:effectLst/>
                <a:uLnTx/>
                <a:uFillTx/>
              </a:rPr>
              <a:t>Biberman</a:t>
            </a:r>
            <a:r>
              <a:rPr kumimoji="0" lang="en-GB" altLang="en-US" sz="1600" b="0" i="0" u="none" strike="noStrike" kern="0" cap="none" spc="0" normalizeH="0" baseline="0" noProof="0" dirty="0">
                <a:ln>
                  <a:noFill/>
                </a:ln>
                <a:solidFill>
                  <a:prstClr val="black"/>
                </a:solidFill>
                <a:effectLst/>
                <a:uLnTx/>
                <a:uFillTx/>
              </a:rPr>
              <a:t> —director</a:t>
            </a:r>
          </a:p>
          <a:p>
            <a:pPr marL="342900" marR="0" lvl="0" indent="-342900" defTabSz="914400" eaLnBrk="1" fontAlgn="auto" latinLnBrk="0" hangingPunct="1">
              <a:lnSpc>
                <a:spcPct val="100000"/>
              </a:lnSpc>
              <a:spcBef>
                <a:spcPts val="0"/>
              </a:spcBef>
              <a:spcAft>
                <a:spcPts val="0"/>
              </a:spcAft>
              <a:buClrTx/>
              <a:buSzTx/>
              <a:buFont typeface="+mj-lt"/>
              <a:buAutoNum type="arabicPeriod"/>
              <a:tabLst/>
              <a:defRPr/>
            </a:pPr>
            <a:r>
              <a:rPr kumimoji="0" lang="en-GB" altLang="en-US" sz="1600" b="0" i="0" u="none" strike="noStrike" kern="0" cap="none" spc="0" normalizeH="0" baseline="0" noProof="0" dirty="0">
                <a:ln>
                  <a:noFill/>
                </a:ln>
                <a:solidFill>
                  <a:srgbClr val="FF3300"/>
                </a:solidFill>
                <a:effectLst/>
                <a:uLnTx/>
                <a:uFillTx/>
              </a:rPr>
              <a:t>Lester Cole</a:t>
            </a:r>
            <a:r>
              <a:rPr kumimoji="0" lang="en-GB" altLang="en-US" sz="1600" b="0" i="0" u="none" strike="noStrike" kern="0" cap="none" spc="0" normalizeH="0" baseline="0" noProof="0" dirty="0">
                <a:ln>
                  <a:noFill/>
                </a:ln>
                <a:solidFill>
                  <a:prstClr val="black"/>
                </a:solidFill>
                <a:effectLst/>
                <a:uLnTx/>
                <a:uFillTx/>
              </a:rPr>
              <a:t> —screenwriter—</a:t>
            </a:r>
            <a:r>
              <a:rPr kumimoji="0" lang="en-GB" altLang="en-US" sz="1600" b="0" i="1" u="none" strike="noStrike" kern="0" cap="none" spc="0" normalizeH="0" baseline="0" noProof="0" dirty="0">
                <a:ln>
                  <a:noFill/>
                </a:ln>
                <a:solidFill>
                  <a:prstClr val="black"/>
                </a:solidFill>
                <a:effectLst/>
                <a:uLnTx/>
                <a:uFillTx/>
              </a:rPr>
              <a:t>Objective Burma</a:t>
            </a:r>
            <a:endParaRPr kumimoji="0" lang="en-GB" altLang="en-US" sz="1600" b="0" i="0" u="none" strike="noStrike" kern="0" cap="none" spc="0" normalizeH="0" baseline="0" noProof="0" dirty="0">
              <a:ln>
                <a:noFill/>
              </a:ln>
              <a:solidFill>
                <a:prstClr val="black"/>
              </a:solidFill>
              <a:effectLst/>
              <a:uLnTx/>
              <a:uFillTx/>
            </a:endParaRPr>
          </a:p>
          <a:p>
            <a:pPr marL="342900" marR="0" lvl="0" indent="-342900" defTabSz="914400" eaLnBrk="1" fontAlgn="auto" latinLnBrk="0" hangingPunct="1">
              <a:lnSpc>
                <a:spcPct val="100000"/>
              </a:lnSpc>
              <a:spcBef>
                <a:spcPts val="0"/>
              </a:spcBef>
              <a:spcAft>
                <a:spcPts val="0"/>
              </a:spcAft>
              <a:buClrTx/>
              <a:buSzTx/>
              <a:buFont typeface="+mj-lt"/>
              <a:buAutoNum type="arabicPeriod"/>
              <a:tabLst/>
              <a:defRPr/>
            </a:pPr>
            <a:r>
              <a:rPr kumimoji="0" lang="en-GB" altLang="en-US" sz="1600" b="0" i="0" u="none" strike="noStrike" kern="0" cap="none" spc="0" normalizeH="0" baseline="0" noProof="0" dirty="0">
                <a:ln>
                  <a:noFill/>
                </a:ln>
                <a:solidFill>
                  <a:srgbClr val="FF3300"/>
                </a:solidFill>
                <a:effectLst/>
                <a:uLnTx/>
                <a:uFillTx/>
              </a:rPr>
              <a:t>Edward </a:t>
            </a:r>
            <a:r>
              <a:rPr kumimoji="0" lang="en-GB" altLang="en-US" sz="1600" b="0" i="0" u="none" strike="noStrike" kern="0" cap="none" spc="0" normalizeH="0" baseline="0" noProof="0" dirty="0" err="1">
                <a:ln>
                  <a:noFill/>
                </a:ln>
                <a:solidFill>
                  <a:srgbClr val="FF3300"/>
                </a:solidFill>
                <a:effectLst/>
                <a:uLnTx/>
                <a:uFillTx/>
              </a:rPr>
              <a:t>Dmytryk</a:t>
            </a:r>
            <a:r>
              <a:rPr kumimoji="0" lang="en-GB" altLang="en-US" sz="1600" b="0" i="0" u="none" strike="noStrike" kern="0" cap="none" spc="0" normalizeH="0" baseline="0" noProof="0" dirty="0">
                <a:ln>
                  <a:noFill/>
                </a:ln>
                <a:solidFill>
                  <a:prstClr val="black"/>
                </a:solidFill>
                <a:effectLst/>
                <a:uLnTx/>
                <a:uFillTx/>
              </a:rPr>
              <a:t> —director—</a:t>
            </a:r>
            <a:r>
              <a:rPr kumimoji="0" lang="en-GB" altLang="en-US" sz="1600" b="0" i="1" u="none" strike="noStrike" kern="0" cap="none" spc="0" normalizeH="0" baseline="0" noProof="0" dirty="0">
                <a:ln>
                  <a:noFill/>
                </a:ln>
                <a:solidFill>
                  <a:prstClr val="black"/>
                </a:solidFill>
                <a:effectLst/>
                <a:uLnTx/>
                <a:uFillTx/>
              </a:rPr>
              <a:t>Crossfire </a:t>
            </a:r>
            <a:r>
              <a:rPr kumimoji="0" lang="en-GB" altLang="en-US" sz="1600" b="0" i="0" u="none" strike="noStrike" kern="0" cap="none" spc="0" normalizeH="0" baseline="0" noProof="0" dirty="0">
                <a:ln>
                  <a:noFill/>
                </a:ln>
                <a:solidFill>
                  <a:prstClr val="black"/>
                </a:solidFill>
                <a:effectLst/>
                <a:uLnTx/>
                <a:uFillTx/>
              </a:rPr>
              <a:t>(1947)— about </a:t>
            </a:r>
            <a:r>
              <a:rPr kumimoji="0" lang="en-GB" altLang="en-US" sz="1600" b="0" i="0" u="none" strike="noStrike" kern="0" cap="none" spc="0" normalizeH="0" baseline="0" noProof="0" dirty="0" err="1">
                <a:ln>
                  <a:noFill/>
                </a:ln>
                <a:solidFill>
                  <a:prstClr val="black"/>
                </a:solidFill>
                <a:effectLst/>
                <a:uLnTx/>
                <a:uFillTx/>
              </a:rPr>
              <a:t>anti-semitism</a:t>
            </a:r>
            <a:r>
              <a:rPr kumimoji="0" lang="en-GB" altLang="en-US" sz="1600" b="0" i="0" u="none" strike="noStrike" kern="0" cap="none" spc="0" normalizeH="0" baseline="0" noProof="0" dirty="0">
                <a:ln>
                  <a:noFill/>
                </a:ln>
                <a:solidFill>
                  <a:prstClr val="black"/>
                </a:solidFill>
                <a:effectLst/>
                <a:uLnTx/>
                <a:uFillTx/>
              </a:rPr>
              <a:t> in America</a:t>
            </a:r>
          </a:p>
          <a:p>
            <a:pPr marL="342900" marR="0" lvl="0" indent="-342900" defTabSz="914400" eaLnBrk="1" fontAlgn="auto" latinLnBrk="0" hangingPunct="1">
              <a:lnSpc>
                <a:spcPct val="100000"/>
              </a:lnSpc>
              <a:spcBef>
                <a:spcPts val="0"/>
              </a:spcBef>
              <a:spcAft>
                <a:spcPts val="0"/>
              </a:spcAft>
              <a:buClrTx/>
              <a:buSzTx/>
              <a:buFont typeface="+mj-lt"/>
              <a:buAutoNum type="arabicPeriod"/>
              <a:tabLst/>
              <a:defRPr/>
            </a:pPr>
            <a:r>
              <a:rPr kumimoji="0" lang="en-GB" altLang="en-US" sz="1600" b="0" i="0" u="none" strike="noStrike" kern="0" cap="none" spc="0" normalizeH="0" baseline="0" noProof="0" dirty="0">
                <a:ln>
                  <a:noFill/>
                </a:ln>
                <a:solidFill>
                  <a:srgbClr val="FF3300"/>
                </a:solidFill>
                <a:effectLst/>
                <a:uLnTx/>
                <a:uFillTx/>
              </a:rPr>
              <a:t>Ring Lardner Jr</a:t>
            </a:r>
            <a:r>
              <a:rPr kumimoji="0" lang="en-GB" altLang="en-US" sz="1600" b="0" i="0" u="none" strike="noStrike" kern="0" cap="none" spc="0" normalizeH="0" baseline="0" noProof="0" dirty="0">
                <a:ln>
                  <a:noFill/>
                </a:ln>
                <a:solidFill>
                  <a:prstClr val="black"/>
                </a:solidFill>
                <a:effectLst/>
                <a:uLnTx/>
                <a:uFillTx/>
              </a:rPr>
              <a:t>.—screenwriter—founder and first president of the Screenwriter’s Guild</a:t>
            </a:r>
          </a:p>
          <a:p>
            <a:pPr marL="342900" marR="0" lvl="0" indent="-342900" defTabSz="914400" eaLnBrk="1" fontAlgn="auto" latinLnBrk="0" hangingPunct="1">
              <a:lnSpc>
                <a:spcPct val="100000"/>
              </a:lnSpc>
              <a:spcBef>
                <a:spcPts val="0"/>
              </a:spcBef>
              <a:spcAft>
                <a:spcPts val="0"/>
              </a:spcAft>
              <a:buClrTx/>
              <a:buSzTx/>
              <a:buFont typeface="+mj-lt"/>
              <a:buAutoNum type="arabicPeriod"/>
              <a:tabLst/>
              <a:defRPr/>
            </a:pPr>
            <a:r>
              <a:rPr kumimoji="0" lang="en-GB" altLang="en-US" sz="1600" b="0" i="0" u="none" strike="noStrike" kern="0" cap="none" spc="0" normalizeH="0" baseline="0" noProof="0" dirty="0">
                <a:ln>
                  <a:noFill/>
                </a:ln>
                <a:solidFill>
                  <a:srgbClr val="FF3300"/>
                </a:solidFill>
                <a:effectLst/>
                <a:uLnTx/>
                <a:uFillTx/>
              </a:rPr>
              <a:t>John Howard Lawson</a:t>
            </a:r>
            <a:r>
              <a:rPr kumimoji="0" lang="en-GB" altLang="en-US" sz="1600" b="0" i="0" u="none" strike="noStrike" kern="0" cap="none" spc="0" normalizeH="0" baseline="0" noProof="0" dirty="0">
                <a:ln>
                  <a:noFill/>
                </a:ln>
                <a:solidFill>
                  <a:prstClr val="black"/>
                </a:solidFill>
                <a:effectLst/>
                <a:uLnTx/>
                <a:uFillTx/>
              </a:rPr>
              <a:t> —screenwriter—</a:t>
            </a:r>
            <a:r>
              <a:rPr kumimoji="0" lang="en-GB" altLang="en-US" sz="1600" b="0" i="1" u="none" strike="noStrike" kern="0" cap="none" spc="0" normalizeH="0" baseline="0" noProof="0" dirty="0">
                <a:ln>
                  <a:noFill/>
                </a:ln>
                <a:solidFill>
                  <a:prstClr val="black"/>
                </a:solidFill>
                <a:effectLst/>
                <a:uLnTx/>
                <a:uFillTx/>
              </a:rPr>
              <a:t>Action in the North Atlantic </a:t>
            </a:r>
            <a:r>
              <a:rPr kumimoji="0" lang="en-GB" altLang="en-US" sz="1600" b="0" i="0" u="none" strike="noStrike" kern="0" cap="none" spc="0" normalizeH="0" baseline="0" noProof="0" dirty="0">
                <a:ln>
                  <a:noFill/>
                </a:ln>
                <a:solidFill>
                  <a:prstClr val="black"/>
                </a:solidFill>
                <a:effectLst/>
                <a:uLnTx/>
                <a:uFillTx/>
              </a:rPr>
              <a:t>(1943)</a:t>
            </a:r>
          </a:p>
          <a:p>
            <a:pPr marL="342900" marR="0" lvl="0" indent="-342900" defTabSz="914400" eaLnBrk="1" fontAlgn="auto" latinLnBrk="0" hangingPunct="1">
              <a:lnSpc>
                <a:spcPct val="100000"/>
              </a:lnSpc>
              <a:spcBef>
                <a:spcPts val="0"/>
              </a:spcBef>
              <a:spcAft>
                <a:spcPts val="0"/>
              </a:spcAft>
              <a:buClrTx/>
              <a:buSzTx/>
              <a:buFont typeface="+mj-lt"/>
              <a:buAutoNum type="arabicPeriod"/>
              <a:tabLst/>
              <a:defRPr/>
            </a:pPr>
            <a:r>
              <a:rPr kumimoji="0" lang="en-GB" altLang="en-US" sz="1600" b="0" i="0" u="none" strike="noStrike" kern="0" cap="none" spc="0" normalizeH="0" baseline="0" noProof="0" dirty="0">
                <a:ln>
                  <a:noFill/>
                </a:ln>
                <a:solidFill>
                  <a:srgbClr val="FF3300"/>
                </a:solidFill>
                <a:effectLst/>
                <a:uLnTx/>
                <a:uFillTx/>
              </a:rPr>
              <a:t>Albert </a:t>
            </a:r>
            <a:r>
              <a:rPr kumimoji="0" lang="en-GB" altLang="en-US" sz="1600" b="0" i="0" u="none" strike="noStrike" kern="0" cap="none" spc="0" normalizeH="0" baseline="0" noProof="0" dirty="0" err="1">
                <a:ln>
                  <a:noFill/>
                </a:ln>
                <a:solidFill>
                  <a:srgbClr val="FF3300"/>
                </a:solidFill>
                <a:effectLst/>
                <a:uLnTx/>
                <a:uFillTx/>
              </a:rPr>
              <a:t>Maltz</a:t>
            </a:r>
            <a:r>
              <a:rPr kumimoji="0" lang="en-GB" altLang="en-US" sz="1600" b="0" i="0" u="none" strike="noStrike" kern="0" cap="none" spc="0" normalizeH="0" baseline="0" noProof="0" dirty="0">
                <a:ln>
                  <a:noFill/>
                </a:ln>
                <a:solidFill>
                  <a:prstClr val="black"/>
                </a:solidFill>
                <a:effectLst/>
                <a:uLnTx/>
                <a:uFillTx/>
              </a:rPr>
              <a:t> —screenwriter—</a:t>
            </a:r>
            <a:r>
              <a:rPr kumimoji="0" lang="en-GB" altLang="en-US" sz="1600" b="0" i="1" u="none" strike="noStrike" kern="0" cap="none" spc="0" normalizeH="0" baseline="0" noProof="0" dirty="0">
                <a:ln>
                  <a:noFill/>
                </a:ln>
                <a:solidFill>
                  <a:prstClr val="black"/>
                </a:solidFill>
                <a:effectLst/>
                <a:uLnTx/>
                <a:uFillTx/>
              </a:rPr>
              <a:t>Pride of the Marines </a:t>
            </a:r>
            <a:r>
              <a:rPr kumimoji="0" lang="en-GB" altLang="en-US" sz="1600" b="0" i="0" u="none" strike="noStrike" kern="0" cap="none" spc="0" normalizeH="0" baseline="0" noProof="0" dirty="0">
                <a:ln>
                  <a:noFill/>
                </a:ln>
                <a:solidFill>
                  <a:prstClr val="black"/>
                </a:solidFill>
                <a:effectLst/>
                <a:uLnTx/>
                <a:uFillTx/>
              </a:rPr>
              <a:t>(1945)</a:t>
            </a:r>
          </a:p>
          <a:p>
            <a:pPr marL="342900" marR="0" lvl="0" indent="-342900" defTabSz="914400" eaLnBrk="1" fontAlgn="auto" latinLnBrk="0" hangingPunct="1">
              <a:lnSpc>
                <a:spcPct val="100000"/>
              </a:lnSpc>
              <a:spcBef>
                <a:spcPts val="0"/>
              </a:spcBef>
              <a:spcAft>
                <a:spcPts val="0"/>
              </a:spcAft>
              <a:buClrTx/>
              <a:buSzTx/>
              <a:buFont typeface="+mj-lt"/>
              <a:buAutoNum type="arabicPeriod"/>
              <a:tabLst/>
              <a:defRPr/>
            </a:pPr>
            <a:r>
              <a:rPr kumimoji="0" lang="en-GB" altLang="en-US" sz="1600" b="0" i="0" u="none" strike="noStrike" kern="0" cap="none" spc="0" normalizeH="0" baseline="0" noProof="0" dirty="0">
                <a:ln>
                  <a:noFill/>
                </a:ln>
                <a:solidFill>
                  <a:srgbClr val="FF3300"/>
                </a:solidFill>
                <a:effectLst/>
                <a:uLnTx/>
                <a:uFillTx/>
              </a:rPr>
              <a:t>Sam </a:t>
            </a:r>
            <a:r>
              <a:rPr kumimoji="0" lang="en-GB" altLang="en-US" sz="1600" b="0" i="0" u="none" strike="noStrike" kern="0" cap="none" spc="0" normalizeH="0" baseline="0" noProof="0" dirty="0" err="1">
                <a:ln>
                  <a:noFill/>
                </a:ln>
                <a:solidFill>
                  <a:srgbClr val="FF3300"/>
                </a:solidFill>
                <a:effectLst/>
                <a:uLnTx/>
                <a:uFillTx/>
              </a:rPr>
              <a:t>Ornitz</a:t>
            </a:r>
            <a:r>
              <a:rPr kumimoji="0" lang="en-GB" altLang="en-US" sz="1600" b="0" i="0" u="none" strike="noStrike" kern="0" cap="none" spc="0" normalizeH="0" baseline="0" noProof="0" dirty="0">
                <a:ln>
                  <a:noFill/>
                </a:ln>
                <a:solidFill>
                  <a:prstClr val="black"/>
                </a:solidFill>
                <a:effectLst/>
                <a:uLnTx/>
                <a:uFillTx/>
              </a:rPr>
              <a:t> —screenwriter</a:t>
            </a:r>
          </a:p>
          <a:p>
            <a:pPr marL="342900" marR="0" lvl="0" indent="-342900" defTabSz="914400" eaLnBrk="1" fontAlgn="auto" latinLnBrk="0" hangingPunct="1">
              <a:lnSpc>
                <a:spcPct val="100000"/>
              </a:lnSpc>
              <a:spcBef>
                <a:spcPts val="0"/>
              </a:spcBef>
              <a:spcAft>
                <a:spcPts val="0"/>
              </a:spcAft>
              <a:buClrTx/>
              <a:buSzTx/>
              <a:buFont typeface="+mj-lt"/>
              <a:buAutoNum type="arabicPeriod"/>
              <a:tabLst/>
              <a:defRPr/>
            </a:pPr>
            <a:r>
              <a:rPr kumimoji="0" lang="en-GB" altLang="en-US" sz="1600" b="0" i="0" u="none" strike="noStrike" kern="0" cap="none" spc="0" normalizeH="0" baseline="0" noProof="0" dirty="0">
                <a:ln>
                  <a:noFill/>
                </a:ln>
                <a:solidFill>
                  <a:srgbClr val="FF3300"/>
                </a:solidFill>
                <a:effectLst/>
                <a:uLnTx/>
                <a:uFillTx/>
              </a:rPr>
              <a:t>Adrian Scott</a:t>
            </a:r>
            <a:r>
              <a:rPr kumimoji="0" lang="en-GB" altLang="en-US" sz="1600" b="0" i="0" u="none" strike="noStrike" kern="0" cap="none" spc="0" normalizeH="0" baseline="0" noProof="0" dirty="0">
                <a:ln>
                  <a:noFill/>
                </a:ln>
                <a:solidFill>
                  <a:prstClr val="black"/>
                </a:solidFill>
                <a:effectLst/>
                <a:uLnTx/>
                <a:uFillTx/>
              </a:rPr>
              <a:t> —writer-producer—</a:t>
            </a:r>
            <a:r>
              <a:rPr kumimoji="0" lang="en-GB" altLang="en-US" sz="1600" b="0" i="1" u="none" strike="noStrike" kern="0" cap="none" spc="0" normalizeH="0" baseline="0" noProof="0" dirty="0">
                <a:ln>
                  <a:noFill/>
                </a:ln>
                <a:solidFill>
                  <a:prstClr val="black"/>
                </a:solidFill>
                <a:effectLst/>
                <a:uLnTx/>
                <a:uFillTx/>
              </a:rPr>
              <a:t>Murder, My Sweet</a:t>
            </a:r>
            <a:r>
              <a:rPr kumimoji="0" lang="en-GB" altLang="en-US" sz="1600" b="0" i="0" u="none" strike="noStrike" kern="0" cap="none" spc="0" normalizeH="0" baseline="0" noProof="0" dirty="0">
                <a:ln>
                  <a:noFill/>
                </a:ln>
                <a:solidFill>
                  <a:prstClr val="black"/>
                </a:solidFill>
                <a:effectLst/>
                <a:uLnTx/>
                <a:uFillTx/>
              </a:rPr>
              <a:t> (1944), </a:t>
            </a:r>
            <a:r>
              <a:rPr kumimoji="0" lang="en-GB" altLang="en-US" sz="1600" b="0" i="1" u="none" strike="noStrike" kern="0" cap="none" spc="0" normalizeH="0" baseline="0" noProof="0" dirty="0">
                <a:ln>
                  <a:noFill/>
                </a:ln>
                <a:solidFill>
                  <a:prstClr val="black"/>
                </a:solidFill>
                <a:effectLst/>
                <a:uLnTx/>
                <a:uFillTx/>
              </a:rPr>
              <a:t>Crossfire </a:t>
            </a:r>
            <a:r>
              <a:rPr kumimoji="0" lang="en-GB" altLang="en-US" sz="1600" b="0" i="0" u="none" strike="noStrike" kern="0" cap="none" spc="0" normalizeH="0" baseline="0" noProof="0" dirty="0">
                <a:ln>
                  <a:noFill/>
                </a:ln>
                <a:solidFill>
                  <a:prstClr val="black"/>
                </a:solidFill>
                <a:effectLst/>
                <a:uLnTx/>
                <a:uFillTx/>
              </a:rPr>
              <a:t>(1947)</a:t>
            </a:r>
          </a:p>
          <a:p>
            <a:pPr marL="342900" marR="0" lvl="0" indent="-342900" defTabSz="914400" eaLnBrk="1" fontAlgn="auto" latinLnBrk="0" hangingPunct="1">
              <a:lnSpc>
                <a:spcPct val="100000"/>
              </a:lnSpc>
              <a:spcBef>
                <a:spcPts val="0"/>
              </a:spcBef>
              <a:spcAft>
                <a:spcPts val="0"/>
              </a:spcAft>
              <a:buClrTx/>
              <a:buSzTx/>
              <a:buFont typeface="+mj-lt"/>
              <a:buAutoNum type="arabicPeriod"/>
              <a:tabLst/>
              <a:defRPr/>
            </a:pPr>
            <a:r>
              <a:rPr kumimoji="0" lang="en-GB" altLang="en-US" sz="1600" b="0" i="0" u="none" strike="noStrike" kern="0" cap="none" spc="0" normalizeH="0" baseline="0" noProof="0" dirty="0">
                <a:ln>
                  <a:noFill/>
                </a:ln>
                <a:solidFill>
                  <a:srgbClr val="FF3300"/>
                </a:solidFill>
                <a:effectLst/>
                <a:uLnTx/>
                <a:uFillTx/>
              </a:rPr>
              <a:t>Dalton Trumbo</a:t>
            </a:r>
            <a:r>
              <a:rPr kumimoji="0" lang="en-GB" altLang="en-US" sz="1600" b="0" i="0" u="none" strike="noStrike" kern="0" cap="none" spc="0" normalizeH="0" baseline="0" noProof="0" dirty="0">
                <a:ln>
                  <a:noFill/>
                </a:ln>
                <a:solidFill>
                  <a:prstClr val="black"/>
                </a:solidFill>
                <a:effectLst/>
                <a:uLnTx/>
                <a:uFillTx/>
              </a:rPr>
              <a:t> —screenwriter—</a:t>
            </a:r>
            <a:r>
              <a:rPr kumimoji="0" lang="en-GB" altLang="en-US" sz="1600" b="0" i="1" u="none" strike="noStrike" kern="0" cap="none" spc="0" normalizeH="0" baseline="0" noProof="0" dirty="0">
                <a:ln>
                  <a:noFill/>
                </a:ln>
                <a:solidFill>
                  <a:prstClr val="black"/>
                </a:solidFill>
                <a:effectLst/>
                <a:uLnTx/>
                <a:uFillTx/>
              </a:rPr>
              <a:t>Thirty Seconds Over Tokyo </a:t>
            </a:r>
            <a:r>
              <a:rPr kumimoji="0" lang="en-GB" altLang="en-US" sz="1600" b="0" i="0" u="none" strike="noStrike" kern="0" cap="none" spc="0" normalizeH="0" baseline="0" noProof="0" dirty="0">
                <a:ln>
                  <a:noFill/>
                </a:ln>
                <a:solidFill>
                  <a:prstClr val="black"/>
                </a:solidFill>
                <a:effectLst/>
                <a:uLnTx/>
                <a:uFillTx/>
              </a:rPr>
              <a:t>(1944)</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altLang="en-US" sz="1000" b="0" i="0" u="none" strike="noStrike" kern="0" cap="none" spc="0" normalizeH="0" baseline="0" noProof="0" dirty="0">
              <a:ln>
                <a:noFill/>
              </a:ln>
              <a:solidFill>
                <a:prstClr val="black"/>
              </a:solidFill>
              <a:effectLst/>
              <a:uLnTx/>
              <a:uFillTx/>
            </a:endParaRPr>
          </a:p>
        </p:txBody>
      </p:sp>
      <p:sp>
        <p:nvSpPr>
          <p:cNvPr id="9" name="Rectangle 8"/>
          <p:cNvSpPr/>
          <p:nvPr/>
        </p:nvSpPr>
        <p:spPr>
          <a:xfrm>
            <a:off x="9628491" y="988506"/>
            <a:ext cx="2046361" cy="3318171"/>
          </a:xfrm>
          <a:prstGeom prst="rect">
            <a:avLst/>
          </a:prstGeom>
        </p:spPr>
        <p:txBody>
          <a:bodyPr wrap="square" lIns="180000" tIns="180000" rIns="180000" bIns="18000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400" b="1" i="0" u="none" strike="noStrike" kern="0" cap="none" spc="0" normalizeH="0" baseline="0" noProof="0" dirty="0">
                <a:ln>
                  <a:noFill/>
                </a:ln>
                <a:solidFill>
                  <a:srgbClr val="FF0000"/>
                </a:solidFill>
                <a:effectLst>
                  <a:outerShdw blurRad="38100" dist="38100" dir="2700000" algn="tl">
                    <a:srgbClr val="000000">
                      <a:alpha val="43137"/>
                    </a:srgbClr>
                  </a:outerShdw>
                </a:effectLst>
                <a:uLnTx/>
                <a:uFillTx/>
              </a:rPr>
              <a:t>"Are you now or have you ever been a member of the Communist Party?" </a:t>
            </a:r>
          </a:p>
        </p:txBody>
      </p:sp>
      <p:sp>
        <p:nvSpPr>
          <p:cNvPr id="10" name="Title 1"/>
          <p:cNvSpPr txBox="1">
            <a:spLocks/>
          </p:cNvSpPr>
          <p:nvPr/>
        </p:nvSpPr>
        <p:spPr>
          <a:xfrm>
            <a:off x="609600" y="274638"/>
            <a:ext cx="11081657" cy="606511"/>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latin typeface="Arial Black" panose="020B0A04020102020204" pitchFamily="34" charset="0"/>
              </a:rPr>
              <a:t>Reagan and Anti-Communism</a:t>
            </a:r>
          </a:p>
        </p:txBody>
      </p:sp>
    </p:spTree>
    <p:extLst>
      <p:ext uri="{BB962C8B-B14F-4D97-AF65-F5344CB8AC3E}">
        <p14:creationId xmlns:p14="http://schemas.microsoft.com/office/powerpoint/2010/main" val="41834612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4" name="Content Placeholder 3"/>
          <p:cNvSpPr>
            <a:spLocks noGrp="1"/>
          </p:cNvSpPr>
          <p:nvPr>
            <p:ph sz="half" idx="2"/>
          </p:nvPr>
        </p:nvSpPr>
        <p:spPr>
          <a:xfrm>
            <a:off x="418532" y="1446669"/>
            <a:ext cx="6194433" cy="5008729"/>
          </a:xfrm>
        </p:spPr>
        <p:txBody>
          <a:bodyPr>
            <a:noAutofit/>
          </a:bodyPr>
          <a:lstStyle/>
          <a:p>
            <a:pPr marL="285750" indent="-285750" algn="just"/>
            <a:r>
              <a:rPr lang="en-GB" dirty="0"/>
              <a:t>Reagan President of the Screen Actor’s Guild (1947–1952; again 1959–1960)</a:t>
            </a:r>
          </a:p>
          <a:p>
            <a:pPr marL="285750" indent="-285750" algn="just"/>
            <a:r>
              <a:rPr lang="en-GB" dirty="0"/>
              <a:t>‘Friendly witness’ at HUAC hearings</a:t>
            </a:r>
          </a:p>
          <a:p>
            <a:pPr marL="0" indent="0" algn="just">
              <a:buNone/>
            </a:pPr>
            <a:endParaRPr lang="en-GB" sz="2000" dirty="0"/>
          </a:p>
          <a:p>
            <a:pPr marL="0" indent="0" algn="just">
              <a:buNone/>
            </a:pPr>
            <a:r>
              <a:rPr lang="en-GB" sz="2400" dirty="0"/>
              <a:t>“There has been a small group within the Screen Actors Guild which has consistently opposed the policy of the guild board and officers of the guild, as evidenced by the vote on various issues. That small clique referred to has been suspected of more or less following the tactics that we associated with the Communist Party …</a:t>
            </a:r>
          </a:p>
        </p:txBody>
      </p:sp>
      <p:sp>
        <p:nvSpPr>
          <p:cNvPr id="10" name="Title 1"/>
          <p:cNvSpPr txBox="1">
            <a:spLocks/>
          </p:cNvSpPr>
          <p:nvPr/>
        </p:nvSpPr>
        <p:spPr>
          <a:xfrm>
            <a:off x="609600" y="274638"/>
            <a:ext cx="11081657" cy="606511"/>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latin typeface="Arial Black" panose="020B0A04020102020204" pitchFamily="34" charset="0"/>
              </a:rPr>
              <a:t>Reagan and Anti-Communism</a:t>
            </a:r>
          </a:p>
        </p:txBody>
      </p:sp>
      <p:pic>
        <p:nvPicPr>
          <p:cNvPr id="1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49577" y="1214777"/>
            <a:ext cx="4742423" cy="40974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480410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4" name="Content Placeholder 3"/>
          <p:cNvSpPr>
            <a:spLocks noGrp="1"/>
          </p:cNvSpPr>
          <p:nvPr>
            <p:ph sz="half" idx="2"/>
          </p:nvPr>
        </p:nvSpPr>
        <p:spPr>
          <a:xfrm>
            <a:off x="235973" y="1446669"/>
            <a:ext cx="6877735" cy="6838915"/>
          </a:xfrm>
        </p:spPr>
        <p:txBody>
          <a:bodyPr>
            <a:noAutofit/>
          </a:bodyPr>
          <a:lstStyle/>
          <a:p>
            <a:pPr marL="0" indent="0" algn="just">
              <a:buNone/>
            </a:pPr>
            <a:r>
              <a:rPr lang="en-GB" sz="1800" dirty="0"/>
              <a:t>“99% of us are pretty well aware of what is going on, and I think, within the bounds of our democratic rights and never once stepping over the rights given us by democracy, we have done a pretty good job in our business of keeping those people’s activities curtailed. </a:t>
            </a:r>
          </a:p>
          <a:p>
            <a:pPr marL="0" indent="0" algn="just">
              <a:buNone/>
            </a:pPr>
            <a:r>
              <a:rPr lang="en-GB" sz="1800" dirty="0"/>
              <a:t>	“In opposing those people, the best thing to do is make democracy work. In the Screen Actors Guild we make it work by insuring everyone a vote and by keeping everyone informed … Whether the Party should be outlawed, that is a matter for the Government to decide. As a citizen, I would hesitate to see any political party outlawed on the basis of its political ideology. We have spent a hundred and seventy years in this country on the basis that democracy is strong enough to stand up and fight against the inroads of any ideology. However, if it is proven that an organization is an agent of a foreign power, or in any way not a legitimate political party - and I think the Government is capable of proving that - then that is another matter. I happen to be very proud of the industry in which I work; I happen to be very proud of the way in which we conducted the fight</a:t>
            </a:r>
            <a:r>
              <a:rPr lang="en-GB" sz="1800" b="1" dirty="0"/>
              <a:t>. I do not believe the Communists have ever at any time been able to use the motion-picture screen as a sounding board for their philosophy or ideology.</a:t>
            </a:r>
            <a:r>
              <a:rPr lang="en-GB" sz="1800" dirty="0"/>
              <a:t>”</a:t>
            </a:r>
            <a:r>
              <a:rPr lang="en-GB" sz="1800" b="1" dirty="0"/>
              <a:t> </a:t>
            </a:r>
          </a:p>
        </p:txBody>
      </p:sp>
      <p:pic>
        <p:nvPicPr>
          <p:cNvPr id="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49577" y="1214777"/>
            <a:ext cx="4742423" cy="40974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itle 1"/>
          <p:cNvSpPr txBox="1">
            <a:spLocks/>
          </p:cNvSpPr>
          <p:nvPr/>
        </p:nvSpPr>
        <p:spPr>
          <a:xfrm>
            <a:off x="609600" y="274638"/>
            <a:ext cx="11081657" cy="606511"/>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latin typeface="Arial Black" panose="020B0A04020102020204" pitchFamily="34" charset="0"/>
              </a:rPr>
              <a:t>Reagan and Anti-Communism</a:t>
            </a:r>
          </a:p>
        </p:txBody>
      </p:sp>
    </p:spTree>
    <p:extLst>
      <p:ext uri="{BB962C8B-B14F-4D97-AF65-F5344CB8AC3E}">
        <p14:creationId xmlns:p14="http://schemas.microsoft.com/office/powerpoint/2010/main" val="12377911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5280" t="5238" r="4433" b="38905"/>
          <a:stretch/>
        </p:blipFill>
        <p:spPr>
          <a:xfrm>
            <a:off x="800100" y="0"/>
            <a:ext cx="10833651" cy="6858000"/>
          </a:xfrm>
          <a:prstGeom prst="rect">
            <a:avLst/>
          </a:prstGeom>
        </p:spPr>
      </p:pic>
    </p:spTree>
    <p:extLst>
      <p:ext uri="{BB962C8B-B14F-4D97-AF65-F5344CB8AC3E}">
        <p14:creationId xmlns:p14="http://schemas.microsoft.com/office/powerpoint/2010/main" val="18897197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322830" y="365125"/>
            <a:ext cx="6487998" cy="5008729"/>
          </a:xfrm>
        </p:spPr>
        <p:txBody>
          <a:bodyPr>
            <a:noAutofit/>
          </a:bodyPr>
          <a:lstStyle/>
          <a:p>
            <a:pPr marL="285750" indent="-285750" algn="just"/>
            <a:r>
              <a:rPr lang="en-GB" sz="2400" dirty="0">
                <a:solidFill>
                  <a:prstClr val="black"/>
                </a:solidFill>
                <a:cs typeface="Arial" pitchFamily="34" charset="0"/>
              </a:rPr>
              <a:t>Became anchor of </a:t>
            </a:r>
            <a:r>
              <a:rPr lang="en-GB" sz="2400" i="1" dirty="0">
                <a:solidFill>
                  <a:prstClr val="black"/>
                </a:solidFill>
                <a:cs typeface="Arial" pitchFamily="34" charset="0"/>
              </a:rPr>
              <a:t>General Electric </a:t>
            </a:r>
            <a:r>
              <a:rPr lang="en-GB" sz="2400" i="1" dirty="0" err="1">
                <a:solidFill>
                  <a:prstClr val="black"/>
                </a:solidFill>
                <a:cs typeface="Arial" pitchFamily="34" charset="0"/>
              </a:rPr>
              <a:t>Theater</a:t>
            </a:r>
            <a:r>
              <a:rPr lang="en-GB" sz="2400" i="1" dirty="0">
                <a:solidFill>
                  <a:prstClr val="black"/>
                </a:solidFill>
                <a:cs typeface="Arial" pitchFamily="34" charset="0"/>
              </a:rPr>
              <a:t> </a:t>
            </a:r>
            <a:r>
              <a:rPr lang="en-GB" sz="2400" dirty="0">
                <a:solidFill>
                  <a:prstClr val="black"/>
                </a:solidFill>
                <a:cs typeface="Arial" pitchFamily="34" charset="0"/>
              </a:rPr>
              <a:t>on national television (1954–1962): </a:t>
            </a:r>
            <a:r>
              <a:rPr lang="en-GB" sz="2400" dirty="0">
                <a:solidFill>
                  <a:prstClr val="black"/>
                </a:solidFill>
                <a:cs typeface="Arial" pitchFamily="34" charset="0"/>
                <a:hlinkClick r:id="rId3"/>
              </a:rPr>
              <a:t>https://www.youtube.com/watch?v=xeSmNaKCjaw</a:t>
            </a:r>
            <a:endParaRPr lang="en-GB" sz="2400" dirty="0">
              <a:solidFill>
                <a:prstClr val="black"/>
              </a:solidFill>
              <a:cs typeface="Arial" pitchFamily="34" charset="0"/>
            </a:endParaRPr>
          </a:p>
          <a:p>
            <a:pPr marL="285750" indent="-285750" algn="just"/>
            <a:r>
              <a:rPr lang="en-GB" sz="2400" dirty="0">
                <a:solidFill>
                  <a:prstClr val="black"/>
                </a:solidFill>
                <a:cs typeface="Arial" pitchFamily="34" charset="0"/>
              </a:rPr>
              <a:t>Toured country speaking to GE employees – part of conversion from New Deal Democrat to conservative Republican: </a:t>
            </a:r>
            <a:r>
              <a:rPr lang="en-GB" sz="2400" dirty="0">
                <a:solidFill>
                  <a:prstClr val="black"/>
                </a:solidFill>
                <a:cs typeface="Arial" pitchFamily="34" charset="0"/>
                <a:hlinkClick r:id="rId4"/>
              </a:rPr>
              <a:t>https://historynewsnetwork.org/article/32681</a:t>
            </a:r>
            <a:endParaRPr lang="en-GB" sz="2400" dirty="0">
              <a:solidFill>
                <a:prstClr val="black"/>
              </a:solidFill>
              <a:cs typeface="Arial" pitchFamily="34" charset="0"/>
            </a:endParaRPr>
          </a:p>
          <a:p>
            <a:pPr marL="285750" indent="-285750" algn="just"/>
            <a:endParaRPr lang="en-GB" sz="2400" dirty="0">
              <a:solidFill>
                <a:prstClr val="black"/>
              </a:solidFill>
              <a:cs typeface="Arial" pitchFamily="34" charset="0"/>
            </a:endParaRPr>
          </a:p>
          <a:p>
            <a:pPr marL="285750" indent="-285750" algn="just"/>
            <a:endParaRPr lang="en-GB" sz="2400" dirty="0">
              <a:solidFill>
                <a:prstClr val="black"/>
              </a:solidFill>
              <a:cs typeface="Arial" pitchFamily="34" charset="0"/>
            </a:endParaRPr>
          </a:p>
        </p:txBody>
      </p:sp>
      <p:pic>
        <p:nvPicPr>
          <p:cNvPr id="9"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200977" y="365125"/>
            <a:ext cx="4701528" cy="59631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itle 2"/>
          <p:cNvSpPr>
            <a:spLocks noGrp="1"/>
          </p:cNvSpPr>
          <p:nvPr>
            <p:ph type="title"/>
          </p:nvPr>
        </p:nvSpPr>
        <p:spPr/>
        <p:txBody>
          <a:bodyPr/>
          <a:lstStyle/>
          <a:p>
            <a:endParaRPr lang="en-GB" dirty="0"/>
          </a:p>
        </p:txBody>
      </p:sp>
      <p:sp>
        <p:nvSpPr>
          <p:cNvPr id="11" name="Title 1"/>
          <p:cNvSpPr txBox="1">
            <a:spLocks/>
          </p:cNvSpPr>
          <p:nvPr/>
        </p:nvSpPr>
        <p:spPr>
          <a:xfrm>
            <a:off x="872013" y="2254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endParaRPr kumimoji="0" lang="en-GB" sz="4400" b="1" i="0" u="none" strike="noStrike" kern="1200" cap="none" spc="0" normalizeH="0" baseline="0" noProof="0" dirty="0">
              <a:ln>
                <a:noFill/>
              </a:ln>
              <a:solidFill>
                <a:srgbClr val="7030A0"/>
              </a:solidFill>
              <a:effectLst/>
              <a:uLnTx/>
              <a:uFillTx/>
              <a:latin typeface="Arial Black" panose="020B0A04020102020204" pitchFamily="34" charset="0"/>
              <a:ea typeface="+mj-ea"/>
              <a:cs typeface="+mj-cs"/>
            </a:endParaRPr>
          </a:p>
        </p:txBody>
      </p:sp>
      <p:pic>
        <p:nvPicPr>
          <p:cNvPr id="2" name="Picture 1"/>
          <p:cNvPicPr>
            <a:picLocks noChangeAspect="1"/>
          </p:cNvPicPr>
          <p:nvPr/>
        </p:nvPicPr>
        <p:blipFill>
          <a:blip r:embed="rId6"/>
          <a:stretch>
            <a:fillRect/>
          </a:stretch>
        </p:blipFill>
        <p:spPr>
          <a:xfrm>
            <a:off x="610961" y="3359403"/>
            <a:ext cx="5873490" cy="3302453"/>
          </a:xfrm>
          <a:prstGeom prst="rect">
            <a:avLst/>
          </a:prstGeom>
        </p:spPr>
      </p:pic>
    </p:spTree>
    <p:extLst>
      <p:ext uri="{BB962C8B-B14F-4D97-AF65-F5344CB8AC3E}">
        <p14:creationId xmlns:p14="http://schemas.microsoft.com/office/powerpoint/2010/main" val="42042296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lstStyle/>
          <a:p>
            <a:endParaRPr lang="en-GB"/>
          </a:p>
        </p:txBody>
      </p:sp>
      <p:pic>
        <p:nvPicPr>
          <p:cNvPr id="9" name="Content Placeholder 8"/>
          <p:cNvPicPr>
            <a:picLocks noGrp="1" noChangeAspect="1"/>
          </p:cNvPicPr>
          <p:nvPr>
            <p:ph sz="half" idx="2"/>
          </p:nvPr>
        </p:nvPicPr>
        <p:blipFill>
          <a:blip r:embed="rId2"/>
          <a:stretch>
            <a:fillRect/>
          </a:stretch>
        </p:blipFill>
        <p:spPr>
          <a:xfrm>
            <a:off x="3254833" y="-22224"/>
            <a:ext cx="2937783" cy="4521200"/>
          </a:xfrm>
          <a:prstGeom prst="rect">
            <a:avLst/>
          </a:prstGeom>
        </p:spPr>
      </p:pic>
      <p:sp>
        <p:nvSpPr>
          <p:cNvPr id="5" name="Text Placeholder 4"/>
          <p:cNvSpPr>
            <a:spLocks noGrp="1"/>
          </p:cNvSpPr>
          <p:nvPr>
            <p:ph type="body" sz="quarter" idx="3"/>
          </p:nvPr>
        </p:nvSpPr>
        <p:spPr/>
        <p:txBody>
          <a:bodyPr/>
          <a:lstStyle/>
          <a:p>
            <a:endParaRPr lang="en-GB"/>
          </a:p>
        </p:txBody>
      </p:sp>
      <p:sp>
        <p:nvSpPr>
          <p:cNvPr id="6" name="Content Placeholder 5"/>
          <p:cNvSpPr>
            <a:spLocks noGrp="1"/>
          </p:cNvSpPr>
          <p:nvPr>
            <p:ph sz="quarter" idx="4"/>
          </p:nvPr>
        </p:nvSpPr>
        <p:spPr/>
        <p:txBody>
          <a:bodyPr/>
          <a:lstStyle/>
          <a:p>
            <a:endParaRPr lang="en-GB"/>
          </a:p>
        </p:txBody>
      </p:sp>
      <p:pic>
        <p:nvPicPr>
          <p:cNvPr id="7" name="Picture 6"/>
          <p:cNvPicPr>
            <a:picLocks noChangeAspect="1"/>
          </p:cNvPicPr>
          <p:nvPr/>
        </p:nvPicPr>
        <p:blipFill>
          <a:blip r:embed="rId3"/>
          <a:stretch>
            <a:fillRect/>
          </a:stretch>
        </p:blipFill>
        <p:spPr>
          <a:xfrm>
            <a:off x="6906986" y="7371"/>
            <a:ext cx="5413601" cy="6665172"/>
          </a:xfrm>
          <a:prstGeom prst="rect">
            <a:avLst/>
          </a:prstGeom>
        </p:spPr>
      </p:pic>
      <p:pic>
        <p:nvPicPr>
          <p:cNvPr id="8" name="Picture 7"/>
          <p:cNvPicPr>
            <a:picLocks noChangeAspect="1"/>
          </p:cNvPicPr>
          <p:nvPr/>
        </p:nvPicPr>
        <p:blipFill>
          <a:blip r:embed="rId4"/>
          <a:stretch>
            <a:fillRect/>
          </a:stretch>
        </p:blipFill>
        <p:spPr>
          <a:xfrm>
            <a:off x="122806" y="-38380"/>
            <a:ext cx="2894833" cy="4537356"/>
          </a:xfrm>
          <a:prstGeom prst="rect">
            <a:avLst/>
          </a:prstGeom>
        </p:spPr>
      </p:pic>
      <p:sp>
        <p:nvSpPr>
          <p:cNvPr id="10" name="Title 1"/>
          <p:cNvSpPr txBox="1">
            <a:spLocks/>
          </p:cNvSpPr>
          <p:nvPr/>
        </p:nvSpPr>
        <p:spPr>
          <a:xfrm>
            <a:off x="743748" y="4572000"/>
            <a:ext cx="5022169" cy="2286000"/>
          </a:xfrm>
          <a:prstGeom prst="rect">
            <a:avLst/>
          </a:prstGeom>
        </p:spPr>
        <p:txBody>
          <a:bodyPr vert="horz" lIns="91440" tIns="45720" rIns="91440" bIns="45720" rtlCol="0" anchor="ctr">
            <a:normAutofit fontScale="7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Arial Black" panose="020B0A04020102020204" pitchFamily="34" charset="0"/>
                <a:ea typeface="+mj-ea"/>
                <a:cs typeface="+mj-cs"/>
              </a:rPr>
              <a:t>Reagan and the Goldwater Republican presidential primary  campaign, 1964</a:t>
            </a:r>
          </a:p>
        </p:txBody>
      </p:sp>
    </p:spTree>
    <p:extLst>
      <p:ext uri="{BB962C8B-B14F-4D97-AF65-F5344CB8AC3E}">
        <p14:creationId xmlns:p14="http://schemas.microsoft.com/office/powerpoint/2010/main" val="7516935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lstStyle/>
          <a:p>
            <a:endParaRPr lang="en-GB"/>
          </a:p>
        </p:txBody>
      </p:sp>
      <p:sp>
        <p:nvSpPr>
          <p:cNvPr id="11" name="Content Placeholder 10"/>
          <p:cNvSpPr>
            <a:spLocks noGrp="1"/>
          </p:cNvSpPr>
          <p:nvPr>
            <p:ph sz="half" idx="2"/>
          </p:nvPr>
        </p:nvSpPr>
        <p:spPr>
          <a:xfrm flipH="1">
            <a:off x="5928633" y="2674878"/>
            <a:ext cx="746695" cy="3684588"/>
          </a:xfrm>
        </p:spPr>
        <p:txBody>
          <a:bodyPr/>
          <a:lstStyle/>
          <a:p>
            <a:endParaRPr lang="en-GB" dirty="0"/>
          </a:p>
        </p:txBody>
      </p:sp>
      <p:sp>
        <p:nvSpPr>
          <p:cNvPr id="5" name="Text Placeholder 4"/>
          <p:cNvSpPr>
            <a:spLocks noGrp="1"/>
          </p:cNvSpPr>
          <p:nvPr>
            <p:ph type="body" sz="quarter" idx="3"/>
          </p:nvPr>
        </p:nvSpPr>
        <p:spPr/>
        <p:txBody>
          <a:bodyPr/>
          <a:lstStyle/>
          <a:p>
            <a:endParaRPr lang="en-GB"/>
          </a:p>
        </p:txBody>
      </p:sp>
      <p:pic>
        <p:nvPicPr>
          <p:cNvPr id="13" name="Content Placeholder 12"/>
          <p:cNvPicPr>
            <a:picLocks noGrp="1" noChangeAspect="1"/>
          </p:cNvPicPr>
          <p:nvPr>
            <p:ph sz="quarter" idx="4"/>
          </p:nvPr>
        </p:nvPicPr>
        <p:blipFill>
          <a:blip r:embed="rId2"/>
          <a:stretch>
            <a:fillRect/>
          </a:stretch>
        </p:blipFill>
        <p:spPr>
          <a:xfrm>
            <a:off x="4787564" y="141193"/>
            <a:ext cx="1887764" cy="4727764"/>
          </a:xfrm>
          <a:prstGeom prst="rect">
            <a:avLst/>
          </a:prstGeom>
        </p:spPr>
      </p:pic>
      <p:pic>
        <p:nvPicPr>
          <p:cNvPr id="7" name="Picture 6"/>
          <p:cNvPicPr>
            <a:picLocks noChangeAspect="1"/>
          </p:cNvPicPr>
          <p:nvPr/>
        </p:nvPicPr>
        <p:blipFill>
          <a:blip r:embed="rId3"/>
          <a:stretch>
            <a:fillRect/>
          </a:stretch>
        </p:blipFill>
        <p:spPr>
          <a:xfrm>
            <a:off x="6906986" y="7371"/>
            <a:ext cx="5413601" cy="6665172"/>
          </a:xfrm>
          <a:prstGeom prst="rect">
            <a:avLst/>
          </a:prstGeom>
        </p:spPr>
      </p:pic>
      <p:sp>
        <p:nvSpPr>
          <p:cNvPr id="10" name="Title 1"/>
          <p:cNvSpPr txBox="1">
            <a:spLocks/>
          </p:cNvSpPr>
          <p:nvPr/>
        </p:nvSpPr>
        <p:spPr>
          <a:xfrm>
            <a:off x="503474" y="4643598"/>
            <a:ext cx="5485484" cy="228600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Arial Black" panose="020B0A04020102020204" pitchFamily="34" charset="0"/>
                <a:ea typeface="+mj-ea"/>
                <a:cs typeface="+mj-cs"/>
              </a:rPr>
              <a:t>Reagan and the Barry Goldwater Republican presidential primary  campaign, 1964</a:t>
            </a:r>
          </a:p>
        </p:txBody>
      </p:sp>
      <p:pic>
        <p:nvPicPr>
          <p:cNvPr id="12" name="Picture 11"/>
          <p:cNvPicPr>
            <a:picLocks noChangeAspect="1"/>
          </p:cNvPicPr>
          <p:nvPr/>
        </p:nvPicPr>
        <p:blipFill>
          <a:blip r:embed="rId4"/>
          <a:stretch>
            <a:fillRect/>
          </a:stretch>
        </p:blipFill>
        <p:spPr>
          <a:xfrm>
            <a:off x="512090" y="10937"/>
            <a:ext cx="2941520" cy="4561063"/>
          </a:xfrm>
          <a:prstGeom prst="rect">
            <a:avLst/>
          </a:prstGeom>
        </p:spPr>
      </p:pic>
    </p:spTree>
    <p:extLst>
      <p:ext uri="{BB962C8B-B14F-4D97-AF65-F5344CB8AC3E}">
        <p14:creationId xmlns:p14="http://schemas.microsoft.com/office/powerpoint/2010/main" val="34192653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2"/>
          <p:cNvPicPr>
            <a:picLocks noChangeAspect="1"/>
          </p:cNvPicPr>
          <p:nvPr/>
        </p:nvPicPr>
        <p:blipFill>
          <a:blip r:embed="rId2"/>
          <a:stretch>
            <a:fillRect/>
          </a:stretch>
        </p:blipFill>
        <p:spPr>
          <a:xfrm>
            <a:off x="9438968" y="-1"/>
            <a:ext cx="2753032" cy="6894763"/>
          </a:xfrm>
          <a:prstGeom prst="rect">
            <a:avLst/>
          </a:prstGeom>
        </p:spPr>
      </p:pic>
      <p:sp>
        <p:nvSpPr>
          <p:cNvPr id="3" name="Rectangle 2"/>
          <p:cNvSpPr/>
          <p:nvPr/>
        </p:nvSpPr>
        <p:spPr>
          <a:xfrm>
            <a:off x="348343" y="238649"/>
            <a:ext cx="8824685" cy="6863417"/>
          </a:xfrm>
          <a:prstGeom prst="rect">
            <a:avLst/>
          </a:prstGeom>
        </p:spPr>
        <p:txBody>
          <a:bodyPr wrap="square">
            <a:spAutoFit/>
          </a:bodyPr>
          <a:lstStyle/>
          <a:p>
            <a:r>
              <a:rPr lang="en-GB" sz="2800" dirty="0">
                <a:latin typeface="Arial Black" panose="020B0A04020102020204" pitchFamily="34" charset="0"/>
              </a:rPr>
              <a:t>Reagan, ‘A Time for Choosing,’ Los Angeles, 27 October 1964</a:t>
            </a:r>
          </a:p>
          <a:p>
            <a:endParaRPr lang="en-GB" sz="2800" dirty="0">
              <a:latin typeface="Arial Black" panose="020B0A04020102020204" pitchFamily="34" charset="0"/>
            </a:endParaRPr>
          </a:p>
          <a:p>
            <a:pPr marL="342900" indent="-342900">
              <a:buFont typeface="Arial" panose="020B0604020202020204" pitchFamily="34" charset="0"/>
              <a:buChar char="•"/>
            </a:pPr>
            <a:r>
              <a:rPr lang="en-GB" sz="2800" dirty="0"/>
              <a:t>What does Reagan have to say in this speech about the Soviet Union, Communism and the Cold War in general?</a:t>
            </a:r>
          </a:p>
          <a:p>
            <a:pPr marL="342900" indent="-342900">
              <a:buFont typeface="Arial" panose="020B0604020202020204" pitchFamily="34" charset="0"/>
              <a:buChar char="•"/>
            </a:pPr>
            <a:endParaRPr lang="en-GB" sz="2800" dirty="0"/>
          </a:p>
          <a:p>
            <a:pPr marL="342900" indent="-342900">
              <a:buFont typeface="Arial" panose="020B0604020202020204" pitchFamily="34" charset="0"/>
              <a:buChar char="•"/>
            </a:pPr>
            <a:r>
              <a:rPr lang="en-GB" sz="2800" dirty="0"/>
              <a:t>What does Reagan say about the role of the state and government? </a:t>
            </a:r>
          </a:p>
          <a:p>
            <a:pPr marL="342900" indent="-342900">
              <a:buFont typeface="Arial" panose="020B0604020202020204" pitchFamily="34" charset="0"/>
              <a:buChar char="•"/>
            </a:pPr>
            <a:endParaRPr lang="en-GB" sz="2800" dirty="0"/>
          </a:p>
          <a:p>
            <a:pPr marL="342900" indent="-342900">
              <a:buFont typeface="Arial" panose="020B0604020202020204" pitchFamily="34" charset="0"/>
              <a:buChar char="•"/>
            </a:pPr>
            <a:r>
              <a:rPr lang="en-GB" sz="2800" dirty="0"/>
              <a:t>How might the speech be seen as a critique of the post-war liberal consensus?</a:t>
            </a:r>
          </a:p>
          <a:p>
            <a:pPr marL="342900" indent="-342900">
              <a:buFont typeface="Arial" panose="020B0604020202020204" pitchFamily="34" charset="0"/>
              <a:buChar char="•"/>
            </a:pPr>
            <a:endParaRPr lang="en-GB" sz="2800" dirty="0"/>
          </a:p>
          <a:p>
            <a:pPr marL="342900" indent="-342900">
              <a:buFont typeface="Arial" panose="020B0604020202020204" pitchFamily="34" charset="0"/>
              <a:buChar char="•"/>
            </a:pPr>
            <a:r>
              <a:rPr lang="en-GB" sz="2800" dirty="0"/>
              <a:t>What historical precedents does he use in support of his arguments?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p:txBody>
      </p:sp>
    </p:spTree>
    <p:extLst>
      <p:ext uri="{BB962C8B-B14F-4D97-AF65-F5344CB8AC3E}">
        <p14:creationId xmlns:p14="http://schemas.microsoft.com/office/powerpoint/2010/main" val="1558543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26526" y="-32480"/>
            <a:ext cx="3581400" cy="2438082"/>
          </a:xfrm>
        </p:spPr>
        <p:txBody>
          <a:bodyPr>
            <a:normAutofit/>
          </a:bodyPr>
          <a:lstStyle/>
          <a:p>
            <a:pPr algn="ctr"/>
            <a:r>
              <a:rPr lang="en-GB" b="1" dirty="0">
                <a:latin typeface="Arial Black" panose="020B0A04020102020204" pitchFamily="34" charset="0"/>
              </a:rPr>
              <a:t>Governor of California</a:t>
            </a:r>
          </a:p>
        </p:txBody>
      </p:sp>
      <p:pic>
        <p:nvPicPr>
          <p:cNvPr id="5" name="Picture 7" descr="http://i.imgur.com/PPki2jm.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07926" y="0"/>
            <a:ext cx="4484075" cy="6961354"/>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a:blip r:embed="rId4"/>
          <a:stretch>
            <a:fillRect/>
          </a:stretch>
        </p:blipFill>
        <p:spPr>
          <a:xfrm>
            <a:off x="0" y="0"/>
            <a:ext cx="4006579" cy="5044647"/>
          </a:xfrm>
          <a:prstGeom prst="rect">
            <a:avLst/>
          </a:prstGeom>
        </p:spPr>
      </p:pic>
      <p:sp>
        <p:nvSpPr>
          <p:cNvPr id="8" name="Rectangle 7"/>
          <p:cNvSpPr/>
          <p:nvPr/>
        </p:nvSpPr>
        <p:spPr>
          <a:xfrm>
            <a:off x="5746195" y="2405602"/>
            <a:ext cx="1781175" cy="4862870"/>
          </a:xfrm>
          <a:prstGeom prst="rect">
            <a:avLst/>
          </a:prstGeom>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a:ea typeface="+mn-ea"/>
                <a:cs typeface="+mn-cs"/>
              </a:rPr>
              <a:t>“</a:t>
            </a:r>
            <a:r>
              <a:rPr kumimoji="0" lang="en-US" sz="2000" b="1" i="0" u="none" strike="noStrike" kern="1200" cap="none" spc="0" normalizeH="0" baseline="0" noProof="0" dirty="0">
                <a:ln>
                  <a:noFill/>
                </a:ln>
                <a:solidFill>
                  <a:prstClr val="black"/>
                </a:solidFill>
                <a:effectLst/>
                <a:uLnTx/>
                <a:uFillTx/>
                <a:latin typeface="Calibri"/>
                <a:ea typeface="+mn-ea"/>
                <a:cs typeface="+mn-cs"/>
              </a:rPr>
              <a:t>All of a sudden, the man who called for a blood bath on our college campuses is supposed to be Dudley “God-damn” Do-Right?” </a:t>
            </a:r>
          </a:p>
          <a:p>
            <a:pPr marL="285750" marR="0" lvl="0" indent="-285750" algn="r" defTabSz="914400" rtl="0" eaLnBrk="1" fontAlgn="auto" latinLnBrk="0" hangingPunct="1">
              <a:lnSpc>
                <a:spcPct val="100000"/>
              </a:lnSpc>
              <a:spcBef>
                <a:spcPts val="0"/>
              </a:spcBef>
              <a:spcAft>
                <a:spcPts val="0"/>
              </a:spcAft>
              <a:buClrTx/>
              <a:buSzTx/>
              <a:buFontTx/>
              <a:buChar char="-"/>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Gil Scott-Heron, ‘B Movie’ (1982)</a:t>
            </a:r>
          </a:p>
          <a:p>
            <a:pPr marL="285750" marR="0" lvl="0" indent="-285750" algn="l" defTabSz="914400" rtl="0" eaLnBrk="1" fontAlgn="auto" latinLnBrk="0" hangingPunct="1">
              <a:lnSpc>
                <a:spcPct val="100000"/>
              </a:lnSpc>
              <a:spcBef>
                <a:spcPts val="0"/>
              </a:spcBef>
              <a:spcAft>
                <a:spcPts val="0"/>
              </a:spcAft>
              <a:buClrTx/>
              <a:buSzTx/>
              <a:buFontTx/>
              <a:buChar char="-"/>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p:txBody>
      </p:sp>
      <p:pic>
        <p:nvPicPr>
          <p:cNvPr id="9" name="Picture 8"/>
          <p:cNvPicPr>
            <a:picLocks noChangeAspect="1"/>
          </p:cNvPicPr>
          <p:nvPr/>
        </p:nvPicPr>
        <p:blipFill>
          <a:blip r:embed="rId5"/>
          <a:stretch>
            <a:fillRect/>
          </a:stretch>
        </p:blipFill>
        <p:spPr>
          <a:xfrm>
            <a:off x="2003289" y="3103789"/>
            <a:ext cx="3562350" cy="3714750"/>
          </a:xfrm>
          <a:prstGeom prst="rect">
            <a:avLst/>
          </a:prstGeom>
        </p:spPr>
      </p:pic>
    </p:spTree>
    <p:extLst>
      <p:ext uri="{BB962C8B-B14F-4D97-AF65-F5344CB8AC3E}">
        <p14:creationId xmlns:p14="http://schemas.microsoft.com/office/powerpoint/2010/main" val="6559096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Picture 4"/>
          <p:cNvPicPr>
            <a:picLocks noChangeAspect="1"/>
          </p:cNvPicPr>
          <p:nvPr/>
        </p:nvPicPr>
        <p:blipFill rotWithShape="1">
          <a:blip r:embed="rId2"/>
          <a:srcRect l="28445" t="35406" r="8579" b="9928"/>
          <a:stretch/>
        </p:blipFill>
        <p:spPr>
          <a:xfrm>
            <a:off x="1349829" y="49208"/>
            <a:ext cx="10203543" cy="6808792"/>
          </a:xfrm>
          <a:prstGeom prst="rect">
            <a:avLst/>
          </a:prstGeom>
        </p:spPr>
      </p:pic>
    </p:spTree>
    <p:extLst>
      <p:ext uri="{BB962C8B-B14F-4D97-AF65-F5344CB8AC3E}">
        <p14:creationId xmlns:p14="http://schemas.microsoft.com/office/powerpoint/2010/main" val="36665663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5"/>
            <a:ext cx="12192000" cy="1325563"/>
          </a:xfrm>
        </p:spPr>
        <p:txBody>
          <a:bodyPr wrap="square" lIns="540000" tIns="540000" rIns="540000" bIns="540000">
            <a:noAutofit/>
          </a:bodyPr>
          <a:lstStyle/>
          <a:p>
            <a:r>
              <a:rPr lang="en-GB" sz="3600" dirty="0">
                <a:latin typeface="Arial Black" panose="020B0A04020102020204" pitchFamily="34" charset="0"/>
              </a:rPr>
              <a:t>Reagan, ‘Address to Members of the British Parliament,’ June 8 1982</a:t>
            </a:r>
            <a:endParaRPr lang="en-GB" dirty="0">
              <a:latin typeface="Arial Black" panose="020B0A04020102020204" pitchFamily="34" charset="0"/>
            </a:endParaRPr>
          </a:p>
        </p:txBody>
      </p:sp>
      <p:sp>
        <p:nvSpPr>
          <p:cNvPr id="3" name="Content Placeholder 2"/>
          <p:cNvSpPr>
            <a:spLocks noGrp="1"/>
          </p:cNvSpPr>
          <p:nvPr>
            <p:ph idx="1"/>
          </p:nvPr>
        </p:nvSpPr>
        <p:spPr>
          <a:xfrm>
            <a:off x="838200" y="1825624"/>
            <a:ext cx="5780314" cy="4792889"/>
          </a:xfrm>
        </p:spPr>
        <p:txBody>
          <a:bodyPr>
            <a:normAutofit/>
          </a:bodyPr>
          <a:lstStyle/>
          <a:p>
            <a:r>
              <a:rPr lang="en-GB" dirty="0"/>
              <a:t>How does Reagan frame the United States’ relationship with Britain and continental Europe in this speech?</a:t>
            </a:r>
          </a:p>
          <a:p>
            <a:endParaRPr lang="en-GB" dirty="0"/>
          </a:p>
          <a:p>
            <a:r>
              <a:rPr lang="en-GB" dirty="0"/>
              <a:t>What does Reagan have to say about the Falklands War?</a:t>
            </a:r>
          </a:p>
          <a:p>
            <a:endParaRPr lang="en-GB" dirty="0"/>
          </a:p>
          <a:p>
            <a:r>
              <a:rPr lang="en-GB" dirty="0"/>
              <a:t>What does he have to say about the Soviet Union?</a:t>
            </a:r>
          </a:p>
          <a:p>
            <a:endParaRPr lang="en-GB" dirty="0"/>
          </a:p>
          <a:p>
            <a:r>
              <a:rPr lang="en-GB" dirty="0"/>
              <a:t>What does he have to say about ‘the state’ in this speech?</a:t>
            </a:r>
          </a:p>
          <a:p>
            <a:endParaRPr lang="en-GB" dirty="0"/>
          </a:p>
        </p:txBody>
      </p:sp>
      <p:pic>
        <p:nvPicPr>
          <p:cNvPr id="4" name="Picture 3"/>
          <p:cNvPicPr>
            <a:picLocks noChangeAspect="1"/>
          </p:cNvPicPr>
          <p:nvPr/>
        </p:nvPicPr>
        <p:blipFill>
          <a:blip r:embed="rId2"/>
          <a:stretch>
            <a:fillRect/>
          </a:stretch>
        </p:blipFill>
        <p:spPr>
          <a:xfrm>
            <a:off x="6902245" y="1825625"/>
            <a:ext cx="5289755" cy="4345156"/>
          </a:xfrm>
          <a:prstGeom prst="rect">
            <a:avLst/>
          </a:prstGeom>
        </p:spPr>
      </p:pic>
    </p:spTree>
    <p:extLst>
      <p:ext uri="{BB962C8B-B14F-4D97-AF65-F5344CB8AC3E}">
        <p14:creationId xmlns:p14="http://schemas.microsoft.com/office/powerpoint/2010/main" val="32583860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5"/>
            <a:ext cx="12192000" cy="1325563"/>
          </a:xfrm>
        </p:spPr>
        <p:txBody>
          <a:bodyPr wrap="square" lIns="540000" tIns="540000" rIns="540000" bIns="540000">
            <a:noAutofit/>
          </a:bodyPr>
          <a:lstStyle/>
          <a:p>
            <a:r>
              <a:rPr lang="en-GB" sz="3600" dirty="0">
                <a:latin typeface="Arial Black" panose="020B0A04020102020204" pitchFamily="34" charset="0"/>
              </a:rPr>
              <a:t>Reagan, ‘Remarks at the Annual Convention of the National Association of Evangelicals’, Orlando, Florida, March 8 1983</a:t>
            </a:r>
            <a:endParaRPr lang="en-GB" dirty="0">
              <a:latin typeface="Arial Black" panose="020B0A04020102020204" pitchFamily="34" charset="0"/>
            </a:endParaRPr>
          </a:p>
        </p:txBody>
      </p:sp>
      <p:sp>
        <p:nvSpPr>
          <p:cNvPr id="3" name="Content Placeholder 2"/>
          <p:cNvSpPr>
            <a:spLocks noGrp="1"/>
          </p:cNvSpPr>
          <p:nvPr>
            <p:ph idx="1"/>
          </p:nvPr>
        </p:nvSpPr>
        <p:spPr>
          <a:xfrm>
            <a:off x="765628" y="2124529"/>
            <a:ext cx="3370943" cy="4444546"/>
          </a:xfrm>
        </p:spPr>
        <p:txBody>
          <a:bodyPr>
            <a:normAutofit/>
          </a:bodyPr>
          <a:lstStyle/>
          <a:p>
            <a:r>
              <a:rPr lang="en-GB" dirty="0"/>
              <a:t>How does Reagan characterise the Soviet Union in this speech?</a:t>
            </a:r>
          </a:p>
          <a:p>
            <a:endParaRPr lang="en-GB" dirty="0"/>
          </a:p>
          <a:p>
            <a:r>
              <a:rPr lang="en-GB" dirty="0"/>
              <a:t>In what ways might the setting in which the speech was delivered be significant to understanding Reagan’s politics?</a:t>
            </a:r>
          </a:p>
        </p:txBody>
      </p:sp>
      <p:pic>
        <p:nvPicPr>
          <p:cNvPr id="5" name="Picture 4"/>
          <p:cNvPicPr>
            <a:picLocks noChangeAspect="1"/>
          </p:cNvPicPr>
          <p:nvPr/>
        </p:nvPicPr>
        <p:blipFill>
          <a:blip r:embed="rId2"/>
          <a:stretch>
            <a:fillRect/>
          </a:stretch>
        </p:blipFill>
        <p:spPr>
          <a:xfrm>
            <a:off x="5048250" y="1825625"/>
            <a:ext cx="7143750" cy="4743450"/>
          </a:xfrm>
          <a:prstGeom prst="rect">
            <a:avLst/>
          </a:prstGeom>
        </p:spPr>
      </p:pic>
    </p:spTree>
    <p:extLst>
      <p:ext uri="{BB962C8B-B14F-4D97-AF65-F5344CB8AC3E}">
        <p14:creationId xmlns:p14="http://schemas.microsoft.com/office/powerpoint/2010/main" val="34005448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16707" y="933451"/>
            <a:ext cx="7724633" cy="6595991"/>
          </a:xfrm>
          <a:prstGeom prst="rect">
            <a:avLst/>
          </a:prstGeom>
          <a:noFill/>
        </p:spPr>
        <p:txBody>
          <a:bodyPr wrap="square" lIns="540000" tIns="180000" rIns="540000" bIns="180000" rtlCol="0">
            <a:spAutoFit/>
          </a:bodyPr>
          <a:lstStyle/>
          <a:p>
            <a:pPr algn="just"/>
            <a:endParaRPr lang="en-GB" sz="1400" b="1" dirty="0">
              <a:cs typeface="Arial" pitchFamily="34" charset="0"/>
            </a:endParaRPr>
          </a:p>
          <a:p>
            <a:pPr marL="285750" indent="-285750" algn="just">
              <a:buFont typeface="Arial" panose="020B0604020202020204" pitchFamily="34" charset="0"/>
              <a:buChar char="•"/>
            </a:pPr>
            <a:r>
              <a:rPr lang="en-GB" sz="2300" dirty="0">
                <a:cs typeface="Arial" pitchFamily="34" charset="0"/>
              </a:rPr>
              <a:t>Reaganomics privileged high military spending on modernisation ventures such as the Strategic Defense Initiative (plan to </a:t>
            </a:r>
            <a:r>
              <a:rPr lang="en-GB" sz="2300" dirty="0"/>
              <a:t>use ground-based and space-based systems to protect the US from nuclear attack; dubbed ‘start wars’ in the press) </a:t>
            </a:r>
          </a:p>
          <a:p>
            <a:pPr marL="285750" indent="-285750" algn="just">
              <a:buFont typeface="Arial" panose="020B0604020202020204" pitchFamily="34" charset="0"/>
              <a:buChar char="•"/>
            </a:pPr>
            <a:endParaRPr lang="en-GB" sz="2300" dirty="0">
              <a:cs typeface="Arial" pitchFamily="34" charset="0"/>
            </a:endParaRPr>
          </a:p>
          <a:p>
            <a:pPr marL="285750" indent="-285750" algn="just">
              <a:buFont typeface="Arial" panose="020B0604020202020204" pitchFamily="34" charset="0"/>
              <a:buChar char="•"/>
            </a:pPr>
            <a:r>
              <a:rPr lang="en-GB" sz="2300" dirty="0">
                <a:cs typeface="Arial" pitchFamily="34" charset="0"/>
              </a:rPr>
              <a:t>Cold War strategy: provoke depleted USSR economy into unwinnable arms race</a:t>
            </a:r>
          </a:p>
          <a:p>
            <a:pPr marL="285750" indent="-285750" algn="just">
              <a:buFont typeface="Arial" panose="020B0604020202020204" pitchFamily="34" charset="0"/>
              <a:buChar char="•"/>
            </a:pPr>
            <a:endParaRPr lang="en-GB" sz="2300" dirty="0">
              <a:cs typeface="Arial" pitchFamily="34" charset="0"/>
            </a:endParaRPr>
          </a:p>
          <a:p>
            <a:pPr marL="285750" indent="-285750" algn="just">
              <a:buFont typeface="Arial" panose="020B0604020202020204" pitchFamily="34" charset="0"/>
              <a:buChar char="•"/>
            </a:pPr>
            <a:r>
              <a:rPr lang="en-GB" sz="2300" dirty="0">
                <a:cs typeface="Arial" pitchFamily="34" charset="0"/>
              </a:rPr>
              <a:t>Ratcheted up anti-Soviet rhetoric</a:t>
            </a:r>
          </a:p>
          <a:p>
            <a:pPr marL="285750" indent="-285750" algn="just">
              <a:buFont typeface="Arial" panose="020B0604020202020204" pitchFamily="34" charset="0"/>
              <a:buChar char="•"/>
            </a:pPr>
            <a:endParaRPr lang="en-GB" sz="2300" dirty="0">
              <a:cs typeface="Arial" pitchFamily="34" charset="0"/>
            </a:endParaRPr>
          </a:p>
          <a:p>
            <a:pPr marL="285750" indent="-285750" algn="just">
              <a:buFont typeface="Arial" panose="020B0604020202020204" pitchFamily="34" charset="0"/>
              <a:buChar char="•"/>
            </a:pPr>
            <a:r>
              <a:rPr lang="en-GB" sz="2300" dirty="0">
                <a:cs typeface="Arial" pitchFamily="34" charset="0"/>
              </a:rPr>
              <a:t>Maintained rhetorical stance despite liberalisation of Soviet economy under Mikhail Gorbachev (</a:t>
            </a:r>
            <a:r>
              <a:rPr lang="en-GB" sz="2300" i="1" dirty="0">
                <a:cs typeface="Arial" pitchFamily="34" charset="0"/>
              </a:rPr>
              <a:t>perestroika</a:t>
            </a:r>
            <a:r>
              <a:rPr lang="en-GB" sz="2300" dirty="0">
                <a:cs typeface="Arial" pitchFamily="34" charset="0"/>
              </a:rPr>
              <a:t>, </a:t>
            </a:r>
            <a:r>
              <a:rPr lang="en-GB" sz="2300" i="1" dirty="0">
                <a:cs typeface="Arial" pitchFamily="34" charset="0"/>
              </a:rPr>
              <a:t>glasnost</a:t>
            </a:r>
            <a:r>
              <a:rPr lang="en-GB" sz="2300" dirty="0">
                <a:cs typeface="Arial" pitchFamily="34" charset="0"/>
              </a:rPr>
              <a:t>) </a:t>
            </a:r>
            <a:r>
              <a:rPr lang="en-GB" sz="2300" i="1" dirty="0">
                <a:cs typeface="Arial" pitchFamily="34" charset="0"/>
              </a:rPr>
              <a:t>and</a:t>
            </a:r>
            <a:r>
              <a:rPr lang="en-GB" sz="2300" dirty="0">
                <a:cs typeface="Arial" pitchFamily="34" charset="0"/>
              </a:rPr>
              <a:t> extensive US–USSR diplomacy</a:t>
            </a:r>
          </a:p>
          <a:p>
            <a:pPr marL="285750" indent="-285750" algn="just">
              <a:buFont typeface="Arial" panose="020B0604020202020204" pitchFamily="34" charset="0"/>
              <a:buChar char="•"/>
            </a:pPr>
            <a:endParaRPr lang="en-GB" sz="2300" dirty="0">
              <a:cs typeface="Arial" pitchFamily="34" charset="0"/>
            </a:endParaRPr>
          </a:p>
          <a:p>
            <a:pPr marL="285750" indent="-285750" algn="just">
              <a:buFont typeface="Arial" panose="020B0604020202020204" pitchFamily="34" charset="0"/>
              <a:buChar char="•"/>
            </a:pPr>
            <a:endParaRPr lang="en-GB" sz="2300" dirty="0">
              <a:cs typeface="Arial" pitchFamily="34" charset="0"/>
            </a:endParaRPr>
          </a:p>
        </p:txBody>
      </p:sp>
      <p:pic>
        <p:nvPicPr>
          <p:cNvPr id="410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70241" y="0"/>
            <a:ext cx="4521759"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2"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70241" y="-32480"/>
            <a:ext cx="2674180" cy="26868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itle 1"/>
          <p:cNvSpPr txBox="1">
            <a:spLocks/>
          </p:cNvSpPr>
          <p:nvPr/>
        </p:nvSpPr>
        <p:spPr>
          <a:xfrm>
            <a:off x="0" y="-32480"/>
            <a:ext cx="7707926" cy="2438082"/>
          </a:xfrm>
          <a:prstGeom prst="rect">
            <a:avLst/>
          </a:prstGeom>
        </p:spPr>
        <p:txBody>
          <a:bodyPr lIns="360000" tIns="360000" rIns="360000" bIns="36000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latin typeface="Arial Black" panose="020B0A04020102020204" pitchFamily="34" charset="0"/>
              </a:rPr>
              <a:t>Reagan Doctrine</a:t>
            </a:r>
          </a:p>
        </p:txBody>
      </p:sp>
    </p:spTree>
    <p:extLst>
      <p:ext uri="{BB962C8B-B14F-4D97-AF65-F5344CB8AC3E}">
        <p14:creationId xmlns:p14="http://schemas.microsoft.com/office/powerpoint/2010/main" val="26691215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95250" y="765915"/>
            <a:ext cx="12382500" cy="5903494"/>
          </a:xfrm>
          <a:prstGeom prst="rect">
            <a:avLst/>
          </a:prstGeom>
          <a:noFill/>
        </p:spPr>
        <p:txBody>
          <a:bodyPr wrap="square" lIns="540000" tIns="180000" rIns="540000" bIns="180000" rtlCol="0">
            <a:spAutoFit/>
          </a:bodyPr>
          <a:lstStyle/>
          <a:p>
            <a:pPr marL="285750" indent="-285750" algn="just">
              <a:buFont typeface="Arial" panose="020B0604020202020204" pitchFamily="34" charset="0"/>
              <a:buChar char="•"/>
            </a:pPr>
            <a:r>
              <a:rPr lang="en-GB" sz="2000" dirty="0">
                <a:cs typeface="Arial" pitchFamily="34" charset="0"/>
              </a:rPr>
              <a:t>Anti-Soviet rhetoric part of broader strategy to ‘</a:t>
            </a:r>
            <a:r>
              <a:rPr lang="en-GB" sz="2000" b="1" dirty="0">
                <a:solidFill>
                  <a:srgbClr val="7030A0"/>
                </a:solidFill>
                <a:cs typeface="Arial" pitchFamily="34" charset="0"/>
              </a:rPr>
              <a:t>reverse</a:t>
            </a:r>
            <a:r>
              <a:rPr lang="en-GB" sz="2000" dirty="0">
                <a:cs typeface="Arial" pitchFamily="34" charset="0"/>
              </a:rPr>
              <a:t>’ not just ‘contain’ communist expansion: </a:t>
            </a:r>
          </a:p>
          <a:p>
            <a:pPr marL="285750" indent="-285750">
              <a:buFont typeface="Arial" panose="020B0604020202020204" pitchFamily="34" charset="0"/>
              <a:buChar char="•"/>
            </a:pPr>
            <a:endParaRPr lang="en-GB" sz="2000" b="1" dirty="0">
              <a:cs typeface="Arial" pitchFamily="34" charset="0"/>
            </a:endParaRPr>
          </a:p>
          <a:p>
            <a:pPr algn="just"/>
            <a:r>
              <a:rPr lang="en-GB" sz="2000" dirty="0">
                <a:latin typeface="Arial Black" panose="020B0A04020102020204" pitchFamily="34" charset="0"/>
              </a:rPr>
              <a:t>“We must not break faith with those who are risking their lives on every continent from Afghanistan to Nicaragua to defy Soviet-supported aggression and secure rights which have been ours from birth … Support for freedom fighters is</a:t>
            </a:r>
            <a:r>
              <a:rPr lang="en-GB" sz="2000" b="1" dirty="0">
                <a:latin typeface="Arial Black" panose="020B0A04020102020204" pitchFamily="34" charset="0"/>
              </a:rPr>
              <a:t> </a:t>
            </a:r>
            <a:r>
              <a:rPr lang="en-GB" sz="2000" b="1" dirty="0">
                <a:solidFill>
                  <a:srgbClr val="7030A0"/>
                </a:solidFill>
                <a:latin typeface="Arial Black" panose="020B0A04020102020204" pitchFamily="34" charset="0"/>
              </a:rPr>
              <a:t>self-defense</a:t>
            </a:r>
            <a:r>
              <a:rPr lang="en-GB" sz="2000" dirty="0">
                <a:latin typeface="Arial Black" panose="020B0A04020102020204" pitchFamily="34" charset="0"/>
              </a:rPr>
              <a:t>.”</a:t>
            </a:r>
          </a:p>
          <a:p>
            <a:pPr marL="285750" indent="-285750" algn="r">
              <a:buFontTx/>
              <a:buChar char="-"/>
            </a:pPr>
            <a:r>
              <a:rPr lang="en-GB" sz="2000" dirty="0"/>
              <a:t>President Reagan, State of the Union address, February 1985</a:t>
            </a:r>
          </a:p>
          <a:p>
            <a:pPr lvl="0"/>
            <a:endParaRPr lang="en-GB" sz="2000" dirty="0"/>
          </a:p>
          <a:p>
            <a:pPr marL="285750" indent="-285750" algn="just">
              <a:buFont typeface="Arial" panose="020B0604020202020204" pitchFamily="34" charset="0"/>
              <a:buChar char="•"/>
            </a:pPr>
            <a:r>
              <a:rPr lang="en-GB" sz="2000" dirty="0">
                <a:cs typeface="Arial" pitchFamily="34" charset="0"/>
              </a:rPr>
              <a:t>Basis for ‘The Reagan Doctrine,’ which proclaimed </a:t>
            </a:r>
            <a:r>
              <a:rPr lang="en-GB" sz="2000" dirty="0">
                <a:latin typeface="Arial Black" panose="020B0A04020102020204" pitchFamily="34" charset="0"/>
                <a:cs typeface="Arial" pitchFamily="34" charset="0"/>
              </a:rPr>
              <a:t>“overt and unashamed American support for anti-Communist revolution … </a:t>
            </a:r>
            <a:r>
              <a:rPr lang="en-GB" sz="2000" dirty="0">
                <a:latin typeface="Arial Black" panose="020B0A04020102020204" pitchFamily="34" charset="0"/>
              </a:rPr>
              <a:t>declaring equally worthy all armed resistance to Communism, whether foreign or indigenously imposed</a:t>
            </a:r>
            <a:r>
              <a:rPr lang="en-GB" sz="2000" dirty="0"/>
              <a:t>” (Charles Krauthammer, ‘The Reagan Doctrine,’ </a:t>
            </a:r>
            <a:r>
              <a:rPr lang="en-GB" sz="2000" i="1" dirty="0"/>
              <a:t>Time</a:t>
            </a:r>
            <a:r>
              <a:rPr lang="en-GB" sz="2000" dirty="0"/>
              <a:t>, April 1 1985)</a:t>
            </a:r>
          </a:p>
          <a:p>
            <a:pPr algn="just"/>
            <a:endParaRPr lang="en-GB" sz="2000" dirty="0">
              <a:cs typeface="Arial" pitchFamily="34" charset="0"/>
            </a:endParaRPr>
          </a:p>
          <a:p>
            <a:pPr marL="285750" indent="-285750" algn="just">
              <a:buFont typeface="Arial" panose="020B0604020202020204" pitchFamily="34" charset="0"/>
              <a:buChar char="•"/>
            </a:pPr>
            <a:r>
              <a:rPr lang="en-GB" sz="2000" dirty="0">
                <a:cs typeface="Arial" pitchFamily="34" charset="0"/>
              </a:rPr>
              <a:t>Key Reagan foreign policy principle: US should actively support </a:t>
            </a:r>
            <a:r>
              <a:rPr lang="en-GB" sz="2000" b="1" dirty="0">
                <a:cs typeface="Arial" pitchFamily="34" charset="0"/>
              </a:rPr>
              <a:t>counterinsurgencies </a:t>
            </a:r>
            <a:r>
              <a:rPr lang="en-GB" sz="2000" dirty="0">
                <a:cs typeface="Arial" pitchFamily="34" charset="0"/>
              </a:rPr>
              <a:t>against perceived enemy regimes around the world</a:t>
            </a:r>
          </a:p>
          <a:p>
            <a:pPr marL="285750" indent="-285750" algn="just">
              <a:buFont typeface="Arial" panose="020B0604020202020204" pitchFamily="34" charset="0"/>
              <a:buChar char="•"/>
            </a:pPr>
            <a:endParaRPr lang="en-GB" sz="2000" dirty="0">
              <a:cs typeface="Arial" pitchFamily="34" charset="0"/>
            </a:endParaRPr>
          </a:p>
          <a:p>
            <a:pPr marL="285750" indent="-285750">
              <a:buFont typeface="Arial" panose="020B0604020202020204" pitchFamily="34" charset="0"/>
              <a:buChar char="•"/>
            </a:pPr>
            <a:r>
              <a:rPr lang="en-GB" altLang="en-US" sz="2000" dirty="0"/>
              <a:t>Caution in use of troops but willing to arm and support local anti-Communist forces, and to maintaining backing for US-allied regimes (irrespective of human rights concerns, etc.)</a:t>
            </a:r>
            <a:endParaRPr lang="en-GB" sz="2000" dirty="0">
              <a:cs typeface="Arial" pitchFamily="34" charset="0"/>
            </a:endParaRPr>
          </a:p>
        </p:txBody>
      </p:sp>
      <p:sp>
        <p:nvSpPr>
          <p:cNvPr id="4" name="Title 1"/>
          <p:cNvSpPr txBox="1">
            <a:spLocks/>
          </p:cNvSpPr>
          <p:nvPr/>
        </p:nvSpPr>
        <p:spPr>
          <a:xfrm>
            <a:off x="0" y="-32480"/>
            <a:ext cx="12192000" cy="2438082"/>
          </a:xfrm>
          <a:prstGeom prst="rect">
            <a:avLst/>
          </a:prstGeom>
        </p:spPr>
        <p:txBody>
          <a:bodyPr lIns="360000" tIns="360000" rIns="360000" bIns="36000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latin typeface="Arial Black" panose="020B0A04020102020204" pitchFamily="34" charset="0"/>
              </a:rPr>
              <a:t>Reagan Doctrine</a:t>
            </a:r>
          </a:p>
        </p:txBody>
      </p:sp>
    </p:spTree>
    <p:extLst>
      <p:ext uri="{BB962C8B-B14F-4D97-AF65-F5344CB8AC3E}">
        <p14:creationId xmlns:p14="http://schemas.microsoft.com/office/powerpoint/2010/main" val="35438951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pic>
        <p:nvPicPr>
          <p:cNvPr id="6147"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13151" r="2370"/>
          <a:stretch/>
        </p:blipFill>
        <p:spPr bwMode="auto">
          <a:xfrm>
            <a:off x="782360" y="822373"/>
            <a:ext cx="4364327" cy="28504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53250" y="-848"/>
            <a:ext cx="5277606" cy="37932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5280037" y="1314761"/>
            <a:ext cx="1406513" cy="1015663"/>
          </a:xfrm>
          <a:prstGeom prst="rect">
            <a:avLst/>
          </a:prstGeom>
        </p:spPr>
        <p:txBody>
          <a:bodyPr wrap="square" lIns="180000" rIns="144000">
            <a:spAutoFit/>
          </a:bodyPr>
          <a:lstStyle/>
          <a:p>
            <a:pPr algn="r"/>
            <a:r>
              <a:rPr lang="en-GB" sz="1200" i="1" dirty="0"/>
              <a:t>Ronald and Nancy Reagan, outside White House, April 1986</a:t>
            </a:r>
            <a:endParaRPr lang="en-GB" sz="1200" dirty="0"/>
          </a:p>
        </p:txBody>
      </p:sp>
      <p:sp>
        <p:nvSpPr>
          <p:cNvPr id="7" name="TextBox 6"/>
          <p:cNvSpPr txBox="1"/>
          <p:nvPr/>
        </p:nvSpPr>
        <p:spPr>
          <a:xfrm>
            <a:off x="-73851" y="0"/>
            <a:ext cx="12304707" cy="7134600"/>
          </a:xfrm>
          <a:prstGeom prst="rect">
            <a:avLst/>
          </a:prstGeom>
          <a:noFill/>
        </p:spPr>
        <p:txBody>
          <a:bodyPr wrap="square" lIns="540000" tIns="180000" rIns="540000" bIns="180000" rtlCol="0">
            <a:spAutoFit/>
          </a:bodyPr>
          <a:lstStyle/>
          <a:p>
            <a:r>
              <a:rPr lang="en-GB" sz="3200" b="1" dirty="0">
                <a:solidFill>
                  <a:srgbClr val="7030A0"/>
                </a:solidFill>
                <a:latin typeface="Arial Black" panose="020B0A04020102020204" pitchFamily="34" charset="0"/>
                <a:cs typeface="Arial" pitchFamily="34" charset="0"/>
              </a:rPr>
              <a:t>Central America</a:t>
            </a: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pPr algn="just"/>
            <a:endParaRPr lang="en-GB" altLang="en-US" sz="2000" dirty="0">
              <a:latin typeface="Arial Black" panose="020B0A04020102020204" pitchFamily="34" charset="0"/>
            </a:endParaRPr>
          </a:p>
          <a:p>
            <a:pPr algn="just"/>
            <a:r>
              <a:rPr lang="en-GB" altLang="en-US" sz="2000" dirty="0">
                <a:latin typeface="Arial Black" panose="020B0A04020102020204" pitchFamily="34" charset="0"/>
              </a:rPr>
              <a:t>“Central America is simply too close, and the strategic stakes are too high, for us to ignore the danger of governments seizing power there with ideological and military ties to the Soviet Union … El Salvador is nearer to Texas than Texas is to Massachusetts </a:t>
            </a:r>
            <a:r>
              <a:rPr lang="en-GB" altLang="en-US" sz="2000" b="1" dirty="0">
                <a:latin typeface="Arial Black" panose="020B0A04020102020204" pitchFamily="34" charset="0"/>
              </a:rPr>
              <a:t>… </a:t>
            </a:r>
            <a:r>
              <a:rPr lang="en-GB" sz="2000" b="1" dirty="0">
                <a:latin typeface="Arial Black" panose="020B0A04020102020204" pitchFamily="34" charset="0"/>
              </a:rPr>
              <a:t>the Caribbean Sea and Central America constitute this nation’s fourth border</a:t>
            </a:r>
            <a:r>
              <a:rPr lang="en-GB" sz="2000" dirty="0">
                <a:latin typeface="Arial Black" panose="020B0A04020102020204" pitchFamily="34" charset="0"/>
              </a:rPr>
              <a:t>. If we must defend ourselves against large, hostile military presence on our border.” </a:t>
            </a:r>
          </a:p>
          <a:p>
            <a:pPr marL="285750" indent="-285750" algn="r">
              <a:buFontTx/>
              <a:buChar char="-"/>
            </a:pPr>
            <a:r>
              <a:rPr lang="en-GB" sz="1400" dirty="0"/>
              <a:t>Reagan ‘Remarks on Central America and El Salvador at the Annual Meeting of the National Association of Manufacturers,’ Washington DC, March 10 1983 (</a:t>
            </a:r>
            <a:r>
              <a:rPr lang="en-GB" sz="1400" dirty="0">
                <a:hlinkClick r:id="rId5"/>
              </a:rPr>
              <a:t>http://www.presidency.ucsb.edu/ws/index.php?pid=41034</a:t>
            </a:r>
            <a:r>
              <a:rPr lang="en-GB" sz="1400" dirty="0"/>
              <a:t>)</a:t>
            </a:r>
          </a:p>
          <a:p>
            <a:pPr marL="285750" indent="-285750">
              <a:buFontTx/>
              <a:buChar char="-"/>
            </a:pPr>
            <a:endParaRPr lang="en-GB" sz="1600" dirty="0"/>
          </a:p>
          <a:p>
            <a:endParaRPr lang="en-GB" altLang="en-US" sz="1600" dirty="0"/>
          </a:p>
          <a:p>
            <a:endParaRPr lang="en-GB" sz="1600" b="1" dirty="0">
              <a:cs typeface="Arial" pitchFamily="34" charset="0"/>
            </a:endParaRPr>
          </a:p>
        </p:txBody>
      </p:sp>
    </p:spTree>
    <p:extLst>
      <p:ext uri="{BB962C8B-B14F-4D97-AF65-F5344CB8AC3E}">
        <p14:creationId xmlns:p14="http://schemas.microsoft.com/office/powerpoint/2010/main" val="32030365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190499" y="-847"/>
            <a:ext cx="4892494" cy="7442377"/>
          </a:xfrm>
          <a:prstGeom prst="rect">
            <a:avLst/>
          </a:prstGeom>
          <a:noFill/>
        </p:spPr>
        <p:txBody>
          <a:bodyPr wrap="square" lIns="540000" tIns="180000" rIns="540000" bIns="180000" rtlCol="0">
            <a:spAutoFit/>
          </a:bodyPr>
          <a:lstStyle/>
          <a:p>
            <a:r>
              <a:rPr lang="en-GB" sz="3600" b="1" dirty="0">
                <a:latin typeface="Arial Black" panose="020B0A04020102020204" pitchFamily="34" charset="0"/>
                <a:cs typeface="Arial" pitchFamily="34" charset="0"/>
              </a:rPr>
              <a:t>El Salvador</a:t>
            </a:r>
          </a:p>
          <a:p>
            <a:endParaRPr lang="en-GB" sz="1600" b="1" dirty="0">
              <a:cs typeface="Arial" pitchFamily="34" charset="0"/>
            </a:endParaRPr>
          </a:p>
          <a:p>
            <a:endParaRPr lang="en-GB" sz="2400" b="1" dirty="0">
              <a:cs typeface="Arial" pitchFamily="34" charset="0"/>
            </a:endParaRPr>
          </a:p>
          <a:p>
            <a:pPr marL="285750" indent="-285750" algn="just">
              <a:buFont typeface="Arial" panose="020B0604020202020204" pitchFamily="34" charset="0"/>
              <a:buChar char="•"/>
            </a:pPr>
            <a:r>
              <a:rPr lang="en-GB" altLang="en-US" sz="2400" dirty="0"/>
              <a:t>Reagan restored economic and military support to right-wing regimes El Salvador and Guatemala</a:t>
            </a:r>
          </a:p>
          <a:p>
            <a:pPr marL="285750" indent="-285750" algn="just">
              <a:buFont typeface="Arial" panose="020B0604020202020204" pitchFamily="34" charset="0"/>
              <a:buChar char="•"/>
            </a:pPr>
            <a:endParaRPr lang="en-GB" altLang="en-US" sz="2400" dirty="0"/>
          </a:p>
          <a:p>
            <a:pPr marL="285750" indent="-285750" algn="just">
              <a:buFont typeface="Arial" panose="020B0604020202020204" pitchFamily="34" charset="0"/>
              <a:buChar char="•"/>
            </a:pPr>
            <a:r>
              <a:rPr lang="en-GB" altLang="en-US" sz="2400" dirty="0"/>
              <a:t>Reagan sided with military junta in Salvadoran Civil War (1979–1992)</a:t>
            </a:r>
          </a:p>
          <a:p>
            <a:pPr marL="285750" indent="-285750" algn="just">
              <a:buFont typeface="Arial" panose="020B0604020202020204" pitchFamily="34" charset="0"/>
              <a:buChar char="•"/>
            </a:pPr>
            <a:endParaRPr lang="en-GB" altLang="en-US" sz="2400" dirty="0"/>
          </a:p>
          <a:p>
            <a:pPr marL="285750" indent="-285750" algn="just">
              <a:buFont typeface="Arial" panose="020B0604020202020204" pitchFamily="34" charset="0"/>
              <a:buChar char="•"/>
            </a:pPr>
            <a:r>
              <a:rPr lang="en-GB" altLang="en-US" sz="2400" dirty="0"/>
              <a:t>Convinced Congress to deploy “advisers” to train Salvadoran troops in the conflict against leftist insurrection </a:t>
            </a:r>
          </a:p>
          <a:p>
            <a:pPr marL="285750" indent="-285750">
              <a:buFontTx/>
              <a:buChar char="-"/>
            </a:pPr>
            <a:endParaRPr lang="en-GB" sz="1600" dirty="0"/>
          </a:p>
          <a:p>
            <a:endParaRPr lang="en-GB" altLang="en-US" sz="1600" dirty="0"/>
          </a:p>
          <a:p>
            <a:endParaRPr lang="en-GB" sz="1600" b="1" dirty="0">
              <a:cs typeface="Arial" pitchFamily="34" charset="0"/>
            </a:endParaRP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0200" y="-847"/>
            <a:ext cx="6595161" cy="41667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p:cNvSpPr/>
          <p:nvPr/>
        </p:nvSpPr>
        <p:spPr>
          <a:xfrm>
            <a:off x="5913213" y="4342135"/>
            <a:ext cx="4249969" cy="276999"/>
          </a:xfrm>
          <a:prstGeom prst="rect">
            <a:avLst/>
          </a:prstGeom>
        </p:spPr>
        <p:txBody>
          <a:bodyPr wrap="square" lIns="180000" rIns="144000">
            <a:spAutoFit/>
          </a:bodyPr>
          <a:lstStyle/>
          <a:p>
            <a:pPr algn="r"/>
            <a:r>
              <a:rPr lang="en-GB" sz="1200" i="1" dirty="0"/>
              <a:t>US special forces training rebels in El </a:t>
            </a:r>
            <a:r>
              <a:rPr lang="en-GB" sz="1200" i="1" dirty="0" err="1"/>
              <a:t>Savlador</a:t>
            </a:r>
            <a:r>
              <a:rPr lang="en-GB" sz="1200" i="1" dirty="0"/>
              <a:t> </a:t>
            </a:r>
            <a:endParaRPr lang="en-GB" sz="1200" dirty="0"/>
          </a:p>
        </p:txBody>
      </p:sp>
    </p:spTree>
    <p:extLst>
      <p:ext uri="{BB962C8B-B14F-4D97-AF65-F5344CB8AC3E}">
        <p14:creationId xmlns:p14="http://schemas.microsoft.com/office/powerpoint/2010/main" val="41207921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3999" y="1947009"/>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0" y="6297"/>
            <a:ext cx="6991350" cy="6903768"/>
          </a:xfrm>
          <a:prstGeom prst="rect">
            <a:avLst/>
          </a:prstGeom>
          <a:noFill/>
        </p:spPr>
        <p:txBody>
          <a:bodyPr wrap="square" lIns="540000" tIns="180000" rIns="540000" bIns="180000" rtlCol="0">
            <a:spAutoFit/>
          </a:bodyPr>
          <a:lstStyle/>
          <a:p>
            <a:r>
              <a:rPr lang="en-GB" sz="2800" b="1" dirty="0">
                <a:latin typeface="Arial Black" panose="020B0A04020102020204" pitchFamily="34" charset="0"/>
                <a:cs typeface="Arial" pitchFamily="34" charset="0"/>
              </a:rPr>
              <a:t>Nicaragua</a:t>
            </a:r>
          </a:p>
          <a:p>
            <a:endParaRPr lang="en-GB" sz="2000" b="1" dirty="0">
              <a:cs typeface="Arial" pitchFamily="34" charset="0"/>
            </a:endParaRPr>
          </a:p>
          <a:p>
            <a:pPr marL="285750" indent="-285750" algn="just">
              <a:buFont typeface="Arial" panose="020B0604020202020204" pitchFamily="34" charset="0"/>
              <a:buChar char="•"/>
            </a:pPr>
            <a:r>
              <a:rPr lang="en-GB" altLang="en-US" sz="1900" dirty="0"/>
              <a:t>1937–1979, Nicaragua ruled by an American-supported dictatorship under Somoza dynasty (Franklin Roosevelt re: </a:t>
            </a:r>
            <a:r>
              <a:rPr lang="en-GB" altLang="en-US" sz="1900" dirty="0" err="1"/>
              <a:t>Anastasio</a:t>
            </a:r>
            <a:r>
              <a:rPr lang="en-GB" altLang="en-US" sz="1900" dirty="0"/>
              <a:t> Somoza García “he may be a son of a bitch but he’s our son of a bitch”)</a:t>
            </a:r>
          </a:p>
          <a:p>
            <a:pPr marL="285750" indent="-285750" algn="just">
              <a:buFont typeface="Arial" panose="020B0604020202020204" pitchFamily="34" charset="0"/>
              <a:buChar char="•"/>
            </a:pPr>
            <a:endParaRPr lang="en-GB" altLang="en-US" sz="1900" dirty="0"/>
          </a:p>
          <a:p>
            <a:pPr marL="285750" indent="-285750" algn="just">
              <a:buFont typeface="Arial" panose="020B0604020202020204" pitchFamily="34" charset="0"/>
              <a:buChar char="•"/>
            </a:pPr>
            <a:r>
              <a:rPr lang="en-GB" altLang="en-US" sz="1900" dirty="0"/>
              <a:t>Augusto C. Sandino = leader of 1927–1933 rebellion against US military occupation of Nicaragua (and </a:t>
            </a:r>
            <a:r>
              <a:rPr lang="en-GB" altLang="en-US" sz="1900" dirty="0" err="1"/>
              <a:t>Somozas</a:t>
            </a:r>
            <a:r>
              <a:rPr lang="en-GB" altLang="en-US" sz="1900" dirty="0"/>
              <a:t>) </a:t>
            </a:r>
          </a:p>
          <a:p>
            <a:pPr marL="285750" indent="-285750" algn="just">
              <a:buFont typeface="Arial" panose="020B0604020202020204" pitchFamily="34" charset="0"/>
              <a:buChar char="•"/>
            </a:pPr>
            <a:endParaRPr lang="en-GB" altLang="en-US" sz="1900" dirty="0"/>
          </a:p>
          <a:p>
            <a:pPr marL="285750" indent="-285750" algn="just">
              <a:buFont typeface="Arial" panose="020B0604020202020204" pitchFamily="34" charset="0"/>
              <a:buChar char="•"/>
            </a:pPr>
            <a:r>
              <a:rPr lang="en-GB" altLang="en-US" sz="1900" dirty="0"/>
              <a:t>Socialist Sandinista National Liberation Front overthrew Samoza regime, undertaking a programme of economic and agrarian reform</a:t>
            </a:r>
          </a:p>
          <a:p>
            <a:pPr marL="285750" indent="-285750" algn="just">
              <a:buFont typeface="Arial" panose="020B0604020202020204" pitchFamily="34" charset="0"/>
              <a:buChar char="•"/>
            </a:pPr>
            <a:endParaRPr lang="en-GB" altLang="en-US" sz="1900" dirty="0"/>
          </a:p>
          <a:p>
            <a:pPr marL="285750" indent="-285750" algn="just">
              <a:buFont typeface="Arial" panose="020B0604020202020204" pitchFamily="34" charset="0"/>
              <a:buChar char="•"/>
            </a:pPr>
            <a:r>
              <a:rPr lang="en-GB" altLang="en-US" sz="1900" dirty="0"/>
              <a:t>Carter administration maintained economic assistance to Nicaragua; reversed by Reagan</a:t>
            </a:r>
          </a:p>
          <a:p>
            <a:pPr marL="285750" indent="-285750" algn="just">
              <a:buFont typeface="Arial" panose="020B0604020202020204" pitchFamily="34" charset="0"/>
              <a:buChar char="•"/>
            </a:pPr>
            <a:endParaRPr lang="en-GB" altLang="en-US" sz="1900" dirty="0"/>
          </a:p>
          <a:p>
            <a:pPr marL="285750" indent="-285750" algn="just">
              <a:buFont typeface="Arial" panose="020B0604020202020204" pitchFamily="34" charset="0"/>
              <a:buChar char="•"/>
            </a:pPr>
            <a:r>
              <a:rPr lang="en-GB" altLang="en-US" sz="1900" dirty="0"/>
              <a:t>Reagan began a covert war, funding the counter-revolutionary “contras” in Nicaragua – this despite the Sandinistas triumph in 1984 democratic election </a:t>
            </a:r>
          </a:p>
          <a:p>
            <a:endParaRPr lang="en-GB" sz="1600" b="1" dirty="0">
              <a:cs typeface="Arial" pitchFamily="34" charset="0"/>
            </a:endParaRPr>
          </a:p>
        </p:txBody>
      </p:sp>
      <p:pic>
        <p:nvPicPr>
          <p:cNvPr id="819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404497" y="3395127"/>
            <a:ext cx="2787504" cy="26437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10843369" y="6186249"/>
            <a:ext cx="1098141" cy="646331"/>
          </a:xfrm>
          <a:prstGeom prst="rect">
            <a:avLst/>
          </a:prstGeom>
        </p:spPr>
        <p:txBody>
          <a:bodyPr wrap="square" lIns="180000" rIns="144000">
            <a:spAutoFit/>
          </a:bodyPr>
          <a:lstStyle/>
          <a:p>
            <a:pPr algn="r"/>
            <a:r>
              <a:rPr lang="en-GB" sz="1200" i="1" dirty="0"/>
              <a:t>US-trained Contras in Nicaragua</a:t>
            </a:r>
            <a:endParaRPr lang="en-GB" sz="1200" dirty="0"/>
          </a:p>
        </p:txBody>
      </p:sp>
      <p:pic>
        <p:nvPicPr>
          <p:cNvPr id="3" name="Picture 2"/>
          <p:cNvPicPr>
            <a:picLocks noChangeAspect="1"/>
          </p:cNvPicPr>
          <p:nvPr/>
        </p:nvPicPr>
        <p:blipFill>
          <a:blip r:embed="rId4"/>
          <a:stretch>
            <a:fillRect/>
          </a:stretch>
        </p:blipFill>
        <p:spPr>
          <a:xfrm>
            <a:off x="6991350" y="1"/>
            <a:ext cx="5262446" cy="3395126"/>
          </a:xfrm>
          <a:prstGeom prst="rect">
            <a:avLst/>
          </a:prstGeom>
        </p:spPr>
      </p:pic>
      <p:pic>
        <p:nvPicPr>
          <p:cNvPr id="4" name="Picture 3"/>
          <p:cNvPicPr>
            <a:picLocks noChangeAspect="1"/>
          </p:cNvPicPr>
          <p:nvPr/>
        </p:nvPicPr>
        <p:blipFill>
          <a:blip r:embed="rId5"/>
          <a:stretch>
            <a:fillRect/>
          </a:stretch>
        </p:blipFill>
        <p:spPr>
          <a:xfrm>
            <a:off x="7008964" y="3676433"/>
            <a:ext cx="2395533" cy="3181567"/>
          </a:xfrm>
          <a:prstGeom prst="rect">
            <a:avLst/>
          </a:prstGeom>
        </p:spPr>
      </p:pic>
    </p:spTree>
    <p:extLst>
      <p:ext uri="{BB962C8B-B14F-4D97-AF65-F5344CB8AC3E}">
        <p14:creationId xmlns:p14="http://schemas.microsoft.com/office/powerpoint/2010/main" val="42570682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0" y="-847"/>
            <a:ext cx="6076949" cy="1286845"/>
          </a:xfrm>
          <a:prstGeom prst="rect">
            <a:avLst/>
          </a:prstGeom>
          <a:noFill/>
        </p:spPr>
        <p:txBody>
          <a:bodyPr wrap="square" lIns="540000" tIns="180000" rIns="540000" bIns="180000" rtlCol="0">
            <a:spAutoFit/>
          </a:bodyPr>
          <a:lstStyle/>
          <a:p>
            <a:r>
              <a:rPr lang="en-GB" sz="2800" b="1" dirty="0">
                <a:latin typeface="Arial Black" panose="020B0A04020102020204" pitchFamily="34" charset="0"/>
                <a:cs typeface="Arial" pitchFamily="34" charset="0"/>
              </a:rPr>
              <a:t>Overseas Interventions</a:t>
            </a:r>
            <a:endParaRPr lang="en-GB" sz="2800" dirty="0">
              <a:latin typeface="Arial Black" panose="020B0A04020102020204" pitchFamily="34" charset="0"/>
            </a:endParaRPr>
          </a:p>
          <a:p>
            <a:endParaRPr lang="en-GB" altLang="en-US" sz="1600" dirty="0"/>
          </a:p>
          <a:p>
            <a:endParaRPr lang="en-GB" sz="1600" b="1" dirty="0">
              <a:cs typeface="Arial" pitchFamily="34" charset="0"/>
            </a:endParaRPr>
          </a:p>
        </p:txBody>
      </p:sp>
      <p:sp>
        <p:nvSpPr>
          <p:cNvPr id="12" name="TextBox 11"/>
          <p:cNvSpPr txBox="1"/>
          <p:nvPr/>
        </p:nvSpPr>
        <p:spPr>
          <a:xfrm>
            <a:off x="4933951" y="0"/>
            <a:ext cx="7258050" cy="6765268"/>
          </a:xfrm>
          <a:prstGeom prst="rect">
            <a:avLst/>
          </a:prstGeom>
          <a:noFill/>
        </p:spPr>
        <p:txBody>
          <a:bodyPr wrap="square" lIns="360000" tIns="180000" rIns="360000" bIns="180000" rtlCol="0">
            <a:spAutoFit/>
          </a:bodyPr>
          <a:lstStyle/>
          <a:p>
            <a:pPr marL="285750" indent="-285750" algn="just">
              <a:buFont typeface="Arial" panose="020B0604020202020204" pitchFamily="34" charset="0"/>
              <a:buChar char="•"/>
            </a:pPr>
            <a:r>
              <a:rPr lang="en-GB" altLang="en-US" sz="2000" dirty="0"/>
              <a:t>Few direct US military interventions took place during Reagan’s presidency:</a:t>
            </a:r>
          </a:p>
          <a:p>
            <a:pPr marL="285750" indent="-285750" algn="just">
              <a:buFont typeface="Arial" panose="020B0604020202020204" pitchFamily="34" charset="0"/>
              <a:buChar char="•"/>
            </a:pPr>
            <a:endParaRPr lang="en-GB" altLang="en-US" sz="2000" dirty="0"/>
          </a:p>
          <a:p>
            <a:pPr marL="742950" lvl="1" indent="-285750" algn="just">
              <a:buFontTx/>
              <a:buChar char="-"/>
            </a:pPr>
            <a:r>
              <a:rPr lang="en-GB" altLang="en-US" sz="2000" b="1" dirty="0"/>
              <a:t>Libya: </a:t>
            </a:r>
            <a:r>
              <a:rPr lang="en-GB" altLang="en-US" sz="2000" dirty="0"/>
              <a:t>Gulf of Sidra incident US air force shots down Libyan jets (August 1981)</a:t>
            </a:r>
          </a:p>
          <a:p>
            <a:pPr marL="742950" lvl="1" indent="-285750" algn="just">
              <a:buFontTx/>
              <a:buChar char="-"/>
            </a:pPr>
            <a:r>
              <a:rPr lang="en-GB" altLang="en-US" sz="2000" b="1" dirty="0"/>
              <a:t>Lebanon: </a:t>
            </a:r>
            <a:r>
              <a:rPr lang="en-GB" altLang="en-US" sz="2000" dirty="0"/>
              <a:t>sent forces to intervene in civil war, but withdrew Marines after US barracks bombed  (October 1983)</a:t>
            </a:r>
          </a:p>
          <a:p>
            <a:pPr marL="742950" lvl="1" indent="-285750" algn="just">
              <a:buFontTx/>
              <a:buChar char="-"/>
            </a:pPr>
            <a:r>
              <a:rPr lang="en-GB" altLang="en-US" sz="2000" b="1" dirty="0"/>
              <a:t>Grenada: </a:t>
            </a:r>
            <a:r>
              <a:rPr lang="en-GB" altLang="en-US" sz="2000" dirty="0"/>
              <a:t>invasion to overthrow socialist “New Jewel Movement” government; a coup had led to fears for American medical students based on the Caribbean island  (October 1983)</a:t>
            </a:r>
          </a:p>
          <a:p>
            <a:pPr marL="285750" indent="-285750" algn="just">
              <a:buFontTx/>
              <a:buChar char="-"/>
            </a:pPr>
            <a:endParaRPr lang="en-GB" sz="1000" dirty="0"/>
          </a:p>
          <a:p>
            <a:endParaRPr lang="en-GB" sz="1400" dirty="0"/>
          </a:p>
          <a:p>
            <a:pPr algn="just"/>
            <a:r>
              <a:rPr lang="en-GB" dirty="0">
                <a:latin typeface="Arial Black" panose="020B0A04020102020204" pitchFamily="34" charset="0"/>
              </a:rPr>
              <a:t>“</a:t>
            </a:r>
            <a:r>
              <a:rPr lang="en-GB" sz="2000" dirty="0">
                <a:latin typeface="Arial Black" panose="020B0A04020102020204" pitchFamily="34" charset="0"/>
              </a:rPr>
              <a:t>Grenada, we were told, was a friendly island paradise for tourism. Well, it wasn’t. It was a Soviet-Cuban colony, being readied as a major military bastion to export terror and undermine democracy. We got there just in time.”</a:t>
            </a:r>
          </a:p>
          <a:p>
            <a:pPr marL="285750" indent="-285750" algn="r">
              <a:buFontTx/>
              <a:buChar char="-"/>
            </a:pPr>
            <a:r>
              <a:rPr lang="en-GB" sz="1600" dirty="0"/>
              <a:t>Reagan, ‘Address to the Nation on Events in Lebanon and Grenada, October 27 1983 (</a:t>
            </a:r>
            <a:r>
              <a:rPr lang="en-GB" sz="1600" dirty="0">
                <a:hlinkClick r:id="rId3"/>
              </a:rPr>
              <a:t>http://www.presidency.ucsb.edu/ws/index.php?pid=40696</a:t>
            </a:r>
            <a:r>
              <a:rPr lang="en-GB" sz="1600" dirty="0"/>
              <a:t>)</a:t>
            </a:r>
            <a:endParaRPr lang="en-GB" sz="1600" b="1" dirty="0">
              <a:cs typeface="Arial" pitchFamily="34" charset="0"/>
            </a:endParaRPr>
          </a:p>
        </p:txBody>
      </p:sp>
      <p:pic>
        <p:nvPicPr>
          <p:cNvPr id="614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891040"/>
            <a:ext cx="3844280" cy="28742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12"/>
          <p:cNvSpPr/>
          <p:nvPr/>
        </p:nvSpPr>
        <p:spPr>
          <a:xfrm>
            <a:off x="0" y="3011509"/>
            <a:ext cx="4438650" cy="738664"/>
          </a:xfrm>
          <a:prstGeom prst="rect">
            <a:avLst/>
          </a:prstGeom>
        </p:spPr>
        <p:txBody>
          <a:bodyPr wrap="square" lIns="180000" rIns="144000">
            <a:spAutoFit/>
          </a:bodyPr>
          <a:lstStyle/>
          <a:p>
            <a:r>
              <a:rPr lang="en-GB" sz="1400" i="1" dirty="0"/>
              <a:t>Poster for </a:t>
            </a:r>
            <a:r>
              <a:rPr lang="en-GB" sz="1400" dirty="0"/>
              <a:t>Heartbreak Ridge</a:t>
            </a:r>
            <a:r>
              <a:rPr lang="en-GB" sz="1400" i="1" dirty="0"/>
              <a:t>, a 1986 film in which Clint Eastwood plays a Vietnam veteran who trains and leads US marines into combat in Grenada (pictured)</a:t>
            </a:r>
          </a:p>
        </p:txBody>
      </p:sp>
      <p:pic>
        <p:nvPicPr>
          <p:cNvPr id="3" name="Picture 2"/>
          <p:cNvPicPr>
            <a:picLocks noChangeAspect="1"/>
          </p:cNvPicPr>
          <p:nvPr/>
        </p:nvPicPr>
        <p:blipFill>
          <a:blip r:embed="rId5"/>
          <a:stretch>
            <a:fillRect/>
          </a:stretch>
        </p:blipFill>
        <p:spPr>
          <a:xfrm>
            <a:off x="14289" y="895452"/>
            <a:ext cx="3603976" cy="2142570"/>
          </a:xfrm>
          <a:prstGeom prst="rect">
            <a:avLst/>
          </a:prstGeom>
        </p:spPr>
      </p:pic>
    </p:spTree>
    <p:extLst>
      <p:ext uri="{BB962C8B-B14F-4D97-AF65-F5344CB8AC3E}">
        <p14:creationId xmlns:p14="http://schemas.microsoft.com/office/powerpoint/2010/main" val="38631471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1" y="6298"/>
            <a:ext cx="7048499" cy="7873264"/>
          </a:xfrm>
          <a:prstGeom prst="rect">
            <a:avLst/>
          </a:prstGeom>
          <a:noFill/>
        </p:spPr>
        <p:txBody>
          <a:bodyPr wrap="square" lIns="540000" tIns="180000" rIns="540000" bIns="180000" rtlCol="0">
            <a:spAutoFit/>
          </a:bodyPr>
          <a:lstStyle/>
          <a:p>
            <a:r>
              <a:rPr lang="en-GB" sz="2400" b="1" dirty="0">
                <a:latin typeface="Arial Black" panose="020B0A04020102020204" pitchFamily="34" charset="0"/>
                <a:cs typeface="Arial" pitchFamily="34" charset="0"/>
              </a:rPr>
              <a:t>Constraints on the Reagan Doctrine</a:t>
            </a:r>
            <a:endParaRPr lang="en-GB" altLang="en-US" sz="2000" b="1" dirty="0">
              <a:latin typeface="Arial Black" panose="020B0A04020102020204" pitchFamily="34" charset="0"/>
              <a:cs typeface="Arial" pitchFamily="34" charset="0"/>
            </a:endParaRPr>
          </a:p>
          <a:p>
            <a:endParaRPr lang="en-GB" altLang="en-US" sz="1600" b="1" dirty="0">
              <a:cs typeface="Arial" pitchFamily="34" charset="0"/>
            </a:endParaRPr>
          </a:p>
          <a:p>
            <a:endParaRPr lang="en-GB" altLang="en-US" sz="2400" b="1" dirty="0">
              <a:cs typeface="Arial" pitchFamily="34" charset="0"/>
            </a:endParaRPr>
          </a:p>
          <a:p>
            <a:pPr marL="285750" indent="-285750">
              <a:buFont typeface="Arial" panose="020B0604020202020204" pitchFamily="34" charset="0"/>
              <a:buChar char="•"/>
            </a:pPr>
            <a:r>
              <a:rPr lang="en-GB" altLang="en-US" sz="2400" dirty="0"/>
              <a:t>The use of “advisers” to train Salvadoran troops reminded the US public of the first phase of the Vietnam War</a:t>
            </a:r>
          </a:p>
          <a:p>
            <a:pPr marL="285750" indent="-285750">
              <a:buFont typeface="Arial" panose="020B0604020202020204" pitchFamily="34" charset="0"/>
              <a:buChar char="•"/>
            </a:pPr>
            <a:endParaRPr lang="en-GB" altLang="en-US" sz="2400" dirty="0"/>
          </a:p>
          <a:p>
            <a:pPr marL="285750" indent="-285750">
              <a:buFont typeface="Arial" panose="020B0604020202020204" pitchFamily="34" charset="0"/>
              <a:buChar char="•"/>
            </a:pPr>
            <a:r>
              <a:rPr lang="en-GB" altLang="en-US" sz="2400" dirty="0"/>
              <a:t>Bad publicity due to operation of death squads in El Salvador: associated with rightists and the Salvadoran military, death squads assassinated Archbishop Óscar Romero, a high-profile Salvadoran spiritual leader</a:t>
            </a:r>
          </a:p>
          <a:p>
            <a:pPr marL="285750" indent="-285750">
              <a:buFont typeface="Arial" panose="020B0604020202020204" pitchFamily="34" charset="0"/>
              <a:buChar char="•"/>
            </a:pPr>
            <a:endParaRPr lang="en-GB" altLang="en-US" sz="2400" dirty="0"/>
          </a:p>
          <a:p>
            <a:pPr marL="285750" indent="-285750">
              <a:buFont typeface="Arial" panose="020B0604020202020204" pitchFamily="34" charset="0"/>
              <a:buChar char="•"/>
            </a:pPr>
            <a:r>
              <a:rPr lang="en-GB" altLang="en-US" sz="2400" dirty="0"/>
              <a:t>Reagan obliged to certify progress in human rights as condition of further US aid </a:t>
            </a:r>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endParaRPr lang="en-GB" sz="1600" b="1" dirty="0">
              <a:cs typeface="Arial" pitchFamily="34" charset="0"/>
            </a:endParaRPr>
          </a:p>
          <a:p>
            <a:endParaRPr lang="en-GB" altLang="en-US" sz="1600" dirty="0"/>
          </a:p>
          <a:p>
            <a:endParaRPr lang="en-GB" altLang="en-US" sz="1600" dirty="0"/>
          </a:p>
          <a:p>
            <a:endParaRPr lang="en-GB" sz="1600" b="1" dirty="0">
              <a:cs typeface="Arial" pitchFamily="34" charset="0"/>
            </a:endParaRPr>
          </a:p>
        </p:txBody>
      </p:sp>
      <p:pic>
        <p:nvPicPr>
          <p:cNvPr id="921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48501" y="6298"/>
            <a:ext cx="5143500" cy="36783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1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20251" y="3942930"/>
            <a:ext cx="2476500" cy="2428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029958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241" y="0"/>
            <a:ext cx="3705225" cy="5753100"/>
          </a:xfrm>
          <a:prstGeom prst="rect">
            <a:avLst/>
          </a:prstGeom>
        </p:spPr>
      </p:pic>
      <p:pic>
        <p:nvPicPr>
          <p:cNvPr id="3" name="Picture 2"/>
          <p:cNvPicPr>
            <a:picLocks noChangeAspect="1"/>
          </p:cNvPicPr>
          <p:nvPr/>
        </p:nvPicPr>
        <p:blipFill>
          <a:blip r:embed="rId3"/>
          <a:stretch>
            <a:fillRect/>
          </a:stretch>
        </p:blipFill>
        <p:spPr>
          <a:xfrm>
            <a:off x="6553200" y="2984849"/>
            <a:ext cx="5638800" cy="3873151"/>
          </a:xfrm>
          <a:prstGeom prst="rect">
            <a:avLst/>
          </a:prstGeom>
        </p:spPr>
      </p:pic>
      <p:pic>
        <p:nvPicPr>
          <p:cNvPr id="4" name="Picture 3"/>
          <p:cNvPicPr>
            <a:picLocks noChangeAspect="1"/>
          </p:cNvPicPr>
          <p:nvPr/>
        </p:nvPicPr>
        <p:blipFill>
          <a:blip r:embed="rId4"/>
          <a:stretch>
            <a:fillRect/>
          </a:stretch>
        </p:blipFill>
        <p:spPr>
          <a:xfrm>
            <a:off x="3725466" y="-48816"/>
            <a:ext cx="3900488" cy="5850732"/>
          </a:xfrm>
          <a:prstGeom prst="rect">
            <a:avLst/>
          </a:prstGeom>
        </p:spPr>
      </p:pic>
    </p:spTree>
    <p:extLst>
      <p:ext uri="{BB962C8B-B14F-4D97-AF65-F5344CB8AC3E}">
        <p14:creationId xmlns:p14="http://schemas.microsoft.com/office/powerpoint/2010/main" val="10040059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0" y="6298"/>
            <a:ext cx="9867900" cy="8257984"/>
          </a:xfrm>
          <a:prstGeom prst="rect">
            <a:avLst/>
          </a:prstGeom>
          <a:noFill/>
        </p:spPr>
        <p:txBody>
          <a:bodyPr wrap="square" lIns="540000" tIns="180000" rIns="540000" bIns="180000" rtlCol="0">
            <a:spAutoFit/>
          </a:bodyPr>
          <a:lstStyle/>
          <a:p>
            <a:r>
              <a:rPr lang="en-GB" sz="2800" b="1" dirty="0">
                <a:latin typeface="Arial Black" panose="020B0A04020102020204" pitchFamily="34" charset="0"/>
                <a:cs typeface="Arial" pitchFamily="34" charset="0"/>
              </a:rPr>
              <a:t>Weinberger Doctrine</a:t>
            </a:r>
          </a:p>
          <a:p>
            <a:endParaRPr lang="en-GB" altLang="en-US" sz="2100" b="1" dirty="0">
              <a:cs typeface="Arial" pitchFamily="34" charset="0"/>
            </a:endParaRPr>
          </a:p>
          <a:p>
            <a:pPr marL="285750" indent="-285750" algn="just">
              <a:buFont typeface="Arial" panose="020B0604020202020204" pitchFamily="34" charset="0"/>
              <a:buChar char="•"/>
            </a:pPr>
            <a:r>
              <a:rPr lang="en-GB" altLang="en-US" sz="2100" dirty="0"/>
              <a:t>Public hesitancy shared by Reagan’s Secretary of Defense, Caspar Weinberger, who outlined key principles for deciding when US should intervene militarily:</a:t>
            </a:r>
          </a:p>
          <a:p>
            <a:pPr marL="285750" indent="-285750" algn="just">
              <a:buFont typeface="Arial" panose="020B0604020202020204" pitchFamily="34" charset="0"/>
              <a:buChar char="•"/>
            </a:pPr>
            <a:endParaRPr lang="en-GB" altLang="en-US" sz="2100" dirty="0"/>
          </a:p>
          <a:p>
            <a:pPr marL="800100" lvl="1" indent="-342900" algn="just">
              <a:buFont typeface="+mj-lt"/>
              <a:buAutoNum type="arabicPeriod"/>
            </a:pPr>
            <a:r>
              <a:rPr lang="en-GB" sz="2100" dirty="0"/>
              <a:t>The United States should not commit forces to combat unless the </a:t>
            </a:r>
            <a:r>
              <a:rPr lang="en-GB" sz="2100" dirty="0">
                <a:latin typeface="Arial Black" panose="020B0A04020102020204" pitchFamily="34" charset="0"/>
              </a:rPr>
              <a:t>vital national interests </a:t>
            </a:r>
            <a:r>
              <a:rPr lang="en-GB" sz="2100" dirty="0"/>
              <a:t>of the United States or its allies are involved.</a:t>
            </a:r>
          </a:p>
          <a:p>
            <a:pPr marL="800100" lvl="1" indent="-342900" algn="just">
              <a:buFont typeface="+mj-lt"/>
              <a:buAutoNum type="arabicPeriod"/>
            </a:pPr>
            <a:r>
              <a:rPr lang="en-GB" sz="2100" dirty="0"/>
              <a:t>U.S. troops should only be committed </a:t>
            </a:r>
            <a:r>
              <a:rPr lang="en-GB" sz="2100" dirty="0">
                <a:latin typeface="Arial Black" panose="020B0A04020102020204" pitchFamily="34" charset="0"/>
              </a:rPr>
              <a:t>wholeheartedly </a:t>
            </a:r>
            <a:r>
              <a:rPr lang="en-GB" sz="2100" dirty="0"/>
              <a:t>and with the </a:t>
            </a:r>
            <a:r>
              <a:rPr lang="en-GB" sz="2100" dirty="0">
                <a:latin typeface="Arial Black" panose="020B0A04020102020204" pitchFamily="34" charset="0"/>
              </a:rPr>
              <a:t>clear intention of winning</a:t>
            </a:r>
            <a:r>
              <a:rPr lang="en-GB" sz="2100" dirty="0"/>
              <a:t>. </a:t>
            </a:r>
          </a:p>
          <a:p>
            <a:pPr marL="800100" lvl="1" indent="-342900" algn="just">
              <a:buFont typeface="+mj-lt"/>
              <a:buAutoNum type="arabicPeriod"/>
            </a:pPr>
            <a:r>
              <a:rPr lang="en-GB" sz="2100" dirty="0"/>
              <a:t>U.S. combat troops should be committed only with </a:t>
            </a:r>
            <a:r>
              <a:rPr lang="en-GB" sz="2100" dirty="0">
                <a:latin typeface="Arial Black" panose="020B0A04020102020204" pitchFamily="34" charset="0"/>
              </a:rPr>
              <a:t>clearly defined political and military objectives</a:t>
            </a:r>
            <a:r>
              <a:rPr lang="en-GB" sz="2100" dirty="0"/>
              <a:t> and with the capacity to accomplish those objectives.</a:t>
            </a:r>
          </a:p>
          <a:p>
            <a:pPr marL="800100" lvl="1" indent="-342900" algn="just">
              <a:buFont typeface="+mj-lt"/>
              <a:buAutoNum type="arabicPeriod"/>
            </a:pPr>
            <a:r>
              <a:rPr lang="en-GB" sz="2100" dirty="0"/>
              <a:t>Relationship between the objectives and the size and composition of the forces committed should be continually reassessed and adjusted if necessary.</a:t>
            </a:r>
          </a:p>
          <a:p>
            <a:pPr marL="800100" lvl="1" indent="-342900" algn="just">
              <a:buFont typeface="+mj-lt"/>
              <a:buAutoNum type="arabicPeriod"/>
            </a:pPr>
            <a:r>
              <a:rPr lang="en-GB" sz="2100" dirty="0"/>
              <a:t>US troops should not be committed to battle without a "reasonable assurance" of the support of U.S. public opinion and Congress.</a:t>
            </a:r>
          </a:p>
          <a:p>
            <a:pPr marL="800100" lvl="1" indent="-342900" algn="just">
              <a:buFont typeface="+mj-lt"/>
              <a:buAutoNum type="arabicPeriod"/>
            </a:pPr>
            <a:r>
              <a:rPr lang="en-GB" sz="2100" dirty="0"/>
              <a:t>Commitment of US troops should be considered only as a </a:t>
            </a:r>
            <a:r>
              <a:rPr lang="en-GB" sz="2100" dirty="0">
                <a:latin typeface="Arial Black" panose="020B0A04020102020204" pitchFamily="34" charset="0"/>
              </a:rPr>
              <a:t>last resort</a:t>
            </a:r>
            <a:r>
              <a:rPr lang="en-GB" sz="2100" dirty="0"/>
              <a:t>.</a:t>
            </a:r>
          </a:p>
          <a:p>
            <a:pPr marL="285750" indent="-285750" algn="just">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endParaRPr lang="en-GB" sz="1600" b="1" dirty="0">
              <a:cs typeface="Arial" pitchFamily="34" charset="0"/>
            </a:endParaRPr>
          </a:p>
          <a:p>
            <a:endParaRPr lang="en-GB" altLang="en-US" sz="1600" dirty="0"/>
          </a:p>
          <a:p>
            <a:endParaRPr lang="en-GB" altLang="en-US" sz="1600" dirty="0"/>
          </a:p>
          <a:p>
            <a:endParaRPr lang="en-GB" sz="1600" b="1" dirty="0">
              <a:cs typeface="Arial" pitchFamily="34" charset="0"/>
            </a:endParaRPr>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96490" y="-847"/>
            <a:ext cx="2499370" cy="28773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141056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0" y="6298"/>
            <a:ext cx="8841686" cy="7134600"/>
          </a:xfrm>
          <a:prstGeom prst="rect">
            <a:avLst/>
          </a:prstGeom>
          <a:noFill/>
        </p:spPr>
        <p:txBody>
          <a:bodyPr wrap="square" lIns="540000" tIns="180000" rIns="540000" bIns="180000" rtlCol="0">
            <a:spAutoFit/>
          </a:bodyPr>
          <a:lstStyle/>
          <a:p>
            <a:r>
              <a:rPr lang="en-GB" sz="2800" b="1" dirty="0">
                <a:latin typeface="Arial Black" panose="020B0A04020102020204" pitchFamily="34" charset="0"/>
                <a:cs typeface="Arial" pitchFamily="34" charset="0"/>
              </a:rPr>
              <a:t>Weinberger Doctrine</a:t>
            </a:r>
          </a:p>
          <a:p>
            <a:endParaRPr lang="en-GB" altLang="en-US" sz="1600" b="1" dirty="0">
              <a:cs typeface="Arial" pitchFamily="34" charset="0"/>
            </a:endParaRPr>
          </a:p>
          <a:p>
            <a:pPr algn="just"/>
            <a:r>
              <a:rPr lang="en-US" sz="2800" dirty="0">
                <a:ea typeface="Times New Roman" pitchFamily="18" charset="0"/>
              </a:rPr>
              <a:t>“Before the United States commits combat forces abroad, there must be some reasonable assurance we will have the </a:t>
            </a:r>
            <a:r>
              <a:rPr lang="en-US" sz="2800" b="1" dirty="0">
                <a:ea typeface="Times New Roman" pitchFamily="18" charset="0"/>
              </a:rPr>
              <a:t>support of the American people and their elected representatives in Congress</a:t>
            </a:r>
            <a:r>
              <a:rPr lang="en-US" sz="2800" dirty="0">
                <a:ea typeface="Times New Roman" pitchFamily="18" charset="0"/>
              </a:rPr>
              <a:t>.  This support cannot be achieved unless we are candid in making clear the threats we face; the support cannot be sustained without continuing and close consultation.”</a:t>
            </a:r>
          </a:p>
          <a:p>
            <a:pPr algn="r"/>
            <a:r>
              <a:rPr lang="en-US" sz="1600" dirty="0"/>
              <a:t>- </a:t>
            </a:r>
            <a:r>
              <a:rPr lang="en-US" sz="2000" dirty="0"/>
              <a:t>Caspar Weinberger, ‘The Uses of Military Power,’ National Press Association, Washington DC, 28 </a:t>
            </a:r>
            <a:r>
              <a:rPr lang="en-GB" sz="2000" dirty="0"/>
              <a:t>November 1984</a:t>
            </a:r>
            <a:br>
              <a:rPr lang="en-GB" sz="3600" dirty="0"/>
            </a:br>
            <a:endParaRPr lang="en-GB" sz="3600" dirty="0"/>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endParaRPr lang="en-GB" sz="1600" b="1" dirty="0">
              <a:cs typeface="Arial" pitchFamily="34" charset="0"/>
            </a:endParaRPr>
          </a:p>
          <a:p>
            <a:endParaRPr lang="en-GB" altLang="en-US" sz="1600" dirty="0"/>
          </a:p>
          <a:p>
            <a:endParaRPr lang="en-GB" altLang="en-US" sz="1600" dirty="0"/>
          </a:p>
          <a:p>
            <a:endParaRPr lang="en-GB" sz="1600" b="1" dirty="0">
              <a:cs typeface="Arial" pitchFamily="34" charset="0"/>
            </a:endParaRPr>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41686" y="6298"/>
            <a:ext cx="3350314" cy="38570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010271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0" y="6298"/>
            <a:ext cx="12192000" cy="3318171"/>
          </a:xfrm>
          <a:prstGeom prst="rect">
            <a:avLst/>
          </a:prstGeom>
          <a:noFill/>
        </p:spPr>
        <p:txBody>
          <a:bodyPr wrap="square" lIns="540000" tIns="180000" rIns="540000" bIns="180000" rtlCol="0">
            <a:spAutoFit/>
          </a:bodyPr>
          <a:lstStyle/>
          <a:p>
            <a:r>
              <a:rPr lang="en-GB" sz="2800" b="1" dirty="0">
                <a:latin typeface="Arial Black" panose="020B0A04020102020204" pitchFamily="34" charset="0"/>
                <a:cs typeface="Arial" pitchFamily="34" charset="0"/>
              </a:rPr>
              <a:t>Divided Congress</a:t>
            </a:r>
          </a:p>
          <a:p>
            <a:endParaRPr lang="en-GB" altLang="en-US" sz="1600" b="1" dirty="0">
              <a:cs typeface="Arial" pitchFamily="34" charset="0"/>
            </a:endParaRPr>
          </a:p>
          <a:p>
            <a:pPr marL="285750" indent="-285750">
              <a:buFont typeface="Arial" panose="020B0604020202020204" pitchFamily="34" charset="0"/>
              <a:buChar char="•"/>
            </a:pPr>
            <a:r>
              <a:rPr lang="en-GB" altLang="en-US" dirty="0"/>
              <a:t>Though a skilled negotiator on Capitol Hill, Reagan’s foreign policy was hamstrung throughout both terms by the lack of outright support in the Senate or House of Representatives</a:t>
            </a:r>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endParaRPr lang="en-GB" sz="1600" b="1" dirty="0">
              <a:cs typeface="Arial" pitchFamily="34" charset="0"/>
            </a:endParaRPr>
          </a:p>
          <a:p>
            <a:endParaRPr lang="en-GB" altLang="en-US" sz="1600" dirty="0"/>
          </a:p>
          <a:p>
            <a:endParaRPr lang="en-GB" altLang="en-US" sz="1600" dirty="0"/>
          </a:p>
          <a:p>
            <a:endParaRPr lang="en-GB" sz="1600" b="1" dirty="0">
              <a:cs typeface="Arial" pitchFamily="34" charset="0"/>
            </a:endParaRPr>
          </a:p>
        </p:txBody>
      </p:sp>
      <p:graphicFrame>
        <p:nvGraphicFramePr>
          <p:cNvPr id="7" name="Table 6"/>
          <p:cNvGraphicFramePr>
            <a:graphicFrameLocks noGrp="1"/>
          </p:cNvGraphicFramePr>
          <p:nvPr>
            <p:extLst>
              <p:ext uri="{D42A27DB-BD31-4B8C-83A1-F6EECF244321}">
                <p14:modId xmlns:p14="http://schemas.microsoft.com/office/powerpoint/2010/main" val="2837470676"/>
              </p:ext>
            </p:extLst>
          </p:nvPr>
        </p:nvGraphicFramePr>
        <p:xfrm>
          <a:off x="1524001" y="1638299"/>
          <a:ext cx="9467848" cy="5219700"/>
        </p:xfrm>
        <a:graphic>
          <a:graphicData uri="http://schemas.openxmlformats.org/drawingml/2006/table">
            <a:tbl>
              <a:tblPr firstRow="1" bandRow="1">
                <a:tableStyleId>{073A0DAA-6AF3-43AB-8588-CEC1D06C72B9}</a:tableStyleId>
              </a:tblPr>
              <a:tblGrid>
                <a:gridCol w="1981735">
                  <a:extLst>
                    <a:ext uri="{9D8B030D-6E8A-4147-A177-3AD203B41FA5}">
                      <a16:colId xmlns:a16="http://schemas.microsoft.com/office/drawing/2014/main" val="20000"/>
                    </a:ext>
                  </a:extLst>
                </a:gridCol>
                <a:gridCol w="2752189">
                  <a:extLst>
                    <a:ext uri="{9D8B030D-6E8A-4147-A177-3AD203B41FA5}">
                      <a16:colId xmlns:a16="http://schemas.microsoft.com/office/drawing/2014/main" val="20001"/>
                    </a:ext>
                  </a:extLst>
                </a:gridCol>
                <a:gridCol w="2366962">
                  <a:extLst>
                    <a:ext uri="{9D8B030D-6E8A-4147-A177-3AD203B41FA5}">
                      <a16:colId xmlns:a16="http://schemas.microsoft.com/office/drawing/2014/main" val="20002"/>
                    </a:ext>
                  </a:extLst>
                </a:gridCol>
                <a:gridCol w="2366962">
                  <a:extLst>
                    <a:ext uri="{9D8B030D-6E8A-4147-A177-3AD203B41FA5}">
                      <a16:colId xmlns:a16="http://schemas.microsoft.com/office/drawing/2014/main" val="20003"/>
                    </a:ext>
                  </a:extLst>
                </a:gridCol>
              </a:tblGrid>
              <a:tr h="701862">
                <a:tc>
                  <a:txBody>
                    <a:bodyPr/>
                    <a:lstStyle/>
                    <a:p>
                      <a:pPr algn="ctr"/>
                      <a:r>
                        <a:rPr lang="en-GB" u="sng" dirty="0">
                          <a:solidFill>
                            <a:schemeClr val="tx1"/>
                          </a:solidFill>
                        </a:rPr>
                        <a:t>Year</a:t>
                      </a:r>
                    </a:p>
                  </a:txBody>
                  <a:tcPr>
                    <a:solidFill>
                      <a:schemeClr val="bg1"/>
                    </a:solidFill>
                  </a:tcPr>
                </a:tc>
                <a:tc>
                  <a:txBody>
                    <a:bodyPr/>
                    <a:lstStyle/>
                    <a:p>
                      <a:pPr algn="ctr"/>
                      <a:r>
                        <a:rPr lang="en-GB" u="sng" dirty="0">
                          <a:solidFill>
                            <a:schemeClr val="tx1"/>
                          </a:solidFill>
                        </a:rPr>
                        <a:t>President</a:t>
                      </a:r>
                    </a:p>
                  </a:txBody>
                  <a:tcPr>
                    <a:solidFill>
                      <a:schemeClr val="bg1"/>
                    </a:solidFill>
                  </a:tcPr>
                </a:tc>
                <a:tc>
                  <a:txBody>
                    <a:bodyPr/>
                    <a:lstStyle/>
                    <a:p>
                      <a:pPr algn="ctr"/>
                      <a:r>
                        <a:rPr lang="en-GB" u="sng" dirty="0">
                          <a:solidFill>
                            <a:schemeClr val="tx1"/>
                          </a:solidFill>
                        </a:rPr>
                        <a:t>Senate</a:t>
                      </a:r>
                    </a:p>
                  </a:txBody>
                  <a:tcPr>
                    <a:solidFill>
                      <a:schemeClr val="bg1"/>
                    </a:solidFill>
                  </a:tcPr>
                </a:tc>
                <a:tc>
                  <a:txBody>
                    <a:bodyPr/>
                    <a:lstStyle/>
                    <a:p>
                      <a:pPr algn="ctr"/>
                      <a:r>
                        <a:rPr lang="en-GB" u="sng" dirty="0">
                          <a:solidFill>
                            <a:schemeClr val="tx1"/>
                          </a:solidFill>
                        </a:rPr>
                        <a:t>House</a:t>
                      </a:r>
                    </a:p>
                  </a:txBody>
                  <a:tcPr>
                    <a:solidFill>
                      <a:schemeClr val="bg1"/>
                    </a:solidFill>
                  </a:tcPr>
                </a:tc>
                <a:extLst>
                  <a:ext uri="{0D108BD9-81ED-4DB2-BD59-A6C34878D82A}">
                    <a16:rowId xmlns:a16="http://schemas.microsoft.com/office/drawing/2014/main" val="10000"/>
                  </a:ext>
                </a:extLst>
              </a:tr>
              <a:tr h="752973">
                <a:tc>
                  <a:txBody>
                    <a:bodyPr/>
                    <a:lstStyle/>
                    <a:p>
                      <a:pPr algn="ctr"/>
                      <a:r>
                        <a:rPr lang="en-GB" dirty="0">
                          <a:solidFill>
                            <a:schemeClr val="tx1"/>
                          </a:solidFill>
                        </a:rPr>
                        <a:t>1979</a:t>
                      </a:r>
                    </a:p>
                  </a:txBody>
                  <a:tcPr>
                    <a:solidFill>
                      <a:schemeClr val="bg1"/>
                    </a:solidFill>
                  </a:tcPr>
                </a:tc>
                <a:tc>
                  <a:txBody>
                    <a:bodyPr/>
                    <a:lstStyle/>
                    <a:p>
                      <a:pPr algn="ctr"/>
                      <a:r>
                        <a:rPr lang="en-GB" dirty="0">
                          <a:solidFill>
                            <a:schemeClr val="bg1"/>
                          </a:solidFill>
                        </a:rPr>
                        <a:t>Carter</a:t>
                      </a:r>
                    </a:p>
                  </a:txBody>
                  <a:tcPr>
                    <a:solidFill>
                      <a:schemeClr val="tx2"/>
                    </a:solidFill>
                  </a:tcPr>
                </a:tc>
                <a:tc>
                  <a:txBody>
                    <a:bodyPr/>
                    <a:lstStyle/>
                    <a:p>
                      <a:pPr algn="ctr"/>
                      <a:r>
                        <a:rPr lang="en-GB" dirty="0">
                          <a:solidFill>
                            <a:schemeClr val="bg1"/>
                          </a:solidFill>
                        </a:rPr>
                        <a:t>Democrat-controlled</a:t>
                      </a:r>
                    </a:p>
                  </a:txBody>
                  <a:tcPr>
                    <a:solidFill>
                      <a:schemeClr val="tx2"/>
                    </a:solidFill>
                  </a:tcPr>
                </a:tc>
                <a:tc>
                  <a:txBody>
                    <a:bodyPr/>
                    <a:lstStyle/>
                    <a:p>
                      <a:pPr algn="ctr"/>
                      <a:r>
                        <a:rPr lang="en-GB" dirty="0">
                          <a:solidFill>
                            <a:schemeClr val="bg1"/>
                          </a:solidFill>
                        </a:rPr>
                        <a:t>Democrat-controlled</a:t>
                      </a:r>
                    </a:p>
                  </a:txBody>
                  <a:tcPr>
                    <a:solidFill>
                      <a:schemeClr val="tx2"/>
                    </a:solidFill>
                  </a:tcPr>
                </a:tc>
                <a:extLst>
                  <a:ext uri="{0D108BD9-81ED-4DB2-BD59-A6C34878D82A}">
                    <a16:rowId xmlns:a16="http://schemas.microsoft.com/office/drawing/2014/main" val="10001"/>
                  </a:ext>
                </a:extLst>
              </a:tr>
              <a:tr h="752973">
                <a:tc>
                  <a:txBody>
                    <a:bodyPr/>
                    <a:lstStyle/>
                    <a:p>
                      <a:pPr algn="ctr"/>
                      <a:r>
                        <a:rPr lang="en-GB" dirty="0">
                          <a:solidFill>
                            <a:schemeClr val="tx1"/>
                          </a:solidFill>
                        </a:rPr>
                        <a:t>1981</a:t>
                      </a:r>
                    </a:p>
                  </a:txBody>
                  <a:tcPr>
                    <a:solidFill>
                      <a:schemeClr val="bg1"/>
                    </a:solidFill>
                  </a:tcPr>
                </a:tc>
                <a:tc>
                  <a:txBody>
                    <a:bodyPr/>
                    <a:lstStyle/>
                    <a:p>
                      <a:pPr algn="ctr"/>
                      <a:r>
                        <a:rPr lang="en-GB" dirty="0">
                          <a:solidFill>
                            <a:schemeClr val="bg1"/>
                          </a:solidFill>
                        </a:rPr>
                        <a:t>Reagan</a:t>
                      </a:r>
                    </a:p>
                  </a:txBody>
                  <a:tcPr>
                    <a:solidFill>
                      <a:srgbClr val="FF0000"/>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Democrat-controlled</a:t>
                      </a:r>
                    </a:p>
                  </a:txBody>
                  <a:tcPr>
                    <a:solidFill>
                      <a:schemeClr val="tx2"/>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Republican-controlled</a:t>
                      </a:r>
                    </a:p>
                  </a:txBody>
                  <a:tcPr>
                    <a:solidFill>
                      <a:srgbClr val="FF0000"/>
                    </a:solidFill>
                  </a:tcPr>
                </a:tc>
                <a:extLst>
                  <a:ext uri="{0D108BD9-81ED-4DB2-BD59-A6C34878D82A}">
                    <a16:rowId xmlns:a16="http://schemas.microsoft.com/office/drawing/2014/main" val="10002"/>
                  </a:ext>
                </a:extLst>
              </a:tr>
              <a:tr h="752973">
                <a:tc>
                  <a:txBody>
                    <a:bodyPr/>
                    <a:lstStyle/>
                    <a:p>
                      <a:pPr algn="ctr"/>
                      <a:r>
                        <a:rPr lang="en-GB" dirty="0">
                          <a:solidFill>
                            <a:schemeClr val="tx1"/>
                          </a:solidFill>
                        </a:rPr>
                        <a:t>1983</a:t>
                      </a:r>
                    </a:p>
                  </a:txBody>
                  <a:tcPr>
                    <a:solidFill>
                      <a:schemeClr val="bg1"/>
                    </a:solidFill>
                  </a:tcPr>
                </a:tc>
                <a:tc>
                  <a:txBody>
                    <a:bodyPr/>
                    <a:lstStyle/>
                    <a:p>
                      <a:pPr algn="ctr"/>
                      <a:r>
                        <a:rPr lang="en-GB" dirty="0">
                          <a:solidFill>
                            <a:schemeClr val="bg1"/>
                          </a:solidFill>
                        </a:rPr>
                        <a:t>Reagan</a:t>
                      </a:r>
                    </a:p>
                  </a:txBody>
                  <a:tcPr>
                    <a:solidFill>
                      <a:srgbClr val="FF0000"/>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Democrat-controlled</a:t>
                      </a:r>
                    </a:p>
                  </a:txBody>
                  <a:tcPr>
                    <a:solidFill>
                      <a:schemeClr val="tx2"/>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Republican-controlled</a:t>
                      </a:r>
                    </a:p>
                  </a:txBody>
                  <a:tcPr>
                    <a:solidFill>
                      <a:srgbClr val="FF0000"/>
                    </a:solidFill>
                  </a:tcPr>
                </a:tc>
                <a:extLst>
                  <a:ext uri="{0D108BD9-81ED-4DB2-BD59-A6C34878D82A}">
                    <a16:rowId xmlns:a16="http://schemas.microsoft.com/office/drawing/2014/main" val="10003"/>
                  </a:ext>
                </a:extLst>
              </a:tr>
              <a:tr h="752973">
                <a:tc>
                  <a:txBody>
                    <a:bodyPr/>
                    <a:lstStyle/>
                    <a:p>
                      <a:pPr algn="ctr"/>
                      <a:r>
                        <a:rPr lang="en-GB" dirty="0">
                          <a:solidFill>
                            <a:schemeClr val="tx1"/>
                          </a:solidFill>
                        </a:rPr>
                        <a:t>1985</a:t>
                      </a:r>
                    </a:p>
                  </a:txBody>
                  <a:tcPr>
                    <a:solidFill>
                      <a:schemeClr val="bg1"/>
                    </a:solidFill>
                  </a:tcPr>
                </a:tc>
                <a:tc>
                  <a:txBody>
                    <a:bodyPr/>
                    <a:lstStyle/>
                    <a:p>
                      <a:pPr algn="ctr"/>
                      <a:r>
                        <a:rPr lang="en-GB" dirty="0">
                          <a:solidFill>
                            <a:schemeClr val="bg1"/>
                          </a:solidFill>
                        </a:rPr>
                        <a:t>Reagan</a:t>
                      </a:r>
                    </a:p>
                  </a:txBody>
                  <a:tcPr>
                    <a:solidFill>
                      <a:srgbClr val="FF0000"/>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Democrat-controlled</a:t>
                      </a:r>
                    </a:p>
                  </a:txBody>
                  <a:tcPr>
                    <a:solidFill>
                      <a:schemeClr val="tx2"/>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Republican-controlled</a:t>
                      </a:r>
                    </a:p>
                  </a:txBody>
                  <a:tcPr>
                    <a:solidFill>
                      <a:srgbClr val="FF0000"/>
                    </a:solidFill>
                  </a:tcPr>
                </a:tc>
                <a:extLst>
                  <a:ext uri="{0D108BD9-81ED-4DB2-BD59-A6C34878D82A}">
                    <a16:rowId xmlns:a16="http://schemas.microsoft.com/office/drawing/2014/main" val="10004"/>
                  </a:ext>
                </a:extLst>
              </a:tr>
              <a:tr h="752973">
                <a:tc>
                  <a:txBody>
                    <a:bodyPr/>
                    <a:lstStyle/>
                    <a:p>
                      <a:pPr algn="ctr"/>
                      <a:r>
                        <a:rPr lang="en-GB" dirty="0">
                          <a:solidFill>
                            <a:schemeClr val="tx1"/>
                          </a:solidFill>
                        </a:rPr>
                        <a:t>1987</a:t>
                      </a:r>
                    </a:p>
                  </a:txBody>
                  <a:tcPr>
                    <a:solidFill>
                      <a:schemeClr val="bg1"/>
                    </a:solidFill>
                  </a:tcPr>
                </a:tc>
                <a:tc>
                  <a:txBody>
                    <a:bodyPr/>
                    <a:lstStyle/>
                    <a:p>
                      <a:pPr algn="ctr"/>
                      <a:r>
                        <a:rPr lang="en-GB" dirty="0">
                          <a:solidFill>
                            <a:schemeClr val="bg1"/>
                          </a:solidFill>
                        </a:rPr>
                        <a:t>Reagan</a:t>
                      </a:r>
                    </a:p>
                  </a:txBody>
                  <a:tcPr>
                    <a:solidFill>
                      <a:srgbClr val="FF0000"/>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Democrat-controlled</a:t>
                      </a:r>
                    </a:p>
                  </a:txBody>
                  <a:tcPr>
                    <a:solidFill>
                      <a:schemeClr val="tx2"/>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Democrat-controlled</a:t>
                      </a:r>
                    </a:p>
                  </a:txBody>
                  <a:tcPr>
                    <a:solidFill>
                      <a:schemeClr val="tx2"/>
                    </a:solidFill>
                  </a:tcPr>
                </a:tc>
                <a:extLst>
                  <a:ext uri="{0D108BD9-81ED-4DB2-BD59-A6C34878D82A}">
                    <a16:rowId xmlns:a16="http://schemas.microsoft.com/office/drawing/2014/main" val="10005"/>
                  </a:ext>
                </a:extLst>
              </a:tr>
              <a:tr h="752973">
                <a:tc>
                  <a:txBody>
                    <a:bodyPr/>
                    <a:lstStyle/>
                    <a:p>
                      <a:pPr algn="ctr"/>
                      <a:r>
                        <a:rPr lang="en-GB" dirty="0">
                          <a:solidFill>
                            <a:schemeClr val="tx1"/>
                          </a:solidFill>
                        </a:rPr>
                        <a:t>1989</a:t>
                      </a:r>
                    </a:p>
                  </a:txBody>
                  <a:tcPr>
                    <a:solidFill>
                      <a:schemeClr val="bg1"/>
                    </a:solidFill>
                  </a:tcPr>
                </a:tc>
                <a:tc>
                  <a:txBody>
                    <a:bodyPr/>
                    <a:lstStyle/>
                    <a:p>
                      <a:pPr algn="ctr"/>
                      <a:r>
                        <a:rPr lang="en-GB" dirty="0">
                          <a:solidFill>
                            <a:schemeClr val="bg1"/>
                          </a:solidFill>
                        </a:rPr>
                        <a:t>Bush</a:t>
                      </a:r>
                    </a:p>
                  </a:txBody>
                  <a:tcPr>
                    <a:solidFill>
                      <a:srgbClr val="FF0000"/>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Democrat-controlled</a:t>
                      </a:r>
                    </a:p>
                  </a:txBody>
                  <a:tcPr>
                    <a:solidFill>
                      <a:schemeClr val="tx2"/>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Democrat-controlled</a:t>
                      </a:r>
                    </a:p>
                  </a:txBody>
                  <a:tcPr>
                    <a:solidFill>
                      <a:schemeClr val="tx2"/>
                    </a:soli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1888855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334000" y="3000375"/>
            <a:ext cx="6858000" cy="3857625"/>
          </a:xfrm>
          <a:prstGeom prst="rect">
            <a:avLst/>
          </a:prstGeom>
        </p:spPr>
      </p:pic>
      <p:pic>
        <p:nvPicPr>
          <p:cNvPr id="3" name="Picture 2"/>
          <p:cNvPicPr>
            <a:picLocks noChangeAspect="1"/>
          </p:cNvPicPr>
          <p:nvPr/>
        </p:nvPicPr>
        <p:blipFill rotWithShape="1">
          <a:blip r:embed="rId3"/>
          <a:srcRect b="6292"/>
          <a:stretch/>
        </p:blipFill>
        <p:spPr>
          <a:xfrm>
            <a:off x="0" y="0"/>
            <a:ext cx="6120319" cy="5391150"/>
          </a:xfrm>
          <a:prstGeom prst="rect">
            <a:avLst/>
          </a:prstGeom>
        </p:spPr>
      </p:pic>
    </p:spTree>
    <p:extLst>
      <p:ext uri="{BB962C8B-B14F-4D97-AF65-F5344CB8AC3E}">
        <p14:creationId xmlns:p14="http://schemas.microsoft.com/office/powerpoint/2010/main" val="2436510115"/>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1907</TotalTime>
  <Words>2631</Words>
  <Application>Microsoft Office PowerPoint</Application>
  <PresentationFormat>Widescreen</PresentationFormat>
  <Paragraphs>281</Paragraphs>
  <Slides>31</Slides>
  <Notes>18</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31</vt:i4>
      </vt:variant>
    </vt:vector>
  </HeadingPairs>
  <TitlesOfParts>
    <vt:vector size="39" baseType="lpstr">
      <vt:lpstr>Arial</vt:lpstr>
      <vt:lpstr>Arial Black</vt:lpstr>
      <vt:lpstr>Calibri</vt:lpstr>
      <vt:lpstr>Calibri Light</vt:lpstr>
      <vt:lpstr>Century Gothic</vt:lpstr>
      <vt:lpstr>Wingdings 3</vt:lpstr>
      <vt:lpstr>Office Theme</vt: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Governor of California</vt:lpstr>
      <vt:lpstr>PowerPoint Presentation</vt:lpstr>
      <vt:lpstr>Reagan, ‘Address to Members of the British Parliament,’ June 8 1982</vt:lpstr>
      <vt:lpstr>Reagan, ‘Remarks at the Annual Convention of the National Association of Evangelicals’, Orlando, Florida, March 8 1983</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Lester Mason</cp:lastModifiedBy>
  <cp:revision>28</cp:revision>
  <dcterms:created xsi:type="dcterms:W3CDTF">2019-01-15T16:31:44Z</dcterms:created>
  <dcterms:modified xsi:type="dcterms:W3CDTF">2023-10-25T10:10:16Z</dcterms:modified>
</cp:coreProperties>
</file>