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2" r:id="rId6"/>
    <p:sldId id="263" r:id="rId7"/>
    <p:sldId id="265"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F27497-78B6-41EB-95D4-2E34F32C6AEB}" type="datetimeFigureOut">
              <a:rPr lang="en-GB" smtClean="0"/>
              <a:t>24/03/2021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60924C-4E2C-4856-96C8-3A7B3872219D}" type="slidenum">
              <a:rPr lang="en-GB" smtClean="0"/>
              <a:t>‹#›</a:t>
            </a:fld>
            <a:endParaRPr lang="en-GB"/>
          </a:p>
        </p:txBody>
      </p:sp>
    </p:spTree>
    <p:extLst>
      <p:ext uri="{BB962C8B-B14F-4D97-AF65-F5344CB8AC3E}">
        <p14:creationId xmlns:p14="http://schemas.microsoft.com/office/powerpoint/2010/main" val="3649708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98FC713-3E68-4A06-9B5F-3A031EE6AEE6}"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1CE1AA-6FF4-401D-8AE4-4C6D648741F6}" type="slidenum">
              <a:rPr lang="en-GB" smtClean="0"/>
              <a:t>‹#›</a:t>
            </a:fld>
            <a:endParaRPr lang="en-GB"/>
          </a:p>
        </p:txBody>
      </p:sp>
    </p:spTree>
    <p:extLst>
      <p:ext uri="{BB962C8B-B14F-4D97-AF65-F5344CB8AC3E}">
        <p14:creationId xmlns:p14="http://schemas.microsoft.com/office/powerpoint/2010/main" val="4216453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8FC713-3E68-4A06-9B5F-3A031EE6AEE6}"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1CE1AA-6FF4-401D-8AE4-4C6D648741F6}" type="slidenum">
              <a:rPr lang="en-GB" smtClean="0"/>
              <a:t>‹#›</a:t>
            </a:fld>
            <a:endParaRPr lang="en-GB"/>
          </a:p>
        </p:txBody>
      </p:sp>
    </p:spTree>
    <p:extLst>
      <p:ext uri="{BB962C8B-B14F-4D97-AF65-F5344CB8AC3E}">
        <p14:creationId xmlns:p14="http://schemas.microsoft.com/office/powerpoint/2010/main" val="724032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8FC713-3E68-4A06-9B5F-3A031EE6AEE6}"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1CE1AA-6FF4-401D-8AE4-4C6D648741F6}" type="slidenum">
              <a:rPr lang="en-GB" smtClean="0"/>
              <a:t>‹#›</a:t>
            </a:fld>
            <a:endParaRPr lang="en-GB"/>
          </a:p>
        </p:txBody>
      </p:sp>
    </p:spTree>
    <p:extLst>
      <p:ext uri="{BB962C8B-B14F-4D97-AF65-F5344CB8AC3E}">
        <p14:creationId xmlns:p14="http://schemas.microsoft.com/office/powerpoint/2010/main" val="2820176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98FC713-3E68-4A06-9B5F-3A031EE6AEE6}"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1CE1AA-6FF4-401D-8AE4-4C6D648741F6}" type="slidenum">
              <a:rPr lang="en-GB" smtClean="0"/>
              <a:t>‹#›</a:t>
            </a:fld>
            <a:endParaRPr lang="en-GB"/>
          </a:p>
        </p:txBody>
      </p:sp>
    </p:spTree>
    <p:extLst>
      <p:ext uri="{BB962C8B-B14F-4D97-AF65-F5344CB8AC3E}">
        <p14:creationId xmlns:p14="http://schemas.microsoft.com/office/powerpoint/2010/main" val="300650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98FC713-3E68-4A06-9B5F-3A031EE6AEE6}" type="datetimeFigureOut">
              <a:rPr lang="en-GB" smtClean="0"/>
              <a:t>24/03/2021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1CE1AA-6FF4-401D-8AE4-4C6D648741F6}" type="slidenum">
              <a:rPr lang="en-GB" smtClean="0"/>
              <a:t>‹#›</a:t>
            </a:fld>
            <a:endParaRPr lang="en-GB"/>
          </a:p>
        </p:txBody>
      </p:sp>
    </p:spTree>
    <p:extLst>
      <p:ext uri="{BB962C8B-B14F-4D97-AF65-F5344CB8AC3E}">
        <p14:creationId xmlns:p14="http://schemas.microsoft.com/office/powerpoint/2010/main" val="1373269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98FC713-3E68-4A06-9B5F-3A031EE6AEE6}" type="datetimeFigureOut">
              <a:rPr lang="en-GB" smtClean="0"/>
              <a:t>24/03/2021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1CE1AA-6FF4-401D-8AE4-4C6D648741F6}" type="slidenum">
              <a:rPr lang="en-GB" smtClean="0"/>
              <a:t>‹#›</a:t>
            </a:fld>
            <a:endParaRPr lang="en-GB"/>
          </a:p>
        </p:txBody>
      </p:sp>
    </p:spTree>
    <p:extLst>
      <p:ext uri="{BB962C8B-B14F-4D97-AF65-F5344CB8AC3E}">
        <p14:creationId xmlns:p14="http://schemas.microsoft.com/office/powerpoint/2010/main" val="15696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8FC713-3E68-4A06-9B5F-3A031EE6AEE6}" type="datetimeFigureOut">
              <a:rPr lang="en-GB" smtClean="0"/>
              <a:t>24/03/2021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91CE1AA-6FF4-401D-8AE4-4C6D648741F6}" type="slidenum">
              <a:rPr lang="en-GB" smtClean="0"/>
              <a:t>‹#›</a:t>
            </a:fld>
            <a:endParaRPr lang="en-GB"/>
          </a:p>
        </p:txBody>
      </p:sp>
    </p:spTree>
    <p:extLst>
      <p:ext uri="{BB962C8B-B14F-4D97-AF65-F5344CB8AC3E}">
        <p14:creationId xmlns:p14="http://schemas.microsoft.com/office/powerpoint/2010/main" val="1529219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98FC713-3E68-4A06-9B5F-3A031EE6AEE6}"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1CE1AA-6FF4-401D-8AE4-4C6D648741F6}" type="slidenum">
              <a:rPr lang="en-GB" smtClean="0"/>
              <a:t>‹#›</a:t>
            </a:fld>
            <a:endParaRPr lang="en-GB"/>
          </a:p>
        </p:txBody>
      </p:sp>
    </p:spTree>
    <p:extLst>
      <p:ext uri="{BB962C8B-B14F-4D97-AF65-F5344CB8AC3E}">
        <p14:creationId xmlns:p14="http://schemas.microsoft.com/office/powerpoint/2010/main" val="2524284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8FC713-3E68-4A06-9B5F-3A031EE6AEE6}"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1CE1AA-6FF4-401D-8AE4-4C6D648741F6}" type="slidenum">
              <a:rPr lang="en-GB" smtClean="0"/>
              <a:t>‹#›</a:t>
            </a:fld>
            <a:endParaRPr lang="en-GB"/>
          </a:p>
        </p:txBody>
      </p:sp>
    </p:spTree>
    <p:extLst>
      <p:ext uri="{BB962C8B-B14F-4D97-AF65-F5344CB8AC3E}">
        <p14:creationId xmlns:p14="http://schemas.microsoft.com/office/powerpoint/2010/main" val="3901588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8FC713-3E68-4A06-9B5F-3A031EE6AEE6}"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1CE1AA-6FF4-401D-8AE4-4C6D648741F6}" type="slidenum">
              <a:rPr lang="en-GB" smtClean="0"/>
              <a:t>‹#›</a:t>
            </a:fld>
            <a:endParaRPr lang="en-GB"/>
          </a:p>
        </p:txBody>
      </p:sp>
    </p:spTree>
    <p:extLst>
      <p:ext uri="{BB962C8B-B14F-4D97-AF65-F5344CB8AC3E}">
        <p14:creationId xmlns:p14="http://schemas.microsoft.com/office/powerpoint/2010/main" val="1321694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8FC713-3E68-4A06-9B5F-3A031EE6AEE6}"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1CE1AA-6FF4-401D-8AE4-4C6D648741F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0633135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8FC713-3E68-4A06-9B5F-3A031EE6AEE6}"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1CE1AA-6FF4-401D-8AE4-4C6D648741F6}" type="slidenum">
              <a:rPr lang="en-GB" smtClean="0"/>
              <a:t>‹#›</a:t>
            </a:fld>
            <a:endParaRPr lang="en-GB"/>
          </a:p>
        </p:txBody>
      </p:sp>
    </p:spTree>
    <p:extLst>
      <p:ext uri="{BB962C8B-B14F-4D97-AF65-F5344CB8AC3E}">
        <p14:creationId xmlns:p14="http://schemas.microsoft.com/office/powerpoint/2010/main" val="2512407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8FC713-3E68-4A06-9B5F-3A031EE6AEE6}"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1CE1AA-6FF4-401D-8AE4-4C6D648741F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304840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8FC713-3E68-4A06-9B5F-3A031EE6AEE6}"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1CE1AA-6FF4-401D-8AE4-4C6D648741F6}" type="slidenum">
              <a:rPr lang="en-GB" smtClean="0"/>
              <a:t>‹#›</a:t>
            </a:fld>
            <a:endParaRPr lang="en-GB"/>
          </a:p>
        </p:txBody>
      </p:sp>
    </p:spTree>
    <p:extLst>
      <p:ext uri="{BB962C8B-B14F-4D97-AF65-F5344CB8AC3E}">
        <p14:creationId xmlns:p14="http://schemas.microsoft.com/office/powerpoint/2010/main" val="23110536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8FC713-3E68-4A06-9B5F-3A031EE6AEE6}"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1CE1AA-6FF4-401D-8AE4-4C6D648741F6}" type="slidenum">
              <a:rPr lang="en-GB" smtClean="0"/>
              <a:t>‹#›</a:t>
            </a:fld>
            <a:endParaRPr lang="en-GB"/>
          </a:p>
        </p:txBody>
      </p:sp>
    </p:spTree>
    <p:extLst>
      <p:ext uri="{BB962C8B-B14F-4D97-AF65-F5344CB8AC3E}">
        <p14:creationId xmlns:p14="http://schemas.microsoft.com/office/powerpoint/2010/main" val="1036066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8FC713-3E68-4A06-9B5F-3A031EE6AEE6}"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1CE1AA-6FF4-401D-8AE4-4C6D648741F6}" type="slidenum">
              <a:rPr lang="en-GB" smtClean="0"/>
              <a:t>‹#›</a:t>
            </a:fld>
            <a:endParaRPr lang="en-GB"/>
          </a:p>
        </p:txBody>
      </p:sp>
    </p:spTree>
    <p:extLst>
      <p:ext uri="{BB962C8B-B14F-4D97-AF65-F5344CB8AC3E}">
        <p14:creationId xmlns:p14="http://schemas.microsoft.com/office/powerpoint/2010/main" val="2786086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98FC713-3E68-4A06-9B5F-3A031EE6AEE6}" type="datetimeFigureOut">
              <a:rPr lang="en-GB" smtClean="0"/>
              <a:t>24/03/2021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91CE1AA-6FF4-401D-8AE4-4C6D648741F6}" type="slidenum">
              <a:rPr lang="en-GB" smtClean="0"/>
              <a:t>‹#›</a:t>
            </a:fld>
            <a:endParaRPr lang="en-GB"/>
          </a:p>
        </p:txBody>
      </p:sp>
    </p:spTree>
    <p:extLst>
      <p:ext uri="{BB962C8B-B14F-4D97-AF65-F5344CB8AC3E}">
        <p14:creationId xmlns:p14="http://schemas.microsoft.com/office/powerpoint/2010/main" val="29068828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search-proquest-com.ezproxy.uwtsd.ac.uk/docview/340410051?accountid=130472" TargetMode="External"/><Relationship Id="rId13" Type="http://schemas.openxmlformats.org/officeDocument/2006/relationships/hyperlink" Target="https://www.mind.org.uk/information-support/for-children-and-young-people/finding-support/" TargetMode="External"/><Relationship Id="rId3" Type="http://schemas.openxmlformats.org/officeDocument/2006/relationships/hyperlink" Target="https://www.health.org.uk/news-and-comment/blogs/emerging-evidence-on-covid-19s-impact-on-mental-health-and-health?gclid=EAIaIQobChMIhbHXzrnL7wIVmu7tCh3xagIKEAAYASAAEgI4rfD_BwE" TargetMode="External"/><Relationship Id="rId7" Type="http://schemas.openxmlformats.org/officeDocument/2006/relationships/hyperlink" Target="https://www.weforum.org/agenda/2020/09/child-well-being-health-happiness-unicef-report/" TargetMode="External"/><Relationship Id="rId12" Type="http://schemas.openxmlformats.org/officeDocument/2006/relationships/hyperlink" Target="https://www.cwvys.org.uk/wp-content/uploads/2018/11/YOUTH-WORK-IN-WALES-PRINCIPLES-AND-PURPOSES.pdf" TargetMode="External"/><Relationship Id="rId2" Type="http://schemas.openxmlformats.org/officeDocument/2006/relationships/hyperlink" Target="https://youngminds.org.uk/" TargetMode="External"/><Relationship Id="rId1" Type="http://schemas.openxmlformats.org/officeDocument/2006/relationships/slideLayout" Target="../slideLayouts/slideLayout2.xml"/><Relationship Id="rId6" Type="http://schemas.openxmlformats.org/officeDocument/2006/relationships/hyperlink" Target="https://www.nhs.uk/mental-health/self-help/guides-tools-and-activities/five-steps-to-mental-wellbeing/" TargetMode="External"/><Relationship Id="rId11" Type="http://schemas.openxmlformats.org/officeDocument/2006/relationships/hyperlink" Target="https://nt.global.ssl.fastly.net/documents/read-our-natural-childhood-report.pdf" TargetMode="External"/><Relationship Id="rId5" Type="http://schemas.openxmlformats.org/officeDocument/2006/relationships/hyperlink" Target="https://www.unicef-irc.org/publications/683-child-well-being-in-rich-countries-a-comparative-overview.html" TargetMode="External"/><Relationship Id="rId10" Type="http://schemas.openxmlformats.org/officeDocument/2006/relationships/hyperlink" Target="https://www.unicef.org.uk/wp-content/uploads/2013/04/ReportCard11_CYP.pdf" TargetMode="External"/><Relationship Id="rId4" Type="http://schemas.openxmlformats.org/officeDocument/2006/relationships/hyperlink" Target="https://positivepsychology.com/benefits-of-happiness/" TargetMode="External"/><Relationship Id="rId9" Type="http://schemas.openxmlformats.org/officeDocument/2006/relationships/hyperlink" Target="https://www.unicef-irc.org/publications/pdf/Report-Card-16-Worlds-of-Influence-child-wellbei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9695A-74ED-4600-A84D-12E5D4A51170}"/>
              </a:ext>
            </a:extLst>
          </p:cNvPr>
          <p:cNvSpPr>
            <a:spLocks noGrp="1"/>
          </p:cNvSpPr>
          <p:nvPr>
            <p:ph type="ctrTitle"/>
          </p:nvPr>
        </p:nvSpPr>
        <p:spPr/>
        <p:txBody>
          <a:bodyPr/>
          <a:lstStyle/>
          <a:p>
            <a:r>
              <a:rPr lang="en-GB" dirty="0"/>
              <a:t>Good Morning</a:t>
            </a:r>
          </a:p>
        </p:txBody>
      </p:sp>
      <p:sp>
        <p:nvSpPr>
          <p:cNvPr id="3" name="Subtitle 2">
            <a:extLst>
              <a:ext uri="{FF2B5EF4-FFF2-40B4-BE49-F238E27FC236}">
                <a16:creationId xmlns:a16="http://schemas.microsoft.com/office/drawing/2014/main" id="{1A195372-903E-4368-A1A6-C00BEAFC895B}"/>
              </a:ext>
            </a:extLst>
          </p:cNvPr>
          <p:cNvSpPr>
            <a:spLocks noGrp="1"/>
          </p:cNvSpPr>
          <p:nvPr>
            <p:ph type="subTitle" idx="1"/>
          </p:nvPr>
        </p:nvSpPr>
        <p:spPr/>
        <p:txBody>
          <a:bodyPr/>
          <a:lstStyle/>
          <a:p>
            <a:r>
              <a:rPr lang="en-GB" dirty="0"/>
              <a:t>Carys Hughes - 1701464</a:t>
            </a:r>
          </a:p>
        </p:txBody>
      </p:sp>
    </p:spTree>
    <p:extLst>
      <p:ext uri="{BB962C8B-B14F-4D97-AF65-F5344CB8AC3E}">
        <p14:creationId xmlns:p14="http://schemas.microsoft.com/office/powerpoint/2010/main" val="3697757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5A383-7FB4-46B2-ACFF-8BC9CFDA9F8A}"/>
              </a:ext>
            </a:extLst>
          </p:cNvPr>
          <p:cNvSpPr>
            <a:spLocks noGrp="1"/>
          </p:cNvSpPr>
          <p:nvPr>
            <p:ph type="title"/>
          </p:nvPr>
        </p:nvSpPr>
        <p:spPr/>
        <p:txBody>
          <a:bodyPr/>
          <a:lstStyle/>
          <a:p>
            <a:r>
              <a:rPr lang="en-GB" dirty="0"/>
              <a:t>Advisory Leaflet</a:t>
            </a:r>
          </a:p>
        </p:txBody>
      </p:sp>
      <p:graphicFrame>
        <p:nvGraphicFramePr>
          <p:cNvPr id="4" name="Table 4">
            <a:extLst>
              <a:ext uri="{FF2B5EF4-FFF2-40B4-BE49-F238E27FC236}">
                <a16:creationId xmlns:a16="http://schemas.microsoft.com/office/drawing/2014/main" id="{B7AD4A60-5B04-40DF-8B9E-7684A4CEBEF8}"/>
              </a:ext>
            </a:extLst>
          </p:cNvPr>
          <p:cNvGraphicFramePr>
            <a:graphicFrameLocks noGrp="1"/>
          </p:cNvGraphicFramePr>
          <p:nvPr>
            <p:extLst>
              <p:ext uri="{D42A27DB-BD31-4B8C-83A1-F6EECF244321}">
                <p14:modId xmlns:p14="http://schemas.microsoft.com/office/powerpoint/2010/main" val="2137856924"/>
              </p:ext>
            </p:extLst>
          </p:nvPr>
        </p:nvGraphicFramePr>
        <p:xfrm>
          <a:off x="572899" y="1270000"/>
          <a:ext cx="9056210" cy="4785360"/>
        </p:xfrm>
        <a:graphic>
          <a:graphicData uri="http://schemas.openxmlformats.org/drawingml/2006/table">
            <a:tbl>
              <a:tblPr firstRow="1" bandRow="1">
                <a:tableStyleId>{5C22544A-7EE6-4342-B048-85BDC9FD1C3A}</a:tableStyleId>
              </a:tblPr>
              <a:tblGrid>
                <a:gridCol w="4528105">
                  <a:extLst>
                    <a:ext uri="{9D8B030D-6E8A-4147-A177-3AD203B41FA5}">
                      <a16:colId xmlns:a16="http://schemas.microsoft.com/office/drawing/2014/main" val="3864294341"/>
                    </a:ext>
                  </a:extLst>
                </a:gridCol>
                <a:gridCol w="4528105">
                  <a:extLst>
                    <a:ext uri="{9D8B030D-6E8A-4147-A177-3AD203B41FA5}">
                      <a16:colId xmlns:a16="http://schemas.microsoft.com/office/drawing/2014/main" val="78486430"/>
                    </a:ext>
                  </a:extLst>
                </a:gridCol>
              </a:tblGrid>
              <a:tr h="4735950">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 </a:t>
                      </a:r>
                      <a:r>
                        <a:rPr lang="en-GB" dirty="0"/>
                        <a:t>Support Available for Young People</a:t>
                      </a:r>
                    </a:p>
                    <a:p>
                      <a:pPr algn="l"/>
                      <a:endParaRPr lang="en-GB" sz="1600" dirty="0"/>
                    </a:p>
                    <a:p>
                      <a:pPr>
                        <a:buFontTx/>
                        <a:buNone/>
                      </a:pPr>
                      <a:r>
                        <a:rPr lang="en-GB" sz="1600" dirty="0"/>
                        <a:t>Action for children </a:t>
                      </a:r>
                    </a:p>
                    <a:p>
                      <a:pPr>
                        <a:buFontTx/>
                        <a:buNone/>
                      </a:pPr>
                      <a:r>
                        <a:rPr lang="en-GB" sz="1600" dirty="0"/>
                        <a:t>Anxiety UK </a:t>
                      </a:r>
                    </a:p>
                    <a:p>
                      <a:pPr>
                        <a:buFontTx/>
                        <a:buNone/>
                      </a:pPr>
                      <a:r>
                        <a:rPr lang="en-GB" sz="1600" dirty="0"/>
                        <a:t>Beat </a:t>
                      </a:r>
                    </a:p>
                    <a:p>
                      <a:pPr>
                        <a:buFontTx/>
                        <a:buNone/>
                      </a:pPr>
                      <a:r>
                        <a:rPr lang="en-GB" sz="1600" dirty="0"/>
                        <a:t>CALM </a:t>
                      </a:r>
                    </a:p>
                    <a:p>
                      <a:pPr>
                        <a:buFontTx/>
                        <a:buNone/>
                      </a:pPr>
                      <a:r>
                        <a:rPr lang="en-GB" sz="1600" dirty="0"/>
                        <a:t>Centrepoint</a:t>
                      </a:r>
                    </a:p>
                    <a:p>
                      <a:pPr>
                        <a:buFontTx/>
                        <a:buNone/>
                      </a:pPr>
                      <a:r>
                        <a:rPr lang="en-GB" sz="1600" dirty="0"/>
                        <a:t>Childline</a:t>
                      </a:r>
                    </a:p>
                    <a:p>
                      <a:pPr>
                        <a:buFontTx/>
                        <a:buNone/>
                      </a:pPr>
                      <a:r>
                        <a:rPr lang="en-GB" sz="1600" dirty="0"/>
                        <a:t>FRANK</a:t>
                      </a:r>
                    </a:p>
                    <a:p>
                      <a:pPr>
                        <a:buFontTx/>
                        <a:buNone/>
                      </a:pPr>
                      <a:r>
                        <a:rPr lang="en-GB" sz="1600" dirty="0"/>
                        <a:t>Hope again </a:t>
                      </a:r>
                    </a:p>
                    <a:p>
                      <a:pPr>
                        <a:buFontTx/>
                        <a:buNone/>
                      </a:pPr>
                      <a:r>
                        <a:rPr lang="en-GB" sz="1600" dirty="0"/>
                        <a:t>Hub for Hope </a:t>
                      </a:r>
                    </a:p>
                    <a:p>
                      <a:pPr>
                        <a:buFontTx/>
                        <a:buNone/>
                      </a:pPr>
                      <a:r>
                        <a:rPr lang="en-GB" sz="1600" dirty="0" err="1"/>
                        <a:t>Kooth</a:t>
                      </a:r>
                      <a:endParaRPr lang="en-GB" sz="1600" dirty="0"/>
                    </a:p>
                    <a:p>
                      <a:pPr marL="0" indent="0">
                        <a:buFont typeface="Wingdings" panose="05000000000000000000" pitchFamily="2" charset="2"/>
                        <a:buNone/>
                      </a:pPr>
                      <a:r>
                        <a:rPr lang="en-GB" sz="1600" dirty="0"/>
                        <a:t>Women's Aid </a:t>
                      </a:r>
                    </a:p>
                    <a:p>
                      <a:pPr marL="0" indent="0">
                        <a:buFont typeface="Wingdings" panose="05000000000000000000" pitchFamily="2" charset="2"/>
                        <a:buNone/>
                      </a:pPr>
                      <a:r>
                        <a:rPr lang="en-GB" sz="1600" dirty="0"/>
                        <a:t>Young Minds </a:t>
                      </a:r>
                    </a:p>
                    <a:p>
                      <a:pPr marL="0" indent="0">
                        <a:buFont typeface="Wingdings" panose="05000000000000000000" pitchFamily="2" charset="2"/>
                        <a:buNone/>
                      </a:pPr>
                      <a:r>
                        <a:rPr lang="en-GB" sz="1600" dirty="0"/>
                        <a:t>Youth Access</a:t>
                      </a:r>
                    </a:p>
                    <a:p>
                      <a:pPr>
                        <a:buFontTx/>
                        <a:buNone/>
                      </a:pPr>
                      <a:endParaRPr lang="en-GB" sz="1600" dirty="0"/>
                    </a:p>
                    <a:p>
                      <a:pPr>
                        <a:buFontTx/>
                        <a:buNone/>
                      </a:pPr>
                      <a:endParaRPr lang="en-GB" sz="1600" dirty="0"/>
                    </a:p>
                    <a:p>
                      <a:pPr>
                        <a:buFont typeface="Wingdings" panose="05000000000000000000" pitchFamily="2" charset="2"/>
                        <a:buChar char="Ø"/>
                      </a:pPr>
                      <a:endParaRPr lang="en-GB" sz="1600" dirty="0"/>
                    </a:p>
                    <a:p>
                      <a:pPr algn="l"/>
                      <a:endParaRPr lang="en-GB" dirty="0"/>
                    </a:p>
                  </a:txBody>
                  <a:tcPr/>
                </a:tc>
                <a:tc>
                  <a:txBody>
                    <a:bodyPr/>
                    <a:lstStyle/>
                    <a:p>
                      <a:pPr algn="ctr"/>
                      <a:r>
                        <a:rPr lang="en-GB" sz="1800" b="1" kern="1200" dirty="0">
                          <a:solidFill>
                            <a:schemeClr val="lt1"/>
                          </a:solidFill>
                          <a:effectLst/>
                          <a:latin typeface="+mn-lt"/>
                          <a:ea typeface="+mn-ea"/>
                          <a:cs typeface="+mn-cs"/>
                        </a:rPr>
                        <a:t>How to support Young peoples </a:t>
                      </a:r>
                    </a:p>
                    <a:p>
                      <a:pPr algn="ctr"/>
                      <a:r>
                        <a:rPr lang="en-GB" sz="1800" b="1" kern="1200" dirty="0">
                          <a:solidFill>
                            <a:schemeClr val="lt1"/>
                          </a:solidFill>
                          <a:effectLst/>
                          <a:latin typeface="+mn-lt"/>
                          <a:ea typeface="+mn-ea"/>
                          <a:cs typeface="+mn-cs"/>
                        </a:rPr>
                        <a:t>Mental health. </a:t>
                      </a:r>
                    </a:p>
                    <a:p>
                      <a:r>
                        <a:rPr lang="en-GB" sz="1800" b="1" kern="1200" dirty="0">
                          <a:solidFill>
                            <a:schemeClr val="lt1"/>
                          </a:solidFill>
                          <a:effectLst>
                            <a:outerShdw blurRad="12700" dist="38100" dir="2700000" algn="tl">
                              <a:schemeClr val="accent5">
                                <a:lumMod val="60000"/>
                                <a:lumOff val="40000"/>
                              </a:schemeClr>
                            </a:outerShdw>
                          </a:effectLst>
                          <a:latin typeface="+mn-lt"/>
                          <a:ea typeface="+mn-ea"/>
                          <a:cs typeface="+mn-cs"/>
                        </a:rPr>
                        <a:t> </a:t>
                      </a:r>
                      <a:endParaRPr lang="en-GB" sz="1800" b="1" kern="1200" dirty="0">
                        <a:solidFill>
                          <a:schemeClr val="lt1"/>
                        </a:solidFill>
                        <a:effectLst/>
                        <a:latin typeface="+mn-lt"/>
                        <a:ea typeface="+mn-ea"/>
                        <a:cs typeface="+mn-cs"/>
                      </a:endParaRPr>
                    </a:p>
                    <a:p>
                      <a:r>
                        <a:rPr lang="en-GB" sz="1400" b="1" kern="1200" dirty="0">
                          <a:solidFill>
                            <a:schemeClr val="lt1"/>
                          </a:solidFill>
                          <a:effectLst>
                            <a:outerShdw blurRad="38100" dist="25400" dir="5400000" algn="ctr">
                              <a:srgbClr val="6E747A">
                                <a:alpha val="43000"/>
                              </a:srgbClr>
                            </a:outerShdw>
                          </a:effectLst>
                          <a:latin typeface="+mn-lt"/>
                          <a:ea typeface="+mn-ea"/>
                          <a:cs typeface="+mn-cs"/>
                        </a:rPr>
                        <a:t>A Guide for Parent’s / Guardians</a:t>
                      </a:r>
                      <a:endParaRPr lang="en-GB" sz="1400" b="1" kern="1200" dirty="0">
                        <a:solidFill>
                          <a:schemeClr val="lt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400" b="1" kern="1200" dirty="0">
                          <a:solidFill>
                            <a:schemeClr val="lt1"/>
                          </a:solidFill>
                          <a:effectLst/>
                          <a:latin typeface="+mn-lt"/>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400" b="1" kern="1200" dirty="0">
                          <a:solidFill>
                            <a:schemeClr val="lt1"/>
                          </a:solidFill>
                          <a:effectLst>
                            <a:outerShdw blurRad="38100" dist="25400" dir="5400000" algn="ctr">
                              <a:srgbClr val="6E747A">
                                <a:alpha val="43000"/>
                              </a:srgbClr>
                            </a:outerShdw>
                          </a:effectLst>
                          <a:latin typeface="+mn-lt"/>
                          <a:ea typeface="+mn-ea"/>
                          <a:cs typeface="+mn-cs"/>
                        </a:rPr>
                        <a:t>5 Ways to Wellbeing</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400" b="1" kern="1200" dirty="0">
                          <a:solidFill>
                            <a:schemeClr val="lt1"/>
                          </a:solidFill>
                          <a:effectLst>
                            <a:outerShdw blurRad="38100" dist="25400" dir="5400000" algn="ctr">
                              <a:srgbClr val="6E747A">
                                <a:alpha val="43000"/>
                              </a:srgbClr>
                            </a:outerShdw>
                          </a:effectLst>
                          <a:latin typeface="+mn-lt"/>
                          <a:ea typeface="+mn-ea"/>
                          <a:cs typeface="+mn-cs"/>
                        </a:rPr>
                        <a:t>Connect </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400" b="1" kern="1200" dirty="0">
                          <a:solidFill>
                            <a:schemeClr val="lt1"/>
                          </a:solidFill>
                          <a:effectLst>
                            <a:outerShdw blurRad="38100" dist="25400" dir="5400000" algn="ctr">
                              <a:srgbClr val="6E747A">
                                <a:alpha val="43000"/>
                              </a:srgbClr>
                            </a:outerShdw>
                          </a:effectLst>
                          <a:latin typeface="+mn-lt"/>
                          <a:ea typeface="+mn-ea"/>
                          <a:cs typeface="+mn-cs"/>
                        </a:rPr>
                        <a:t>Keep Learning</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400" b="1" kern="1200" dirty="0">
                          <a:solidFill>
                            <a:schemeClr val="lt1"/>
                          </a:solidFill>
                          <a:effectLst>
                            <a:outerShdw blurRad="38100" dist="25400" dir="5400000" algn="ctr">
                              <a:srgbClr val="6E747A">
                                <a:alpha val="43000"/>
                              </a:srgbClr>
                            </a:outerShdw>
                          </a:effectLst>
                          <a:latin typeface="+mn-lt"/>
                          <a:ea typeface="+mn-ea"/>
                          <a:cs typeface="+mn-cs"/>
                        </a:rPr>
                        <a:t>Take notice </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400" b="1" kern="1200" dirty="0">
                          <a:solidFill>
                            <a:schemeClr val="lt1"/>
                          </a:solidFill>
                          <a:effectLst>
                            <a:outerShdw blurRad="38100" dist="25400" dir="5400000" algn="ctr">
                              <a:srgbClr val="6E747A">
                                <a:alpha val="43000"/>
                              </a:srgbClr>
                            </a:outerShdw>
                          </a:effectLst>
                          <a:latin typeface="+mn-lt"/>
                          <a:ea typeface="+mn-ea"/>
                          <a:cs typeface="+mn-cs"/>
                        </a:rPr>
                        <a:t>Give </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400" b="1" kern="1200" dirty="0">
                          <a:solidFill>
                            <a:schemeClr val="lt1"/>
                          </a:solidFill>
                          <a:effectLst>
                            <a:outerShdw blurRad="38100" dist="25400" dir="5400000" algn="ctr">
                              <a:srgbClr val="6E747A">
                                <a:alpha val="43000"/>
                              </a:srgbClr>
                            </a:outerShdw>
                          </a:effectLst>
                          <a:latin typeface="+mn-lt"/>
                          <a:ea typeface="+mn-ea"/>
                          <a:cs typeface="+mn-cs"/>
                        </a:rPr>
                        <a:t>Be Active </a:t>
                      </a:r>
                    </a:p>
                    <a:p>
                      <a:pPr marL="0" marR="0" lvl="0" indent="0" algn="l" defTabSz="4572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GB" sz="1400" b="1" kern="1200" dirty="0">
                          <a:solidFill>
                            <a:schemeClr val="lt1"/>
                          </a:solidFill>
                          <a:effectLst>
                            <a:outerShdw blurRad="38100" dist="25400" dir="5400000" algn="ctr">
                              <a:srgbClr val="6E747A">
                                <a:alpha val="43000"/>
                              </a:srgbClr>
                            </a:outerShdw>
                          </a:effectLst>
                          <a:latin typeface="+mn-lt"/>
                          <a:ea typeface="+mn-ea"/>
                          <a:cs typeface="+mn-cs"/>
                        </a:rPr>
                        <a:t>Evidence has shown that you can take these 5 steps to improve an individuals mental health and wellbeing. These can make someone feel mor positive. For more information please check the NHS website. </a:t>
                      </a:r>
                      <a:endParaRPr lang="en-GB" sz="1400" b="1" kern="1200" dirty="0">
                        <a:solidFill>
                          <a:schemeClr val="lt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 </a:t>
                      </a:r>
                    </a:p>
                    <a:p>
                      <a:endParaRPr lang="en-GB" dirty="0"/>
                    </a:p>
                  </a:txBody>
                  <a:tcPr/>
                </a:tc>
                <a:extLst>
                  <a:ext uri="{0D108BD9-81ED-4DB2-BD59-A6C34878D82A}">
                    <a16:rowId xmlns:a16="http://schemas.microsoft.com/office/drawing/2014/main" val="1219132415"/>
                  </a:ext>
                </a:extLst>
              </a:tr>
            </a:tbl>
          </a:graphicData>
        </a:graphic>
      </p:graphicFrame>
      <p:sp>
        <p:nvSpPr>
          <p:cNvPr id="13" name="TextBox 12">
            <a:extLst>
              <a:ext uri="{FF2B5EF4-FFF2-40B4-BE49-F238E27FC236}">
                <a16:creationId xmlns:a16="http://schemas.microsoft.com/office/drawing/2014/main" id="{B5EE7470-F171-41B2-BEF4-692920364E99}"/>
              </a:ext>
            </a:extLst>
          </p:cNvPr>
          <p:cNvSpPr txBox="1"/>
          <p:nvPr/>
        </p:nvSpPr>
        <p:spPr>
          <a:xfrm>
            <a:off x="2482992" y="1832153"/>
            <a:ext cx="2210540" cy="3385542"/>
          </a:xfrm>
          <a:prstGeom prst="rect">
            <a:avLst/>
          </a:prstGeom>
          <a:noFill/>
        </p:spPr>
        <p:txBody>
          <a:bodyPr wrap="square" rtlCol="0">
            <a:spAutoFit/>
          </a:bodyPr>
          <a:lstStyle/>
          <a:p>
            <a:pPr marL="285750" indent="-285750">
              <a:buClr>
                <a:schemeClr val="accent1"/>
              </a:buClr>
              <a:buFont typeface="Wingdings" panose="05000000000000000000" pitchFamily="2" charset="2"/>
              <a:buChar char="Ø"/>
            </a:pPr>
            <a:r>
              <a:rPr lang="en-GB" sz="1600" dirty="0">
                <a:solidFill>
                  <a:schemeClr val="bg1"/>
                </a:solidFill>
              </a:rPr>
              <a:t>Me and my mind </a:t>
            </a:r>
          </a:p>
          <a:p>
            <a:pPr marL="285750" indent="-285750">
              <a:buClr>
                <a:schemeClr val="accent1"/>
              </a:buClr>
              <a:buFont typeface="Wingdings" panose="05000000000000000000" pitchFamily="2" charset="2"/>
              <a:buChar char="Ø"/>
            </a:pPr>
            <a:r>
              <a:rPr lang="en-GB" sz="1600" dirty="0">
                <a:solidFill>
                  <a:schemeClr val="bg1"/>
                </a:solidFill>
              </a:rPr>
              <a:t>Mencap</a:t>
            </a:r>
          </a:p>
          <a:p>
            <a:pPr marL="285750" indent="-285750">
              <a:buClr>
                <a:schemeClr val="accent1"/>
              </a:buClr>
              <a:buFont typeface="Wingdings" panose="05000000000000000000" pitchFamily="2" charset="2"/>
              <a:buChar char="Ø"/>
            </a:pPr>
            <a:r>
              <a:rPr lang="en-GB" sz="1600" dirty="0">
                <a:solidFill>
                  <a:schemeClr val="bg1"/>
                </a:solidFill>
              </a:rPr>
              <a:t>NHS Go </a:t>
            </a:r>
          </a:p>
          <a:p>
            <a:pPr marL="285750" indent="-285750">
              <a:buClr>
                <a:schemeClr val="accent1"/>
              </a:buClr>
              <a:buFont typeface="Wingdings" panose="05000000000000000000" pitchFamily="2" charset="2"/>
              <a:buChar char="Ø"/>
            </a:pPr>
            <a:r>
              <a:rPr lang="en-GB" sz="1600" dirty="0">
                <a:solidFill>
                  <a:schemeClr val="bg1"/>
                </a:solidFill>
              </a:rPr>
              <a:t>No Panic</a:t>
            </a:r>
          </a:p>
          <a:p>
            <a:pPr marL="285750" indent="-285750">
              <a:buClr>
                <a:schemeClr val="accent1"/>
              </a:buClr>
              <a:buFont typeface="Wingdings" panose="05000000000000000000" pitchFamily="2" charset="2"/>
              <a:buChar char="Ø"/>
            </a:pPr>
            <a:r>
              <a:rPr lang="en-GB" sz="1600" dirty="0">
                <a:solidFill>
                  <a:schemeClr val="bg1"/>
                </a:solidFill>
              </a:rPr>
              <a:t>OCD Youth </a:t>
            </a:r>
          </a:p>
          <a:p>
            <a:pPr marL="285750" indent="-285750">
              <a:buClr>
                <a:schemeClr val="accent1"/>
              </a:buClr>
              <a:buFont typeface="Wingdings" panose="05000000000000000000" pitchFamily="2" charset="2"/>
              <a:buChar char="Ø"/>
            </a:pPr>
            <a:r>
              <a:rPr lang="en-GB" sz="1600" dirty="0">
                <a:solidFill>
                  <a:schemeClr val="bg1"/>
                </a:solidFill>
              </a:rPr>
              <a:t>On my mind </a:t>
            </a:r>
          </a:p>
          <a:p>
            <a:pPr marL="285750" indent="-285750">
              <a:buClr>
                <a:schemeClr val="accent1"/>
              </a:buClr>
              <a:buFont typeface="Wingdings" panose="05000000000000000000" pitchFamily="2" charset="2"/>
              <a:buChar char="Ø"/>
            </a:pPr>
            <a:r>
              <a:rPr lang="en-GB" sz="1600" dirty="0">
                <a:solidFill>
                  <a:schemeClr val="bg1"/>
                </a:solidFill>
              </a:rPr>
              <a:t>Refuge </a:t>
            </a:r>
          </a:p>
          <a:p>
            <a:pPr marL="285750" indent="-285750">
              <a:buClr>
                <a:schemeClr val="accent1"/>
              </a:buClr>
              <a:buFont typeface="Wingdings" panose="05000000000000000000" pitchFamily="2" charset="2"/>
              <a:buChar char="Ø"/>
            </a:pPr>
            <a:r>
              <a:rPr lang="en-GB" sz="1600" dirty="0">
                <a:solidFill>
                  <a:schemeClr val="bg1"/>
                </a:solidFill>
              </a:rPr>
              <a:t>Relate </a:t>
            </a:r>
          </a:p>
          <a:p>
            <a:pPr marL="285750" indent="-285750">
              <a:buClr>
                <a:schemeClr val="accent1"/>
              </a:buClr>
              <a:buFont typeface="Wingdings" panose="05000000000000000000" pitchFamily="2" charset="2"/>
              <a:buChar char="Ø"/>
            </a:pPr>
            <a:r>
              <a:rPr lang="en-GB" sz="1600" dirty="0">
                <a:solidFill>
                  <a:schemeClr val="bg1"/>
                </a:solidFill>
              </a:rPr>
              <a:t>Safe line</a:t>
            </a:r>
          </a:p>
          <a:p>
            <a:pPr marL="285750" indent="-285750">
              <a:buClr>
                <a:schemeClr val="accent1"/>
              </a:buClr>
              <a:buFont typeface="Wingdings" panose="05000000000000000000" pitchFamily="2" charset="2"/>
              <a:buChar char="Ø"/>
            </a:pPr>
            <a:r>
              <a:rPr lang="en-GB" sz="1600" dirty="0">
                <a:solidFill>
                  <a:schemeClr val="bg1"/>
                </a:solidFill>
              </a:rPr>
              <a:t>Samaritans </a:t>
            </a:r>
          </a:p>
          <a:p>
            <a:pPr marL="285750" indent="-285750">
              <a:buClr>
                <a:schemeClr val="accent1"/>
              </a:buClr>
              <a:buFont typeface="Wingdings" panose="05000000000000000000" pitchFamily="2" charset="2"/>
              <a:buChar char="Ø"/>
            </a:pPr>
            <a:r>
              <a:rPr lang="en-GB" sz="1600" dirty="0">
                <a:solidFill>
                  <a:schemeClr val="bg1"/>
                </a:solidFill>
              </a:rPr>
              <a:t>The mix</a:t>
            </a:r>
          </a:p>
          <a:p>
            <a:pPr marL="285750" indent="-285750">
              <a:buClr>
                <a:schemeClr val="accent1"/>
              </a:buClr>
              <a:buFont typeface="Wingdings" panose="05000000000000000000" pitchFamily="2" charset="2"/>
              <a:buChar char="Ø"/>
            </a:pPr>
            <a:r>
              <a:rPr lang="en-GB" sz="1600" dirty="0">
                <a:solidFill>
                  <a:schemeClr val="bg1"/>
                </a:solidFill>
              </a:rPr>
              <a:t>Time to change</a:t>
            </a:r>
          </a:p>
          <a:p>
            <a:pPr marL="285750" indent="-285750">
              <a:buClr>
                <a:schemeClr val="accent1"/>
              </a:buClr>
              <a:buFont typeface="Wingdings" panose="05000000000000000000" pitchFamily="2" charset="2"/>
              <a:buChar char="Ø"/>
            </a:pPr>
            <a:r>
              <a:rPr lang="en-GB" sz="1600" dirty="0">
                <a:solidFill>
                  <a:schemeClr val="bg1"/>
                </a:solidFill>
              </a:rPr>
              <a:t>Victim Support </a:t>
            </a:r>
          </a:p>
        </p:txBody>
      </p:sp>
      <p:sp>
        <p:nvSpPr>
          <p:cNvPr id="14" name="TextBox 13">
            <a:extLst>
              <a:ext uri="{FF2B5EF4-FFF2-40B4-BE49-F238E27FC236}">
                <a16:creationId xmlns:a16="http://schemas.microsoft.com/office/drawing/2014/main" id="{73109DD0-29FE-4E8B-8982-AB95561B1AEB}"/>
              </a:ext>
            </a:extLst>
          </p:cNvPr>
          <p:cNvSpPr txBox="1"/>
          <p:nvPr/>
        </p:nvSpPr>
        <p:spPr>
          <a:xfrm>
            <a:off x="625610" y="5221029"/>
            <a:ext cx="4350058" cy="830997"/>
          </a:xfrm>
          <a:prstGeom prst="rect">
            <a:avLst/>
          </a:prstGeom>
          <a:noFill/>
        </p:spPr>
        <p:txBody>
          <a:bodyPr wrap="square" rtlCol="0">
            <a:spAutoFit/>
          </a:bodyPr>
          <a:lstStyle/>
          <a:p>
            <a:r>
              <a:rPr lang="en-GB" sz="1600" dirty="0"/>
              <a:t>These are some of the services for Young People. To find out more information please visit – MIND</a:t>
            </a:r>
          </a:p>
        </p:txBody>
      </p:sp>
    </p:spTree>
    <p:extLst>
      <p:ext uri="{BB962C8B-B14F-4D97-AF65-F5344CB8AC3E}">
        <p14:creationId xmlns:p14="http://schemas.microsoft.com/office/powerpoint/2010/main" val="2752458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71A69-D528-4886-9B3F-94EC9B2A2767}"/>
              </a:ext>
            </a:extLst>
          </p:cNvPr>
          <p:cNvSpPr>
            <a:spLocks noGrp="1"/>
          </p:cNvSpPr>
          <p:nvPr>
            <p:ph type="title"/>
          </p:nvPr>
        </p:nvSpPr>
        <p:spPr>
          <a:xfrm>
            <a:off x="82529" y="138589"/>
            <a:ext cx="8596668" cy="1320800"/>
          </a:xfrm>
        </p:spPr>
        <p:txBody>
          <a:bodyPr/>
          <a:lstStyle/>
          <a:p>
            <a:r>
              <a:rPr lang="en-GB" dirty="0"/>
              <a:t>Advisory Leaflet</a:t>
            </a:r>
          </a:p>
        </p:txBody>
      </p:sp>
      <p:graphicFrame>
        <p:nvGraphicFramePr>
          <p:cNvPr id="4" name="Table 4">
            <a:extLst>
              <a:ext uri="{FF2B5EF4-FFF2-40B4-BE49-F238E27FC236}">
                <a16:creationId xmlns:a16="http://schemas.microsoft.com/office/drawing/2014/main" id="{0F72E77F-F030-4875-830C-FDDD7517CE68}"/>
              </a:ext>
            </a:extLst>
          </p:cNvPr>
          <p:cNvGraphicFramePr>
            <a:graphicFrameLocks noGrp="1"/>
          </p:cNvGraphicFramePr>
          <p:nvPr>
            <p:extLst>
              <p:ext uri="{D42A27DB-BD31-4B8C-83A1-F6EECF244321}">
                <p14:modId xmlns:p14="http://schemas.microsoft.com/office/powerpoint/2010/main" val="1316917877"/>
              </p:ext>
            </p:extLst>
          </p:nvPr>
        </p:nvGraphicFramePr>
        <p:xfrm>
          <a:off x="639191" y="798989"/>
          <a:ext cx="9099614" cy="6797040"/>
        </p:xfrm>
        <a:graphic>
          <a:graphicData uri="http://schemas.openxmlformats.org/drawingml/2006/table">
            <a:tbl>
              <a:tblPr firstRow="1" bandRow="1">
                <a:tableStyleId>{5C22544A-7EE6-4342-B048-85BDC9FD1C3A}</a:tableStyleId>
              </a:tblPr>
              <a:tblGrid>
                <a:gridCol w="4549807">
                  <a:extLst>
                    <a:ext uri="{9D8B030D-6E8A-4147-A177-3AD203B41FA5}">
                      <a16:colId xmlns:a16="http://schemas.microsoft.com/office/drawing/2014/main" val="3334635127"/>
                    </a:ext>
                  </a:extLst>
                </a:gridCol>
                <a:gridCol w="4549807">
                  <a:extLst>
                    <a:ext uri="{9D8B030D-6E8A-4147-A177-3AD203B41FA5}">
                      <a16:colId xmlns:a16="http://schemas.microsoft.com/office/drawing/2014/main" val="2065304331"/>
                    </a:ext>
                  </a:extLst>
                </a:gridCol>
              </a:tblGrid>
              <a:tr h="6495199">
                <a:tc>
                  <a:txBody>
                    <a:bodyPr/>
                    <a:lstStyle/>
                    <a:p>
                      <a:r>
                        <a:rPr lang="en-GB" dirty="0"/>
                        <a:t>Relationship Matters. </a:t>
                      </a:r>
                      <a:endParaRPr lang="en-US" sz="1800" b="0" i="0" kern="1200" dirty="0">
                        <a:solidFill>
                          <a:schemeClr val="lt1"/>
                        </a:solidFill>
                        <a:effectLst/>
                        <a:latin typeface="+mn-lt"/>
                        <a:ea typeface="+mn-ea"/>
                        <a:cs typeface="+mn-cs"/>
                      </a:endParaRPr>
                    </a:p>
                    <a:p>
                      <a:endParaRPr lang="en-US" sz="1800" b="0" i="0" kern="1200" dirty="0">
                        <a:solidFill>
                          <a:schemeClr val="lt1"/>
                        </a:solidFill>
                        <a:effectLst/>
                        <a:latin typeface="+mn-lt"/>
                        <a:ea typeface="+mn-ea"/>
                        <a:cs typeface="+mn-cs"/>
                      </a:endParaRPr>
                    </a:p>
                    <a:p>
                      <a:r>
                        <a:rPr lang="en-US" sz="1400" b="0" i="0" kern="1200" dirty="0">
                          <a:solidFill>
                            <a:schemeClr val="lt1"/>
                          </a:solidFill>
                          <a:effectLst/>
                          <a:latin typeface="+mn-lt"/>
                          <a:ea typeface="+mn-ea"/>
                          <a:cs typeface="+mn-cs"/>
                        </a:rPr>
                        <a:t>Having positive relationships with both family and friends are very important to Young People. Having someone who supports Young People with a non- judgmental approach can be very positive for Young people. </a:t>
                      </a:r>
                    </a:p>
                    <a:p>
                      <a:endParaRPr lang="en-US" sz="1400" b="0" i="0" kern="1200" dirty="0">
                        <a:solidFill>
                          <a:schemeClr val="lt1"/>
                        </a:solidFill>
                        <a:effectLst/>
                        <a:latin typeface="+mn-lt"/>
                        <a:ea typeface="+mn-ea"/>
                        <a:cs typeface="+mn-cs"/>
                      </a:endParaRPr>
                    </a:p>
                    <a:p>
                      <a:r>
                        <a:rPr lang="en-US" sz="1400" b="0" i="0" kern="1200" dirty="0">
                          <a:solidFill>
                            <a:schemeClr val="lt1"/>
                          </a:solidFill>
                          <a:effectLst/>
                          <a:latin typeface="+mn-lt"/>
                          <a:ea typeface="+mn-ea"/>
                          <a:cs typeface="+mn-cs"/>
                        </a:rPr>
                        <a:t>Evidence shows that it is crucial for young people to develop relationships with professionals. These can be people like teachers, Health professionals and Youth Workers. This can have a significant impact especially when young people are going through change such as moving schools. </a:t>
                      </a:r>
                    </a:p>
                    <a:p>
                      <a:endParaRPr lang="en-US" sz="1800" b="0" i="0" kern="1200" dirty="0">
                        <a:solidFill>
                          <a:schemeClr val="lt1"/>
                        </a:solidFill>
                        <a:effectLst/>
                        <a:latin typeface="+mn-lt"/>
                        <a:ea typeface="+mn-ea"/>
                        <a:cs typeface="+mn-cs"/>
                      </a:endParaRPr>
                    </a:p>
                    <a:p>
                      <a:r>
                        <a:rPr lang="en-US" sz="1400" b="0" i="0" kern="1200" dirty="0">
                          <a:solidFill>
                            <a:schemeClr val="lt1"/>
                          </a:solidFill>
                          <a:effectLst/>
                          <a:latin typeface="+mn-lt"/>
                          <a:ea typeface="+mn-ea"/>
                          <a:cs typeface="+mn-cs"/>
                        </a:rPr>
                        <a:t>When Young people have people like Youth workers it allows then to develop a strong relationship which is then based on trust. When young people go through challenges in their lives they will not feel alone as they have a range of people to turn to. </a:t>
                      </a:r>
                    </a:p>
                    <a:p>
                      <a:endParaRPr lang="en-US" sz="1800" b="0" i="0" kern="1200" dirty="0">
                        <a:solidFill>
                          <a:schemeClr val="lt1"/>
                        </a:solidFill>
                        <a:effectLst/>
                        <a:latin typeface="+mn-lt"/>
                        <a:ea typeface="+mn-ea"/>
                        <a:cs typeface="+mn-cs"/>
                      </a:endParaRPr>
                    </a:p>
                    <a:p>
                      <a:endParaRPr lang="en-US" sz="1800" b="0" i="0" kern="1200" dirty="0">
                        <a:solidFill>
                          <a:schemeClr val="lt1"/>
                        </a:solidFill>
                        <a:effectLst/>
                        <a:latin typeface="+mn-lt"/>
                        <a:ea typeface="+mn-ea"/>
                        <a:cs typeface="+mn-cs"/>
                      </a:endParaRPr>
                    </a:p>
                  </a:txBody>
                  <a:tcPr/>
                </a:tc>
                <a:tc>
                  <a:txBody>
                    <a:bodyPr/>
                    <a:lstStyle/>
                    <a:p>
                      <a:r>
                        <a:rPr lang="en-US" sz="1800" b="0" i="0" u="none" strike="noStrike" kern="1200" dirty="0">
                          <a:solidFill>
                            <a:schemeClr val="lt1"/>
                          </a:solidFill>
                          <a:effectLst/>
                          <a:latin typeface="+mn-lt"/>
                          <a:ea typeface="+mn-ea"/>
                          <a:cs typeface="+mn-cs"/>
                        </a:rPr>
                        <a:t>Childhood</a:t>
                      </a:r>
                      <a:r>
                        <a:rPr lang="en-US" sz="1800" b="0" i="0" kern="1200" dirty="0">
                          <a:solidFill>
                            <a:schemeClr val="lt1"/>
                          </a:solidFill>
                          <a:effectLst/>
                          <a:latin typeface="+mn-lt"/>
                          <a:ea typeface="+mn-ea"/>
                          <a:cs typeface="+mn-cs"/>
                        </a:rPr>
                        <a:t> experiences </a:t>
                      </a:r>
                    </a:p>
                    <a:p>
                      <a:endParaRPr lang="en-US" sz="1800" b="0" i="0" kern="1200" dirty="0">
                        <a:solidFill>
                          <a:schemeClr val="lt1"/>
                        </a:solidFill>
                        <a:effectLst/>
                        <a:latin typeface="+mn-lt"/>
                        <a:ea typeface="+mn-ea"/>
                        <a:cs typeface="+mn-cs"/>
                      </a:endParaRPr>
                    </a:p>
                    <a:p>
                      <a:r>
                        <a:rPr lang="en-US" sz="1400" b="0" i="0" kern="1200" dirty="0">
                          <a:solidFill>
                            <a:schemeClr val="lt1"/>
                          </a:solidFill>
                          <a:effectLst/>
                          <a:latin typeface="+mn-lt"/>
                          <a:ea typeface="+mn-ea"/>
                          <a:cs typeface="+mn-cs"/>
                        </a:rPr>
                        <a:t>Childhood experiences can influence adulthood, early experiences in childhood will shape an individual's belief on themselves. There can be many positive and negative experiences which will shape an individual. Negative experiences can lead to a range of mental health problems and low self esteem where positive experiences can make an individual feel confident and good about themselves. </a:t>
                      </a:r>
                    </a:p>
                    <a:p>
                      <a:pPr algn="l"/>
                      <a:endParaRPr lang="en-US" sz="1800" b="0" i="0" kern="1200" dirty="0">
                        <a:solidFill>
                          <a:schemeClr val="lt1"/>
                        </a:solidFill>
                        <a:effectLst/>
                        <a:latin typeface="+mn-lt"/>
                        <a:ea typeface="+mn-ea"/>
                        <a:cs typeface="+mn-cs"/>
                      </a:endParaRPr>
                    </a:p>
                    <a:p>
                      <a:pPr algn="l"/>
                      <a:r>
                        <a:rPr lang="en-GB" sz="1400" b="0" i="0" kern="1200" dirty="0">
                          <a:solidFill>
                            <a:schemeClr val="lt1"/>
                          </a:solidFill>
                          <a:effectLst/>
                          <a:latin typeface="+mn-lt"/>
                          <a:ea typeface="+mn-ea"/>
                          <a:cs typeface="+mn-cs"/>
                        </a:rPr>
                        <a:t>Toxic childhood – Sue Palmer believes that 6 Social Changes can impact child development.</a:t>
                      </a:r>
                    </a:p>
                    <a:p>
                      <a:pPr algn="l"/>
                      <a:r>
                        <a:rPr lang="en-GB" sz="1400" b="0" i="0" kern="1200" dirty="0">
                          <a:solidFill>
                            <a:schemeClr val="lt1"/>
                          </a:solidFill>
                          <a:effectLst/>
                          <a:latin typeface="+mn-lt"/>
                          <a:ea typeface="+mn-ea"/>
                          <a:cs typeface="+mn-cs"/>
                        </a:rPr>
                        <a:t>These being –</a:t>
                      </a:r>
                    </a:p>
                    <a:p>
                      <a:pPr marL="285750" indent="-285750" algn="l">
                        <a:buFont typeface="Arial" panose="020B0604020202020204" pitchFamily="34" charset="0"/>
                        <a:buChar char="•"/>
                      </a:pPr>
                      <a:r>
                        <a:rPr lang="en-GB" sz="1400" dirty="0"/>
                        <a:t>The Decline in Outdoor Play</a:t>
                      </a:r>
                    </a:p>
                    <a:p>
                      <a:pPr marL="285750" indent="-285750" algn="l">
                        <a:buFont typeface="Arial" panose="020B0604020202020204" pitchFamily="34" charset="0"/>
                        <a:buChar char="•"/>
                      </a:pPr>
                      <a:r>
                        <a:rPr lang="en-GB" sz="1400" dirty="0"/>
                        <a:t>Commercialisation of Childhood</a:t>
                      </a:r>
                    </a:p>
                    <a:p>
                      <a:pPr marL="285750" indent="-285750" algn="l">
                        <a:buFont typeface="Arial" panose="020B0604020202020204" pitchFamily="34" charset="0"/>
                        <a:buChar char="•"/>
                      </a:pPr>
                      <a:r>
                        <a:rPr lang="en-GB" sz="1400" dirty="0"/>
                        <a:t>The “</a:t>
                      </a:r>
                      <a:r>
                        <a:rPr lang="en-GB" sz="1400" dirty="0" err="1"/>
                        <a:t>schoolification</a:t>
                      </a:r>
                      <a:r>
                        <a:rPr lang="en-GB" sz="1400" dirty="0"/>
                        <a:t>” of early Childhood</a:t>
                      </a:r>
                    </a:p>
                    <a:p>
                      <a:pPr marL="285750" indent="-285750" algn="l">
                        <a:buFont typeface="Arial" panose="020B0604020202020204" pitchFamily="34" charset="0"/>
                        <a:buChar char="•"/>
                      </a:pPr>
                      <a:r>
                        <a:rPr lang="en-GB" sz="1400" dirty="0"/>
                        <a:t>Screen Saturation</a:t>
                      </a:r>
                    </a:p>
                    <a:p>
                      <a:pPr marL="285750" indent="-285750" algn="l">
                        <a:buFont typeface="Arial" panose="020B0604020202020204" pitchFamily="34" charset="0"/>
                        <a:buChar char="•"/>
                      </a:pPr>
                      <a:r>
                        <a:rPr lang="en-GB" sz="1400" dirty="0"/>
                        <a:t>The decline of listening, language and communication skills. </a:t>
                      </a:r>
                    </a:p>
                    <a:p>
                      <a:pPr marL="285750" indent="-285750" algn="l">
                        <a:buFont typeface="Arial" panose="020B0604020202020204" pitchFamily="34" charset="0"/>
                        <a:buChar char="•"/>
                      </a:pPr>
                      <a:r>
                        <a:rPr lang="en-GB" sz="1400" dirty="0"/>
                        <a:t>Tests, targets and education. </a:t>
                      </a:r>
                    </a:p>
                    <a:p>
                      <a:pPr marL="285750" indent="-285750" algn="l">
                        <a:buFont typeface="Arial" panose="020B0604020202020204" pitchFamily="34" charset="0"/>
                        <a:buChar char="•"/>
                      </a:pPr>
                      <a:endParaRPr lang="en-GB" sz="1400" dirty="0"/>
                    </a:p>
                    <a:p>
                      <a:pPr marL="0" indent="0" algn="l">
                        <a:buFont typeface="Arial" panose="020B0604020202020204" pitchFamily="34" charset="0"/>
                        <a:buNone/>
                      </a:pPr>
                      <a:r>
                        <a:rPr lang="en-GB" sz="1400" u="sng" dirty="0"/>
                        <a:t>Trauma</a:t>
                      </a:r>
                    </a:p>
                    <a:p>
                      <a:pPr marL="0" indent="0" algn="l">
                        <a:buFont typeface="Arial" panose="020B0604020202020204" pitchFamily="34" charset="0"/>
                        <a:buNone/>
                      </a:pPr>
                      <a:r>
                        <a:rPr lang="en-GB" sz="1400" dirty="0"/>
                        <a:t>Childhood Trauma can  leave a lifelong affect on an Individual. If you believe your child may be traumatised in any way, It is important to get the correct support for them. </a:t>
                      </a:r>
                    </a:p>
                    <a:p>
                      <a:pPr marL="0" indent="0" algn="l">
                        <a:buFont typeface="Arial" panose="020B0604020202020204" pitchFamily="34" charset="0"/>
                        <a:buNone/>
                      </a:pPr>
                      <a:endParaRPr lang="en-GB" sz="1400" dirty="0"/>
                    </a:p>
                    <a:p>
                      <a:endParaRPr lang="en-GB" sz="1800" b="0" i="0" kern="1200" dirty="0">
                        <a:solidFill>
                          <a:schemeClr val="lt1"/>
                        </a:solidFill>
                        <a:effectLst/>
                        <a:latin typeface="+mn-lt"/>
                        <a:ea typeface="+mn-ea"/>
                        <a:cs typeface="+mn-cs"/>
                      </a:endParaRPr>
                    </a:p>
                    <a:p>
                      <a:endParaRPr lang="en-GB" sz="1800" b="0" i="0" kern="1200" dirty="0">
                        <a:solidFill>
                          <a:schemeClr val="lt1"/>
                        </a:solidFill>
                        <a:effectLst/>
                        <a:latin typeface="+mn-lt"/>
                        <a:ea typeface="+mn-ea"/>
                        <a:cs typeface="+mn-cs"/>
                      </a:endParaRPr>
                    </a:p>
                  </a:txBody>
                  <a:tcPr/>
                </a:tc>
                <a:extLst>
                  <a:ext uri="{0D108BD9-81ED-4DB2-BD59-A6C34878D82A}">
                    <a16:rowId xmlns:a16="http://schemas.microsoft.com/office/drawing/2014/main" val="709776220"/>
                  </a:ext>
                </a:extLst>
              </a:tr>
            </a:tbl>
          </a:graphicData>
        </a:graphic>
      </p:graphicFrame>
    </p:spTree>
    <p:extLst>
      <p:ext uri="{BB962C8B-B14F-4D97-AF65-F5344CB8AC3E}">
        <p14:creationId xmlns:p14="http://schemas.microsoft.com/office/powerpoint/2010/main" val="1961942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D02CA-B2D5-408B-AFD8-E955DE14F824}"/>
              </a:ext>
            </a:extLst>
          </p:cNvPr>
          <p:cNvSpPr>
            <a:spLocks noGrp="1"/>
          </p:cNvSpPr>
          <p:nvPr>
            <p:ph type="title"/>
          </p:nvPr>
        </p:nvSpPr>
        <p:spPr>
          <a:xfrm>
            <a:off x="138404" y="106454"/>
            <a:ext cx="9982140" cy="1216359"/>
          </a:xfrm>
        </p:spPr>
        <p:txBody>
          <a:bodyPr>
            <a:normAutofit fontScale="90000"/>
          </a:bodyPr>
          <a:lstStyle/>
          <a:p>
            <a:r>
              <a:rPr lang="en-GB" dirty="0"/>
              <a:t>How can Childhood Impact Young people’s Mental Health</a:t>
            </a:r>
            <a:br>
              <a:rPr lang="en-GB" sz="4000" dirty="0"/>
            </a:br>
            <a:br>
              <a:rPr lang="en-GB" sz="4000" dirty="0"/>
            </a:br>
            <a:br>
              <a:rPr lang="en-GB" sz="4000" dirty="0"/>
            </a:br>
            <a:endParaRPr lang="en-GB" sz="4000" dirty="0"/>
          </a:p>
        </p:txBody>
      </p:sp>
      <p:sp>
        <p:nvSpPr>
          <p:cNvPr id="3" name="Content Placeholder 2">
            <a:extLst>
              <a:ext uri="{FF2B5EF4-FFF2-40B4-BE49-F238E27FC236}">
                <a16:creationId xmlns:a16="http://schemas.microsoft.com/office/drawing/2014/main" id="{4A8255B6-DB39-408C-8735-2070C45781CF}"/>
              </a:ext>
            </a:extLst>
          </p:cNvPr>
          <p:cNvSpPr>
            <a:spLocks noGrp="1"/>
          </p:cNvSpPr>
          <p:nvPr>
            <p:ph idx="1"/>
          </p:nvPr>
        </p:nvSpPr>
        <p:spPr>
          <a:xfrm>
            <a:off x="505699" y="1755432"/>
            <a:ext cx="7146852" cy="2159620"/>
          </a:xfrm>
        </p:spPr>
        <p:txBody>
          <a:bodyPr>
            <a:normAutofit fontScale="77500" lnSpcReduction="20000"/>
          </a:bodyPr>
          <a:lstStyle/>
          <a:p>
            <a:r>
              <a:rPr lang="en-GB" sz="1900" dirty="0"/>
              <a:t>6 Social Changes – Sue Palmer</a:t>
            </a:r>
          </a:p>
          <a:p>
            <a:pPr lvl="1"/>
            <a:r>
              <a:rPr lang="en-GB" sz="1900" dirty="0"/>
              <a:t>The Decline in Outdoor Play</a:t>
            </a:r>
          </a:p>
          <a:p>
            <a:pPr lvl="1"/>
            <a:r>
              <a:rPr lang="en-GB" sz="1900" dirty="0"/>
              <a:t>Commercialisation of Childhood</a:t>
            </a:r>
          </a:p>
          <a:p>
            <a:pPr lvl="1"/>
            <a:r>
              <a:rPr lang="en-GB" sz="1900" dirty="0"/>
              <a:t>The “</a:t>
            </a:r>
            <a:r>
              <a:rPr lang="en-GB" sz="1900" dirty="0" err="1"/>
              <a:t>schoolification</a:t>
            </a:r>
            <a:r>
              <a:rPr lang="en-GB" sz="1900" dirty="0"/>
              <a:t>” of early Childhood</a:t>
            </a:r>
          </a:p>
          <a:p>
            <a:pPr lvl="1"/>
            <a:r>
              <a:rPr lang="en-GB" sz="1900" dirty="0"/>
              <a:t>Screen Saturation</a:t>
            </a:r>
          </a:p>
          <a:p>
            <a:pPr lvl="1"/>
            <a:r>
              <a:rPr lang="en-GB" sz="1900" dirty="0"/>
              <a:t>Tests, Targets and Education. </a:t>
            </a:r>
          </a:p>
          <a:p>
            <a:pPr lvl="1"/>
            <a:r>
              <a:rPr lang="en-GB" sz="1900" dirty="0"/>
              <a:t>Decline of listening, language and communication skills. </a:t>
            </a:r>
          </a:p>
          <a:p>
            <a:pPr marL="457200" lvl="1" indent="0">
              <a:buNone/>
            </a:pPr>
            <a:endParaRPr lang="en-GB" dirty="0"/>
          </a:p>
          <a:p>
            <a:pPr marL="457200" lvl="1" indent="0">
              <a:buNone/>
            </a:pPr>
            <a:endParaRPr lang="en-GB" dirty="0"/>
          </a:p>
          <a:p>
            <a:pPr marL="457200" lvl="1" indent="0">
              <a:buNone/>
            </a:pPr>
            <a:endParaRPr lang="en-GB" dirty="0"/>
          </a:p>
          <a:p>
            <a:pPr marL="457200" lvl="1" indent="0">
              <a:buNone/>
            </a:pPr>
            <a:endParaRPr lang="en-GB" dirty="0"/>
          </a:p>
          <a:p>
            <a:pPr marL="457200" lvl="1" indent="0">
              <a:buNone/>
            </a:pPr>
            <a:endParaRPr lang="en-GB" dirty="0"/>
          </a:p>
          <a:p>
            <a:pPr lvl="1"/>
            <a:endParaRPr lang="en-GB" dirty="0"/>
          </a:p>
          <a:p>
            <a:pPr lvl="1"/>
            <a:endParaRPr lang="en-GB" dirty="0"/>
          </a:p>
          <a:p>
            <a:pPr lvl="1"/>
            <a:endParaRPr lang="en-GB" dirty="0"/>
          </a:p>
          <a:p>
            <a:pPr lvl="1"/>
            <a:endParaRPr lang="en-GB" dirty="0"/>
          </a:p>
          <a:p>
            <a:pPr lvl="1"/>
            <a:endParaRPr lang="en-GB" dirty="0"/>
          </a:p>
        </p:txBody>
      </p:sp>
      <p:sp>
        <p:nvSpPr>
          <p:cNvPr id="6" name="Rectangle 5">
            <a:extLst>
              <a:ext uri="{FF2B5EF4-FFF2-40B4-BE49-F238E27FC236}">
                <a16:creationId xmlns:a16="http://schemas.microsoft.com/office/drawing/2014/main" id="{4285AA63-4E35-41B3-AFBF-EFBD6F1959B6}"/>
              </a:ext>
            </a:extLst>
          </p:cNvPr>
          <p:cNvSpPr/>
          <p:nvPr/>
        </p:nvSpPr>
        <p:spPr>
          <a:xfrm>
            <a:off x="357737" y="3691553"/>
            <a:ext cx="2208938" cy="830997"/>
          </a:xfrm>
          <a:prstGeom prst="rect">
            <a:avLst/>
          </a:prstGeom>
          <a:noFill/>
        </p:spPr>
        <p:txBody>
          <a:bodyPr wrap="none" lIns="91440" tIns="45720" rIns="91440" bIns="45720">
            <a:spAutoFit/>
          </a:bodyPr>
          <a:lstStyle/>
          <a:p>
            <a:pPr algn="ctr"/>
            <a:r>
              <a:rPr lang="en-US" sz="4800" b="0" cap="none" spc="0" dirty="0">
                <a:ln w="0"/>
                <a:solidFill>
                  <a:schemeClr val="accent1"/>
                </a:solidFill>
              </a:rPr>
              <a:t>Trauma</a:t>
            </a:r>
          </a:p>
        </p:txBody>
      </p:sp>
      <p:sp>
        <p:nvSpPr>
          <p:cNvPr id="7" name="Rectangle 6">
            <a:extLst>
              <a:ext uri="{FF2B5EF4-FFF2-40B4-BE49-F238E27FC236}">
                <a16:creationId xmlns:a16="http://schemas.microsoft.com/office/drawing/2014/main" id="{B102F9B4-1D47-456B-BEBD-DE3288D3312A}"/>
              </a:ext>
            </a:extLst>
          </p:cNvPr>
          <p:cNvSpPr/>
          <p:nvPr/>
        </p:nvSpPr>
        <p:spPr>
          <a:xfrm>
            <a:off x="218303" y="986832"/>
            <a:ext cx="3790076" cy="707886"/>
          </a:xfrm>
          <a:prstGeom prst="rect">
            <a:avLst/>
          </a:prstGeom>
          <a:noFill/>
        </p:spPr>
        <p:txBody>
          <a:bodyPr wrap="none" lIns="91440" tIns="45720" rIns="91440" bIns="45720">
            <a:spAutoFit/>
          </a:bodyPr>
          <a:lstStyle/>
          <a:p>
            <a:pPr algn="ctr"/>
            <a:r>
              <a:rPr lang="en-US" sz="4000" b="0" cap="none" spc="0" dirty="0">
                <a:ln w="0"/>
                <a:solidFill>
                  <a:schemeClr val="accent1"/>
                </a:solidFill>
              </a:rPr>
              <a:t>Toxic Childhood</a:t>
            </a:r>
          </a:p>
        </p:txBody>
      </p:sp>
      <p:sp>
        <p:nvSpPr>
          <p:cNvPr id="9" name="TextBox 8">
            <a:extLst>
              <a:ext uri="{FF2B5EF4-FFF2-40B4-BE49-F238E27FC236}">
                <a16:creationId xmlns:a16="http://schemas.microsoft.com/office/drawing/2014/main" id="{D55B78C0-1706-44DF-A4D9-88DFD8E360C1}"/>
              </a:ext>
            </a:extLst>
          </p:cNvPr>
          <p:cNvSpPr txBox="1"/>
          <p:nvPr/>
        </p:nvSpPr>
        <p:spPr>
          <a:xfrm>
            <a:off x="936593" y="4432985"/>
            <a:ext cx="7745767" cy="1384995"/>
          </a:xfrm>
          <a:prstGeom prst="rect">
            <a:avLst/>
          </a:prstGeom>
          <a:noFill/>
        </p:spPr>
        <p:txBody>
          <a:bodyPr wrap="square" rtlCol="0">
            <a:spAutoFit/>
          </a:bodyPr>
          <a:lstStyle/>
          <a:p>
            <a:r>
              <a:rPr lang="en-GB" sz="1600" dirty="0"/>
              <a:t>Range of things can be traumatic to a child </a:t>
            </a:r>
          </a:p>
          <a:p>
            <a:pPr marL="285750" indent="-285750">
              <a:buFont typeface="Arial" panose="020B0604020202020204" pitchFamily="34" charset="0"/>
              <a:buChar char="•"/>
            </a:pPr>
            <a:r>
              <a:rPr lang="en-GB" sz="1600" dirty="0"/>
              <a:t>Physical / sexual harm e.g. Car accident </a:t>
            </a:r>
          </a:p>
          <a:p>
            <a:pPr marL="285750" indent="-285750">
              <a:buFont typeface="Arial" panose="020B0604020202020204" pitchFamily="34" charset="0"/>
              <a:buChar char="•"/>
            </a:pPr>
            <a:r>
              <a:rPr lang="en-GB" sz="1600" dirty="0"/>
              <a:t>Ongoing Stress – e.g. Victim of bullying , Living in an unsafe neighbourhood. </a:t>
            </a:r>
          </a:p>
          <a:p>
            <a:pPr marL="285750" indent="-285750">
              <a:buFont typeface="Arial" panose="020B0604020202020204" pitchFamily="34" charset="0"/>
              <a:buChar char="•"/>
            </a:pPr>
            <a:r>
              <a:rPr lang="en-GB" sz="1600" dirty="0"/>
              <a:t>Watching loved ones suffer.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009886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EB4A-38BB-466D-B3AD-85C2D92613F9}"/>
              </a:ext>
            </a:extLst>
          </p:cNvPr>
          <p:cNvSpPr>
            <a:spLocks noGrp="1"/>
          </p:cNvSpPr>
          <p:nvPr>
            <p:ph type="title"/>
          </p:nvPr>
        </p:nvSpPr>
        <p:spPr>
          <a:xfrm>
            <a:off x="227283" y="305910"/>
            <a:ext cx="8596668" cy="1320800"/>
          </a:xfrm>
        </p:spPr>
        <p:txBody>
          <a:bodyPr/>
          <a:lstStyle/>
          <a:p>
            <a:r>
              <a:rPr lang="en-GB" dirty="0"/>
              <a:t>Support for Young People</a:t>
            </a:r>
          </a:p>
        </p:txBody>
      </p:sp>
      <p:sp>
        <p:nvSpPr>
          <p:cNvPr id="3" name="Content Placeholder 2">
            <a:extLst>
              <a:ext uri="{FF2B5EF4-FFF2-40B4-BE49-F238E27FC236}">
                <a16:creationId xmlns:a16="http://schemas.microsoft.com/office/drawing/2014/main" id="{64B9F102-7E73-4ECD-8C18-AFF27200B0A5}"/>
              </a:ext>
            </a:extLst>
          </p:cNvPr>
          <p:cNvSpPr>
            <a:spLocks noGrp="1"/>
          </p:cNvSpPr>
          <p:nvPr>
            <p:ph idx="1"/>
          </p:nvPr>
        </p:nvSpPr>
        <p:spPr>
          <a:xfrm>
            <a:off x="444520" y="1436156"/>
            <a:ext cx="2554138" cy="3885104"/>
          </a:xfrm>
        </p:spPr>
        <p:txBody>
          <a:bodyPr>
            <a:normAutofit lnSpcReduction="10000"/>
          </a:bodyPr>
          <a:lstStyle/>
          <a:p>
            <a:pPr>
              <a:buFont typeface="Wingdings" panose="05000000000000000000" pitchFamily="2" charset="2"/>
              <a:buChar char="Ø"/>
            </a:pPr>
            <a:r>
              <a:rPr lang="en-GB" dirty="0"/>
              <a:t>Action for children </a:t>
            </a:r>
          </a:p>
          <a:p>
            <a:pPr>
              <a:buFont typeface="Wingdings" panose="05000000000000000000" pitchFamily="2" charset="2"/>
              <a:buChar char="Ø"/>
            </a:pPr>
            <a:r>
              <a:rPr lang="en-GB" dirty="0"/>
              <a:t>Anxiety UK </a:t>
            </a:r>
          </a:p>
          <a:p>
            <a:pPr>
              <a:buFont typeface="Wingdings" panose="05000000000000000000" pitchFamily="2" charset="2"/>
              <a:buChar char="Ø"/>
            </a:pPr>
            <a:r>
              <a:rPr lang="en-GB" dirty="0"/>
              <a:t>Beat </a:t>
            </a:r>
          </a:p>
          <a:p>
            <a:pPr>
              <a:buFont typeface="Wingdings" panose="05000000000000000000" pitchFamily="2" charset="2"/>
              <a:buChar char="Ø"/>
            </a:pPr>
            <a:r>
              <a:rPr lang="en-GB" dirty="0"/>
              <a:t>CALM </a:t>
            </a:r>
          </a:p>
          <a:p>
            <a:pPr>
              <a:buFont typeface="Wingdings" panose="05000000000000000000" pitchFamily="2" charset="2"/>
              <a:buChar char="Ø"/>
            </a:pPr>
            <a:r>
              <a:rPr lang="en-GB" dirty="0"/>
              <a:t>Centrepoint</a:t>
            </a:r>
          </a:p>
          <a:p>
            <a:pPr>
              <a:buFont typeface="Wingdings" panose="05000000000000000000" pitchFamily="2" charset="2"/>
              <a:buChar char="Ø"/>
            </a:pPr>
            <a:r>
              <a:rPr lang="en-GB" dirty="0"/>
              <a:t>Childline</a:t>
            </a:r>
          </a:p>
          <a:p>
            <a:pPr>
              <a:buFont typeface="Wingdings" panose="05000000000000000000" pitchFamily="2" charset="2"/>
              <a:buChar char="Ø"/>
            </a:pPr>
            <a:r>
              <a:rPr lang="en-GB" dirty="0"/>
              <a:t>FRANK</a:t>
            </a:r>
          </a:p>
          <a:p>
            <a:pPr>
              <a:buFont typeface="Wingdings" panose="05000000000000000000" pitchFamily="2" charset="2"/>
              <a:buChar char="Ø"/>
            </a:pPr>
            <a:r>
              <a:rPr lang="en-GB" dirty="0"/>
              <a:t>Hope again </a:t>
            </a:r>
          </a:p>
          <a:p>
            <a:pPr>
              <a:buFont typeface="Wingdings" panose="05000000000000000000" pitchFamily="2" charset="2"/>
              <a:buChar char="Ø"/>
            </a:pPr>
            <a:r>
              <a:rPr lang="en-GB" dirty="0"/>
              <a:t>Hub for Hope </a:t>
            </a:r>
          </a:p>
          <a:p>
            <a:pPr>
              <a:buFont typeface="Wingdings" panose="05000000000000000000" pitchFamily="2" charset="2"/>
              <a:buChar char="Ø"/>
            </a:pPr>
            <a:r>
              <a:rPr lang="en-GB" dirty="0" err="1"/>
              <a:t>Kooth</a:t>
            </a:r>
            <a:endParaRPr lang="en-GB" dirty="0"/>
          </a:p>
        </p:txBody>
      </p:sp>
      <p:sp>
        <p:nvSpPr>
          <p:cNvPr id="4" name="TextBox 3">
            <a:extLst>
              <a:ext uri="{FF2B5EF4-FFF2-40B4-BE49-F238E27FC236}">
                <a16:creationId xmlns:a16="http://schemas.microsoft.com/office/drawing/2014/main" id="{3F8CA5BC-E165-4E35-B70B-947839E1B217}"/>
              </a:ext>
            </a:extLst>
          </p:cNvPr>
          <p:cNvSpPr txBox="1"/>
          <p:nvPr/>
        </p:nvSpPr>
        <p:spPr>
          <a:xfrm>
            <a:off x="3215894" y="1350942"/>
            <a:ext cx="3293616" cy="3970318"/>
          </a:xfrm>
          <a:prstGeom prst="rect">
            <a:avLst/>
          </a:prstGeom>
          <a:noFill/>
        </p:spPr>
        <p:txBody>
          <a:bodyPr wrap="square" rtlCol="0">
            <a:spAutoFit/>
          </a:bodyPr>
          <a:lstStyle/>
          <a:p>
            <a:pPr marL="285750" indent="-285750">
              <a:buClr>
                <a:schemeClr val="accent1"/>
              </a:buClr>
              <a:buFont typeface="Wingdings" panose="05000000000000000000" pitchFamily="2" charset="2"/>
              <a:buChar char="Ø"/>
            </a:pPr>
            <a:r>
              <a:rPr lang="en-GB" dirty="0"/>
              <a:t>Me and my mind </a:t>
            </a:r>
          </a:p>
          <a:p>
            <a:pPr marL="285750" indent="-285750">
              <a:buClr>
                <a:schemeClr val="accent1"/>
              </a:buClr>
              <a:buFont typeface="Wingdings" panose="05000000000000000000" pitchFamily="2" charset="2"/>
              <a:buChar char="Ø"/>
            </a:pPr>
            <a:r>
              <a:rPr lang="en-GB" dirty="0"/>
              <a:t>Mencap</a:t>
            </a:r>
          </a:p>
          <a:p>
            <a:pPr marL="285750" indent="-285750">
              <a:buClr>
                <a:schemeClr val="accent1"/>
              </a:buClr>
              <a:buFont typeface="Wingdings" panose="05000000000000000000" pitchFamily="2" charset="2"/>
              <a:buChar char="Ø"/>
            </a:pPr>
            <a:r>
              <a:rPr lang="en-GB" dirty="0"/>
              <a:t>NHS Go </a:t>
            </a:r>
          </a:p>
          <a:p>
            <a:pPr marL="285750" indent="-285750">
              <a:buClr>
                <a:schemeClr val="accent1"/>
              </a:buClr>
              <a:buFont typeface="Wingdings" panose="05000000000000000000" pitchFamily="2" charset="2"/>
              <a:buChar char="Ø"/>
            </a:pPr>
            <a:r>
              <a:rPr lang="en-GB" dirty="0"/>
              <a:t>No Panic</a:t>
            </a:r>
          </a:p>
          <a:p>
            <a:pPr marL="285750" indent="-285750">
              <a:buClr>
                <a:schemeClr val="accent1"/>
              </a:buClr>
              <a:buFont typeface="Wingdings" panose="05000000000000000000" pitchFamily="2" charset="2"/>
              <a:buChar char="Ø"/>
            </a:pPr>
            <a:r>
              <a:rPr lang="en-GB" dirty="0"/>
              <a:t>OCD Youth </a:t>
            </a:r>
          </a:p>
          <a:p>
            <a:pPr marL="285750" indent="-285750">
              <a:buClr>
                <a:schemeClr val="accent1"/>
              </a:buClr>
              <a:buFont typeface="Wingdings" panose="05000000000000000000" pitchFamily="2" charset="2"/>
              <a:buChar char="Ø"/>
            </a:pPr>
            <a:r>
              <a:rPr lang="en-GB" dirty="0"/>
              <a:t>On my mind </a:t>
            </a:r>
          </a:p>
          <a:p>
            <a:pPr marL="285750" indent="-285750">
              <a:buClr>
                <a:schemeClr val="accent1"/>
              </a:buClr>
              <a:buFont typeface="Wingdings" panose="05000000000000000000" pitchFamily="2" charset="2"/>
              <a:buChar char="Ø"/>
            </a:pPr>
            <a:r>
              <a:rPr lang="en-GB" dirty="0"/>
              <a:t>Refuge </a:t>
            </a:r>
          </a:p>
          <a:p>
            <a:pPr marL="285750" indent="-285750">
              <a:buClr>
                <a:schemeClr val="accent1"/>
              </a:buClr>
              <a:buFont typeface="Wingdings" panose="05000000000000000000" pitchFamily="2" charset="2"/>
              <a:buChar char="Ø"/>
            </a:pPr>
            <a:r>
              <a:rPr lang="en-GB" dirty="0"/>
              <a:t>Relate </a:t>
            </a:r>
          </a:p>
          <a:p>
            <a:pPr marL="285750" indent="-285750">
              <a:buClr>
                <a:schemeClr val="accent1"/>
              </a:buClr>
              <a:buFont typeface="Wingdings" panose="05000000000000000000" pitchFamily="2" charset="2"/>
              <a:buChar char="Ø"/>
            </a:pPr>
            <a:r>
              <a:rPr lang="en-GB" dirty="0"/>
              <a:t>Safe line</a:t>
            </a:r>
          </a:p>
          <a:p>
            <a:pPr marL="285750" indent="-285750">
              <a:buClr>
                <a:schemeClr val="accent1"/>
              </a:buClr>
              <a:buFont typeface="Wingdings" panose="05000000000000000000" pitchFamily="2" charset="2"/>
              <a:buChar char="Ø"/>
            </a:pPr>
            <a:r>
              <a:rPr lang="en-GB" dirty="0"/>
              <a:t>Samaritans </a:t>
            </a:r>
          </a:p>
          <a:p>
            <a:pPr marL="285750" indent="-285750">
              <a:buClr>
                <a:schemeClr val="accent1"/>
              </a:buClr>
              <a:buFont typeface="Wingdings" panose="05000000000000000000" pitchFamily="2" charset="2"/>
              <a:buChar char="Ø"/>
            </a:pPr>
            <a:r>
              <a:rPr lang="en-GB" dirty="0"/>
              <a:t>The mix</a:t>
            </a:r>
          </a:p>
          <a:p>
            <a:pPr marL="285750" indent="-285750">
              <a:buClr>
                <a:schemeClr val="accent1"/>
              </a:buClr>
              <a:buFont typeface="Wingdings" panose="05000000000000000000" pitchFamily="2" charset="2"/>
              <a:buChar char="Ø"/>
            </a:pPr>
            <a:r>
              <a:rPr lang="en-GB" dirty="0"/>
              <a:t>Time to change</a:t>
            </a:r>
          </a:p>
          <a:p>
            <a:pPr marL="285750" indent="-285750">
              <a:buClr>
                <a:schemeClr val="accent1"/>
              </a:buClr>
              <a:buFont typeface="Wingdings" panose="05000000000000000000" pitchFamily="2" charset="2"/>
              <a:buChar char="Ø"/>
            </a:pPr>
            <a:r>
              <a:rPr lang="en-GB" dirty="0"/>
              <a:t>Victim Support </a:t>
            </a:r>
          </a:p>
          <a:p>
            <a:pPr marL="285750" indent="-285750">
              <a:buClr>
                <a:schemeClr val="accent1"/>
              </a:buClr>
              <a:buFont typeface="Wingdings" panose="05000000000000000000" pitchFamily="2" charset="2"/>
              <a:buChar char="Ø"/>
            </a:pPr>
            <a:endParaRPr lang="en-GB" dirty="0"/>
          </a:p>
        </p:txBody>
      </p:sp>
      <p:sp>
        <p:nvSpPr>
          <p:cNvPr id="5" name="TextBox 4">
            <a:extLst>
              <a:ext uri="{FF2B5EF4-FFF2-40B4-BE49-F238E27FC236}">
                <a16:creationId xmlns:a16="http://schemas.microsoft.com/office/drawing/2014/main" id="{B943F3D6-A1D3-412B-BC1E-CE6D5E333490}"/>
              </a:ext>
            </a:extLst>
          </p:cNvPr>
          <p:cNvSpPr txBox="1"/>
          <p:nvPr/>
        </p:nvSpPr>
        <p:spPr>
          <a:xfrm>
            <a:off x="5731172" y="2086639"/>
            <a:ext cx="2370338" cy="923330"/>
          </a:xfrm>
          <a:prstGeom prst="rect">
            <a:avLst/>
          </a:prstGeom>
          <a:noFill/>
        </p:spPr>
        <p:txBody>
          <a:bodyPr wrap="square" rtlCol="0">
            <a:spAutoFit/>
          </a:bodyPr>
          <a:lstStyle/>
          <a:p>
            <a:pPr marL="285750" indent="-285750">
              <a:buFont typeface="Wingdings" panose="05000000000000000000" pitchFamily="2" charset="2"/>
              <a:buChar char="Ø"/>
            </a:pPr>
            <a:r>
              <a:rPr lang="en-GB" dirty="0"/>
              <a:t>Women's Aid </a:t>
            </a:r>
          </a:p>
          <a:p>
            <a:pPr marL="285750" indent="-285750">
              <a:buFont typeface="Wingdings" panose="05000000000000000000" pitchFamily="2" charset="2"/>
              <a:buChar char="Ø"/>
            </a:pPr>
            <a:r>
              <a:rPr lang="en-GB" dirty="0"/>
              <a:t>Young Minds </a:t>
            </a:r>
          </a:p>
          <a:p>
            <a:pPr marL="285750" indent="-285750">
              <a:buFont typeface="Wingdings" panose="05000000000000000000" pitchFamily="2" charset="2"/>
              <a:buChar char="Ø"/>
            </a:pPr>
            <a:r>
              <a:rPr lang="en-GB" dirty="0"/>
              <a:t>Youth Access</a:t>
            </a:r>
          </a:p>
        </p:txBody>
      </p:sp>
    </p:spTree>
    <p:extLst>
      <p:ext uri="{BB962C8B-B14F-4D97-AF65-F5344CB8AC3E}">
        <p14:creationId xmlns:p14="http://schemas.microsoft.com/office/powerpoint/2010/main" val="1121014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18836-4992-4674-9462-173BCBF58725}"/>
              </a:ext>
            </a:extLst>
          </p:cNvPr>
          <p:cNvSpPr>
            <a:spLocks noGrp="1"/>
          </p:cNvSpPr>
          <p:nvPr>
            <p:ph type="title"/>
          </p:nvPr>
        </p:nvSpPr>
        <p:spPr/>
        <p:txBody>
          <a:bodyPr/>
          <a:lstStyle/>
          <a:p>
            <a:r>
              <a:rPr lang="en-GB" dirty="0"/>
              <a:t>Thank You- Hope you enjoyed. </a:t>
            </a:r>
          </a:p>
        </p:txBody>
      </p:sp>
      <p:sp>
        <p:nvSpPr>
          <p:cNvPr id="3" name="Content Placeholder 2">
            <a:extLst>
              <a:ext uri="{FF2B5EF4-FFF2-40B4-BE49-F238E27FC236}">
                <a16:creationId xmlns:a16="http://schemas.microsoft.com/office/drawing/2014/main" id="{703A4D99-D5CD-4F58-B251-3E12D6C2D38B}"/>
              </a:ext>
            </a:extLst>
          </p:cNvPr>
          <p:cNvSpPr>
            <a:spLocks noGrp="1"/>
          </p:cNvSpPr>
          <p:nvPr>
            <p:ph idx="1"/>
          </p:nvPr>
        </p:nvSpPr>
        <p:spPr/>
        <p:txBody>
          <a:bodyPr/>
          <a:lstStyle/>
          <a:p>
            <a:r>
              <a:rPr lang="en-GB" dirty="0"/>
              <a:t>Any Questions? </a:t>
            </a:r>
          </a:p>
        </p:txBody>
      </p:sp>
    </p:spTree>
    <p:extLst>
      <p:ext uri="{BB962C8B-B14F-4D97-AF65-F5344CB8AC3E}">
        <p14:creationId xmlns:p14="http://schemas.microsoft.com/office/powerpoint/2010/main" val="33633191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5818E-3AE6-4E14-A430-7495924338FB}"/>
              </a:ext>
            </a:extLst>
          </p:cNvPr>
          <p:cNvSpPr>
            <a:spLocks noGrp="1"/>
          </p:cNvSpPr>
          <p:nvPr>
            <p:ph type="title"/>
          </p:nvPr>
        </p:nvSpPr>
        <p:spPr>
          <a:xfrm>
            <a:off x="292964" y="194075"/>
            <a:ext cx="8596668" cy="1320800"/>
          </a:xfrm>
        </p:spPr>
        <p:txBody>
          <a:bodyPr/>
          <a:lstStyle/>
          <a:p>
            <a:r>
              <a:rPr lang="en-GB" dirty="0"/>
              <a:t>References </a:t>
            </a:r>
          </a:p>
        </p:txBody>
      </p:sp>
      <p:sp>
        <p:nvSpPr>
          <p:cNvPr id="3" name="Content Placeholder 2">
            <a:extLst>
              <a:ext uri="{FF2B5EF4-FFF2-40B4-BE49-F238E27FC236}">
                <a16:creationId xmlns:a16="http://schemas.microsoft.com/office/drawing/2014/main" id="{A16035DF-0C8C-4440-AF06-4E3DE2BE490D}"/>
              </a:ext>
            </a:extLst>
          </p:cNvPr>
          <p:cNvSpPr>
            <a:spLocks noGrp="1"/>
          </p:cNvSpPr>
          <p:nvPr>
            <p:ph idx="1"/>
          </p:nvPr>
        </p:nvSpPr>
        <p:spPr>
          <a:xfrm>
            <a:off x="292964" y="854475"/>
            <a:ext cx="9286041" cy="5149049"/>
          </a:xfrm>
        </p:spPr>
        <p:txBody>
          <a:bodyPr>
            <a:normAutofit fontScale="70000" lnSpcReduction="20000"/>
          </a:bodyPr>
          <a:lstStyle/>
          <a:p>
            <a:r>
              <a:rPr lang="en-GB" sz="1400" dirty="0"/>
              <a:t>Young minds (2021) Mental Health. Available at </a:t>
            </a:r>
            <a:r>
              <a:rPr lang="en-GB" sz="1400" dirty="0">
                <a:hlinkClick r:id="rId2"/>
              </a:rPr>
              <a:t>https://youngminds.org.uk/</a:t>
            </a:r>
            <a:r>
              <a:rPr lang="en-GB" sz="1400" dirty="0"/>
              <a:t> Accessed on 18</a:t>
            </a:r>
            <a:r>
              <a:rPr lang="en-GB" sz="1400" baseline="30000" dirty="0"/>
              <a:t>th</a:t>
            </a:r>
            <a:r>
              <a:rPr lang="en-GB" sz="1400" dirty="0"/>
              <a:t> March 2021</a:t>
            </a:r>
          </a:p>
          <a:p>
            <a:r>
              <a:rPr lang="en-GB" sz="1400" dirty="0" err="1"/>
              <a:t>Marshall.L</a:t>
            </a:r>
            <a:r>
              <a:rPr lang="en-GB" sz="1400" dirty="0"/>
              <a:t> (2020) The Health Foundation. Available at </a:t>
            </a:r>
            <a:r>
              <a:rPr lang="en-GB" sz="1400" dirty="0">
                <a:hlinkClick r:id="rId3"/>
              </a:rPr>
              <a:t>https://www.health.org.uk/news-and-comment/blogs/emerging-evidence-on-covid-19s-impact-on-mental-health-and-health?gclid=EAIaIQobChMIhbHXzrnL7wIVmu7tCh3xagIKEAAYASAAEgI4rfD_BwE</a:t>
            </a:r>
            <a:r>
              <a:rPr lang="en-GB" sz="1400" dirty="0"/>
              <a:t> Accessed on 18</a:t>
            </a:r>
            <a:r>
              <a:rPr lang="en-GB" sz="1400" baseline="30000" dirty="0"/>
              <a:t>th</a:t>
            </a:r>
            <a:r>
              <a:rPr lang="en-GB" sz="1400" dirty="0"/>
              <a:t> March 2021</a:t>
            </a:r>
          </a:p>
          <a:p>
            <a:r>
              <a:rPr lang="en-GB" sz="1400" dirty="0" err="1"/>
              <a:t>Mead.E</a:t>
            </a:r>
            <a:r>
              <a:rPr lang="en-GB" sz="1400" dirty="0"/>
              <a:t> (2020) Positive psychology. Available at </a:t>
            </a:r>
            <a:r>
              <a:rPr lang="en-GB" sz="1400" dirty="0">
                <a:hlinkClick r:id="rId4"/>
              </a:rPr>
              <a:t>https://positivepsychology.com/benefits-of-happiness/</a:t>
            </a:r>
            <a:r>
              <a:rPr lang="en-GB" sz="1400" dirty="0"/>
              <a:t> Accessed on 20</a:t>
            </a:r>
            <a:r>
              <a:rPr lang="en-GB" sz="1400" baseline="30000" dirty="0"/>
              <a:t>th</a:t>
            </a:r>
            <a:r>
              <a:rPr lang="en-GB" sz="1400" dirty="0"/>
              <a:t> March 2021. </a:t>
            </a:r>
          </a:p>
          <a:p>
            <a:r>
              <a:rPr lang="en-GB" sz="1400" dirty="0" err="1"/>
              <a:t>Adamson.P</a:t>
            </a:r>
            <a:r>
              <a:rPr lang="en-GB" sz="1400" dirty="0"/>
              <a:t> (No Date) Child wellbeing in rich countries. Available at </a:t>
            </a:r>
            <a:r>
              <a:rPr lang="en-GB" sz="1400" dirty="0">
                <a:hlinkClick r:id="rId5"/>
              </a:rPr>
              <a:t>https://www.unicef-irc.org/publications/683-child-well-being-in-rich-countries-a-comparative-overview.html</a:t>
            </a:r>
            <a:r>
              <a:rPr lang="en-GB" sz="1400" dirty="0"/>
              <a:t> Accessed on 20th March 2021. </a:t>
            </a:r>
          </a:p>
          <a:p>
            <a:r>
              <a:rPr lang="en-GB" sz="1400" dirty="0"/>
              <a:t>5 steps to mental wellbeing (No Date) NHS. Available at </a:t>
            </a:r>
            <a:r>
              <a:rPr lang="en-GB" sz="1400" dirty="0">
                <a:hlinkClick r:id="rId6"/>
              </a:rPr>
              <a:t>https://www.nhs.uk/mental-health/self-help/guides-tools-and-activities/five-steps-to-mental-wellbeing/</a:t>
            </a:r>
            <a:r>
              <a:rPr lang="en-GB" sz="1400" dirty="0"/>
              <a:t> Accessed on 20</a:t>
            </a:r>
            <a:r>
              <a:rPr lang="en-GB" sz="1400" baseline="30000" dirty="0"/>
              <a:t>th</a:t>
            </a:r>
            <a:r>
              <a:rPr lang="en-GB" sz="1400" dirty="0"/>
              <a:t> March 2021. </a:t>
            </a:r>
          </a:p>
          <a:p>
            <a:r>
              <a:rPr lang="en-GB" sz="1400" dirty="0"/>
              <a:t>Edmund, C (2020), </a:t>
            </a:r>
            <a:r>
              <a:rPr lang="en-GB" sz="1400" i="1" dirty="0"/>
              <a:t>These are the countries where children are most satisfied with their lives. </a:t>
            </a:r>
            <a:r>
              <a:rPr lang="en-GB" sz="1400" dirty="0"/>
              <a:t>Available at: </a:t>
            </a:r>
            <a:r>
              <a:rPr lang="en-GB" sz="1400" dirty="0">
                <a:hlinkClick r:id="rId7"/>
              </a:rPr>
              <a:t>https://www.weforum.org/agenda/2020/09/child-well-being-health-happiness-unicef-report/</a:t>
            </a:r>
            <a:r>
              <a:rPr lang="en-GB" sz="1400" dirty="0"/>
              <a:t> Accessed on 23</a:t>
            </a:r>
            <a:r>
              <a:rPr lang="en-GB" sz="1400" baseline="30000" dirty="0"/>
              <a:t>rd</a:t>
            </a:r>
            <a:r>
              <a:rPr lang="en-GB" sz="1400" dirty="0"/>
              <a:t> March 2021. </a:t>
            </a:r>
          </a:p>
          <a:p>
            <a:r>
              <a:rPr lang="en-GB" sz="1400" dirty="0"/>
              <a:t>Palmer, S. (2015). </a:t>
            </a:r>
            <a:r>
              <a:rPr lang="en-GB" sz="1400" i="1" dirty="0"/>
              <a:t>Toxic childhood : how the modern world is damaging our children and what we can do about it</a:t>
            </a:r>
            <a:r>
              <a:rPr lang="en-GB" sz="1400" dirty="0"/>
              <a:t> (New edition.). Orion. </a:t>
            </a:r>
          </a:p>
          <a:p>
            <a:r>
              <a:rPr lang="en-GB" sz="1400" dirty="0" err="1"/>
              <a:t>Tansley</a:t>
            </a:r>
            <a:r>
              <a:rPr lang="en-GB" sz="1400" dirty="0"/>
              <a:t>, J. (2006). </a:t>
            </a:r>
            <a:r>
              <a:rPr lang="en-GB" sz="1400" i="1" dirty="0"/>
              <a:t>Children at risk of toxic waste; Sue Palmer tells Janet </a:t>
            </a:r>
            <a:r>
              <a:rPr lang="en-GB" sz="1400" i="1" dirty="0" err="1"/>
              <a:t>Tansley</a:t>
            </a:r>
            <a:r>
              <a:rPr lang="en-GB" sz="1400" i="1" dirty="0"/>
              <a:t> how youngsters are being damaged by modern life. </a:t>
            </a:r>
            <a:r>
              <a:rPr lang="en-GB" sz="1400" dirty="0"/>
              <a:t>[MAIN Edition]</a:t>
            </a:r>
            <a:r>
              <a:rPr lang="en-GB" sz="1400" i="1" dirty="0"/>
              <a:t>. Liverpool Echo</a:t>
            </a:r>
            <a:r>
              <a:rPr lang="en-GB" sz="1400" dirty="0"/>
              <a:t>, 20, 6</a:t>
            </a:r>
            <a:r>
              <a:rPr lang="en-GB" sz="1400" baseline="30000" dirty="0"/>
              <a:t>th</a:t>
            </a:r>
            <a:r>
              <a:rPr lang="en-GB" sz="1400" dirty="0"/>
              <a:t> September 2006 . Available at  </a:t>
            </a:r>
            <a:r>
              <a:rPr lang="en-GB" sz="1400" dirty="0">
                <a:hlinkClick r:id="rId8"/>
              </a:rPr>
              <a:t>https://search-proquest-com.ezproxy.uwtsd.ac.uk/docview/340410051?accountid=130472</a:t>
            </a:r>
            <a:r>
              <a:rPr lang="en-GB" sz="1400" dirty="0"/>
              <a:t> Accessed on 23</a:t>
            </a:r>
            <a:r>
              <a:rPr lang="en-GB" sz="1400" baseline="30000" dirty="0"/>
              <a:t>rd</a:t>
            </a:r>
            <a:r>
              <a:rPr lang="en-GB" sz="1400" dirty="0"/>
              <a:t> March 2021</a:t>
            </a:r>
          </a:p>
          <a:p>
            <a:pPr marL="0" indent="0">
              <a:buNone/>
            </a:pPr>
            <a:endParaRPr lang="en-GB" sz="1400" dirty="0"/>
          </a:p>
          <a:p>
            <a:r>
              <a:rPr lang="en-GB" sz="1400" dirty="0"/>
              <a:t>UNICEF (2020) </a:t>
            </a:r>
            <a:r>
              <a:rPr lang="en-GB" sz="1400" i="1" dirty="0" err="1"/>
              <a:t>Innocenti</a:t>
            </a:r>
            <a:r>
              <a:rPr lang="en-GB" sz="1400" i="1" dirty="0"/>
              <a:t> Report Card 16 ‘Worlds of Influence Understanding What Shapes Child Well-being in Rich Countries’</a:t>
            </a:r>
            <a:r>
              <a:rPr lang="en-GB" sz="1400" dirty="0"/>
              <a:t>.  Available at: </a:t>
            </a:r>
            <a:r>
              <a:rPr lang="en-GB" sz="1400" dirty="0">
                <a:hlinkClick r:id="rId9"/>
              </a:rPr>
              <a:t>https://www.unicef-irc.org/publications/pdf/Report-Card-16-Worlds-of-Influence-child-wellbeing.pdf</a:t>
            </a:r>
            <a:r>
              <a:rPr lang="en-GB" sz="1400" dirty="0"/>
              <a:t> Accessed on 23rd March 2021/</a:t>
            </a:r>
          </a:p>
          <a:p>
            <a:pPr marL="0" indent="0">
              <a:buNone/>
            </a:pPr>
            <a:endParaRPr lang="en-GB" sz="1400" dirty="0"/>
          </a:p>
          <a:p>
            <a:r>
              <a:rPr lang="en-GB" sz="1400" dirty="0"/>
              <a:t>UNICEF (no date) </a:t>
            </a:r>
            <a:r>
              <a:rPr lang="en-GB" sz="1400" i="1" dirty="0"/>
              <a:t>The well-being of children: how does the UK score? UNICEF UK Report Card 11.  </a:t>
            </a:r>
            <a:r>
              <a:rPr lang="en-GB" sz="1400" dirty="0"/>
              <a:t>Available at: </a:t>
            </a:r>
            <a:r>
              <a:rPr lang="en-GB" sz="1400" dirty="0">
                <a:hlinkClick r:id="rId10"/>
              </a:rPr>
              <a:t>https://www.unicef.org.uk/wp-content/uploads/2013/04/ReportCard11_CYP.pdf</a:t>
            </a:r>
            <a:r>
              <a:rPr lang="en-GB" sz="1400" dirty="0"/>
              <a:t> Accessed on 23rd March 2021. </a:t>
            </a:r>
          </a:p>
          <a:p>
            <a:r>
              <a:rPr lang="en-GB" sz="1400" dirty="0" err="1"/>
              <a:t>Moss.S</a:t>
            </a:r>
            <a:r>
              <a:rPr lang="en-GB" sz="1400" dirty="0"/>
              <a:t> (2012) Natural Childhood. Available at </a:t>
            </a:r>
            <a:r>
              <a:rPr lang="en-GB" sz="1400" dirty="0">
                <a:hlinkClick r:id="rId11"/>
              </a:rPr>
              <a:t>https://nt.global.ssl.fastly.net/documents/read-our-natural-childhood-report.pdf</a:t>
            </a:r>
            <a:r>
              <a:rPr lang="en-GB" sz="1400" dirty="0"/>
              <a:t> Accessed on 23rd March 2021. </a:t>
            </a:r>
          </a:p>
          <a:p>
            <a:r>
              <a:rPr lang="en-GB" sz="1400" dirty="0"/>
              <a:t>Youth Work in Wales Review Group (2018) Youth Work in Wales; Principles and Purposes. Available at </a:t>
            </a:r>
            <a:r>
              <a:rPr lang="en-GB" sz="1400" dirty="0">
                <a:hlinkClick r:id="rId12"/>
              </a:rPr>
              <a:t>https://www.cwvys.org.uk/wp-content/uploads/2018/11/YOUTH-WORK-IN-WALES-PRINCIPLES-AND-PURPOSES.pdf</a:t>
            </a:r>
            <a:r>
              <a:rPr lang="en-GB" sz="1400" dirty="0"/>
              <a:t> Accessed on 24th March 2021</a:t>
            </a:r>
          </a:p>
          <a:p>
            <a:r>
              <a:rPr lang="en-GB" sz="1400" dirty="0"/>
              <a:t>Mind (2021) Finding Support. Available at </a:t>
            </a:r>
            <a:r>
              <a:rPr lang="en-GB" sz="1400" dirty="0">
                <a:hlinkClick r:id="rId13"/>
              </a:rPr>
              <a:t>https://www.mind.org.uk/information-support/for-children-and-young-people/finding-support/</a:t>
            </a:r>
            <a:r>
              <a:rPr lang="en-GB" sz="1400" dirty="0"/>
              <a:t> Accessed on 25/03/2021</a:t>
            </a:r>
          </a:p>
        </p:txBody>
      </p:sp>
    </p:spTree>
    <p:extLst>
      <p:ext uri="{BB962C8B-B14F-4D97-AF65-F5344CB8AC3E}">
        <p14:creationId xmlns:p14="http://schemas.microsoft.com/office/powerpoint/2010/main" val="336407718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1650</TotalTime>
  <Words>1082</Words>
  <Application>Microsoft Office PowerPoint</Application>
  <PresentationFormat>Widescreen</PresentationFormat>
  <Paragraphs>138</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Trebuchet MS</vt:lpstr>
      <vt:lpstr>Wingdings</vt:lpstr>
      <vt:lpstr>Wingdings 3</vt:lpstr>
      <vt:lpstr>Facet</vt:lpstr>
      <vt:lpstr>Good Morning</vt:lpstr>
      <vt:lpstr>Advisory Leaflet</vt:lpstr>
      <vt:lpstr>Advisory Leaflet</vt:lpstr>
      <vt:lpstr>How can Childhood Impact Young people’s Mental Health   </vt:lpstr>
      <vt:lpstr>Support for Young People</vt:lpstr>
      <vt:lpstr>Thank You- Hope you enjoyed.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Good Morning</dc:title>
  <dc:creator>Carys Gwenllian Hughes (1701464)</dc:creator>
  <cp:lastModifiedBy>Carys Gwenllian Hughes (1701464)</cp:lastModifiedBy>
  <cp:revision>28</cp:revision>
  <dcterms:created xsi:type="dcterms:W3CDTF">2021-03-24T09:31:11Z</dcterms:created>
  <dcterms:modified xsi:type="dcterms:W3CDTF">2021-03-25T13:01:23Z</dcterms:modified>
</cp:coreProperties>
</file>