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7" r:id="rId11"/>
    <p:sldId id="268" r:id="rId12"/>
    <p:sldId id="269" r:id="rId13"/>
    <p:sldId id="271" r:id="rId14"/>
    <p:sldId id="270" r:id="rId15"/>
    <p:sldId id="272" r:id="rId16"/>
    <p:sldId id="27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extLst>
      <p:ext uri="{19B8F6BF-5375-455C-9EA6-DF929625EA0E}">
        <p15:presenceInfo xmlns:p15="http://schemas.microsoft.com/office/powerpoint/2012/main" userId="Administrato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31FE42-60A2-4AA4-B517-477B3C8CB721}" v="12" dt="2018-11-12T21:56:36.636"/>
    <p1510:client id="{DDA672A1-B8CB-4F17-AC59-D955462E2B85}" v="4" dt="2018-11-12T21:04:31.588"/>
    <p1510:client id="{0858DEBA-1660-4AB6-A308-E6F8507999FB}" v="1" dt="2018-11-22T19:59:46.7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74141" autoAdjust="0"/>
  </p:normalViewPr>
  <p:slideViewPr>
    <p:cSldViewPr snapToGrid="0">
      <p:cViewPr varScale="1">
        <p:scale>
          <a:sx n="49" d="100"/>
          <a:sy n="49" d="100"/>
        </p:scale>
        <p:origin x="132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601CB6-36CB-4690-AE72-59E80BA75F4C}" type="datetimeFigureOut">
              <a:rPr lang="en-GB" smtClean="0"/>
              <a:t>28/11/2018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DC5588-473F-410F-B549-353DF98AEC06}" type="slidenum">
              <a:rPr lang="en-GB" smtClean="0"/>
              <a:t>‹#›</a:t>
            </a:fld>
            <a:endParaRPr lang="en-GB"/>
          </a:p>
        </p:txBody>
      </p:sp>
    </p:spTree>
    <p:extLst>
      <p:ext uri="{BB962C8B-B14F-4D97-AF65-F5344CB8AC3E}">
        <p14:creationId xmlns:p14="http://schemas.microsoft.com/office/powerpoint/2010/main" val="189864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un-documents.net/wced-ocf.htm"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Times New Roman" panose="02020603050405020304" pitchFamily="18" charset="0"/>
                <a:cs typeface="Times New Roman" panose="02020603050405020304" pitchFamily="18" charset="0"/>
              </a:rPr>
              <a:t>Using the above quote by Margaret Mead as a basis for my research, I will firstly explain what is meant by sustainability and how a particular organisation has changed the world positively to make a more sustainable future. </a:t>
            </a:r>
          </a:p>
          <a:p>
            <a:endParaRPr lang="en-GB" dirty="0"/>
          </a:p>
        </p:txBody>
      </p:sp>
      <p:sp>
        <p:nvSpPr>
          <p:cNvPr id="4" name="Slide Number Placeholder 3"/>
          <p:cNvSpPr>
            <a:spLocks noGrp="1"/>
          </p:cNvSpPr>
          <p:nvPr>
            <p:ph type="sldNum" sz="quarter" idx="5"/>
          </p:nvPr>
        </p:nvSpPr>
        <p:spPr/>
        <p:txBody>
          <a:bodyPr/>
          <a:lstStyle/>
          <a:p>
            <a:fld id="{70DC5588-473F-410F-B549-353DF98AEC06}" type="slidenum">
              <a:rPr lang="en-GB" smtClean="0"/>
              <a:t>2</a:t>
            </a:fld>
            <a:endParaRPr lang="en-GB"/>
          </a:p>
        </p:txBody>
      </p:sp>
    </p:spTree>
    <p:extLst>
      <p:ext uri="{BB962C8B-B14F-4D97-AF65-F5344CB8AC3E}">
        <p14:creationId xmlns:p14="http://schemas.microsoft.com/office/powerpoint/2010/main" val="3258055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United Nation’s 1987 </a:t>
            </a:r>
            <a:r>
              <a:rPr lang="en-US" sz="120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Report of the World Commission on Environment and Development: Our Common Future</a:t>
            </a:r>
            <a:r>
              <a:rPr lang="en-US" sz="1200" u="sng"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noted that sustainable development meets the needs of the present without compromising the well-being of future generations.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0DC5588-473F-410F-B549-353DF98AEC06}" type="slidenum">
              <a:rPr lang="en-GB" smtClean="0"/>
              <a:t>3</a:t>
            </a:fld>
            <a:endParaRPr lang="en-GB"/>
          </a:p>
        </p:txBody>
      </p:sp>
    </p:spTree>
    <p:extLst>
      <p:ext uri="{BB962C8B-B14F-4D97-AF65-F5344CB8AC3E}">
        <p14:creationId xmlns:p14="http://schemas.microsoft.com/office/powerpoint/2010/main" val="1123201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Economic Development</a:t>
            </a:r>
            <a:r>
              <a:rPr lang="en-US" sz="1200" kern="1200" dirty="0">
                <a:solidFill>
                  <a:schemeClr val="tx1"/>
                </a:solidFill>
                <a:effectLst/>
                <a:latin typeface="+mn-lt"/>
                <a:ea typeface="+mn-ea"/>
                <a:cs typeface="+mn-cs"/>
              </a:rPr>
              <a:t> – This refers to how sustainability will affect businesses including jobs and employment. It also highlights the requirement for providing businesses and organisations with incentives in order that they follow guidelines on sustainability which would fall beyond their normal legislative provisos. It is about giving people what they want but without compromising their quality of life.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Social Development</a:t>
            </a:r>
            <a:r>
              <a:rPr lang="en-US" sz="1200" kern="1200" dirty="0">
                <a:solidFill>
                  <a:schemeClr val="tx1"/>
                </a:solidFill>
                <a:effectLst/>
                <a:latin typeface="+mn-lt"/>
                <a:ea typeface="+mn-ea"/>
                <a:cs typeface="+mn-cs"/>
              </a:rPr>
              <a:t> – This focuses on the legislation and protection of the health of people from pollution and other harmful activities from businesses and other organisations. There are robust legislations in place in areas of the world such as North America, Europe and the rest of the developed world to ensure that the health and wellness of people is protected.  It is about ensuring that access to basic resources is available without compromising quality of life. It is also about education and how important it is to encourage people to get involved environmental sustainability and educating them in this subject. </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Environmental Protection</a:t>
            </a:r>
            <a:r>
              <a:rPr lang="en-US" sz="1200" kern="1200" dirty="0">
                <a:solidFill>
                  <a:schemeClr val="tx1"/>
                </a:solidFill>
                <a:effectLst/>
                <a:latin typeface="+mn-lt"/>
                <a:ea typeface="+mn-ea"/>
                <a:cs typeface="+mn-cs"/>
              </a:rPr>
              <a:t> – This refers to the future of humanity and the need to protect the environment by means of recycling, reducing power consumption or using alternative methods of transport including bicycles or walking for example. Environmental Protection illustrates the methods of how we should study and protect the planet’s ecosystems, air quality and the integrity and sustainability of resources. It focuses on the factors that that place pressure on the environment. Another aspect covered is how technology will have an impact on creating a greener future, it is recognised that the key to sustainability is the advancement of technology and biotechnology. It is important to protect the future from potential damage that technology advances could cause.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70DC5588-473F-410F-B549-353DF98AEC06}" type="slidenum">
              <a:rPr lang="en-GB" smtClean="0"/>
              <a:t>4</a:t>
            </a:fld>
            <a:endParaRPr lang="en-GB"/>
          </a:p>
        </p:txBody>
      </p:sp>
    </p:spTree>
    <p:extLst>
      <p:ext uri="{BB962C8B-B14F-4D97-AF65-F5344CB8AC3E}">
        <p14:creationId xmlns:p14="http://schemas.microsoft.com/office/powerpoint/2010/main" val="4027698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Businesses are beginning to focus on their Corporate Social Responsibility (CSR) and the way in which they can operate in a more ethical and sustainable way and how they deal with environmental and social impacts. </a:t>
            </a:r>
            <a:endParaRPr lang="en-US" dirty="0">
              <a:cs typeface="Calibri"/>
            </a:endParaRPr>
          </a:p>
          <a:p>
            <a:endParaRPr lang="en-GB" dirty="0">
              <a:cs typeface="Calibri"/>
            </a:endParaRPr>
          </a:p>
          <a:p>
            <a:r>
              <a:rPr lang="en-GB" dirty="0">
                <a:cs typeface="Calibri"/>
              </a:rPr>
              <a:t>Greenpeace know that large companies and organisations have the ability and the power to make big changes that can have a positive effect on the future to our planet. </a:t>
            </a: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5</a:t>
            </a:fld>
            <a:endParaRPr lang="en-GB"/>
          </a:p>
        </p:txBody>
      </p:sp>
    </p:spTree>
    <p:extLst>
      <p:ext uri="{BB962C8B-B14F-4D97-AF65-F5344CB8AC3E}">
        <p14:creationId xmlns:p14="http://schemas.microsoft.com/office/powerpoint/2010/main" val="4100000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 small team of activists set sail on an old fishing boat back in 1971 holding on to a belief that even just a few individuals could make a big difference. Spurred  on by their vision of a green and peaceful world, they travelled to a small island off the West Coast of Alaska known as Amchitka </a:t>
            </a:r>
            <a:r>
              <a:rPr lang="en-US" dirty="0"/>
              <a:t>where at least 3000 endangered sea otters, bald eagles, peregrine falcons and an abundance of other wildlife had taken refuge. </a:t>
            </a:r>
          </a:p>
          <a:p>
            <a:endParaRPr lang="en-US" dirty="0">
              <a:cs typeface="Calibri"/>
            </a:endParaRPr>
          </a:p>
          <a:p>
            <a:r>
              <a:rPr lang="en-US" dirty="0">
                <a:cs typeface="Calibri"/>
              </a:rPr>
              <a:t>It was also here where they would 'bare witness' to US nuclear testing. </a:t>
            </a:r>
            <a:endParaRPr lang="en-US" dirty="0"/>
          </a:p>
          <a:p>
            <a:endParaRPr lang="en-US" dirty="0">
              <a:cs typeface="Calibri"/>
            </a:endParaRPr>
          </a:p>
          <a:p>
            <a:r>
              <a:rPr lang="en-US" dirty="0">
                <a:cs typeface="Calibri"/>
              </a:rPr>
              <a:t>Their boat was intercepted before it could reach Amchitka and although the US still detonated the bomb, the voice of reason had been heard and this sparked a great deal of public interest. </a:t>
            </a:r>
          </a:p>
          <a:p>
            <a:endParaRPr lang="en-US" dirty="0">
              <a:cs typeface="Calibri"/>
            </a:endParaRPr>
          </a:p>
          <a:p>
            <a:r>
              <a:rPr lang="en-US" dirty="0">
                <a:cs typeface="Calibri"/>
              </a:rPr>
              <a:t>Nuclear testing ended at Amchitka that same year and the island was later declared a bird sanctuary. </a:t>
            </a:r>
          </a:p>
          <a:p>
            <a:endParaRPr lang="en-US" dirty="0">
              <a:cs typeface="Calibri"/>
            </a:endParaRPr>
          </a:p>
          <a:p>
            <a:r>
              <a:rPr lang="en-US" dirty="0">
                <a:cs typeface="Calibri"/>
              </a:rPr>
              <a:t>It was a victory. </a:t>
            </a:r>
          </a:p>
          <a:p>
            <a:endParaRPr lang="en-US" dirty="0">
              <a:cs typeface="Calibri"/>
            </a:endParaRPr>
          </a:p>
          <a:p>
            <a:r>
              <a:rPr lang="en-US" dirty="0"/>
              <a:t>Photo: - Crew of the Phyllis Cormack on the first Greenpeace voyage (Vancouver to Amchitka) in 1971.</a:t>
            </a:r>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7</a:t>
            </a:fld>
            <a:endParaRPr lang="en-GB"/>
          </a:p>
        </p:txBody>
      </p:sp>
    </p:spTree>
    <p:extLst>
      <p:ext uri="{BB962C8B-B14F-4D97-AF65-F5344CB8AC3E}">
        <p14:creationId xmlns:p14="http://schemas.microsoft.com/office/powerpoint/2010/main" val="3248211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Global Warming – People all over the world are finally waking up to this very real threat and are working hard to reduce the use of fossil fuels, stop rainforest destruction and get power from clean energy. They are </a:t>
            </a:r>
            <a:r>
              <a:rPr lang="en-US" err="1">
                <a:cs typeface="Calibri"/>
              </a:rPr>
              <a:t>campaiging</a:t>
            </a:r>
            <a:r>
              <a:rPr lang="en-US" dirty="0">
                <a:cs typeface="Calibri"/>
              </a:rPr>
              <a:t> for a clean energy future. </a:t>
            </a:r>
          </a:p>
          <a:p>
            <a:endParaRPr lang="en-US" dirty="0">
              <a:cs typeface="Calibri"/>
            </a:endParaRPr>
          </a:p>
          <a:p>
            <a:r>
              <a:rPr lang="en-US" dirty="0">
                <a:cs typeface="Calibri"/>
              </a:rPr>
              <a:t>Protecting Our Oceans - </a:t>
            </a:r>
            <a:r>
              <a:rPr lang="en-US" dirty="0"/>
              <a:t>Our oceans are home to around 80% of life on Earth but they are being destroyed by destructive fishing, pollution and climate change. Greenpeace are campaigning for marine reserves, and for an end to unsustainable fishing. They are also campaigning to end the flow of plastic into our oceans</a:t>
            </a:r>
            <a:r>
              <a:rPr lang="en-US" dirty="0">
                <a:cs typeface="Calibri"/>
              </a:rPr>
              <a:t> as at present an estimated 12.7 million </a:t>
            </a:r>
            <a:r>
              <a:rPr lang="en-US" err="1">
                <a:cs typeface="Calibri"/>
              </a:rPr>
              <a:t>tonnes</a:t>
            </a:r>
            <a:r>
              <a:rPr lang="en-US" dirty="0">
                <a:cs typeface="Calibri"/>
              </a:rPr>
              <a:t> of plastic end up in our oceans each year – </a:t>
            </a:r>
            <a:r>
              <a:rPr lang="en-US">
                <a:cs typeface="Calibri"/>
              </a:rPr>
              <a:t>that's</a:t>
            </a:r>
            <a:r>
              <a:rPr lang="en-US" dirty="0">
                <a:cs typeface="Calibri"/>
              </a:rPr>
              <a:t> a truck load of rubbish every minute. </a:t>
            </a:r>
          </a:p>
          <a:p>
            <a:endParaRPr lang="en-US" dirty="0">
              <a:cs typeface="Calibri"/>
            </a:endParaRPr>
          </a:p>
          <a:p>
            <a:r>
              <a:rPr lang="en-US" dirty="0">
                <a:cs typeface="Calibri"/>
              </a:rPr>
              <a:t>Protecting Forests - </a:t>
            </a:r>
            <a:r>
              <a:rPr lang="en-US" dirty="0"/>
              <a:t>Greenpeace is working to end deforestation, and to protect the rights of the indigenous peoples and species that depend on them.</a:t>
            </a:r>
            <a:r>
              <a:rPr lang="en-US" dirty="0">
                <a:cs typeface="Calibri"/>
              </a:rPr>
              <a:t> Their current campaign,</a:t>
            </a:r>
            <a:r>
              <a:rPr lang="en-US" dirty="0"/>
              <a:t> which is receiving a lot of media attention, focuses on</a:t>
            </a:r>
            <a:r>
              <a:rPr lang="en-US" dirty="0">
                <a:cs typeface="Calibri"/>
              </a:rPr>
              <a:t> </a:t>
            </a:r>
            <a:r>
              <a:rPr lang="en-US" dirty="0"/>
              <a:t>demanding big companies to get dirty palm oil out of their products. 25 orangutans are lost every day as their forest homes are destroyed to clear the way for palm oil. </a:t>
            </a:r>
          </a:p>
          <a:p>
            <a:endParaRPr lang="en-US" dirty="0">
              <a:cs typeface="Calibri"/>
            </a:endParaRPr>
          </a:p>
          <a:p>
            <a:r>
              <a:rPr lang="en-US" dirty="0">
                <a:cs typeface="Calibri"/>
              </a:rPr>
              <a:t>Lets take a closer look at one or two of their current campaigns: - </a:t>
            </a: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8</a:t>
            </a:fld>
            <a:endParaRPr lang="en-GB"/>
          </a:p>
        </p:txBody>
      </p:sp>
    </p:spTree>
    <p:extLst>
      <p:ext uri="{BB962C8B-B14F-4D97-AF65-F5344CB8AC3E}">
        <p14:creationId xmlns:p14="http://schemas.microsoft.com/office/powerpoint/2010/main" val="454124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Plastic waste is turning up in every corner of our planet from places such as the Cornwall Coast to uninhabited Islands in the Pacific. </a:t>
            </a:r>
            <a:r>
              <a:rPr lang="en-GB" dirty="0">
                <a:cs typeface="Calibri"/>
              </a:rPr>
              <a:t>It has even been found trapped in ice in the Arctic. The effects that this is having on ocean life is truly devastating. Turtles and seabirds are choking and getting themselves tangled in larger pieces of plastic and smaller pieces of plastic is clogging the stomachs of creatures who mistake it for food. Plastic is entering every level of the ocean food chain and is even ending up in the seafood on our plates.</a:t>
            </a:r>
          </a:p>
          <a:p>
            <a:endParaRPr lang="en-GB" dirty="0"/>
          </a:p>
          <a:p>
            <a:pPr indent="-342900">
              <a:spcBef>
                <a:spcPts val="1000"/>
              </a:spcBef>
            </a:pPr>
            <a:endParaRPr lang="en-GB" dirty="0">
              <a:cs typeface="Calibri"/>
            </a:endParaRPr>
          </a:p>
          <a:p>
            <a:pPr indent="-342900">
              <a:spcBef>
                <a:spcPts val="1000"/>
              </a:spcBef>
            </a:pPr>
            <a:endParaRPr lang="en-GB" dirty="0">
              <a:cs typeface="Calibri"/>
            </a:endParaRPr>
          </a:p>
          <a:p>
            <a:pPr indent="-342900">
              <a:spcBef>
                <a:spcPts val="1000"/>
              </a:spcBef>
            </a:pPr>
            <a:endParaRPr lang="en-GB" dirty="0">
              <a:cs typeface="Calibri"/>
            </a:endParaRPr>
          </a:p>
          <a:p>
            <a:endParaRPr lang="en-GB"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9</a:t>
            </a:fld>
            <a:endParaRPr lang="en-GB"/>
          </a:p>
        </p:txBody>
      </p:sp>
    </p:spTree>
    <p:extLst>
      <p:ext uri="{BB962C8B-B14F-4D97-AF65-F5344CB8AC3E}">
        <p14:creationId xmlns:p14="http://schemas.microsoft.com/office/powerpoint/2010/main" val="2926205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Greenpeace are calling on big corporations to reduce their plastic footprint and stop producing excessive plastic packaging that is designed to be used once then thrown away. They are also calling on governments to tackle this problem, by creating closed loop systems that allow us to recover and reuse materials rather than waste them. </a:t>
            </a:r>
          </a:p>
        </p:txBody>
      </p:sp>
      <p:sp>
        <p:nvSpPr>
          <p:cNvPr id="4" name="Slide Number Placeholder 3"/>
          <p:cNvSpPr>
            <a:spLocks noGrp="1"/>
          </p:cNvSpPr>
          <p:nvPr>
            <p:ph type="sldNum" sz="quarter" idx="5"/>
          </p:nvPr>
        </p:nvSpPr>
        <p:spPr/>
        <p:txBody>
          <a:bodyPr/>
          <a:lstStyle/>
          <a:p>
            <a:fld id="{70DC5588-473F-410F-B549-353DF98AEC06}" type="slidenum">
              <a:rPr lang="en-GB" smtClean="0"/>
              <a:t>10</a:t>
            </a:fld>
            <a:endParaRPr lang="en-GB"/>
          </a:p>
        </p:txBody>
      </p:sp>
    </p:spTree>
    <p:extLst>
      <p:ext uri="{BB962C8B-B14F-4D97-AF65-F5344CB8AC3E}">
        <p14:creationId xmlns:p14="http://schemas.microsoft.com/office/powerpoint/2010/main" val="2837778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p>
          <a:p>
            <a:r>
              <a:rPr lang="en-US"/>
              <a:t>Palm oil is a type of vegetable oil that comes from palm oil trees that are mostly grown on plantations in Indonesia and Malaysia. Their oil is found in almost half the products in UK supermarkets</a:t>
            </a:r>
            <a:r>
              <a:rPr lang="en-US" dirty="0">
                <a:cs typeface="Calibri"/>
              </a:rPr>
              <a:t> such as chocolate, shampoo, soap, lipstick and margarine.</a:t>
            </a:r>
            <a:endParaRPr lang="en-US"/>
          </a:p>
          <a:p>
            <a:endParaRPr lang="en-US" dirty="0">
              <a:cs typeface="Calibri"/>
            </a:endParaRPr>
          </a:p>
          <a:p>
            <a:r>
              <a:rPr lang="en-US" dirty="0"/>
              <a:t>Dirty Palm Oil is when huge areas of rainforests are torn down by bulldozers or burned to the ground to make way for palm oil plantations. In Indonesia alone, an area the size of a football pitch is lost every 25 seconds.  When these forests are destroyed, local people lose their homes and animals such as orangutans</a:t>
            </a:r>
            <a:r>
              <a:rPr lang="en-US" dirty="0">
                <a:cs typeface="Calibri"/>
              </a:rPr>
              <a:t> are put in danger. In fact, </a:t>
            </a:r>
            <a:r>
              <a:rPr lang="en-US" dirty="0"/>
              <a:t>25 orangutans are lost every day as their forest homes are destroyed to clear the way for palm oil.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11</a:t>
            </a:fld>
            <a:endParaRPr lang="en-GB"/>
          </a:p>
        </p:txBody>
      </p:sp>
    </p:spTree>
    <p:extLst>
      <p:ext uri="{BB962C8B-B14F-4D97-AF65-F5344CB8AC3E}">
        <p14:creationId xmlns:p14="http://schemas.microsoft.com/office/powerpoint/2010/main" val="1371452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past decade, Greenpeace have persuaded companies including Nestlé, Unilever and Mars to sign global commitments to drop dirty palm oil in their products.</a:t>
            </a:r>
          </a:p>
          <a:p>
            <a:endParaRPr lang="en-US" dirty="0"/>
          </a:p>
          <a:p>
            <a:r>
              <a:rPr lang="en-US"/>
              <a:t>Greenpeace is demanding big companies keep their promises to get dirty palm oil out of the products you use. </a:t>
            </a:r>
            <a:endParaRPr lang="en-US">
              <a:cs typeface="Calibri"/>
            </a:endParaRPr>
          </a:p>
          <a:p>
            <a:endParaRPr lang="en-US" dirty="0"/>
          </a:p>
          <a:p>
            <a:r>
              <a:rPr lang="en-US"/>
              <a:t>Palm oil is in 50% of supermarket products – such as Kit-Kat, Colgate toothpaste, Johnson’s baby lotion,  Dove’s soap, Doritos, Kellogg’s Pop Tarts, Ritz crackers, M&amp;M’s, Head &amp; Shoulders shampoo, and so many others.</a:t>
            </a:r>
            <a:r>
              <a:rPr lang="en-US" dirty="0">
                <a:cs typeface="Calibri"/>
              </a:rPr>
              <a:t> </a:t>
            </a:r>
            <a:r>
              <a:rPr lang="en-US"/>
              <a:t>These companies buy their palm oil from Wilmar – the dirtiest palm oil giant in the world – fuelling destruction, forest fires and human rights abuses across Indonesia. </a:t>
            </a:r>
            <a:endParaRPr lang="en-US">
              <a:cs typeface="Calibri"/>
            </a:endParaRPr>
          </a:p>
          <a:p>
            <a:endParaRPr lang="en-US" dirty="0"/>
          </a:p>
          <a:p>
            <a:r>
              <a:rPr lang="en-US"/>
              <a:t>Palm oil does not have to come from rainforest destruction. Palm oil production is actually really land efficient, however, traders like Wilmar are working with companies destroying new areas of rainforest to grow it.</a:t>
            </a:r>
          </a:p>
          <a:p>
            <a:endParaRPr lang="en-US" dirty="0"/>
          </a:p>
          <a:p>
            <a:r>
              <a:rPr lang="en-US"/>
              <a:t>But Wilmar won’t change until big companies stop buying its dirty palm oil – and that‘s why Greenpeace are calling on these companies to drop Wilmar.</a:t>
            </a:r>
            <a:endParaRPr lang="en-US">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12</a:t>
            </a:fld>
            <a:endParaRPr lang="en-GB"/>
          </a:p>
        </p:txBody>
      </p:sp>
    </p:spTree>
    <p:extLst>
      <p:ext uri="{BB962C8B-B14F-4D97-AF65-F5344CB8AC3E}">
        <p14:creationId xmlns:p14="http://schemas.microsoft.com/office/powerpoint/2010/main" val="4267983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many ways Greenpeace is fighting climate change is by campaigning for a clean energy future. </a:t>
            </a:r>
            <a:endParaRPr lang="en-US" dirty="0">
              <a:cs typeface="Calibri"/>
            </a:endParaRPr>
          </a:p>
          <a:p>
            <a:endParaRPr lang="en-US" dirty="0">
              <a:cs typeface="Calibri"/>
            </a:endParaRPr>
          </a:p>
          <a:p>
            <a:r>
              <a:rPr lang="en-US" dirty="0"/>
              <a:t>Sunlight, wind, waves, tides and geothermal heat are all examples of clean energy that come from the Earth's natural resources. </a:t>
            </a:r>
          </a:p>
          <a:p>
            <a:endParaRPr lang="en-US" dirty="0">
              <a:cs typeface="Calibri"/>
            </a:endParaRPr>
          </a:p>
          <a:p>
            <a:r>
              <a:rPr lang="en-US" dirty="0"/>
              <a:t>Clean energy has two great advantages: </a:t>
            </a:r>
            <a:endParaRPr lang="en-US">
              <a:cs typeface="Calibri"/>
            </a:endParaRPr>
          </a:p>
          <a:p>
            <a:r>
              <a:rPr lang="en-US" dirty="0"/>
              <a:t>1. It will never run out</a:t>
            </a:r>
            <a:r>
              <a:rPr lang="en-US" dirty="0">
                <a:cs typeface="Calibri"/>
              </a:rPr>
              <a:t> – unlike oil, coal and gas for example. </a:t>
            </a:r>
            <a:endParaRPr lang="en-US">
              <a:cs typeface="Calibri"/>
            </a:endParaRPr>
          </a:p>
          <a:p>
            <a:r>
              <a:rPr lang="en-US" dirty="0"/>
              <a:t>2. It does not pollute the planet</a:t>
            </a:r>
            <a:endParaRPr lang="en-US" dirty="0">
              <a:cs typeface="Calibri"/>
            </a:endParaRPr>
          </a:p>
          <a:p>
            <a:endParaRPr lang="en-US" b="1" dirty="0"/>
          </a:p>
          <a:p>
            <a:r>
              <a:rPr lang="en-US" dirty="0"/>
              <a:t>Clean energy already meets around a quarter of electricity demand in the UK and that figure could rise dramatically which in turn would help cut emissions and create jobs, but only with the right investment could this happen.</a:t>
            </a:r>
            <a:endParaRPr lang="en-US" dirty="0">
              <a:cs typeface="Calibri"/>
            </a:endParaRPr>
          </a:p>
          <a:p>
            <a:endParaRPr lang="en-US" dirty="0"/>
          </a:p>
          <a:p>
            <a:r>
              <a:rPr lang="en-US" dirty="0"/>
              <a:t>Greenpeace campaigning hard to make this happen, and to finally put clean energy where it belongs – at the very heart of our energy system.</a:t>
            </a:r>
            <a:endParaRPr lang="en-US" dirty="0">
              <a:cs typeface="Calibri"/>
            </a:endParaRPr>
          </a:p>
          <a:p>
            <a:endParaRPr lang="en-US" dirty="0">
              <a:cs typeface="Calibri"/>
            </a:endParaRPr>
          </a:p>
          <a:p>
            <a:r>
              <a:rPr lang="en-US" dirty="0">
                <a:cs typeface="Calibri"/>
              </a:rPr>
              <a:t>(Greenpeace; 2018)</a:t>
            </a:r>
          </a:p>
          <a:p>
            <a:endParaRPr lang="en-US" b="1" dirty="0">
              <a:cs typeface="Calibri"/>
            </a:endParaRPr>
          </a:p>
        </p:txBody>
      </p:sp>
      <p:sp>
        <p:nvSpPr>
          <p:cNvPr id="4" name="Slide Number Placeholder 3"/>
          <p:cNvSpPr>
            <a:spLocks noGrp="1"/>
          </p:cNvSpPr>
          <p:nvPr>
            <p:ph type="sldNum" sz="quarter" idx="5"/>
          </p:nvPr>
        </p:nvSpPr>
        <p:spPr/>
        <p:txBody>
          <a:bodyPr/>
          <a:lstStyle/>
          <a:p>
            <a:fld id="{70DC5588-473F-410F-B549-353DF98AEC06}" type="slidenum">
              <a:rPr lang="en-GB" smtClean="0"/>
              <a:t>13</a:t>
            </a:fld>
            <a:endParaRPr lang="en-GB"/>
          </a:p>
        </p:txBody>
      </p:sp>
    </p:spTree>
    <p:extLst>
      <p:ext uri="{BB962C8B-B14F-4D97-AF65-F5344CB8AC3E}">
        <p14:creationId xmlns:p14="http://schemas.microsoft.com/office/powerpoint/2010/main" val="259038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11/28/2018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j98ZbukM3eAhWpsqQKHZ60BVgQjRx6BAgBEAU&amp;url=http://www.broward.org/Climate/EnergyAndSustainabilityProgram/Pages/SustainabilityStewardsWorkshops.aspx&amp;psig=AOvVaw0rz7bbFDRL72EdnoKxdgA8&amp;ust=1542052889408140"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greenpeace.org.uk/what-we-do/forests/indonesia/what-is-palm-oil/" TargetMode="External"/><Relationship Id="rId3" Type="http://schemas.openxmlformats.org/officeDocument/2006/relationships/hyperlink" Target="https://www.facebook.com/RussellBrand/videos/491637887986280/" TargetMode="External"/><Relationship Id="rId7" Type="http://schemas.openxmlformats.org/officeDocument/2006/relationships/hyperlink" Target="https://www.greenpeace.org.uk/what-we-do/oceans/plastics/" TargetMode="External"/><Relationship Id="rId2" Type="http://schemas.openxmlformats.org/officeDocument/2006/relationships/hyperlink" Target="https://www.prweek.com/article/1313903/greenpeace-shares-strategies-help-create-sustainable-future" TargetMode="External"/><Relationship Id="rId1" Type="http://schemas.openxmlformats.org/officeDocument/2006/relationships/slideLayout" Target="../slideLayouts/slideLayout2.xml"/><Relationship Id="rId6" Type="http://schemas.openxmlformats.org/officeDocument/2006/relationships/hyperlink" Target="https://www.greenpeace.org.uk/about/impact/history/" TargetMode="External"/><Relationship Id="rId5" Type="http://schemas.openxmlformats.org/officeDocument/2006/relationships/hyperlink" Target="https://www.greenpeace.org.uk/what-we-do/climate/energy/" TargetMode="External"/><Relationship Id="rId4" Type="http://schemas.openxmlformats.org/officeDocument/2006/relationships/hyperlink" Target="http://www..un-documents.net/our-common-future.pdf" TargetMode="External"/><Relationship Id="rId9" Type="http://schemas.openxmlformats.org/officeDocument/2006/relationships/hyperlink" Target="https://www.greenpeace.org.uk/about/faq/"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environmentalscience.org/sustainability" TargetMode="External"/><Relationship Id="rId2" Type="http://schemas.openxmlformats.org/officeDocument/2006/relationships/hyperlink" Target="https://greentumble.com/the-negative-effects-of-consumerism/" TargetMode="External"/><Relationship Id="rId1" Type="http://schemas.openxmlformats.org/officeDocument/2006/relationships/slideLayout" Target="../slideLayouts/slideLayout2.xml"/><Relationship Id="rId4" Type="http://schemas.openxmlformats.org/officeDocument/2006/relationships/hyperlink" Target="https://www.sustainabilitydegrees.com/what-is-sustainabil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36314-E379-454D-B4B9-7F0E4312E0C4}"/>
              </a:ext>
            </a:extLst>
          </p:cNvPr>
          <p:cNvSpPr>
            <a:spLocks noGrp="1"/>
          </p:cNvSpPr>
          <p:nvPr>
            <p:ph type="ctrTitle"/>
          </p:nvPr>
        </p:nvSpPr>
        <p:spPr>
          <a:xfrm>
            <a:off x="680936" y="252919"/>
            <a:ext cx="8593067" cy="4961107"/>
          </a:xfrm>
        </p:spPr>
        <p:txBody>
          <a:bodyPr/>
          <a:lstStyle/>
          <a:p>
            <a:r>
              <a:rPr lang="en-GB" dirty="0">
                <a:latin typeface="Times New Roman" panose="02020603050405020304" pitchFamily="18" charset="0"/>
                <a:cs typeface="Times New Roman" panose="02020603050405020304" pitchFamily="18" charset="0"/>
              </a:rPr>
              <a:t>Learning &amp; </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Collaboration for </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Global Citizenship </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(BMSP 4003)</a:t>
            </a:r>
            <a:br>
              <a:rPr lang="en-GB" dirty="0">
                <a:latin typeface="Times New Roman" panose="02020603050405020304" pitchFamily="18" charset="0"/>
                <a:cs typeface="Times New Roman" panose="02020603050405020304" pitchFamily="18" charset="0"/>
              </a:rPr>
            </a:br>
            <a:r>
              <a:rPr lang="en-GB" dirty="0">
                <a:latin typeface="Times New Roman" panose="02020603050405020304" pitchFamily="18" charset="0"/>
                <a:cs typeface="Times New Roman" panose="02020603050405020304" pitchFamily="18" charset="0"/>
              </a:rPr>
              <a:t>Assignment 1 – Contribution to Sustainability</a:t>
            </a:r>
          </a:p>
        </p:txBody>
      </p:sp>
      <p:sp>
        <p:nvSpPr>
          <p:cNvPr id="3" name="Subtitle 2">
            <a:extLst>
              <a:ext uri="{FF2B5EF4-FFF2-40B4-BE49-F238E27FC236}">
                <a16:creationId xmlns:a16="http://schemas.microsoft.com/office/drawing/2014/main" id="{2E2A0F17-C252-4C32-BD22-A9372227CC01}"/>
              </a:ext>
            </a:extLst>
          </p:cNvPr>
          <p:cNvSpPr>
            <a:spLocks noGrp="1"/>
          </p:cNvSpPr>
          <p:nvPr>
            <p:ph type="subTitle" idx="1"/>
          </p:nvPr>
        </p:nvSpPr>
        <p:spPr>
          <a:xfrm>
            <a:off x="1507067" y="5625636"/>
            <a:ext cx="7766936" cy="778932"/>
          </a:xfrm>
        </p:spPr>
        <p:txBody>
          <a:bodyPr>
            <a:normAutofit fontScale="40000" lnSpcReduction="20000"/>
          </a:bodyPr>
          <a:lstStyle/>
          <a:p>
            <a:r>
              <a:rPr lang="en-GB" sz="4800" b="1" dirty="0">
                <a:solidFill>
                  <a:schemeClr val="tx1"/>
                </a:solidFill>
                <a:latin typeface="Times New Roman" panose="02020603050405020304" pitchFamily="18" charset="0"/>
                <a:cs typeface="Times New Roman" panose="02020603050405020304" pitchFamily="18" charset="0"/>
              </a:rPr>
              <a:t>Lauren Emily Price </a:t>
            </a:r>
          </a:p>
          <a:p>
            <a:r>
              <a:rPr lang="en-GB" sz="4800" b="1" dirty="0">
                <a:solidFill>
                  <a:schemeClr val="tx1"/>
                </a:solidFill>
                <a:latin typeface="Times New Roman" panose="02020603050405020304" pitchFamily="18" charset="0"/>
                <a:cs typeface="Times New Roman" panose="02020603050405020304" pitchFamily="18" charset="0"/>
              </a:rPr>
              <a:t>Student No: 1807244</a:t>
            </a:r>
          </a:p>
          <a:p>
            <a:endParaRPr lang="en-GB" dirty="0"/>
          </a:p>
        </p:txBody>
      </p:sp>
    </p:spTree>
    <p:extLst>
      <p:ext uri="{BB962C8B-B14F-4D97-AF65-F5344CB8AC3E}">
        <p14:creationId xmlns:p14="http://schemas.microsoft.com/office/powerpoint/2010/main" val="2387116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A79A4-9C05-4094-9644-E3CB365B4AEF}"/>
              </a:ext>
            </a:extLst>
          </p:cNvPr>
          <p:cNvSpPr>
            <a:spLocks noGrp="1"/>
          </p:cNvSpPr>
          <p:nvPr>
            <p:ph type="title"/>
          </p:nvPr>
        </p:nvSpPr>
        <p:spPr>
          <a:xfrm>
            <a:off x="259080" y="609600"/>
            <a:ext cx="9616440" cy="4896254"/>
          </a:xfrm>
        </p:spPr>
        <p:txBody>
          <a:bodyPr>
            <a:noAutofit/>
          </a:bodyPr>
          <a:lstStyle/>
          <a:p>
            <a:r>
              <a:rPr lang="en-GB" sz="5400" dirty="0">
                <a:latin typeface="Times New Roman" panose="02020603050405020304" pitchFamily="18" charset="0"/>
                <a:cs typeface="Times New Roman" panose="02020603050405020304" pitchFamily="18" charset="0"/>
              </a:rPr>
              <a:t>“Never doubt that a small group of thoughtful committed citizens can change the world; indeed, it’s the only thing that ever has” – </a:t>
            </a:r>
            <a:r>
              <a:rPr lang="en-GB" sz="5400" b="1" dirty="0">
                <a:latin typeface="Times New Roman" panose="02020603050405020304" pitchFamily="18" charset="0"/>
                <a:cs typeface="Times New Roman" panose="02020603050405020304" pitchFamily="18" charset="0"/>
              </a:rPr>
              <a:t>Margaret Mead</a:t>
            </a:r>
            <a:br>
              <a:rPr lang="en-GB" sz="5400" dirty="0">
                <a:latin typeface="Times New Roman" panose="02020603050405020304" pitchFamily="18" charset="0"/>
                <a:cs typeface="Times New Roman" panose="02020603050405020304" pitchFamily="18" charset="0"/>
              </a:rPr>
            </a:br>
            <a:endParaRPr lang="en-GB" sz="5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A1AD6F-1894-4D4C-8F6A-EB669B111971}"/>
              </a:ext>
            </a:extLst>
          </p:cNvPr>
          <p:cNvSpPr>
            <a:spLocks noGrp="1"/>
          </p:cNvSpPr>
          <p:nvPr>
            <p:ph idx="1"/>
          </p:nvPr>
        </p:nvSpPr>
        <p:spPr>
          <a:xfrm>
            <a:off x="259080" y="5505854"/>
            <a:ext cx="9616440" cy="1214985"/>
          </a:xfrm>
        </p:spPr>
        <p:txBody>
          <a:bodyPr/>
          <a:lstStyle/>
          <a:p>
            <a:pPr marL="0" indent="0">
              <a:buNone/>
            </a:pPr>
            <a:endParaRPr lang="en-GB" dirty="0"/>
          </a:p>
        </p:txBody>
      </p:sp>
      <p:cxnSp>
        <p:nvCxnSpPr>
          <p:cNvPr id="5" name="Straight Connector 4">
            <a:extLst>
              <a:ext uri="{FF2B5EF4-FFF2-40B4-BE49-F238E27FC236}">
                <a16:creationId xmlns:a16="http://schemas.microsoft.com/office/drawing/2014/main" id="{21B0995D-09BE-489E-B9D8-698ABF191C01}"/>
              </a:ext>
            </a:extLst>
          </p:cNvPr>
          <p:cNvCxnSpPr/>
          <p:nvPr/>
        </p:nvCxnSpPr>
        <p:spPr>
          <a:xfrm>
            <a:off x="1668294" y="5130368"/>
            <a:ext cx="6858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040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EA815D5-9E2A-48F9-BB09-59FC1A16670E}"/>
              </a:ext>
            </a:extLst>
          </p:cNvPr>
          <p:cNvSpPr>
            <a:spLocks noGrp="1"/>
          </p:cNvSpPr>
          <p:nvPr>
            <p:ph type="title"/>
          </p:nvPr>
        </p:nvSpPr>
        <p:spPr>
          <a:xfrm>
            <a:off x="677334" y="609600"/>
            <a:ext cx="8596668" cy="742735"/>
          </a:xfrm>
        </p:spPr>
        <p:txBody>
          <a:bodyPr>
            <a:normAutofit/>
          </a:bodyPr>
          <a:lstStyle/>
          <a:p>
            <a:pPr algn="ctr"/>
            <a:r>
              <a:rPr lang="en-GB" sz="4000">
                <a:latin typeface="Times New Roman" panose="02020603050405020304" pitchFamily="18" charset="0"/>
                <a:cs typeface="Times New Roman" panose="02020603050405020304" pitchFamily="18" charset="0"/>
              </a:rPr>
              <a:t>What Is Sustainability?</a:t>
            </a:r>
          </a:p>
        </p:txBody>
      </p:sp>
      <p:sp>
        <p:nvSpPr>
          <p:cNvPr id="4" name="Content Placeholder 3">
            <a:extLst>
              <a:ext uri="{FF2B5EF4-FFF2-40B4-BE49-F238E27FC236}">
                <a16:creationId xmlns:a16="http://schemas.microsoft.com/office/drawing/2014/main" id="{E9283962-9C26-42BE-A211-1BDEF4AEE52E}"/>
              </a:ext>
            </a:extLst>
          </p:cNvPr>
          <p:cNvSpPr>
            <a:spLocks noGrp="1"/>
          </p:cNvSpPr>
          <p:nvPr>
            <p:ph idx="1"/>
          </p:nvPr>
        </p:nvSpPr>
        <p:spPr>
          <a:xfrm>
            <a:off x="677334" y="1645920"/>
            <a:ext cx="8596668" cy="4815839"/>
          </a:xfrm>
        </p:spPr>
        <p:txBody>
          <a:bodyPr vert="horz" lIns="91440" tIns="45720" rIns="91440" bIns="45720" rtlCol="0" anchor="t">
            <a:normAutofit fontScale="70000" lnSpcReduction="20000"/>
          </a:bodyPr>
          <a:lstStyle/>
          <a:p>
            <a:pPr marL="0" indent="0" algn="ctr">
              <a:buNone/>
            </a:pPr>
            <a:r>
              <a:rPr lang="en-GB" sz="3400" dirty="0">
                <a:solidFill>
                  <a:srgbClr val="FF0000"/>
                </a:solidFill>
                <a:latin typeface="Times New Roman" panose="02020603050405020304" pitchFamily="18" charset="0"/>
                <a:cs typeface="Times New Roman" panose="02020603050405020304" pitchFamily="18" charset="0"/>
              </a:rPr>
              <a:t>“Sustainable development is development that meets the needs of the present without compromising the ability of future generations to meet their own needs" (Brundtland; 1987)</a:t>
            </a:r>
          </a:p>
          <a:p>
            <a:pPr marL="0" indent="0" algn="ctr">
              <a:buNone/>
            </a:pPr>
            <a:r>
              <a:rPr lang="en-US" sz="3600" dirty="0">
                <a:solidFill>
                  <a:schemeClr val="tx1"/>
                </a:solidFill>
                <a:latin typeface="Times New Roman" panose="02020603050405020304" pitchFamily="18" charset="0"/>
                <a:cs typeface="Times New Roman" panose="02020603050405020304" pitchFamily="18" charset="0"/>
              </a:rPr>
              <a:t>The definition of “sustainability” is the study of how natural systems function, remain diverse and produce everything it needs for the ecology to remain in balance. </a:t>
            </a:r>
            <a:br>
              <a:rPr lang="en-US" sz="3600" dirty="0">
                <a:solidFill>
                  <a:schemeClr val="tx1"/>
                </a:solidFill>
                <a:latin typeface="Times New Roman" panose="02020603050405020304" pitchFamily="18" charset="0"/>
                <a:cs typeface="Times New Roman" panose="02020603050405020304" pitchFamily="18" charset="0"/>
              </a:rPr>
            </a:br>
            <a:br>
              <a:rPr lang="en-US" sz="3600" dirty="0">
                <a:solidFill>
                  <a:schemeClr val="tx1"/>
                </a:solidFill>
                <a:latin typeface="Times New Roman" panose="02020603050405020304" pitchFamily="18" charset="0"/>
                <a:cs typeface="Times New Roman" panose="02020603050405020304" pitchFamily="18" charset="0"/>
              </a:rPr>
            </a:br>
            <a:r>
              <a:rPr lang="en-US" sz="3600" dirty="0">
                <a:solidFill>
                  <a:schemeClr val="tx1"/>
                </a:solidFill>
                <a:latin typeface="Times New Roman" panose="02020603050405020304" pitchFamily="18" charset="0"/>
                <a:cs typeface="Times New Roman" panose="02020603050405020304" pitchFamily="18" charset="0"/>
              </a:rPr>
              <a:t>It also refers to the need to develop the sustainable models necessary for both the human race and planet Earth to survive. </a:t>
            </a:r>
            <a:endParaRPr lang="en-GB" sz="3600" dirty="0">
              <a:solidFill>
                <a:schemeClr val="tx1"/>
              </a:solidFill>
              <a:latin typeface="Times New Roman" panose="02020603050405020304" pitchFamily="18" charset="0"/>
              <a:cs typeface="Times New Roman" panose="02020603050405020304" pitchFamily="18" charset="0"/>
            </a:endParaRPr>
          </a:p>
          <a:p>
            <a:pPr marL="0" indent="0" algn="ctr">
              <a:buNone/>
            </a:pPr>
            <a:br>
              <a:rPr lang="en-US" sz="3600" dirty="0">
                <a:solidFill>
                  <a:schemeClr val="tx1"/>
                </a:solidFill>
                <a:latin typeface="Times New Roman" panose="02020603050405020304" pitchFamily="18" charset="0"/>
                <a:cs typeface="Times New Roman" panose="02020603050405020304" pitchFamily="18" charset="0"/>
              </a:rPr>
            </a:br>
            <a:r>
              <a:rPr lang="en-US" sz="3600" dirty="0">
                <a:solidFill>
                  <a:schemeClr val="tx1"/>
                </a:solidFill>
                <a:latin typeface="Times New Roman" panose="02020603050405020304" pitchFamily="18" charset="0"/>
                <a:cs typeface="Times New Roman" panose="02020603050405020304" pitchFamily="18" charset="0"/>
              </a:rPr>
              <a:t>The World Summit on Social Development in 2005 highlighted three primary areas that contribute to the philosophy and social science of sustainable development</a:t>
            </a:r>
            <a:r>
              <a:rPr lang="en-US" sz="4400" dirty="0">
                <a:latin typeface="Times New Roman" panose="02020603050405020304" pitchFamily="18" charset="0"/>
                <a:cs typeface="Times New Roman" panose="02020603050405020304" pitchFamily="18" charset="0"/>
              </a:rPr>
              <a:t>.</a:t>
            </a:r>
            <a:endParaRPr lang="en-GB" sz="3600"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8651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73" name="Rectangle 72">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79"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82">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Isosceles Triangle 86">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Freeform: Shape 88">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8AF0AB5-13D3-4834-A9D6-376F27091D62}"/>
              </a:ext>
            </a:extLst>
          </p:cNvPr>
          <p:cNvSpPr>
            <a:spLocks noGrp="1"/>
          </p:cNvSpPr>
          <p:nvPr>
            <p:ph type="title"/>
          </p:nvPr>
        </p:nvSpPr>
        <p:spPr>
          <a:xfrm>
            <a:off x="6405347" y="609600"/>
            <a:ext cx="5289365" cy="2227730"/>
          </a:xfrm>
        </p:spPr>
        <p:txBody>
          <a:bodyPr anchor="ctr">
            <a:normAutofit/>
          </a:bodyPr>
          <a:lstStyle/>
          <a:p>
            <a:pPr algn="ctr"/>
            <a:r>
              <a:rPr lang="en-GB" b="1" dirty="0">
                <a:solidFill>
                  <a:schemeClr val="tx1"/>
                </a:solidFill>
                <a:latin typeface="Times New Roman" panose="02020603050405020304" pitchFamily="18" charset="0"/>
                <a:cs typeface="Times New Roman" panose="02020603050405020304" pitchFamily="18" charset="0"/>
              </a:rPr>
              <a:t>These Three Focus Areas Comprise: - </a:t>
            </a:r>
            <a:endParaRPr lang="en-US" b="1">
              <a:solidFill>
                <a:schemeClr val="tx1"/>
              </a:solidFill>
            </a:endParaRPr>
          </a:p>
        </p:txBody>
      </p:sp>
      <p:pic>
        <p:nvPicPr>
          <p:cNvPr id="1026" name="Picture 2" descr="Image result for sustainability green handprint">
            <a:hlinkClick r:id="rId3"/>
            <a:extLst>
              <a:ext uri="{FF2B5EF4-FFF2-40B4-BE49-F238E27FC236}">
                <a16:creationId xmlns:a16="http://schemas.microsoft.com/office/drawing/2014/main" id="{F57A7C5B-8375-4070-8F73-764A4165C9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43" y="1027478"/>
            <a:ext cx="4518132" cy="451813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D4787E0-B3EF-436D-8398-8F9A50DE0CB2}"/>
              </a:ext>
            </a:extLst>
          </p:cNvPr>
          <p:cNvSpPr>
            <a:spLocks noGrp="1"/>
          </p:cNvSpPr>
          <p:nvPr>
            <p:ph idx="1"/>
          </p:nvPr>
        </p:nvSpPr>
        <p:spPr>
          <a:xfrm>
            <a:off x="6390972" y="2837329"/>
            <a:ext cx="5303741" cy="3317938"/>
          </a:xfrm>
        </p:spPr>
        <p:txBody>
          <a:bodyPr anchor="t">
            <a:normAutofit/>
          </a:bodyPr>
          <a:lstStyle/>
          <a:p>
            <a:pPr marL="0" indent="0">
              <a:buNone/>
            </a:pPr>
            <a:endParaRPr lang="en-US" b="1">
              <a:solidFill>
                <a:srgbClr val="FFFFFF"/>
              </a:solidFill>
              <a:latin typeface="Times New Roman" panose="02020603050405020304" pitchFamily="18" charset="0"/>
              <a:cs typeface="Times New Roman" panose="02020603050405020304" pitchFamily="18" charset="0"/>
            </a:endParaRPr>
          </a:p>
          <a:p>
            <a:pPr algn="ctr">
              <a:buFont typeface="Wingdings" panose="05000000000000000000" pitchFamily="2" charset="2"/>
              <a:buChar char="v"/>
            </a:pPr>
            <a:r>
              <a:rPr lang="en-US" sz="2800" b="1">
                <a:solidFill>
                  <a:schemeClr val="tx1"/>
                </a:solidFill>
                <a:latin typeface="Times New Roman" panose="02020603050405020304" pitchFamily="18" charset="0"/>
                <a:cs typeface="Times New Roman" panose="02020603050405020304" pitchFamily="18" charset="0"/>
              </a:rPr>
              <a:t>Economic Development</a:t>
            </a:r>
          </a:p>
          <a:p>
            <a:pPr algn="ctr">
              <a:buFont typeface="Wingdings" panose="05000000000000000000" pitchFamily="2" charset="2"/>
              <a:buChar char="v"/>
            </a:pPr>
            <a:endParaRPr lang="en-US" sz="2800" b="1" dirty="0">
              <a:solidFill>
                <a:schemeClr val="tx1"/>
              </a:solidFill>
              <a:latin typeface="Times New Roman" panose="02020603050405020304" pitchFamily="18" charset="0"/>
              <a:cs typeface="Times New Roman" panose="02020603050405020304" pitchFamily="18" charset="0"/>
            </a:endParaRPr>
          </a:p>
          <a:p>
            <a:pPr algn="ctr">
              <a:buFont typeface="Wingdings" panose="05000000000000000000" pitchFamily="2" charset="2"/>
              <a:buChar char="v"/>
            </a:pPr>
            <a:r>
              <a:rPr lang="en-US" sz="2800" b="1">
                <a:solidFill>
                  <a:schemeClr val="tx1"/>
                </a:solidFill>
                <a:latin typeface="Times New Roman" panose="02020603050405020304" pitchFamily="18" charset="0"/>
                <a:cs typeface="Times New Roman" panose="02020603050405020304" pitchFamily="18" charset="0"/>
              </a:rPr>
              <a:t>Social Development</a:t>
            </a:r>
            <a:r>
              <a:rPr lang="en-US" sz="2800" dirty="0">
                <a:solidFill>
                  <a:schemeClr val="tx1"/>
                </a:solidFill>
                <a:latin typeface="Times New Roman" panose="02020603050405020304" pitchFamily="18" charset="0"/>
                <a:cs typeface="Times New Roman" panose="02020603050405020304" pitchFamily="18" charset="0"/>
              </a:rPr>
              <a:t> </a:t>
            </a:r>
            <a:endParaRPr lang="en-US">
              <a:solidFill>
                <a:schemeClr val="tx1"/>
              </a:solidFill>
            </a:endParaRPr>
          </a:p>
          <a:p>
            <a:pPr algn="ctr">
              <a:buFont typeface="Wingdings" panose="05000000000000000000" pitchFamily="2" charset="2"/>
              <a:buChar char="v"/>
            </a:pPr>
            <a:endParaRPr lang="en-US" sz="2800" dirty="0">
              <a:solidFill>
                <a:schemeClr val="tx1"/>
              </a:solidFill>
              <a:latin typeface="Times New Roman" panose="02020603050405020304" pitchFamily="18" charset="0"/>
              <a:cs typeface="Times New Roman" panose="02020603050405020304" pitchFamily="18" charset="0"/>
            </a:endParaRPr>
          </a:p>
          <a:p>
            <a:pPr marL="0" indent="0" algn="ctr">
              <a:buNone/>
            </a:pPr>
            <a:r>
              <a:rPr lang="en-US" sz="2800" b="1">
                <a:solidFill>
                  <a:schemeClr val="tx1"/>
                </a:solidFill>
                <a:latin typeface="Times New Roman" panose="02020603050405020304" pitchFamily="18" charset="0"/>
                <a:cs typeface="Times New Roman" panose="02020603050405020304" pitchFamily="18" charset="0"/>
              </a:rPr>
              <a:t>Environmental Protection</a:t>
            </a:r>
            <a:r>
              <a:rPr lang="en-US" sz="2800" dirty="0">
                <a:solidFill>
                  <a:schemeClr val="tx1"/>
                </a:solidFill>
                <a:latin typeface="Times New Roman" panose="02020603050405020304" pitchFamily="18" charset="0"/>
                <a:cs typeface="Times New Roman" panose="02020603050405020304" pitchFamily="18" charset="0"/>
              </a:rPr>
              <a:t> </a:t>
            </a:r>
          </a:p>
          <a:p>
            <a:pPr algn="ctr">
              <a:buFont typeface="Wingdings" panose="05000000000000000000" pitchFamily="2" charset="2"/>
              <a:buChar char="v"/>
            </a:pPr>
            <a:endParaRPr lang="en-US" sz="2800" dirty="0">
              <a:solidFill>
                <a:srgbClr val="FFFFFF"/>
              </a:solidFill>
              <a:latin typeface="Times New Roman"/>
              <a:cs typeface="Times New Roman"/>
            </a:endParaRPr>
          </a:p>
          <a:p>
            <a:pPr marL="0" indent="0" algn="ctr">
              <a:buNone/>
            </a:pPr>
            <a:endParaRPr lang="en-GB">
              <a:solidFill>
                <a:srgbClr val="FFFFFF"/>
              </a:solidFill>
            </a:endParaRPr>
          </a:p>
        </p:txBody>
      </p:sp>
    </p:spTree>
    <p:extLst>
      <p:ext uri="{BB962C8B-B14F-4D97-AF65-F5344CB8AC3E}">
        <p14:creationId xmlns:p14="http://schemas.microsoft.com/office/powerpoint/2010/main" val="379355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509AE-B8D9-4133-B373-1076E41D73F2}"/>
              </a:ext>
            </a:extLst>
          </p:cNvPr>
          <p:cNvSpPr>
            <a:spLocks noGrp="1"/>
          </p:cNvSpPr>
          <p:nvPr>
            <p:ph type="title"/>
          </p:nvPr>
        </p:nvSpPr>
        <p:spPr>
          <a:xfrm>
            <a:off x="249554" y="149525"/>
            <a:ext cx="8923806" cy="752272"/>
          </a:xfrm>
        </p:spPr>
        <p:txBody>
          <a:bodyPr>
            <a:noAutofit/>
          </a:bodyPr>
          <a:lstStyle/>
          <a:p>
            <a:r>
              <a:rPr lang="en-GB" sz="4000" dirty="0">
                <a:latin typeface="Times New Roman" panose="02020603050405020304" pitchFamily="18" charset="0"/>
                <a:cs typeface="Times New Roman" panose="02020603050405020304" pitchFamily="18" charset="0"/>
              </a:rPr>
              <a:t>How Do We Create A Sustainable Future?</a:t>
            </a:r>
          </a:p>
        </p:txBody>
      </p:sp>
      <p:sp>
        <p:nvSpPr>
          <p:cNvPr id="3" name="Content Placeholder 2">
            <a:extLst>
              <a:ext uri="{FF2B5EF4-FFF2-40B4-BE49-F238E27FC236}">
                <a16:creationId xmlns:a16="http://schemas.microsoft.com/office/drawing/2014/main" id="{6D1B607E-75B3-49A2-9099-C1044D88EC8F}"/>
              </a:ext>
            </a:extLst>
          </p:cNvPr>
          <p:cNvSpPr>
            <a:spLocks noGrp="1"/>
          </p:cNvSpPr>
          <p:nvPr>
            <p:ph idx="1"/>
          </p:nvPr>
        </p:nvSpPr>
        <p:spPr>
          <a:xfrm>
            <a:off x="155643" y="916175"/>
            <a:ext cx="9276509" cy="4679490"/>
          </a:xfrm>
        </p:spPr>
        <p:txBody>
          <a:bodyPr vert="horz" lIns="91440" tIns="45720" rIns="91440" bIns="45720" rtlCol="0" anchor="t">
            <a:normAutofit/>
          </a:bodyPr>
          <a:lstStyle/>
          <a:p>
            <a:pPr marL="0">
              <a:buNone/>
            </a:pPr>
            <a:r>
              <a:rPr lang="en-GB" sz="2400" dirty="0">
                <a:latin typeface="Times New Roman"/>
                <a:cs typeface="Times New Roman"/>
              </a:rPr>
              <a:t>It is unclear what the future holds in terms of creating a sustainable future but as individuals, we are far more aware of the issues that threaten our </a:t>
            </a:r>
            <a:r>
              <a:rPr lang="en-GB" sz="2400">
                <a:latin typeface="Times New Roman"/>
                <a:cs typeface="Times New Roman"/>
              </a:rPr>
              <a:t>health and that of our planet. </a:t>
            </a:r>
            <a:endParaRPr lang="en-US" sz="2400">
              <a:latin typeface="Times New Roman"/>
              <a:cs typeface="Times New Roman"/>
            </a:endParaRPr>
          </a:p>
          <a:p>
            <a:pPr marL="0">
              <a:buNone/>
            </a:pPr>
            <a:r>
              <a:rPr lang="en-GB" sz="2400">
                <a:latin typeface="Times New Roman"/>
                <a:cs typeface="Times New Roman"/>
              </a:rPr>
              <a:t>Many people are now looking towards a greener future – including businesses. </a:t>
            </a:r>
          </a:p>
          <a:p>
            <a:pPr marL="0">
              <a:buNone/>
            </a:pPr>
            <a:r>
              <a:rPr lang="en-GB" sz="2400">
                <a:latin typeface="Times New Roman"/>
                <a:cs typeface="Times New Roman"/>
              </a:rPr>
              <a:t>Not all businesses are willing to change – an organisation that has made headlines by pushing global companies to change their actions is Greenpeace.  </a:t>
            </a:r>
            <a:endParaRPr lang="en-GB" sz="2400" dirty="0">
              <a:latin typeface="Times New Roman"/>
              <a:cs typeface="Times New Roman"/>
            </a:endParaRPr>
          </a:p>
          <a:p>
            <a:pPr marL="0">
              <a:buNone/>
            </a:pPr>
            <a:endParaRPr lang="en-GB">
              <a:latin typeface="Trebuchet MS"/>
              <a:cs typeface="Times New Roman"/>
            </a:endParaRPr>
          </a:p>
          <a:p>
            <a:pPr marL="0">
              <a:buNone/>
            </a:pPr>
            <a:endParaRPr lang="en-GB" sz="2400" dirty="0">
              <a:latin typeface="Times New Roman"/>
              <a:cs typeface="Times New Roman"/>
            </a:endParaRPr>
          </a:p>
          <a:p>
            <a:pPr marL="0">
              <a:buNone/>
            </a:pPr>
            <a:endParaRPr lang="en-GB" sz="2400" dirty="0">
              <a:latin typeface="Times New Roman"/>
              <a:cs typeface="Times New Roman"/>
            </a:endParaRPr>
          </a:p>
          <a:p>
            <a:pPr marL="0" indent="0">
              <a:buNone/>
            </a:pPr>
            <a:endParaRPr lang="en-GB" b="1" u="sng" dirty="0"/>
          </a:p>
          <a:p>
            <a:pPr marL="0" indent="0">
              <a:buNone/>
            </a:pPr>
            <a:endParaRPr lang="en-GB" dirty="0"/>
          </a:p>
        </p:txBody>
      </p:sp>
      <p:pic>
        <p:nvPicPr>
          <p:cNvPr id="6" name="Picture 6">
            <a:extLst>
              <a:ext uri="{FF2B5EF4-FFF2-40B4-BE49-F238E27FC236}">
                <a16:creationId xmlns:a16="http://schemas.microsoft.com/office/drawing/2014/main" id="{60688F60-27BA-4761-9229-4455C7A9EFAA}"/>
              </a:ext>
            </a:extLst>
          </p:cNvPr>
          <p:cNvPicPr>
            <a:picLocks noChangeAspect="1"/>
          </p:cNvPicPr>
          <p:nvPr/>
        </p:nvPicPr>
        <p:blipFill>
          <a:blip r:embed="rId3"/>
          <a:stretch>
            <a:fillRect/>
          </a:stretch>
        </p:blipFill>
        <p:spPr>
          <a:xfrm>
            <a:off x="645184" y="4165301"/>
            <a:ext cx="6832838" cy="2495550"/>
          </a:xfrm>
          <a:prstGeom prst="rect">
            <a:avLst/>
          </a:prstGeom>
        </p:spPr>
      </p:pic>
    </p:spTree>
    <p:extLst>
      <p:ext uri="{BB962C8B-B14F-4D97-AF65-F5344CB8AC3E}">
        <p14:creationId xmlns:p14="http://schemas.microsoft.com/office/powerpoint/2010/main" val="2468490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C0685FB9-2C14-4E27-8C4D-211FA7F3F22F}"/>
              </a:ext>
            </a:extLst>
          </p:cNvPr>
          <p:cNvPicPr>
            <a:picLocks noChangeAspect="1"/>
          </p:cNvPicPr>
          <p:nvPr/>
        </p:nvPicPr>
        <p:blipFill rotWithShape="1">
          <a:blip r:embed="rId2"/>
          <a:srcRect l="10283" r="3079"/>
          <a:stretch/>
        </p:blipFill>
        <p:spPr>
          <a:xfrm>
            <a:off x="3234684" y="-14379"/>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2C8F8DC-04E9-45A0-B86B-99E5AFA4E9CD}"/>
              </a:ext>
            </a:extLst>
          </p:cNvPr>
          <p:cNvSpPr>
            <a:spLocks noGrp="1"/>
          </p:cNvSpPr>
          <p:nvPr>
            <p:ph type="title"/>
          </p:nvPr>
        </p:nvSpPr>
        <p:spPr>
          <a:xfrm>
            <a:off x="677333" y="609600"/>
            <a:ext cx="3851123" cy="1320800"/>
          </a:xfrm>
        </p:spPr>
        <p:txBody>
          <a:bodyPr>
            <a:normAutofit/>
          </a:bodyPr>
          <a:lstStyle/>
          <a:p>
            <a:pPr algn="ctr"/>
            <a:r>
              <a:rPr lang="en-US" sz="4000" dirty="0">
                <a:latin typeface="Times New Roman"/>
                <a:cs typeface="Times New Roman"/>
              </a:rPr>
              <a:t>Who is Greenpeace? </a:t>
            </a:r>
            <a:endParaRPr lang="en-US" sz="4000"/>
          </a:p>
        </p:txBody>
      </p:sp>
      <p:sp>
        <p:nvSpPr>
          <p:cNvPr id="3" name="Content Placeholder 2">
            <a:extLst>
              <a:ext uri="{FF2B5EF4-FFF2-40B4-BE49-F238E27FC236}">
                <a16:creationId xmlns:a16="http://schemas.microsoft.com/office/drawing/2014/main" id="{8A80D9A0-1F9C-437F-8110-C7384A0F0388}"/>
              </a:ext>
            </a:extLst>
          </p:cNvPr>
          <p:cNvSpPr>
            <a:spLocks noGrp="1"/>
          </p:cNvSpPr>
          <p:nvPr>
            <p:ph idx="1"/>
          </p:nvPr>
        </p:nvSpPr>
        <p:spPr>
          <a:xfrm>
            <a:off x="1598" y="2160589"/>
            <a:ext cx="4526858" cy="3880773"/>
          </a:xfrm>
        </p:spPr>
        <p:txBody>
          <a:bodyPr vert="horz" lIns="91440" tIns="45720" rIns="91440" bIns="45720" rtlCol="0" anchor="t">
            <a:normAutofit/>
          </a:bodyPr>
          <a:lstStyle/>
          <a:p>
            <a:pPr marL="0" indent="0" algn="ctr">
              <a:buNone/>
            </a:pPr>
            <a:r>
              <a:rPr lang="en-US" sz="2800" dirty="0">
                <a:solidFill>
                  <a:srgbClr val="FF0000"/>
                </a:solidFill>
                <a:latin typeface="Times New Roman"/>
                <a:cs typeface="Times New Roman"/>
              </a:rPr>
              <a:t>'Greenpeace is an independent </a:t>
            </a:r>
            <a:r>
              <a:rPr lang="en-US" sz="2800" dirty="0" err="1">
                <a:solidFill>
                  <a:srgbClr val="FF0000"/>
                </a:solidFill>
                <a:latin typeface="Times New Roman"/>
                <a:cs typeface="Times New Roman"/>
              </a:rPr>
              <a:t>organisation</a:t>
            </a:r>
            <a:r>
              <a:rPr lang="en-US" sz="2800" dirty="0">
                <a:solidFill>
                  <a:srgbClr val="FF0000"/>
                </a:solidFill>
                <a:latin typeface="Times New Roman"/>
                <a:cs typeface="Times New Roman"/>
              </a:rPr>
              <a:t> campaigning to ensure a peaceful and sustainable world for future generations' </a:t>
            </a:r>
            <a:endParaRPr lang="en-US" sz="2800" dirty="0">
              <a:solidFill>
                <a:srgbClr val="FF0000"/>
              </a:solidFill>
              <a:latin typeface="Trebuchet MS"/>
              <a:cs typeface="Times New Roman"/>
            </a:endParaRPr>
          </a:p>
          <a:p>
            <a:pPr marL="0" indent="0" algn="ctr">
              <a:buNone/>
            </a:pPr>
            <a:r>
              <a:rPr lang="en-US" sz="2800" dirty="0">
                <a:solidFill>
                  <a:srgbClr val="FF0000"/>
                </a:solidFill>
                <a:latin typeface="Times New Roman"/>
                <a:cs typeface="Times New Roman"/>
              </a:rPr>
              <a:t>(Greenpeace; 2018) </a:t>
            </a:r>
            <a:endParaRPr lang="en-US" sz="2800">
              <a:solidFill>
                <a:srgbClr val="FF0000"/>
              </a:solidFill>
            </a:endParaRPr>
          </a:p>
          <a:p>
            <a:pPr marL="0" indent="0">
              <a:buNone/>
            </a:pPr>
            <a:endParaRPr lang="en-US">
              <a:latin typeface="Times New Roman"/>
              <a:cs typeface="Times New Roman"/>
            </a:endParaRPr>
          </a:p>
          <a:p>
            <a:pPr marL="0" indent="0">
              <a:buNone/>
            </a:pPr>
            <a:endParaRPr lang="en-US">
              <a:latin typeface="Times New Roman"/>
              <a:cs typeface="Times New Roman"/>
            </a:endParaRPr>
          </a:p>
          <a:p>
            <a:pPr>
              <a:buFont typeface="Wingdings" charset="2"/>
              <a:buChar char="v"/>
            </a:pPr>
            <a:endParaRPr lang="en-US">
              <a:latin typeface="Times New Roman"/>
              <a:cs typeface="Times New Roman"/>
            </a:endParaRPr>
          </a:p>
          <a:p>
            <a:pPr>
              <a:buFont typeface="Wingdings" charset="2"/>
              <a:buChar char="v"/>
            </a:pPr>
            <a:endParaRPr lang="en-US">
              <a:latin typeface="Times New Roman"/>
              <a:cs typeface="Times New Roman"/>
            </a:endParaRPr>
          </a:p>
          <a:p>
            <a:pPr>
              <a:buFont typeface="Wingdings" charset="2"/>
              <a:buChar char="v"/>
            </a:pPr>
            <a:endParaRPr lang="en-US">
              <a:latin typeface="Times New Roman"/>
              <a:cs typeface="Times New Roman"/>
            </a:endParaRPr>
          </a:p>
          <a:p>
            <a:pPr>
              <a:buFont typeface="Wingdings" charset="2"/>
              <a:buChar char="v"/>
            </a:pPr>
            <a:endParaRPr lang="en-US">
              <a:latin typeface="Times New Roman"/>
              <a:cs typeface="Times New Roman"/>
            </a:endParaRPr>
          </a:p>
          <a:p>
            <a:pPr>
              <a:buFont typeface="Wingdings" charset="2"/>
              <a:buChar char="v"/>
            </a:pPr>
            <a:endParaRPr lang="en-US">
              <a:latin typeface="Times New Roman"/>
              <a:cs typeface="Times New Roman"/>
            </a:endParaRP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55768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DFF2F-E2F9-456E-96CE-4C710926102B}"/>
              </a:ext>
            </a:extLst>
          </p:cNvPr>
          <p:cNvSpPr>
            <a:spLocks noGrp="1"/>
          </p:cNvSpPr>
          <p:nvPr>
            <p:ph type="title"/>
          </p:nvPr>
        </p:nvSpPr>
        <p:spPr>
          <a:xfrm>
            <a:off x="461085" y="106391"/>
            <a:ext cx="5468736" cy="601933"/>
          </a:xfrm>
        </p:spPr>
        <p:txBody>
          <a:bodyPr anchor="ctr">
            <a:noAutofit/>
          </a:bodyPr>
          <a:lstStyle/>
          <a:p>
            <a:r>
              <a:rPr lang="en-US" sz="4400" dirty="0">
                <a:latin typeface="Times New Roman"/>
                <a:cs typeface="Times New Roman"/>
              </a:rPr>
              <a:t>Where It All Began....</a:t>
            </a:r>
          </a:p>
        </p:txBody>
      </p:sp>
      <p:sp>
        <p:nvSpPr>
          <p:cNvPr id="3" name="Content Placeholder 2">
            <a:extLst>
              <a:ext uri="{FF2B5EF4-FFF2-40B4-BE49-F238E27FC236}">
                <a16:creationId xmlns:a16="http://schemas.microsoft.com/office/drawing/2014/main" id="{DB8A1E57-9128-40A2-9291-E32A0A3BF11E}"/>
              </a:ext>
            </a:extLst>
          </p:cNvPr>
          <p:cNvSpPr>
            <a:spLocks noGrp="1"/>
          </p:cNvSpPr>
          <p:nvPr>
            <p:ph idx="1"/>
          </p:nvPr>
        </p:nvSpPr>
        <p:spPr>
          <a:xfrm>
            <a:off x="153205" y="708477"/>
            <a:ext cx="5158651" cy="5947372"/>
          </a:xfrm>
        </p:spPr>
        <p:txBody>
          <a:bodyPr vert="horz" lIns="91440" tIns="45720" rIns="91440" bIns="45720" rtlCol="0" anchor="t">
            <a:noAutofit/>
          </a:bodyPr>
          <a:lstStyle/>
          <a:p>
            <a:pPr>
              <a:lnSpc>
                <a:spcPct val="90000"/>
              </a:lnSpc>
              <a:buFont typeface="Wingdings" charset="2"/>
              <a:buChar char="v"/>
            </a:pPr>
            <a:r>
              <a:rPr lang="en-US" sz="2000">
                <a:latin typeface="Times New Roman"/>
                <a:cs typeface="Times New Roman"/>
              </a:rPr>
              <a:t>Dreaming of a green and peaceful world, a small team of activists set sail on an old fishing boat in 1971. They travelled to Amchitka, a small island off the West Coast of Alaska. </a:t>
            </a:r>
            <a:endParaRPr lang="en-US" sz="2000" dirty="0">
              <a:latin typeface="Times New Roman"/>
              <a:cs typeface="Times New Roman"/>
            </a:endParaRPr>
          </a:p>
          <a:p>
            <a:pPr>
              <a:lnSpc>
                <a:spcPct val="90000"/>
              </a:lnSpc>
              <a:buFont typeface="Wingdings" charset="2"/>
              <a:buChar char="v"/>
            </a:pPr>
            <a:r>
              <a:rPr lang="en-US" sz="2000">
                <a:latin typeface="Times New Roman"/>
                <a:cs typeface="Times New Roman"/>
              </a:rPr>
              <a:t>Amchitka was home to a multitude of wildlife, some endangered. </a:t>
            </a:r>
            <a:endParaRPr lang="en-US" sz="2000" dirty="0">
              <a:latin typeface="Times New Roman"/>
              <a:cs typeface="Times New Roman"/>
            </a:endParaRPr>
          </a:p>
          <a:p>
            <a:pPr>
              <a:lnSpc>
                <a:spcPct val="90000"/>
              </a:lnSpc>
              <a:buFont typeface="Wingdings" charset="2"/>
              <a:buChar char="v"/>
            </a:pPr>
            <a:r>
              <a:rPr lang="en-US" sz="2000">
                <a:latin typeface="Times New Roman"/>
                <a:cs typeface="Times New Roman"/>
              </a:rPr>
              <a:t>Here, they would 'bare witness' to US Nuclear testing.</a:t>
            </a:r>
            <a:endParaRPr lang="en-US" sz="2000" dirty="0">
              <a:latin typeface="Times New Roman"/>
              <a:cs typeface="Times New Roman"/>
            </a:endParaRPr>
          </a:p>
          <a:p>
            <a:pPr>
              <a:lnSpc>
                <a:spcPct val="90000"/>
              </a:lnSpc>
              <a:buFont typeface="Wingdings" charset="2"/>
              <a:buChar char="v"/>
            </a:pPr>
            <a:r>
              <a:rPr lang="en-US" sz="2000">
                <a:latin typeface="Times New Roman"/>
                <a:cs typeface="Times New Roman"/>
              </a:rPr>
              <a:t>Their boat was intercepted before they could reach the island and although the US still detonated the bomb, their mission had sparked a great deal of public interest.  </a:t>
            </a:r>
            <a:endParaRPr lang="en-US" sz="2000" dirty="0">
              <a:latin typeface="Times New Roman"/>
              <a:cs typeface="Times New Roman"/>
            </a:endParaRPr>
          </a:p>
          <a:p>
            <a:pPr>
              <a:lnSpc>
                <a:spcPct val="90000"/>
              </a:lnSpc>
              <a:buFont typeface="Wingdings" charset="2"/>
              <a:buChar char="v"/>
            </a:pPr>
            <a:r>
              <a:rPr lang="en-US" sz="2000">
                <a:latin typeface="Times New Roman"/>
                <a:cs typeface="Times New Roman"/>
              </a:rPr>
              <a:t>The voice of reason had been heard.</a:t>
            </a:r>
            <a:endParaRPr lang="en-US" sz="2000" dirty="0">
              <a:latin typeface="Times New Roman"/>
              <a:cs typeface="Times New Roman"/>
            </a:endParaRPr>
          </a:p>
          <a:p>
            <a:pPr>
              <a:lnSpc>
                <a:spcPct val="90000"/>
              </a:lnSpc>
              <a:buFont typeface="Wingdings" charset="2"/>
              <a:buChar char="v"/>
            </a:pPr>
            <a:r>
              <a:rPr lang="en-US" sz="2000">
                <a:latin typeface="Times New Roman"/>
                <a:cs typeface="Times New Roman"/>
              </a:rPr>
              <a:t>Nuclear testing ended in Amchitka that year and the island was later declared a bird sanctuary. </a:t>
            </a:r>
            <a:endParaRPr lang="en-US" sz="2000" dirty="0">
              <a:latin typeface="Times New Roman"/>
              <a:cs typeface="Times New Roman"/>
            </a:endParaRPr>
          </a:p>
          <a:p>
            <a:pPr marL="0" indent="0">
              <a:lnSpc>
                <a:spcPct val="90000"/>
              </a:lnSpc>
              <a:buNone/>
            </a:pPr>
            <a:r>
              <a:rPr lang="en-US" sz="2000">
                <a:latin typeface="Times New Roman"/>
                <a:cs typeface="Times New Roman"/>
              </a:rPr>
              <a:t>(Greenpeace; 2018)</a:t>
            </a:r>
          </a:p>
          <a:p>
            <a:pPr>
              <a:lnSpc>
                <a:spcPct val="90000"/>
              </a:lnSpc>
              <a:buFont typeface="Wingdings" charset="2"/>
              <a:buChar char="v"/>
            </a:pPr>
            <a:endParaRPr lang="en-US" sz="1100">
              <a:latin typeface="Trebuchet MS"/>
              <a:cs typeface="Times New Roman"/>
            </a:endParaRPr>
          </a:p>
        </p:txBody>
      </p:sp>
      <p:pic>
        <p:nvPicPr>
          <p:cNvPr id="4" name="Picture 4" descr="A black and white photo of a person&#10;&#10;Description generated with very high confidence">
            <a:extLst>
              <a:ext uri="{FF2B5EF4-FFF2-40B4-BE49-F238E27FC236}">
                <a16:creationId xmlns:a16="http://schemas.microsoft.com/office/drawing/2014/main" id="{0BBB1457-8577-45B5-B630-852245420655}"/>
              </a:ext>
            </a:extLst>
          </p:cNvPr>
          <p:cNvPicPr>
            <a:picLocks noChangeAspect="1"/>
          </p:cNvPicPr>
          <p:nvPr/>
        </p:nvPicPr>
        <p:blipFill rotWithShape="1">
          <a:blip r:embed="rId3">
            <a:extLst/>
          </a:blip>
          <a:srcRect l="1333"/>
          <a:stretch/>
        </p:blipFill>
        <p:spPr>
          <a:xfrm>
            <a:off x="5401658" y="1882216"/>
            <a:ext cx="4602747" cy="2589035"/>
          </a:xfrm>
          <a:prstGeom prst="rect">
            <a:avLst/>
          </a:prstGeom>
        </p:spPr>
      </p:pic>
    </p:spTree>
    <p:extLst>
      <p:ext uri="{BB962C8B-B14F-4D97-AF65-F5344CB8AC3E}">
        <p14:creationId xmlns:p14="http://schemas.microsoft.com/office/powerpoint/2010/main" val="2825427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57218-FE26-4919-A9A7-8473037F6C0A}"/>
              </a:ext>
            </a:extLst>
          </p:cNvPr>
          <p:cNvSpPr>
            <a:spLocks noGrp="1"/>
          </p:cNvSpPr>
          <p:nvPr>
            <p:ph type="title"/>
          </p:nvPr>
        </p:nvSpPr>
        <p:spPr>
          <a:xfrm>
            <a:off x="4072961" y="322053"/>
            <a:ext cx="5114776" cy="1320800"/>
          </a:xfrm>
        </p:spPr>
        <p:txBody>
          <a:bodyPr>
            <a:normAutofit/>
          </a:bodyPr>
          <a:lstStyle/>
          <a:p>
            <a:pPr algn="ctr"/>
            <a:r>
              <a:rPr lang="en-US" sz="4000" dirty="0">
                <a:latin typeface="Times New Roman"/>
                <a:cs typeface="Times New Roman"/>
              </a:rPr>
              <a:t>What Do They Do? </a:t>
            </a:r>
          </a:p>
        </p:txBody>
      </p:sp>
      <p:pic>
        <p:nvPicPr>
          <p:cNvPr id="8" name="Picture 8" descr="A boat on a body of water&#10;&#10;Description generated with very high confidence">
            <a:extLst>
              <a:ext uri="{FF2B5EF4-FFF2-40B4-BE49-F238E27FC236}">
                <a16:creationId xmlns:a16="http://schemas.microsoft.com/office/drawing/2014/main" id="{2630340B-20D8-4793-89B5-879510CD46E7}"/>
              </a:ext>
            </a:extLst>
          </p:cNvPr>
          <p:cNvPicPr>
            <a:picLocks noChangeAspect="1"/>
          </p:cNvPicPr>
          <p:nvPr/>
        </p:nvPicPr>
        <p:blipFill rotWithShape="1">
          <a:blip r:embed="rId3">
            <a:duotone>
              <a:schemeClr val="accent1">
                <a:shade val="45000"/>
                <a:satMod val="135000"/>
              </a:schemeClr>
              <a:prstClr val="white"/>
            </a:duotone>
            <a:alphaModFix/>
            <a:extLst/>
          </a:blip>
          <a:srcRect t="17862" r="-5" b="7324"/>
          <a:stretch/>
        </p:blipFill>
        <p:spPr>
          <a:xfrm>
            <a:off x="320479" y="1710916"/>
            <a:ext cx="3433363" cy="1714490"/>
          </a:xfrm>
          <a:custGeom>
            <a:avLst/>
            <a:gdLst>
              <a:gd name="connsiteX0" fmla="*/ 254958 w 3433363"/>
              <a:gd name="connsiteY0" fmla="*/ 0 h 1714500"/>
              <a:gd name="connsiteX1" fmla="*/ 3433363 w 3433363"/>
              <a:gd name="connsiteY1" fmla="*/ 0 h 1714500"/>
              <a:gd name="connsiteX2" fmla="*/ 3386734 w 3433363"/>
              <a:gd name="connsiteY2" fmla="*/ 312174 h 1714500"/>
              <a:gd name="connsiteX3" fmla="*/ 3386620 w 3433363"/>
              <a:gd name="connsiteY3" fmla="*/ 312174 h 1714500"/>
              <a:gd name="connsiteX4" fmla="*/ 3177155 w 3433363"/>
              <a:gd name="connsiteY4" fmla="*/ 1714500 h 1714500"/>
              <a:gd name="connsiteX5" fmla="*/ 0 w 3433363"/>
              <a:gd name="connsiteY5"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33363" h="1714500">
                <a:moveTo>
                  <a:pt x="254958" y="0"/>
                </a:moveTo>
                <a:lnTo>
                  <a:pt x="3433363" y="0"/>
                </a:lnTo>
                <a:lnTo>
                  <a:pt x="3386734" y="312174"/>
                </a:lnTo>
                <a:lnTo>
                  <a:pt x="3386620" y="312174"/>
                </a:lnTo>
                <a:lnTo>
                  <a:pt x="3177155" y="1714500"/>
                </a:lnTo>
                <a:lnTo>
                  <a:pt x="0" y="1714500"/>
                </a:lnTo>
                <a:close/>
              </a:path>
            </a:pathLst>
          </a:custGeom>
        </p:spPr>
      </p:pic>
      <p:pic>
        <p:nvPicPr>
          <p:cNvPr id="6" name="Picture 6" descr="A polar bear in the snow&#10;&#10;Description generated with high confidence">
            <a:extLst>
              <a:ext uri="{FF2B5EF4-FFF2-40B4-BE49-F238E27FC236}">
                <a16:creationId xmlns:a16="http://schemas.microsoft.com/office/drawing/2014/main" id="{9D0F46DA-5990-4B81-B3C5-26DC6D2C16C3}"/>
              </a:ext>
            </a:extLst>
          </p:cNvPr>
          <p:cNvPicPr>
            <a:picLocks noChangeAspect="1"/>
          </p:cNvPicPr>
          <p:nvPr/>
        </p:nvPicPr>
        <p:blipFill rotWithShape="1">
          <a:blip r:embed="rId4">
            <a:duotone>
              <a:schemeClr val="accent1">
                <a:shade val="45000"/>
                <a:satMod val="135000"/>
              </a:schemeClr>
              <a:prstClr val="white"/>
            </a:duotone>
            <a:alphaModFix/>
            <a:extLst/>
          </a:blip>
          <a:srcRect t="21373" r="-3" b="3505"/>
          <a:stretch/>
        </p:blipFill>
        <p:spPr>
          <a:xfrm>
            <a:off x="583106" y="3594"/>
            <a:ext cx="3432113" cy="1714500"/>
          </a:xfrm>
          <a:custGeom>
            <a:avLst/>
            <a:gdLst>
              <a:gd name="connsiteX0" fmla="*/ 254958 w 3432113"/>
              <a:gd name="connsiteY0" fmla="*/ 0 h 1714500"/>
              <a:gd name="connsiteX1" fmla="*/ 3432113 w 3432113"/>
              <a:gd name="connsiteY1" fmla="*/ 0 h 1714500"/>
              <a:gd name="connsiteX2" fmla="*/ 3176018 w 3432113"/>
              <a:gd name="connsiteY2" fmla="*/ 1714500 h 1714500"/>
              <a:gd name="connsiteX3" fmla="*/ 0 w 3432113"/>
              <a:gd name="connsiteY3" fmla="*/ 1714500 h 1714500"/>
            </a:gdLst>
            <a:ahLst/>
            <a:cxnLst>
              <a:cxn ang="0">
                <a:pos x="connsiteX0" y="connsiteY0"/>
              </a:cxn>
              <a:cxn ang="0">
                <a:pos x="connsiteX1" y="connsiteY1"/>
              </a:cxn>
              <a:cxn ang="0">
                <a:pos x="connsiteX2" y="connsiteY2"/>
              </a:cxn>
              <a:cxn ang="0">
                <a:pos x="connsiteX3" y="connsiteY3"/>
              </a:cxn>
            </a:cxnLst>
            <a:rect l="l" t="t" r="r" b="b"/>
            <a:pathLst>
              <a:path w="3432113" h="1714500">
                <a:moveTo>
                  <a:pt x="254958" y="0"/>
                </a:moveTo>
                <a:lnTo>
                  <a:pt x="3432113" y="0"/>
                </a:lnTo>
                <a:lnTo>
                  <a:pt x="3176018" y="1714500"/>
                </a:lnTo>
                <a:lnTo>
                  <a:pt x="0" y="1714500"/>
                </a:lnTo>
                <a:close/>
              </a:path>
            </a:pathLst>
          </a:custGeom>
        </p:spPr>
      </p:pic>
      <p:pic>
        <p:nvPicPr>
          <p:cNvPr id="10" name="Picture 10" descr="A group of people in a forest&#10;&#10;Description generated with high confidence">
            <a:extLst>
              <a:ext uri="{FF2B5EF4-FFF2-40B4-BE49-F238E27FC236}">
                <a16:creationId xmlns:a16="http://schemas.microsoft.com/office/drawing/2014/main" id="{F3EEB7D4-8237-44B6-87B5-503408E96E56}"/>
              </a:ext>
            </a:extLst>
          </p:cNvPr>
          <p:cNvPicPr>
            <a:picLocks noChangeAspect="1"/>
          </p:cNvPicPr>
          <p:nvPr/>
        </p:nvPicPr>
        <p:blipFill rotWithShape="1">
          <a:blip r:embed="rId5">
            <a:duotone>
              <a:schemeClr val="accent1">
                <a:shade val="45000"/>
                <a:satMod val="135000"/>
              </a:schemeClr>
              <a:prstClr val="white"/>
            </a:duotone>
            <a:alphaModFix/>
            <a:extLst/>
          </a:blip>
          <a:srcRect t="16268" r="-5" b="8865"/>
          <a:stretch/>
        </p:blipFill>
        <p:spPr>
          <a:xfrm>
            <a:off x="83733" y="3429000"/>
            <a:ext cx="3430976" cy="1714500"/>
          </a:xfrm>
          <a:custGeom>
            <a:avLst/>
            <a:gdLst>
              <a:gd name="connsiteX0" fmla="*/ 254958 w 3430976"/>
              <a:gd name="connsiteY0" fmla="*/ 0 h 1714500"/>
              <a:gd name="connsiteX1" fmla="*/ 3430976 w 3430976"/>
              <a:gd name="connsiteY1" fmla="*/ 0 h 1714500"/>
              <a:gd name="connsiteX2" fmla="*/ 3174882 w 3430976"/>
              <a:gd name="connsiteY2" fmla="*/ 1714500 h 1714500"/>
              <a:gd name="connsiteX3" fmla="*/ 0 w 3430976"/>
              <a:gd name="connsiteY3" fmla="*/ 1714500 h 1714500"/>
            </a:gdLst>
            <a:ahLst/>
            <a:cxnLst>
              <a:cxn ang="0">
                <a:pos x="connsiteX0" y="connsiteY0"/>
              </a:cxn>
              <a:cxn ang="0">
                <a:pos x="connsiteX1" y="connsiteY1"/>
              </a:cxn>
              <a:cxn ang="0">
                <a:pos x="connsiteX2" y="connsiteY2"/>
              </a:cxn>
              <a:cxn ang="0">
                <a:pos x="connsiteX3" y="connsiteY3"/>
              </a:cxn>
            </a:cxnLst>
            <a:rect l="l" t="t" r="r" b="b"/>
            <a:pathLst>
              <a:path w="3430976" h="1714500">
                <a:moveTo>
                  <a:pt x="254958" y="0"/>
                </a:moveTo>
                <a:lnTo>
                  <a:pt x="3430976" y="0"/>
                </a:lnTo>
                <a:lnTo>
                  <a:pt x="3174882" y="1714500"/>
                </a:lnTo>
                <a:lnTo>
                  <a:pt x="0" y="1714500"/>
                </a:lnTo>
                <a:close/>
              </a:path>
            </a:pathLst>
          </a:custGeom>
        </p:spPr>
      </p:pic>
      <p:pic>
        <p:nvPicPr>
          <p:cNvPr id="4" name="Picture 4">
            <a:extLst>
              <a:ext uri="{FF2B5EF4-FFF2-40B4-BE49-F238E27FC236}">
                <a16:creationId xmlns:a16="http://schemas.microsoft.com/office/drawing/2014/main" id="{455FC531-D881-4C3C-A990-6FBEA0F3B3A8}"/>
              </a:ext>
            </a:extLst>
          </p:cNvPr>
          <p:cNvPicPr>
            <a:picLocks noChangeAspect="1"/>
          </p:cNvPicPr>
          <p:nvPr/>
        </p:nvPicPr>
        <p:blipFill rotWithShape="1">
          <a:blip r:embed="rId6">
            <a:duotone>
              <a:schemeClr val="accent1">
                <a:shade val="45000"/>
                <a:satMod val="135000"/>
              </a:schemeClr>
              <a:prstClr val="white"/>
            </a:duotone>
            <a:alphaModFix/>
            <a:extLst/>
          </a:blip>
          <a:srcRect t="5571" r="-2" b="-2"/>
          <a:stretch/>
        </p:blipFill>
        <p:spPr>
          <a:xfrm>
            <a:off x="-10633" y="5127992"/>
            <a:ext cx="3271564" cy="1730008"/>
          </a:xfrm>
          <a:custGeom>
            <a:avLst/>
            <a:gdLst>
              <a:gd name="connsiteX0" fmla="*/ 96673 w 3271564"/>
              <a:gd name="connsiteY0" fmla="*/ 0 h 1730008"/>
              <a:gd name="connsiteX1" fmla="*/ 3271564 w 3271564"/>
              <a:gd name="connsiteY1" fmla="*/ 0 h 1730008"/>
              <a:gd name="connsiteX2" fmla="*/ 3013153 w 3271564"/>
              <a:gd name="connsiteY2" fmla="*/ 1730008 h 1730008"/>
              <a:gd name="connsiteX3" fmla="*/ 0 w 3271564"/>
              <a:gd name="connsiteY3" fmla="*/ 1730008 h 1730008"/>
              <a:gd name="connsiteX4" fmla="*/ 0 w 3271564"/>
              <a:gd name="connsiteY4" fmla="*/ 650088 h 1730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564" h="1730008">
                <a:moveTo>
                  <a:pt x="96673" y="0"/>
                </a:moveTo>
                <a:lnTo>
                  <a:pt x="3271564" y="0"/>
                </a:lnTo>
                <a:lnTo>
                  <a:pt x="3013153" y="1730008"/>
                </a:lnTo>
                <a:lnTo>
                  <a:pt x="0" y="1730008"/>
                </a:lnTo>
                <a:lnTo>
                  <a:pt x="0" y="650088"/>
                </a:lnTo>
                <a:close/>
              </a:path>
            </a:pathLst>
          </a:custGeom>
        </p:spPr>
      </p:pic>
      <p:sp>
        <p:nvSpPr>
          <p:cNvPr id="16" name="Isosceles Triangle 30">
            <a:extLst>
              <a:ext uri="{FF2B5EF4-FFF2-40B4-BE49-F238E27FC236}">
                <a16:creationId xmlns:a16="http://schemas.microsoft.com/office/drawing/2014/main" id="{FC332A12-DE90-4EB5-88AD-34779A13F5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634"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8" name="Straight Connector 16">
            <a:extLst>
              <a:ext uri="{FF2B5EF4-FFF2-40B4-BE49-F238E27FC236}">
                <a16:creationId xmlns:a16="http://schemas.microsoft.com/office/drawing/2014/main" id="{61C01996-4F9E-4ED5-8250-2CBB4D19C7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8712" y="1714500"/>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8">
            <a:extLst>
              <a:ext uri="{FF2B5EF4-FFF2-40B4-BE49-F238E27FC236}">
                <a16:creationId xmlns:a16="http://schemas.microsoft.com/office/drawing/2014/main" id="{40630332-3A18-4561-9CF7-C515E6BDDF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7088" y="3421959"/>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0">
            <a:extLst>
              <a:ext uri="{FF2B5EF4-FFF2-40B4-BE49-F238E27FC236}">
                <a16:creationId xmlns:a16="http://schemas.microsoft.com/office/drawing/2014/main" id="{58A0FEB9-3726-4DC1-9780-7246973286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950" y="5127992"/>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Isosceles Triangle 30">
            <a:extLst>
              <a:ext uri="{FF2B5EF4-FFF2-40B4-BE49-F238E27FC236}">
                <a16:creationId xmlns:a16="http://schemas.microsoft.com/office/drawing/2014/main" id="{7A124F37-9556-411B-995E-C8E6E0E9B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2612"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53B1879-A3EA-4BD5-B431-6C75997D0548}"/>
              </a:ext>
            </a:extLst>
          </p:cNvPr>
          <p:cNvSpPr>
            <a:spLocks noGrp="1"/>
          </p:cNvSpPr>
          <p:nvPr>
            <p:ph idx="1"/>
          </p:nvPr>
        </p:nvSpPr>
        <p:spPr>
          <a:xfrm>
            <a:off x="3497868" y="1269193"/>
            <a:ext cx="6753792" cy="5217866"/>
          </a:xfrm>
        </p:spPr>
        <p:txBody>
          <a:bodyPr vert="horz" lIns="91440" tIns="45720" rIns="91440" bIns="45720" rtlCol="0" anchor="t">
            <a:noAutofit/>
          </a:bodyPr>
          <a:lstStyle/>
          <a:p>
            <a:pPr marL="0" indent="0" algn="ctr">
              <a:buNone/>
            </a:pPr>
            <a:r>
              <a:rPr lang="en-US" sz="2800" b="1">
                <a:latin typeface="Times New Roman"/>
                <a:cs typeface="Times New Roman"/>
              </a:rPr>
              <a:t>Greenpeace defend the natural world and promote peace by investigating, exposing and confronting environmental abuse, and championing responsible solutions for our fragile environment.</a:t>
            </a:r>
          </a:p>
          <a:p>
            <a:pPr marL="0" indent="0" algn="ctr">
              <a:buNone/>
            </a:pPr>
            <a:endParaRPr lang="en-US" sz="2400" b="1" dirty="0">
              <a:latin typeface="Times New Roman"/>
              <a:cs typeface="Times New Roman"/>
            </a:endParaRPr>
          </a:p>
          <a:p>
            <a:pPr>
              <a:buNone/>
            </a:pPr>
            <a:r>
              <a:rPr lang="en-US" sz="2400" b="1" u="sng">
                <a:latin typeface="Times New Roman"/>
                <a:cs typeface="Times New Roman"/>
              </a:rPr>
              <a:t>THEIR CAMPAIGNS</a:t>
            </a:r>
          </a:p>
          <a:p>
            <a:pPr>
              <a:buFont typeface="Wingdings" charset="2"/>
              <a:buChar char="v"/>
            </a:pPr>
            <a:r>
              <a:rPr lang="en-US" sz="2400">
                <a:latin typeface="Times New Roman"/>
                <a:cs typeface="Times New Roman"/>
              </a:rPr>
              <a:t>Fighting Global Warming</a:t>
            </a:r>
            <a:endParaRPr lang="en-US" sz="2400" u="sng">
              <a:latin typeface="Times New Roman"/>
              <a:cs typeface="Times New Roman"/>
            </a:endParaRPr>
          </a:p>
          <a:p>
            <a:pPr>
              <a:buFont typeface="Wingdings" charset="2"/>
              <a:buChar char="v"/>
            </a:pPr>
            <a:r>
              <a:rPr lang="en-US" sz="2400">
                <a:latin typeface="Times New Roman"/>
                <a:cs typeface="Times New Roman"/>
              </a:rPr>
              <a:t>Protecting Our Oceans</a:t>
            </a:r>
          </a:p>
          <a:p>
            <a:pPr>
              <a:buFont typeface="Wingdings" charset="2"/>
              <a:buChar char="v"/>
            </a:pPr>
            <a:r>
              <a:rPr lang="en-US" sz="2400">
                <a:latin typeface="Times New Roman"/>
                <a:cs typeface="Times New Roman"/>
              </a:rPr>
              <a:t>Protecting Forests </a:t>
            </a:r>
          </a:p>
          <a:p>
            <a:pPr>
              <a:buFont typeface="Wingdings" charset="2"/>
              <a:buChar char="v"/>
            </a:pPr>
            <a:endParaRPr lang="en-US">
              <a:latin typeface="Times New Roman"/>
              <a:cs typeface="Times New Roman"/>
            </a:endParaRPr>
          </a:p>
          <a:p>
            <a:pPr>
              <a:buFont typeface="Wingdings" charset="2"/>
              <a:buChar char="v"/>
            </a:pPr>
            <a:endParaRPr lang="en-US">
              <a:latin typeface="Times New Roman"/>
              <a:cs typeface="Times New Roman"/>
            </a:endParaRPr>
          </a:p>
          <a:p>
            <a:pPr>
              <a:buFont typeface="Wingdings" charset="2"/>
              <a:buChar char="v"/>
            </a:pPr>
            <a:endParaRPr lang="en-US" b="1" u="sng">
              <a:latin typeface="Times New Roman"/>
              <a:cs typeface="Times New Roman"/>
            </a:endParaRPr>
          </a:p>
        </p:txBody>
      </p:sp>
    </p:spTree>
    <p:extLst>
      <p:ext uri="{BB962C8B-B14F-4D97-AF65-F5344CB8AC3E}">
        <p14:creationId xmlns:p14="http://schemas.microsoft.com/office/powerpoint/2010/main" val="3329981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215E6548-E951-46F8-A8D9-29009BE19A4A}"/>
              </a:ext>
            </a:extLst>
          </p:cNvPr>
          <p:cNvPicPr>
            <a:picLocks noChangeAspect="1"/>
          </p:cNvPicPr>
          <p:nvPr/>
        </p:nvPicPr>
        <p:blipFill rotWithShape="1">
          <a:blip r:embed="rId3"/>
          <a:srcRect r="22989"/>
          <a:stretch/>
        </p:blipFill>
        <p:spPr>
          <a:xfrm>
            <a:off x="4499892" y="-14378"/>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74CB6E73-6D44-4260-8C37-B524BFAA8DCD}"/>
              </a:ext>
            </a:extLst>
          </p:cNvPr>
          <p:cNvSpPr>
            <a:spLocks noGrp="1"/>
          </p:cNvSpPr>
          <p:nvPr>
            <p:ph type="title"/>
          </p:nvPr>
        </p:nvSpPr>
        <p:spPr>
          <a:xfrm>
            <a:off x="145371" y="-8627"/>
            <a:ext cx="5188216" cy="2125933"/>
          </a:xfrm>
        </p:spPr>
        <p:txBody>
          <a:bodyPr>
            <a:normAutofit fontScale="90000"/>
          </a:bodyPr>
          <a:lstStyle/>
          <a:p>
            <a:pPr algn="ctr"/>
            <a:r>
              <a:rPr lang="en-US" sz="5400">
                <a:latin typeface="Times New Roman"/>
                <a:cs typeface="Times New Roman"/>
              </a:rPr>
              <a:t>Plastics</a:t>
            </a:r>
            <a:br>
              <a:rPr lang="en-US" sz="5400" dirty="0">
                <a:latin typeface="Times New Roman"/>
                <a:cs typeface="Times New Roman"/>
              </a:rPr>
            </a:br>
            <a:r>
              <a:rPr lang="en-GB" sz="3100" b="1">
                <a:solidFill>
                  <a:srgbClr val="FF0000"/>
                </a:solidFill>
                <a:latin typeface="Times New Roman"/>
                <a:cs typeface="Times New Roman"/>
              </a:rPr>
              <a:t>Greenpeace is campaigning to </a:t>
            </a:r>
            <a:r>
              <a:rPr lang="en-GB" sz="3100" b="1" dirty="0">
                <a:solidFill>
                  <a:srgbClr val="FF0000"/>
                </a:solidFill>
                <a:latin typeface="Times New Roman"/>
                <a:cs typeface="Times New Roman"/>
              </a:rPr>
              <a:t>end the flow of plastic into our oceans.</a:t>
            </a:r>
            <a:endParaRPr lang="en-GB" sz="3100">
              <a:solidFill>
                <a:srgbClr val="FF0000"/>
              </a:solidFill>
              <a:latin typeface="Times New Roman"/>
              <a:cs typeface="Times New Roman"/>
            </a:endParaRPr>
          </a:p>
        </p:txBody>
      </p:sp>
      <p:sp>
        <p:nvSpPr>
          <p:cNvPr id="13" name="Content Placeholder 12">
            <a:extLst>
              <a:ext uri="{FF2B5EF4-FFF2-40B4-BE49-F238E27FC236}">
                <a16:creationId xmlns:a16="http://schemas.microsoft.com/office/drawing/2014/main" id="{E4192F7C-A370-408C-BD4F-A98189EC4D41}"/>
              </a:ext>
            </a:extLst>
          </p:cNvPr>
          <p:cNvSpPr>
            <a:spLocks noGrp="1"/>
          </p:cNvSpPr>
          <p:nvPr>
            <p:ph idx="1"/>
          </p:nvPr>
        </p:nvSpPr>
        <p:spPr>
          <a:xfrm>
            <a:off x="1599" y="2117458"/>
            <a:ext cx="5475761" cy="4614017"/>
          </a:xfrm>
        </p:spPr>
        <p:txBody>
          <a:bodyPr vert="horz" lIns="91440" tIns="45720" rIns="91440" bIns="45720" rtlCol="0" anchor="t">
            <a:noAutofit/>
          </a:bodyPr>
          <a:lstStyle/>
          <a:p>
            <a:pPr marL="0" indent="0" algn="ctr">
              <a:buNone/>
            </a:pPr>
            <a:r>
              <a:rPr lang="en-US" sz="2800" b="1" dirty="0">
                <a:solidFill>
                  <a:schemeClr val="tx1"/>
                </a:solidFill>
                <a:latin typeface="Times New Roman"/>
                <a:cs typeface="Times New Roman"/>
              </a:rPr>
              <a:t>An estimated </a:t>
            </a:r>
            <a:r>
              <a:rPr lang="en-GB" sz="2800" b="1" dirty="0">
                <a:solidFill>
                  <a:schemeClr val="tx1"/>
                </a:solidFill>
                <a:latin typeface="Times New Roman"/>
                <a:cs typeface="Times New Roman"/>
              </a:rPr>
              <a:t>12.7 million tonnes of plastic end up in our oceans each year</a:t>
            </a:r>
            <a:endParaRPr lang="en-GB" sz="2800">
              <a:solidFill>
                <a:schemeClr val="tx1"/>
              </a:solidFill>
              <a:latin typeface="Trebuchet MS"/>
              <a:cs typeface="Times New Roman"/>
            </a:endParaRPr>
          </a:p>
          <a:p>
            <a:pPr marL="0" indent="0" algn="ctr">
              <a:buNone/>
            </a:pPr>
            <a:r>
              <a:rPr lang="en" sz="2800" dirty="0">
                <a:latin typeface="Times New Roman"/>
                <a:cs typeface="Times New Roman"/>
              </a:rPr>
              <a:t>UK supermarkets alone are currently generating 800,000 </a:t>
            </a:r>
            <a:r>
              <a:rPr lang="en" sz="2800" dirty="0" err="1">
                <a:latin typeface="Times New Roman"/>
                <a:cs typeface="Times New Roman"/>
              </a:rPr>
              <a:t>tonnes</a:t>
            </a:r>
            <a:r>
              <a:rPr lang="en" sz="2800" dirty="0">
                <a:latin typeface="Times New Roman"/>
                <a:cs typeface="Times New Roman"/>
              </a:rPr>
              <a:t> of plastic packaging every year.</a:t>
            </a:r>
            <a:r>
              <a:rPr lang="en-GB" sz="2800" dirty="0">
                <a:latin typeface="Times New Roman"/>
                <a:cs typeface="Times New Roman"/>
              </a:rPr>
              <a:t> </a:t>
            </a:r>
          </a:p>
          <a:p>
            <a:pPr marL="0" algn="ctr">
              <a:buNone/>
            </a:pPr>
            <a:r>
              <a:rPr lang="en" sz="2800">
                <a:latin typeface="Times New Roman"/>
                <a:cs typeface="Times New Roman"/>
              </a:rPr>
              <a:t>Greenpeace is calling on big </a:t>
            </a:r>
            <a:r>
              <a:rPr lang="en" sz="2800" dirty="0">
                <a:latin typeface="Times New Roman"/>
                <a:cs typeface="Times New Roman"/>
              </a:rPr>
              <a:t>corporations to cut down on plastic, and for governments to take action to tackle the problem. </a:t>
            </a:r>
            <a:endParaRPr lang="en" sz="2800" dirty="0"/>
          </a:p>
          <a:p>
            <a:pPr marL="0">
              <a:buNone/>
            </a:pPr>
            <a:endParaRPr lang="en-GB" sz="2000" dirty="0">
              <a:latin typeface="Times New Roman"/>
              <a:cs typeface="Times New Roman"/>
            </a:endParaRPr>
          </a:p>
          <a:p>
            <a:pPr marL="0">
              <a:buNone/>
            </a:pPr>
            <a:endParaRPr lang="en-GB" dirty="0">
              <a:latin typeface="Times New Roman"/>
              <a:cs typeface="Times New Roman"/>
            </a:endParaRPr>
          </a:p>
          <a:p>
            <a:pPr marL="0" indent="0">
              <a:buNone/>
            </a:pPr>
            <a:endParaRPr lang="en-GB" dirty="0">
              <a:latin typeface="Times New Roman"/>
              <a:cs typeface="Times New Roman"/>
            </a:endParaRPr>
          </a:p>
          <a:p>
            <a:pPr marL="0" indent="0">
              <a:buNone/>
            </a:pPr>
            <a:endParaRPr lang="en-GB" dirty="0">
              <a:latin typeface="Times New Roman"/>
              <a:cs typeface="Times New Roman"/>
            </a:endParaRPr>
          </a:p>
          <a:p>
            <a:pPr marL="0" indent="0">
              <a:buNone/>
            </a:pPr>
            <a:endParaRPr lang="en-GB" dirty="0">
              <a:latin typeface="Times New Roman"/>
              <a:cs typeface="Times New Roman"/>
            </a:endParaRPr>
          </a:p>
          <a:p>
            <a:endParaRPr lang="en-GB" dirty="0">
              <a:latin typeface="Times New Roman"/>
              <a:cs typeface="Times New Roman"/>
            </a:endParaRPr>
          </a:p>
          <a:p>
            <a:endParaRPr lang="en-US" dirty="0"/>
          </a:p>
        </p:txBody>
      </p:sp>
      <p:cxnSp>
        <p:nvCxnSpPr>
          <p:cNvPr id="16" name="Straight Connector 15">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0"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942565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descr="A snow covered mountain&#10;&#10;Description generated with high confidence">
            <a:extLst>
              <a:ext uri="{FF2B5EF4-FFF2-40B4-BE49-F238E27FC236}">
                <a16:creationId xmlns:a16="http://schemas.microsoft.com/office/drawing/2014/main" id="{0E2F46B3-AB45-4F4A-BB06-79413E29C395}"/>
              </a:ext>
            </a:extLst>
          </p:cNvPr>
          <p:cNvPicPr>
            <a:picLocks noChangeAspect="1"/>
          </p:cNvPicPr>
          <p:nvPr/>
        </p:nvPicPr>
        <p:blipFill rotWithShape="1">
          <a:blip r:embed="rId3"/>
          <a:srcRect t="3774" r="-1" b="16034"/>
          <a:stretch/>
        </p:blipFill>
        <p:spPr>
          <a:xfrm>
            <a:off x="321734" y="321732"/>
            <a:ext cx="5730068" cy="3067161"/>
          </a:xfrm>
          <a:prstGeom prst="rect">
            <a:avLst/>
          </a:prstGeom>
        </p:spPr>
      </p:pic>
      <p:pic>
        <p:nvPicPr>
          <p:cNvPr id="2" name="Picture 2" descr="A fish swimming under water&#10;&#10;Description generated with high confidence">
            <a:extLst>
              <a:ext uri="{FF2B5EF4-FFF2-40B4-BE49-F238E27FC236}">
                <a16:creationId xmlns:a16="http://schemas.microsoft.com/office/drawing/2014/main" id="{E4056A93-B676-47B7-A77F-580AE6E72752}"/>
              </a:ext>
            </a:extLst>
          </p:cNvPr>
          <p:cNvPicPr>
            <a:picLocks noChangeAspect="1"/>
          </p:cNvPicPr>
          <p:nvPr/>
        </p:nvPicPr>
        <p:blipFill rotWithShape="1">
          <a:blip r:embed="rId4"/>
          <a:srcRect l="31642" r="6496" b="4"/>
          <a:stretch/>
        </p:blipFill>
        <p:spPr>
          <a:xfrm>
            <a:off x="321735" y="3469102"/>
            <a:ext cx="2823886" cy="3069719"/>
          </a:xfrm>
          <a:prstGeom prst="rect">
            <a:avLst/>
          </a:prstGeom>
        </p:spPr>
      </p:pic>
      <p:pic>
        <p:nvPicPr>
          <p:cNvPr id="6" name="Picture 6" descr="A flock of seagulls standing on a beach&#10;&#10;Description generated with very high confidence">
            <a:extLst>
              <a:ext uri="{FF2B5EF4-FFF2-40B4-BE49-F238E27FC236}">
                <a16:creationId xmlns:a16="http://schemas.microsoft.com/office/drawing/2014/main" id="{69DA01B8-02EE-47CC-9C32-B55F4434E73E}"/>
              </a:ext>
            </a:extLst>
          </p:cNvPr>
          <p:cNvPicPr>
            <a:picLocks noChangeAspect="1"/>
          </p:cNvPicPr>
          <p:nvPr/>
        </p:nvPicPr>
        <p:blipFill rotWithShape="1">
          <a:blip r:embed="rId5"/>
          <a:srcRect l="20462" r="18277" b="4"/>
          <a:stretch/>
        </p:blipFill>
        <p:spPr>
          <a:xfrm>
            <a:off x="3227917" y="3459480"/>
            <a:ext cx="2823886" cy="3076783"/>
          </a:xfrm>
          <a:prstGeom prst="rect">
            <a:avLst/>
          </a:prstGeom>
        </p:spPr>
      </p:pic>
      <p:pic>
        <p:nvPicPr>
          <p:cNvPr id="4" name="Picture 4" descr="A bird standing on a rocky beach&#10;&#10;Description generated with very high confidence">
            <a:extLst>
              <a:ext uri="{FF2B5EF4-FFF2-40B4-BE49-F238E27FC236}">
                <a16:creationId xmlns:a16="http://schemas.microsoft.com/office/drawing/2014/main" id="{2B958DDF-9DC8-42AE-BB2F-EE335DD2FE19}"/>
              </a:ext>
            </a:extLst>
          </p:cNvPr>
          <p:cNvPicPr>
            <a:picLocks noChangeAspect="1"/>
          </p:cNvPicPr>
          <p:nvPr/>
        </p:nvPicPr>
        <p:blipFill rotWithShape="1">
          <a:blip r:embed="rId6"/>
          <a:srcRect l="7400" r="30987" b="-2"/>
          <a:stretch/>
        </p:blipFill>
        <p:spPr>
          <a:xfrm>
            <a:off x="6134100" y="321732"/>
            <a:ext cx="5736165" cy="6214533"/>
          </a:xfrm>
          <a:prstGeom prst="rect">
            <a:avLst/>
          </a:prstGeom>
        </p:spPr>
      </p:pic>
    </p:spTree>
    <p:extLst>
      <p:ext uri="{BB962C8B-B14F-4D97-AF65-F5344CB8AC3E}">
        <p14:creationId xmlns:p14="http://schemas.microsoft.com/office/powerpoint/2010/main" val="1299705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A94E4-31B9-4967-B878-5341A617448D}"/>
              </a:ext>
            </a:extLst>
          </p:cNvPr>
          <p:cNvSpPr>
            <a:spLocks noGrp="1"/>
          </p:cNvSpPr>
          <p:nvPr>
            <p:ph type="title"/>
          </p:nvPr>
        </p:nvSpPr>
        <p:spPr>
          <a:xfrm>
            <a:off x="5364205" y="120770"/>
            <a:ext cx="4168588" cy="1292045"/>
          </a:xfrm>
        </p:spPr>
        <p:txBody>
          <a:bodyPr vert="horz" lIns="91440" tIns="45720" rIns="91440" bIns="45720" rtlCol="0" anchor="t">
            <a:noAutofit/>
          </a:bodyPr>
          <a:lstStyle/>
          <a:p>
            <a:pPr algn="ctr"/>
            <a:r>
              <a:rPr lang="en-US" sz="4000" dirty="0">
                <a:latin typeface="Times New Roman"/>
                <a:cs typeface="Times New Roman"/>
              </a:rPr>
              <a:t>"Theres A Human In My Forest...."</a:t>
            </a:r>
          </a:p>
        </p:txBody>
      </p:sp>
      <p:sp>
        <p:nvSpPr>
          <p:cNvPr id="6" name="Content Placeholder 8">
            <a:extLst>
              <a:ext uri="{FF2B5EF4-FFF2-40B4-BE49-F238E27FC236}">
                <a16:creationId xmlns:a16="http://schemas.microsoft.com/office/drawing/2014/main" id="{82C05C1D-2110-4F6E-9739-B1A334F2B2E1}"/>
              </a:ext>
            </a:extLst>
          </p:cNvPr>
          <p:cNvSpPr>
            <a:spLocks noGrp="1"/>
          </p:cNvSpPr>
          <p:nvPr>
            <p:ph idx="1"/>
          </p:nvPr>
        </p:nvSpPr>
        <p:spPr>
          <a:xfrm>
            <a:off x="5152055" y="1542363"/>
            <a:ext cx="5358399" cy="5117224"/>
          </a:xfrm>
        </p:spPr>
        <p:txBody>
          <a:bodyPr vert="horz" lIns="91440" tIns="45720" rIns="91440" bIns="45720" rtlCol="0" anchor="t">
            <a:noAutofit/>
          </a:bodyPr>
          <a:lstStyle/>
          <a:p>
            <a:pPr marL="0" indent="0">
              <a:buNone/>
            </a:pPr>
            <a:r>
              <a:rPr lang="en-US" sz="2800" b="1" u="sng" dirty="0">
                <a:latin typeface="Times New Roman"/>
                <a:cs typeface="Times New Roman"/>
              </a:rPr>
              <a:t>What is Palm Oil?</a:t>
            </a:r>
          </a:p>
          <a:p>
            <a:pPr marL="0" indent="0">
              <a:buNone/>
            </a:pPr>
            <a:r>
              <a:rPr lang="en-US" sz="2800" dirty="0">
                <a:latin typeface="Times New Roman"/>
                <a:cs typeface="Times New Roman"/>
              </a:rPr>
              <a:t>A type of vegetable oil that comes from Palm Oil Trees, mostly grown on plantations. The oil is </a:t>
            </a:r>
            <a:r>
              <a:rPr lang="en-US" sz="2800">
                <a:latin typeface="Times New Roman"/>
                <a:cs typeface="Times New Roman"/>
              </a:rPr>
              <a:t>found in almost half the products in </a:t>
            </a:r>
            <a:r>
              <a:rPr lang="en-US" sz="2800" dirty="0">
                <a:latin typeface="Times New Roman"/>
                <a:cs typeface="Times New Roman"/>
              </a:rPr>
              <a:t>the UK supermarkets. </a:t>
            </a:r>
          </a:p>
          <a:p>
            <a:pPr marL="0" indent="0">
              <a:buNone/>
            </a:pPr>
            <a:r>
              <a:rPr lang="en-US" sz="2800" b="1" u="sng" dirty="0">
                <a:latin typeface="Times New Roman"/>
                <a:cs typeface="Times New Roman"/>
              </a:rPr>
              <a:t>What is 'Dirty' Palm Oil?</a:t>
            </a:r>
            <a:r>
              <a:rPr lang="en-US" sz="2800" b="1" dirty="0">
                <a:latin typeface="Times New Roman"/>
                <a:cs typeface="Times New Roman"/>
              </a:rPr>
              <a:t> </a:t>
            </a:r>
            <a:endParaRPr lang="en-US" sz="2800" dirty="0">
              <a:latin typeface="Times New Roman"/>
              <a:cs typeface="Times New Roman"/>
            </a:endParaRPr>
          </a:p>
          <a:p>
            <a:pPr marL="0" indent="0">
              <a:buNone/>
            </a:pPr>
            <a:r>
              <a:rPr lang="en-US" sz="2800" dirty="0">
                <a:latin typeface="Times New Roman"/>
                <a:cs typeface="Times New Roman"/>
              </a:rPr>
              <a:t>When huge areas of rainforests are torn down by bulldozers or burned to make way for palm oil plantations. </a:t>
            </a:r>
            <a:endParaRPr lang="en-US" sz="2800" dirty="0"/>
          </a:p>
          <a:p>
            <a:pPr marL="0" indent="0">
              <a:buNone/>
            </a:pPr>
            <a:endParaRPr lang="en-US" sz="2400" dirty="0"/>
          </a:p>
          <a:p>
            <a:pPr marL="0" indent="0">
              <a:buNone/>
            </a:pPr>
            <a:endParaRPr lang="en-US" sz="2400" dirty="0"/>
          </a:p>
        </p:txBody>
      </p:sp>
      <p:pic>
        <p:nvPicPr>
          <p:cNvPr id="8" name="Picture 4">
            <a:extLst>
              <a:ext uri="{FF2B5EF4-FFF2-40B4-BE49-F238E27FC236}">
                <a16:creationId xmlns:a16="http://schemas.microsoft.com/office/drawing/2014/main" id="{6A8592E1-0909-4BC5-9A73-B159D3287437}"/>
              </a:ext>
            </a:extLst>
          </p:cNvPr>
          <p:cNvPicPr>
            <a:picLocks noChangeAspect="1"/>
          </p:cNvPicPr>
          <p:nvPr/>
        </p:nvPicPr>
        <p:blipFill rotWithShape="1">
          <a:blip r:embed="rId3"/>
          <a:srcRect l="2079" r="34006" b="2"/>
          <a:stretch/>
        </p:blipFill>
        <p:spPr>
          <a:xfrm>
            <a:off x="20" y="-1"/>
            <a:ext cx="5394940" cy="6858001"/>
          </a:xfrm>
          <a:custGeom>
            <a:avLst/>
            <a:gdLst>
              <a:gd name="connsiteX0" fmla="*/ 842596 w 5394960"/>
              <a:gd name="connsiteY0" fmla="*/ 0 h 6858000"/>
              <a:gd name="connsiteX1" fmla="*/ 5394960 w 5394960"/>
              <a:gd name="connsiteY1" fmla="*/ 0 h 6858000"/>
              <a:gd name="connsiteX2" fmla="*/ 5394960 w 5394960"/>
              <a:gd name="connsiteY2" fmla="*/ 21851 h 6858000"/>
              <a:gd name="connsiteX3" fmla="*/ 4365943 w 5394960"/>
              <a:gd name="connsiteY3" fmla="*/ 6858000 h 6858000"/>
              <a:gd name="connsiteX4" fmla="*/ 0 w 5394960"/>
              <a:gd name="connsiteY4" fmla="*/ 6858000 h 6858000"/>
              <a:gd name="connsiteX5" fmla="*/ 0 w 5394960"/>
              <a:gd name="connsiteY5" fmla="*/ 566615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10" name="Isosceles Triangle 1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6133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1" name="Rectangle 2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Isosceles Triangle 3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Freeform: Shape 3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059E85D-C755-4335-8427-CA52BC89EE80}"/>
              </a:ext>
            </a:extLst>
          </p:cNvPr>
          <p:cNvSpPr>
            <a:spLocks noGrp="1"/>
          </p:cNvSpPr>
          <p:nvPr>
            <p:ph type="title"/>
          </p:nvPr>
        </p:nvSpPr>
        <p:spPr>
          <a:xfrm>
            <a:off x="7081082" y="-8626"/>
            <a:ext cx="4512989" cy="2227730"/>
          </a:xfrm>
        </p:spPr>
        <p:txBody>
          <a:bodyPr anchor="ctr">
            <a:normAutofit/>
          </a:bodyPr>
          <a:lstStyle/>
          <a:p>
            <a:r>
              <a:rPr lang="en-US" sz="4000">
                <a:solidFill>
                  <a:srgbClr val="FFFFFF"/>
                </a:solidFill>
                <a:latin typeface="Times New Roman"/>
                <a:cs typeface="Times New Roman"/>
              </a:rPr>
              <a:t>What Is Greenpeace Doing To Stop Dirty Palm Oil?</a:t>
            </a:r>
            <a:endParaRPr lang="en-US" sz="4000">
              <a:solidFill>
                <a:srgbClr val="FFFFFF"/>
              </a:solidFill>
            </a:endParaRPr>
          </a:p>
        </p:txBody>
      </p:sp>
      <p:pic>
        <p:nvPicPr>
          <p:cNvPr id="4" name="Picture 4" descr="A close up of some bushes&#10;&#10;Description generated with very high confidence">
            <a:extLst>
              <a:ext uri="{FF2B5EF4-FFF2-40B4-BE49-F238E27FC236}">
                <a16:creationId xmlns:a16="http://schemas.microsoft.com/office/drawing/2014/main" id="{DEA6ADEA-C048-4A9B-9F0B-D70426DAA385}"/>
              </a:ext>
            </a:extLst>
          </p:cNvPr>
          <p:cNvPicPr>
            <a:picLocks noChangeAspect="1"/>
          </p:cNvPicPr>
          <p:nvPr/>
        </p:nvPicPr>
        <p:blipFill rotWithShape="1">
          <a:blip r:embed="rId3"/>
          <a:srcRect l="26663" r="20826" b="-2"/>
          <a:stretch/>
        </p:blipFill>
        <p:spPr>
          <a:xfrm>
            <a:off x="872334" y="1168399"/>
            <a:ext cx="3626607" cy="4610101"/>
          </a:xfrm>
          <a:prstGeom prst="rect">
            <a:avLst/>
          </a:prstGeom>
        </p:spPr>
      </p:pic>
      <p:sp>
        <p:nvSpPr>
          <p:cNvPr id="3" name="Content Placeholder 2">
            <a:extLst>
              <a:ext uri="{FF2B5EF4-FFF2-40B4-BE49-F238E27FC236}">
                <a16:creationId xmlns:a16="http://schemas.microsoft.com/office/drawing/2014/main" id="{A734DE19-46C9-49F7-B558-683FEC704064}"/>
              </a:ext>
            </a:extLst>
          </p:cNvPr>
          <p:cNvSpPr>
            <a:spLocks noGrp="1"/>
          </p:cNvSpPr>
          <p:nvPr>
            <p:ph idx="1"/>
          </p:nvPr>
        </p:nvSpPr>
        <p:spPr>
          <a:xfrm>
            <a:off x="7081084" y="2477896"/>
            <a:ext cx="4843666" cy="3677371"/>
          </a:xfrm>
        </p:spPr>
        <p:txBody>
          <a:bodyPr vert="horz" lIns="91440" tIns="45720" rIns="91440" bIns="45720" rtlCol="0" anchor="t">
            <a:normAutofit/>
          </a:bodyPr>
          <a:lstStyle/>
          <a:p>
            <a:pPr marL="0" indent="0">
              <a:buNone/>
            </a:pPr>
            <a:r>
              <a:rPr lang="en-US" sz="2400">
                <a:solidFill>
                  <a:srgbClr val="FFFFFF"/>
                </a:solidFill>
                <a:latin typeface="Times New Roman"/>
                <a:cs typeface="Times New Roman"/>
              </a:rPr>
              <a:t>During the past decade, Greenpeace have persuaded  companies including Nestlé, Unilever and Mars to sign global commitments to drop dirty palm oil from their products. </a:t>
            </a:r>
            <a:endParaRPr lang="en-US" sz="2400">
              <a:solidFill>
                <a:srgbClr val="FFFFFF"/>
              </a:solidFill>
            </a:endParaRPr>
          </a:p>
          <a:p>
            <a:pPr marL="0" indent="0">
              <a:buNone/>
            </a:pPr>
            <a:r>
              <a:rPr lang="en-US" sz="2400">
                <a:solidFill>
                  <a:srgbClr val="FFFFFF"/>
                </a:solidFill>
                <a:latin typeface="Times New Roman"/>
                <a:cs typeface="Times New Roman"/>
              </a:rPr>
              <a:t>Greenpeace is demanding big companies to keep their promises to get dirty palm oil out of the products we use. </a:t>
            </a:r>
          </a:p>
          <a:p>
            <a:pPr marL="0" indent="0">
              <a:buNone/>
            </a:pPr>
            <a:endParaRPr lang="en-US">
              <a:solidFill>
                <a:srgbClr val="FFFFFF"/>
              </a:solidFill>
              <a:latin typeface="Times New Roman"/>
              <a:cs typeface="Times New Roman"/>
            </a:endParaRPr>
          </a:p>
          <a:p>
            <a:pPr marL="0" indent="0">
              <a:buNone/>
            </a:pPr>
            <a:endParaRPr lang="en-US">
              <a:solidFill>
                <a:srgbClr val="FFFFFF"/>
              </a:solidFill>
              <a:latin typeface="Times New Roman"/>
              <a:cs typeface="Times New Roman"/>
            </a:endParaRPr>
          </a:p>
        </p:txBody>
      </p:sp>
    </p:spTree>
    <p:extLst>
      <p:ext uri="{BB962C8B-B14F-4D97-AF65-F5344CB8AC3E}">
        <p14:creationId xmlns:p14="http://schemas.microsoft.com/office/powerpoint/2010/main" val="39068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descr="Clouds in the sky on a cloudy day&#10;&#10;Description generated with very high confidence">
            <a:extLst>
              <a:ext uri="{FF2B5EF4-FFF2-40B4-BE49-F238E27FC236}">
                <a16:creationId xmlns:a16="http://schemas.microsoft.com/office/drawing/2014/main" id="{B86230B8-F01C-4167-A56F-F0ED3BE02918}"/>
              </a:ext>
            </a:extLst>
          </p:cNvPr>
          <p:cNvPicPr>
            <a:picLocks noChangeAspect="1"/>
          </p:cNvPicPr>
          <p:nvPr/>
        </p:nvPicPr>
        <p:blipFill rotWithShape="1">
          <a:blip r:embed="rId3"/>
          <a:srcRect l="10926" r="12255"/>
          <a:stretch/>
        </p:blipFill>
        <p:spPr>
          <a:xfrm>
            <a:off x="4269854" y="-1"/>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31C1F5F-AA13-4CDB-9CEB-DF22DAD96571}"/>
              </a:ext>
            </a:extLst>
          </p:cNvPr>
          <p:cNvSpPr>
            <a:spLocks noGrp="1"/>
          </p:cNvSpPr>
          <p:nvPr>
            <p:ph type="title"/>
          </p:nvPr>
        </p:nvSpPr>
        <p:spPr>
          <a:xfrm>
            <a:off x="634201" y="149525"/>
            <a:ext cx="3851123" cy="1320800"/>
          </a:xfrm>
        </p:spPr>
        <p:txBody>
          <a:bodyPr>
            <a:normAutofit/>
          </a:bodyPr>
          <a:lstStyle/>
          <a:p>
            <a:pPr algn="ctr"/>
            <a:r>
              <a:rPr lang="en-US" dirty="0">
                <a:latin typeface="Times New Roman"/>
                <a:cs typeface="Times New Roman"/>
              </a:rPr>
              <a:t>Climate Change</a:t>
            </a:r>
            <a:endParaRPr lang="en-US" dirty="0"/>
          </a:p>
        </p:txBody>
      </p:sp>
      <p:sp>
        <p:nvSpPr>
          <p:cNvPr id="7" name="Content Placeholder 6">
            <a:extLst>
              <a:ext uri="{FF2B5EF4-FFF2-40B4-BE49-F238E27FC236}">
                <a16:creationId xmlns:a16="http://schemas.microsoft.com/office/drawing/2014/main" id="{302EE563-6860-4F0A-B0C3-F81E32770032}"/>
              </a:ext>
            </a:extLst>
          </p:cNvPr>
          <p:cNvSpPr>
            <a:spLocks noGrp="1"/>
          </p:cNvSpPr>
          <p:nvPr>
            <p:ph idx="1"/>
          </p:nvPr>
        </p:nvSpPr>
        <p:spPr>
          <a:xfrm>
            <a:off x="346655" y="823496"/>
            <a:ext cx="4641876" cy="5217866"/>
          </a:xfrm>
        </p:spPr>
        <p:txBody>
          <a:bodyPr vert="horz" lIns="91440" tIns="45720" rIns="91440" bIns="45720" rtlCol="0" anchor="t">
            <a:normAutofit/>
          </a:bodyPr>
          <a:lstStyle/>
          <a:p>
            <a:pPr marL="0" indent="0" algn="ctr">
              <a:buNone/>
            </a:pPr>
            <a:r>
              <a:rPr lang="en-US" sz="2400" b="1" dirty="0">
                <a:latin typeface="Times New Roman"/>
                <a:cs typeface="Times New Roman"/>
              </a:rPr>
              <a:t>Greenpeace is campaigning for a clean energy future.</a:t>
            </a:r>
            <a:endParaRPr lang="en-US" sz="2400" dirty="0"/>
          </a:p>
          <a:p>
            <a:pPr marL="0" indent="0">
              <a:buNone/>
            </a:pPr>
            <a:r>
              <a:rPr lang="en-US" sz="2400" dirty="0">
                <a:latin typeface="Times New Roman"/>
                <a:cs typeface="Times New Roman"/>
              </a:rPr>
              <a:t>Clean Energy includes energy sources that come from the Earth's natural resources – Sunlight, Wind, </a:t>
            </a:r>
            <a:r>
              <a:rPr lang="en-US" sz="2400">
                <a:latin typeface="Times New Roman"/>
                <a:cs typeface="Times New Roman"/>
              </a:rPr>
              <a:t>Waves, Tides and Geothermal </a:t>
            </a:r>
            <a:r>
              <a:rPr lang="en-US" sz="2400" dirty="0">
                <a:latin typeface="Times New Roman"/>
                <a:cs typeface="Times New Roman"/>
              </a:rPr>
              <a:t>Heat.</a:t>
            </a:r>
          </a:p>
          <a:p>
            <a:pPr marL="0" indent="0">
              <a:buNone/>
            </a:pPr>
            <a:r>
              <a:rPr lang="en-US" sz="2400" b="1" dirty="0">
                <a:latin typeface="Times New Roman"/>
                <a:cs typeface="Times New Roman"/>
              </a:rPr>
              <a:t>Two major advantages - </a:t>
            </a:r>
          </a:p>
          <a:p>
            <a:pPr marL="0" indent="0">
              <a:buNone/>
            </a:pPr>
            <a:r>
              <a:rPr lang="en-US" sz="2400" dirty="0">
                <a:latin typeface="Times New Roman"/>
                <a:cs typeface="Times New Roman"/>
              </a:rPr>
              <a:t>1. It will never run out</a:t>
            </a:r>
          </a:p>
          <a:p>
            <a:pPr marL="0" indent="0">
              <a:buNone/>
            </a:pPr>
            <a:r>
              <a:rPr lang="en-US" sz="2400" dirty="0">
                <a:latin typeface="Times New Roman"/>
                <a:cs typeface="Times New Roman"/>
              </a:rPr>
              <a:t>2. It does not pollute the planet </a:t>
            </a:r>
          </a:p>
          <a:p>
            <a:pPr marL="0" indent="0">
              <a:buNone/>
            </a:pPr>
            <a:endParaRPr lang="en-US">
              <a:latin typeface="Times New Roman"/>
              <a:cs typeface="Times New Roman"/>
            </a:endParaRPr>
          </a:p>
          <a:p>
            <a:pPr marL="0" indent="0">
              <a:buNone/>
            </a:pPr>
            <a:endParaRPr lang="en-US">
              <a:latin typeface="Times New Roman"/>
              <a:cs typeface="Times New Roman"/>
            </a:endParaRPr>
          </a:p>
          <a:p>
            <a:pPr marL="0" indent="0">
              <a:buNone/>
            </a:pPr>
            <a:endParaRPr lang="en-US" b="1" dirty="0"/>
          </a:p>
          <a:p>
            <a:pPr marL="0" indent="0">
              <a:buNone/>
            </a:pPr>
            <a:endParaRPr lang="en-US" b="1" dirty="0"/>
          </a:p>
        </p:txBody>
      </p:sp>
      <p:cxnSp>
        <p:nvCxnSpPr>
          <p:cNvPr id="12" name="Straight Connector 1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97376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F7A56-E49B-47FD-8D06-DE9905D59499}"/>
              </a:ext>
            </a:extLst>
          </p:cNvPr>
          <p:cNvSpPr>
            <a:spLocks noGrp="1"/>
          </p:cNvSpPr>
          <p:nvPr>
            <p:ph type="title"/>
          </p:nvPr>
        </p:nvSpPr>
        <p:spPr>
          <a:xfrm>
            <a:off x="677334" y="106392"/>
            <a:ext cx="8596668" cy="616310"/>
          </a:xfrm>
        </p:spPr>
        <p:txBody>
          <a:bodyPr>
            <a:noAutofit/>
          </a:bodyPr>
          <a:lstStyle/>
          <a:p>
            <a:pPr algn="ctr"/>
            <a:r>
              <a:rPr lang="en-US" sz="4400">
                <a:latin typeface="Times New Roman"/>
                <a:cs typeface="Times New Roman"/>
              </a:rPr>
              <a:t>Greenpeace Is Changing The World</a:t>
            </a:r>
          </a:p>
        </p:txBody>
      </p:sp>
      <p:sp>
        <p:nvSpPr>
          <p:cNvPr id="3" name="Content Placeholder 2">
            <a:extLst>
              <a:ext uri="{FF2B5EF4-FFF2-40B4-BE49-F238E27FC236}">
                <a16:creationId xmlns:a16="http://schemas.microsoft.com/office/drawing/2014/main" id="{C1CE107C-6F76-4B4E-998A-CF32D52F5193}"/>
              </a:ext>
            </a:extLst>
          </p:cNvPr>
          <p:cNvSpPr>
            <a:spLocks noGrp="1"/>
          </p:cNvSpPr>
          <p:nvPr>
            <p:ph idx="1"/>
          </p:nvPr>
        </p:nvSpPr>
        <p:spPr>
          <a:xfrm>
            <a:off x="87864" y="823497"/>
            <a:ext cx="10336327" cy="5189111"/>
          </a:xfrm>
        </p:spPr>
        <p:txBody>
          <a:bodyPr vert="horz" lIns="91440" tIns="45720" rIns="91440" bIns="45720" rtlCol="0" anchor="t">
            <a:noAutofit/>
          </a:bodyPr>
          <a:lstStyle/>
          <a:p>
            <a:pPr marL="0" indent="0">
              <a:buNone/>
            </a:pPr>
            <a:r>
              <a:rPr lang="en-US" sz="2400" dirty="0">
                <a:latin typeface="Times New Roman"/>
                <a:cs typeface="Times New Roman"/>
              </a:rPr>
              <a:t>“The modern society of consumerism and rampant ‘development’ is destroying our world” (</a:t>
            </a:r>
            <a:r>
              <a:rPr lang="en-US" sz="2400" dirty="0" err="1">
                <a:latin typeface="Times New Roman"/>
                <a:cs typeface="Times New Roman"/>
              </a:rPr>
              <a:t>Greentumble</a:t>
            </a:r>
            <a:r>
              <a:rPr lang="en-US" sz="2400" dirty="0">
                <a:latin typeface="Times New Roman"/>
                <a:cs typeface="Times New Roman"/>
              </a:rPr>
              <a:t>; 2016).</a:t>
            </a:r>
          </a:p>
          <a:p>
            <a:pPr marL="0" indent="0">
              <a:buNone/>
            </a:pPr>
            <a:r>
              <a:rPr lang="en-US" sz="2400" dirty="0">
                <a:latin typeface="Times New Roman"/>
                <a:cs typeface="Times New Roman"/>
              </a:rPr>
              <a:t>Our economic and social system requires that we consume more than we need; we buy more than we want; we dispose of things rather than repair them. </a:t>
            </a:r>
          </a:p>
          <a:p>
            <a:pPr marL="0" indent="0">
              <a:buNone/>
            </a:pPr>
            <a:r>
              <a:rPr lang="en-US" sz="2400" dirty="0">
                <a:latin typeface="Times New Roman"/>
                <a:cs typeface="Times New Roman"/>
              </a:rPr>
              <a:t>On this ever-changing planet we live on, humans will always want more. Greed is an understandable social inevitability.  </a:t>
            </a:r>
          </a:p>
          <a:p>
            <a:pPr marL="0" indent="0">
              <a:buNone/>
            </a:pPr>
            <a:r>
              <a:rPr lang="en-US" sz="2400" dirty="0">
                <a:latin typeface="Times New Roman"/>
                <a:cs typeface="Times New Roman"/>
              </a:rPr>
              <a:t>We live in a world that continually promotes greed because manufacturers and producers require us to be greedy; so we consume more. </a:t>
            </a:r>
          </a:p>
          <a:p>
            <a:pPr marL="0" indent="0">
              <a:buNone/>
            </a:pPr>
            <a:r>
              <a:rPr lang="en-US" sz="2400" dirty="0">
                <a:latin typeface="Times New Roman"/>
                <a:cs typeface="Times New Roman"/>
              </a:rPr>
              <a:t>Greenpeace is the definition of sustainability. They are fighting to create a sustainable world for future generations. They promote responsible solutions for our fragile environment. </a:t>
            </a:r>
          </a:p>
          <a:p>
            <a:pPr marL="0" indent="0">
              <a:buNone/>
            </a:pPr>
            <a:r>
              <a:rPr lang="en-US" sz="2400">
                <a:latin typeface="Times New Roman"/>
                <a:cs typeface="Times New Roman"/>
              </a:rPr>
              <a:t>Because humans by nature, consume and destroy – Greenpeace is always going </a:t>
            </a:r>
            <a:r>
              <a:rPr lang="en-US" sz="2400" dirty="0">
                <a:latin typeface="Times New Roman"/>
                <a:cs typeface="Times New Roman"/>
              </a:rPr>
              <a:t>to be fighting. Every time they look to solve a problem, we will inevitably create a new one. </a:t>
            </a:r>
          </a:p>
          <a:p>
            <a:pPr marL="0"/>
            <a:endParaRPr lang="en-US"/>
          </a:p>
          <a:p>
            <a:endParaRPr lang="en-US" dirty="0"/>
          </a:p>
        </p:txBody>
      </p:sp>
    </p:spTree>
    <p:extLst>
      <p:ext uri="{BB962C8B-B14F-4D97-AF65-F5344CB8AC3E}">
        <p14:creationId xmlns:p14="http://schemas.microsoft.com/office/powerpoint/2010/main" val="19254452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D0965-39BF-4E51-941A-121146500B97}"/>
              </a:ext>
            </a:extLst>
          </p:cNvPr>
          <p:cNvSpPr>
            <a:spLocks noGrp="1"/>
          </p:cNvSpPr>
          <p:nvPr>
            <p:ph type="title"/>
          </p:nvPr>
        </p:nvSpPr>
        <p:spPr>
          <a:xfrm>
            <a:off x="677334" y="163902"/>
            <a:ext cx="8596668" cy="645065"/>
          </a:xfrm>
        </p:spPr>
        <p:txBody>
          <a:bodyPr>
            <a:noAutofit/>
          </a:bodyPr>
          <a:lstStyle/>
          <a:p>
            <a:pPr algn="ctr"/>
            <a:r>
              <a:rPr lang="en-US" sz="4400" dirty="0">
                <a:latin typeface="Times New Roman"/>
                <a:cs typeface="Times New Roman"/>
              </a:rPr>
              <a:t>References</a:t>
            </a:r>
            <a:endParaRPr lang="en-US" sz="4400"/>
          </a:p>
        </p:txBody>
      </p:sp>
      <p:sp>
        <p:nvSpPr>
          <p:cNvPr id="3" name="Content Placeholder 2">
            <a:extLst>
              <a:ext uri="{FF2B5EF4-FFF2-40B4-BE49-F238E27FC236}">
                <a16:creationId xmlns:a16="http://schemas.microsoft.com/office/drawing/2014/main" id="{8CC2C8F1-CBA0-416A-8223-E01497602F8D}"/>
              </a:ext>
            </a:extLst>
          </p:cNvPr>
          <p:cNvSpPr>
            <a:spLocks noGrp="1"/>
          </p:cNvSpPr>
          <p:nvPr>
            <p:ph idx="1"/>
          </p:nvPr>
        </p:nvSpPr>
        <p:spPr>
          <a:xfrm>
            <a:off x="116618" y="809118"/>
            <a:ext cx="10106289" cy="5907979"/>
          </a:xfrm>
        </p:spPr>
        <p:txBody>
          <a:bodyPr vert="horz" lIns="91440" tIns="45720" rIns="91440" bIns="45720" rtlCol="0" anchor="t">
            <a:noAutofit/>
          </a:bodyPr>
          <a:lstStyle/>
          <a:p>
            <a:pPr marL="0" indent="0">
              <a:buNone/>
            </a:pPr>
            <a:endParaRPr lang="en-US" dirty="0">
              <a:latin typeface="Times New Roman"/>
              <a:cs typeface="Times New Roman"/>
            </a:endParaRPr>
          </a:p>
          <a:p>
            <a:pPr marL="0" indent="0">
              <a:buNone/>
            </a:pPr>
            <a:r>
              <a:rPr lang="en-US" dirty="0">
                <a:latin typeface="Times New Roman"/>
                <a:cs typeface="Times New Roman"/>
              </a:rPr>
              <a:t>Barre, D. (2014). Greenpeace Shares Strategies to Help Create a Sustainable Future. Available at: </a:t>
            </a:r>
            <a:r>
              <a:rPr lang="en-US" dirty="0">
                <a:latin typeface="Times New Roman"/>
                <a:cs typeface="Times New Roman"/>
                <a:hlinkClick r:id="rId2"/>
              </a:rPr>
              <a:t>https://www.prweek.com/article/1313903/greenpeace-shares-strategies-help-create-sustainable-future</a:t>
            </a:r>
            <a:r>
              <a:rPr lang="en-US" dirty="0">
                <a:latin typeface="Times New Roman"/>
                <a:cs typeface="Times New Roman"/>
              </a:rPr>
              <a:t> </a:t>
            </a:r>
            <a:endParaRPr lang="en-US" dirty="0"/>
          </a:p>
          <a:p>
            <a:pPr marL="0" indent="0">
              <a:buNone/>
            </a:pPr>
            <a:r>
              <a:rPr lang="en-US" dirty="0">
                <a:latin typeface="Times New Roman"/>
                <a:cs typeface="Times New Roman"/>
              </a:rPr>
              <a:t>Brand, R. (2012). (Facebook). Available at: </a:t>
            </a:r>
            <a:r>
              <a:rPr lang="en-US" dirty="0">
                <a:latin typeface="Times New Roman"/>
                <a:cs typeface="Times New Roman"/>
                <a:hlinkClick r:id="rId3"/>
              </a:rPr>
              <a:t>https://www.facebook.com/RussellBrand/videos/491637887986280/</a:t>
            </a:r>
            <a:r>
              <a:rPr lang="en-US" dirty="0">
                <a:latin typeface="Times New Roman"/>
                <a:cs typeface="Times New Roman"/>
              </a:rPr>
              <a:t> (Accessed: 15</a:t>
            </a:r>
            <a:r>
              <a:rPr lang="en-US" baseline="30000" dirty="0">
                <a:latin typeface="Times New Roman"/>
                <a:cs typeface="Times New Roman"/>
              </a:rPr>
              <a:t>th</a:t>
            </a:r>
            <a:r>
              <a:rPr lang="en-US" dirty="0">
                <a:latin typeface="Times New Roman"/>
                <a:cs typeface="Times New Roman"/>
              </a:rPr>
              <a:t> November 2018)</a:t>
            </a:r>
          </a:p>
          <a:p>
            <a:pPr marL="0" indent="0">
              <a:buNone/>
            </a:pPr>
            <a:r>
              <a:rPr lang="en-US" dirty="0">
                <a:latin typeface="Times New Roman"/>
                <a:cs typeface="Times New Roman"/>
              </a:rPr>
              <a:t>Brundtland, G. (1987). Report of the World Commission on Environment and Development; Our Common Future. Available at: </a:t>
            </a:r>
            <a:r>
              <a:rPr lang="en-US" dirty="0">
                <a:latin typeface="Times New Roman"/>
                <a:cs typeface="Times New Roman"/>
                <a:hlinkClick r:id="rId4"/>
              </a:rPr>
              <a:t>http://www..un-documents.net/our-common-future.pdf</a:t>
            </a:r>
            <a:r>
              <a:rPr lang="en-US" dirty="0">
                <a:latin typeface="Times New Roman"/>
                <a:cs typeface="Times New Roman"/>
              </a:rPr>
              <a:t> </a:t>
            </a:r>
          </a:p>
          <a:p>
            <a:pPr marL="0" indent="0">
              <a:buNone/>
            </a:pPr>
            <a:r>
              <a:rPr lang="en-US" dirty="0">
                <a:latin typeface="Times New Roman"/>
                <a:cs typeface="Times New Roman"/>
              </a:rPr>
              <a:t>Greenpeace. (2018). Clean Energy. Available at: </a:t>
            </a:r>
            <a:r>
              <a:rPr lang="en-US" dirty="0">
                <a:latin typeface="Times New Roman"/>
                <a:cs typeface="Times New Roman"/>
                <a:hlinkClick r:id="rId5"/>
              </a:rPr>
              <a:t>https://www.greenpeace.org.uk/what-we-do/climate/energy/</a:t>
            </a:r>
            <a:endParaRPr lang="en-US" dirty="0">
              <a:latin typeface="Times New Roman"/>
              <a:cs typeface="Times New Roman"/>
            </a:endParaRPr>
          </a:p>
          <a:p>
            <a:pPr marL="0" indent="0">
              <a:buNone/>
            </a:pPr>
            <a:r>
              <a:rPr lang="en-US" dirty="0">
                <a:latin typeface="Times New Roman"/>
                <a:cs typeface="Times New Roman"/>
              </a:rPr>
              <a:t>Greenpeace. (2018). Our History. Available at: </a:t>
            </a:r>
            <a:r>
              <a:rPr lang="en-US" dirty="0">
                <a:latin typeface="Times New Roman"/>
                <a:cs typeface="Times New Roman"/>
                <a:hlinkClick r:id="rId6"/>
              </a:rPr>
              <a:t>https://www.greenpeace.org.uk/about/impact/history/</a:t>
            </a:r>
            <a:endParaRPr lang="en-US" dirty="0">
              <a:latin typeface="Times New Roman"/>
              <a:cs typeface="Times New Roman"/>
            </a:endParaRPr>
          </a:p>
          <a:p>
            <a:pPr marL="0" indent="0">
              <a:buNone/>
            </a:pPr>
            <a:r>
              <a:rPr lang="en-US" dirty="0">
                <a:latin typeface="Times New Roman"/>
                <a:cs typeface="Times New Roman"/>
              </a:rPr>
              <a:t>Greenpeace. (2018). Plastics. Available at: </a:t>
            </a:r>
            <a:r>
              <a:rPr lang="en-US" u="sng" dirty="0">
                <a:latin typeface="Times New Roman"/>
                <a:cs typeface="Times New Roman"/>
                <a:hlinkClick r:id="rId7"/>
              </a:rPr>
              <a:t>https://www.greenpeace.org.uk/what-we-do/oceans/plastics/</a:t>
            </a:r>
            <a:endParaRPr lang="en-US" dirty="0">
              <a:latin typeface="Times New Roman"/>
              <a:cs typeface="Times New Roman"/>
            </a:endParaRPr>
          </a:p>
          <a:p>
            <a:pPr marL="0" indent="0">
              <a:buNone/>
            </a:pPr>
            <a:r>
              <a:rPr lang="en-US" dirty="0">
                <a:latin typeface="Times New Roman"/>
                <a:cs typeface="Times New Roman"/>
              </a:rPr>
              <a:t>Greenpeace. (2018). What Is Palm Oil? Available at: </a:t>
            </a:r>
            <a:r>
              <a:rPr lang="en-US" u="sng" dirty="0">
                <a:latin typeface="Times New Roman"/>
                <a:cs typeface="Times New Roman"/>
                <a:hlinkClick r:id="rId8"/>
              </a:rPr>
              <a:t>https://www.greenpeace.org.uk/what-we-do/forests/indonesia/what-is-palm-oil/</a:t>
            </a:r>
            <a:endParaRPr lang="en-US" dirty="0">
              <a:latin typeface="Times New Roman"/>
              <a:cs typeface="Times New Roman"/>
            </a:endParaRPr>
          </a:p>
          <a:p>
            <a:pPr marL="0" indent="0">
              <a:buNone/>
            </a:pPr>
            <a:r>
              <a:rPr lang="en-US" dirty="0">
                <a:latin typeface="Times New Roman"/>
                <a:cs typeface="Times New Roman"/>
              </a:rPr>
              <a:t>Greenpeace. (2018). What Does Greenpeace Do? Available at: </a:t>
            </a:r>
            <a:r>
              <a:rPr lang="en-US" u="sng" dirty="0">
                <a:latin typeface="Times New Roman"/>
                <a:cs typeface="Times New Roman"/>
                <a:hlinkClick r:id="rId9"/>
              </a:rPr>
              <a:t>https://www.greenpeace.org.uk/about/faq/</a:t>
            </a:r>
            <a:r>
              <a:rPr lang="en-US" u="sng" dirty="0">
                <a:latin typeface="Times New Roman"/>
                <a:cs typeface="Times New Roman"/>
              </a:rPr>
              <a:t> </a:t>
            </a:r>
            <a:endParaRPr lang="en-US" dirty="0">
              <a:latin typeface="Times New Roman"/>
              <a:cs typeface="Times New Roman"/>
            </a:endParaRPr>
          </a:p>
          <a:p>
            <a:pPr marL="0" indent="0">
              <a:buNone/>
            </a:pPr>
            <a:endParaRPr lang="en-US" dirty="0">
              <a:latin typeface="Times New Roman"/>
              <a:cs typeface="Times New Roman"/>
            </a:endParaRPr>
          </a:p>
          <a:p>
            <a:pPr marL="0" indent="0">
              <a:buNone/>
            </a:pPr>
            <a:endParaRPr lang="en-US" sz="1400" dirty="0">
              <a:latin typeface="Times New Roman"/>
              <a:cs typeface="Times New Roman"/>
            </a:endParaRPr>
          </a:p>
        </p:txBody>
      </p:sp>
    </p:spTree>
    <p:extLst>
      <p:ext uri="{BB962C8B-B14F-4D97-AF65-F5344CB8AC3E}">
        <p14:creationId xmlns:p14="http://schemas.microsoft.com/office/powerpoint/2010/main" val="2056145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A55F9-D0D4-4380-93E5-B2ACE94A5F5F}"/>
              </a:ext>
            </a:extLst>
          </p:cNvPr>
          <p:cNvSpPr>
            <a:spLocks noGrp="1"/>
          </p:cNvSpPr>
          <p:nvPr>
            <p:ph type="title"/>
          </p:nvPr>
        </p:nvSpPr>
        <p:spPr>
          <a:xfrm>
            <a:off x="677334" y="264543"/>
            <a:ext cx="8596668" cy="630687"/>
          </a:xfrm>
        </p:spPr>
        <p:txBody>
          <a:bodyPr>
            <a:normAutofit fontScale="90000"/>
          </a:bodyPr>
          <a:lstStyle/>
          <a:p>
            <a:pPr algn="ctr"/>
            <a:r>
              <a:rPr lang="en-US" sz="4000" dirty="0">
                <a:latin typeface="Times New Roman"/>
                <a:cs typeface="Times New Roman"/>
              </a:rPr>
              <a:t>References Cont.</a:t>
            </a:r>
            <a:r>
              <a:rPr lang="en-US" dirty="0"/>
              <a:t> </a:t>
            </a:r>
            <a:endParaRPr lang="en-US"/>
          </a:p>
        </p:txBody>
      </p:sp>
      <p:sp>
        <p:nvSpPr>
          <p:cNvPr id="3" name="Content Placeholder 2">
            <a:extLst>
              <a:ext uri="{FF2B5EF4-FFF2-40B4-BE49-F238E27FC236}">
                <a16:creationId xmlns:a16="http://schemas.microsoft.com/office/drawing/2014/main" id="{0EA58792-FA80-4CC0-AB64-0A776C518C50}"/>
              </a:ext>
            </a:extLst>
          </p:cNvPr>
          <p:cNvSpPr>
            <a:spLocks noGrp="1"/>
          </p:cNvSpPr>
          <p:nvPr>
            <p:ph idx="1"/>
          </p:nvPr>
        </p:nvSpPr>
        <p:spPr>
          <a:xfrm>
            <a:off x="677334" y="1168552"/>
            <a:ext cx="8596668" cy="4268961"/>
          </a:xfrm>
        </p:spPr>
        <p:txBody>
          <a:bodyPr vert="horz" lIns="91440" tIns="45720" rIns="91440" bIns="45720" rtlCol="0" anchor="t">
            <a:noAutofit/>
          </a:bodyPr>
          <a:lstStyle/>
          <a:p>
            <a:pPr marL="0" indent="0">
              <a:buNone/>
            </a:pPr>
            <a:r>
              <a:rPr lang="en-US" dirty="0" err="1">
                <a:latin typeface="Times New Roman"/>
                <a:cs typeface="Times New Roman"/>
              </a:rPr>
              <a:t>Greentumble</a:t>
            </a:r>
            <a:r>
              <a:rPr lang="en-US" dirty="0">
                <a:latin typeface="Times New Roman"/>
                <a:cs typeface="Times New Roman"/>
              </a:rPr>
              <a:t> Editorial Team. (22nd July 2016). The Negative Effects of Consumerism. Available at: </a:t>
            </a:r>
            <a:r>
              <a:rPr lang="en-US" u="sng" dirty="0">
                <a:latin typeface="Times New Roman"/>
                <a:cs typeface="Times New Roman"/>
                <a:hlinkClick r:id="rId2"/>
              </a:rPr>
              <a:t>https://greentumble.com/the-negative-effects-of-consumerism/</a:t>
            </a:r>
            <a:r>
              <a:rPr lang="en-US" u="sng" dirty="0">
                <a:latin typeface="Times New Roman"/>
                <a:cs typeface="Times New Roman"/>
              </a:rPr>
              <a:t> </a:t>
            </a:r>
            <a:endParaRPr lang="en-US" dirty="0">
              <a:latin typeface="Times New Roman"/>
              <a:cs typeface="Times New Roman"/>
            </a:endParaRPr>
          </a:p>
          <a:p>
            <a:pPr marL="0" indent="0">
              <a:buNone/>
            </a:pPr>
            <a:r>
              <a:rPr lang="en-US" dirty="0">
                <a:latin typeface="Times New Roman"/>
                <a:cs typeface="Times New Roman"/>
              </a:rPr>
              <a:t>Mason, M. (2018). What is Sustainability and Why is it Important? Available at: </a:t>
            </a:r>
            <a:r>
              <a:rPr lang="en-US" u="sng" dirty="0">
                <a:latin typeface="Times New Roman"/>
                <a:cs typeface="Times New Roman"/>
                <a:hlinkClick r:id="rId3"/>
              </a:rPr>
              <a:t>https://www.environmentalscience.org/sustainability</a:t>
            </a:r>
            <a:r>
              <a:rPr lang="en-US" u="sng" dirty="0">
                <a:latin typeface="Times New Roman"/>
                <a:cs typeface="Times New Roman"/>
              </a:rPr>
              <a:t> </a:t>
            </a:r>
            <a:endParaRPr lang="en-US" dirty="0">
              <a:latin typeface="Times New Roman"/>
              <a:cs typeface="Times New Roman"/>
            </a:endParaRPr>
          </a:p>
          <a:p>
            <a:pPr marL="0" indent="0">
              <a:buNone/>
            </a:pPr>
            <a:r>
              <a:rPr lang="en-US" dirty="0">
                <a:latin typeface="Times New Roman"/>
                <a:cs typeface="Times New Roman"/>
              </a:rPr>
              <a:t>Sustainability Degrees (2013-2018). What is Sustainability? Available at: </a:t>
            </a:r>
            <a:r>
              <a:rPr lang="en-US" u="sng" dirty="0">
                <a:latin typeface="Times New Roman"/>
                <a:cs typeface="Times New Roman"/>
                <a:hlinkClick r:id="rId4"/>
              </a:rPr>
              <a:t>https://www.sustainabilitydegrees.com/what-is-sustainability/</a:t>
            </a:r>
            <a:r>
              <a:rPr lang="en-US" u="sng" dirty="0">
                <a:latin typeface="Times New Roman"/>
                <a:cs typeface="Times New Roman"/>
              </a:rPr>
              <a:t> </a:t>
            </a:r>
            <a:endParaRPr lang="en-US" dirty="0">
              <a:latin typeface="Times New Roman"/>
              <a:cs typeface="Times New Roman"/>
            </a:endParaRPr>
          </a:p>
        </p:txBody>
      </p:sp>
    </p:spTree>
    <p:extLst>
      <p:ext uri="{BB962C8B-B14F-4D97-AF65-F5344CB8AC3E}">
        <p14:creationId xmlns:p14="http://schemas.microsoft.com/office/powerpoint/2010/main" val="193622462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454</TotalTime>
  <Words>994</Words>
  <Application>Microsoft Office PowerPoint</Application>
  <PresentationFormat>Widescreen</PresentationFormat>
  <Paragraphs>171</Paragraphs>
  <Slides>16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Times New Roman</vt:lpstr>
      <vt:lpstr>Trebuchet MS</vt:lpstr>
      <vt:lpstr>Wingdings</vt:lpstr>
      <vt:lpstr>Wingdings 3</vt:lpstr>
      <vt:lpstr>Facet</vt:lpstr>
      <vt:lpstr>Learning &amp;  Collaboration for  Global Citizenship  (BMSP 4003) Assignment 1 – Contribution to Sustainability</vt:lpstr>
      <vt:lpstr>“Never doubt that a small group of thoughtful committed citizens can change the world; indeed, it’s the only thing that ever has” – Margaret Mead </vt:lpstr>
      <vt:lpstr>What Is Sustainability?</vt:lpstr>
      <vt:lpstr>These Three Focus Areas Comprise: - </vt:lpstr>
      <vt:lpstr>How Do We Create A Sustainable Future?</vt:lpstr>
      <vt:lpstr>Who is Greenpeace? </vt:lpstr>
      <vt:lpstr>Where It All Began....</vt:lpstr>
      <vt:lpstr>What Do They Do? </vt:lpstr>
      <vt:lpstr>Plastics Greenpeace is campaigning to end the flow of plastic into our oceans.</vt:lpstr>
      <vt:lpstr>PowerPoint Presentation</vt:lpstr>
      <vt:lpstr>"Theres A Human In My Forest...."</vt:lpstr>
      <vt:lpstr>What Is Greenpeace Doing To Stop Dirty Palm Oil?</vt:lpstr>
      <vt:lpstr>Climate Change</vt:lpstr>
      <vt:lpstr>Greenpeace Is Changing The World</vt:lpstr>
      <vt:lpstr>References</vt:lpstr>
      <vt:lpstr>References 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&amp;  Collaboration for  Global Citizenship  (BMSP 4003) Assignment 1</dc:title>
  <dc:creator>Administrator</dc:creator>
  <cp:lastModifiedBy>Lauren Price (1807244)</cp:lastModifiedBy>
  <cp:revision>1733</cp:revision>
  <dcterms:created xsi:type="dcterms:W3CDTF">2018-11-11T13:18:27Z</dcterms:created>
  <dcterms:modified xsi:type="dcterms:W3CDTF">2018-11-28T20:28:50Z</dcterms:modified>
</cp:coreProperties>
</file>