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7" r:id="rId2"/>
    <p:sldId id="260" r:id="rId3"/>
    <p:sldId id="261" r:id="rId4"/>
    <p:sldId id="262" r:id="rId5"/>
    <p:sldId id="263" r:id="rId6"/>
    <p:sldId id="264" r:id="rId7"/>
    <p:sldId id="265" r:id="rId8"/>
    <p:sldId id="266" r:id="rId9"/>
    <p:sldId id="267" r:id="rId10"/>
    <p:sldId id="268" r:id="rId11"/>
    <p:sldId id="269" r:id="rId12"/>
    <p:sldId id="258" r:id="rId13"/>
    <p:sldId id="27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87293" autoAdjust="0"/>
  </p:normalViewPr>
  <p:slideViewPr>
    <p:cSldViewPr snapToGrid="0" showGuides="1">
      <p:cViewPr varScale="1">
        <p:scale>
          <a:sx n="63" d="100"/>
          <a:sy n="63" d="100"/>
        </p:scale>
        <p:origin x="834"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1A7E4C-FDCA-4A7C-9731-19CDB9E7CEDF}" type="datetimeFigureOut">
              <a:rPr lang="en-US" smtClean="0"/>
              <a:t>3/16/2026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4ECFCD-877F-4B42-ACE5-A198A08EE868}" type="slidenum">
              <a:rPr lang="en-US" smtClean="0"/>
              <a:t>‹#›</a:t>
            </a:fld>
            <a:endParaRPr lang="en-US"/>
          </a:p>
        </p:txBody>
      </p:sp>
    </p:spTree>
    <p:extLst>
      <p:ext uri="{BB962C8B-B14F-4D97-AF65-F5344CB8AC3E}">
        <p14:creationId xmlns:p14="http://schemas.microsoft.com/office/powerpoint/2010/main" val="555725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presentation applies </a:t>
            </a:r>
            <a:r>
              <a:rPr lang="en-US" b="1" dirty="0"/>
              <a:t>Jean Piaget’s Cognitive Development Theory</a:t>
            </a:r>
            <a:r>
              <a:rPr lang="en-US" dirty="0"/>
              <a:t> to the case of Jenny, a sixteen-year-old young carer. The aim is to </a:t>
            </a:r>
            <a:r>
              <a:rPr lang="en-US" dirty="0" err="1"/>
              <a:t>analyse</a:t>
            </a:r>
            <a:r>
              <a:rPr lang="en-US" dirty="0"/>
              <a:t> how Jenny’s caregiving responsibilities may influence her cognitive and psychological development. Using Piaget’s cognitive perspective, the presentation will explore Jenny’s developmental stage, examine biological and environmental influences, and propose practical strategies that may support her wellbeing and future development.</a:t>
            </a:r>
          </a:p>
        </p:txBody>
      </p:sp>
      <p:sp>
        <p:nvSpPr>
          <p:cNvPr id="4" name="Slide Number Placeholder 3"/>
          <p:cNvSpPr>
            <a:spLocks noGrp="1"/>
          </p:cNvSpPr>
          <p:nvPr>
            <p:ph type="sldNum" sz="quarter" idx="5"/>
          </p:nvPr>
        </p:nvSpPr>
        <p:spPr/>
        <p:txBody>
          <a:bodyPr/>
          <a:lstStyle/>
          <a:p>
            <a:fld id="{774ECFCD-877F-4B42-ACE5-A198A08EE868}" type="slidenum">
              <a:rPr lang="en-US" smtClean="0"/>
              <a:t>1</a:t>
            </a:fld>
            <a:endParaRPr lang="en-US"/>
          </a:p>
        </p:txBody>
      </p:sp>
    </p:spTree>
    <p:extLst>
      <p:ext uri="{BB962C8B-B14F-4D97-AF65-F5344CB8AC3E}">
        <p14:creationId xmlns:p14="http://schemas.microsoft.com/office/powerpoint/2010/main" val="8855299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Jenny is a sixteen-year-old who has taken on the responsibility of caring for her mother for the past five years following the death of her father. She now manages several household tasks, including cooking, cleaning, shopping and administrative responsibilities. While these tasks help support her mother, they also place significant pressure on Jenny during an important stage of development. Adolescence is normally a period when young people explore education, friendships and independence. However, Jenny’s caregiving role may affect her emotional wellbeing, social life and cognitive development.</a:t>
            </a:r>
          </a:p>
          <a:p>
            <a:endParaRPr lang="en-US" dirty="0"/>
          </a:p>
        </p:txBody>
      </p:sp>
      <p:sp>
        <p:nvSpPr>
          <p:cNvPr id="4" name="Slide Number Placeholder 3"/>
          <p:cNvSpPr>
            <a:spLocks noGrp="1"/>
          </p:cNvSpPr>
          <p:nvPr>
            <p:ph type="sldNum" sz="quarter" idx="5"/>
          </p:nvPr>
        </p:nvSpPr>
        <p:spPr/>
        <p:txBody>
          <a:bodyPr/>
          <a:lstStyle/>
          <a:p>
            <a:fld id="{774ECFCD-877F-4B42-ACE5-A198A08EE868}" type="slidenum">
              <a:rPr lang="en-US" smtClean="0"/>
              <a:t>2</a:t>
            </a:fld>
            <a:endParaRPr lang="en-US"/>
          </a:p>
        </p:txBody>
      </p:sp>
    </p:spTree>
    <p:extLst>
      <p:ext uri="{BB962C8B-B14F-4D97-AF65-F5344CB8AC3E}">
        <p14:creationId xmlns:p14="http://schemas.microsoft.com/office/powerpoint/2010/main" val="1493476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Jean Piaget proposed that children actively construct knowledge by interacting with their environment. According to Piaget, cognitive development occurs through stages where thinking gradually becomes more complex. Learning occurs through processes called assimilation and accommodation, which allow individuals to adjust their understanding when encountering new experiences. These processes form mental frameworks known as schemas, which help individuals </a:t>
            </a:r>
            <a:r>
              <a:rPr lang="en-US" dirty="0" err="1"/>
              <a:t>organise</a:t>
            </a:r>
            <a:r>
              <a:rPr lang="en-US" dirty="0"/>
              <a:t> knowledge and interpret the world around them.</a:t>
            </a:r>
          </a:p>
        </p:txBody>
      </p:sp>
      <p:sp>
        <p:nvSpPr>
          <p:cNvPr id="4" name="Slide Number Placeholder 3"/>
          <p:cNvSpPr>
            <a:spLocks noGrp="1"/>
          </p:cNvSpPr>
          <p:nvPr>
            <p:ph type="sldNum" sz="quarter" idx="5"/>
          </p:nvPr>
        </p:nvSpPr>
        <p:spPr/>
        <p:txBody>
          <a:bodyPr/>
          <a:lstStyle/>
          <a:p>
            <a:fld id="{774ECFCD-877F-4B42-ACE5-A198A08EE868}" type="slidenum">
              <a:rPr lang="en-US" smtClean="0"/>
              <a:t>3</a:t>
            </a:fld>
            <a:endParaRPr lang="en-US"/>
          </a:p>
        </p:txBody>
      </p:sp>
    </p:spTree>
    <p:extLst>
      <p:ext uri="{BB962C8B-B14F-4D97-AF65-F5344CB8AC3E}">
        <p14:creationId xmlns:p14="http://schemas.microsoft.com/office/powerpoint/2010/main" val="34719877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 identified four stages of cognitive development. These include the sensorimotor stage, the pre-operational stage, the concrete operational stage and finally the formal operational stage. Adolescents, including Jenny, typically enter the formal operational stage from around age twelve. At this stage individuals begin to think abstractly, solve complex problems and consider hypothetical situations. These cognitive abilities allow young people to </a:t>
            </a:r>
            <a:r>
              <a:rPr lang="en-US" dirty="0" err="1"/>
              <a:t>analyse</a:t>
            </a:r>
            <a:r>
              <a:rPr lang="en-US" dirty="0"/>
              <a:t> responsibilities and plan for the future.</a:t>
            </a:r>
          </a:p>
        </p:txBody>
      </p:sp>
      <p:sp>
        <p:nvSpPr>
          <p:cNvPr id="4" name="Slide Number Placeholder 3"/>
          <p:cNvSpPr>
            <a:spLocks noGrp="1"/>
          </p:cNvSpPr>
          <p:nvPr>
            <p:ph type="sldNum" sz="quarter" idx="5"/>
          </p:nvPr>
        </p:nvSpPr>
        <p:spPr/>
        <p:txBody>
          <a:bodyPr/>
          <a:lstStyle/>
          <a:p>
            <a:fld id="{774ECFCD-877F-4B42-ACE5-A198A08EE868}" type="slidenum">
              <a:rPr lang="en-US" smtClean="0"/>
              <a:t>4</a:t>
            </a:fld>
            <a:endParaRPr lang="en-US"/>
          </a:p>
        </p:txBody>
      </p:sp>
    </p:spTree>
    <p:extLst>
      <p:ext uri="{BB962C8B-B14F-4D97-AF65-F5344CB8AC3E}">
        <p14:creationId xmlns:p14="http://schemas.microsoft.com/office/powerpoint/2010/main" val="148267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 is likely operating within the formal operational stage of development. Her responsibilities at home require planning, </a:t>
            </a:r>
            <a:r>
              <a:rPr lang="en-US" dirty="0" err="1"/>
              <a:t>organisation</a:t>
            </a:r>
            <a:r>
              <a:rPr lang="en-US" dirty="0"/>
              <a:t> and decision-making. These tasks may strengthen certain cognitive abilities such as problem-solving and reasoning. However, taking on adult responsibilities at a young age may also create emotional pressure. Balancing school demands with caregiving duties may place strain on Jenny’s mental wellbeing.</a:t>
            </a:r>
          </a:p>
        </p:txBody>
      </p:sp>
      <p:sp>
        <p:nvSpPr>
          <p:cNvPr id="4" name="Slide Number Placeholder 3"/>
          <p:cNvSpPr>
            <a:spLocks noGrp="1"/>
          </p:cNvSpPr>
          <p:nvPr>
            <p:ph type="sldNum" sz="quarter" idx="5"/>
          </p:nvPr>
        </p:nvSpPr>
        <p:spPr/>
        <p:txBody>
          <a:bodyPr/>
          <a:lstStyle/>
          <a:p>
            <a:fld id="{774ECFCD-877F-4B42-ACE5-A198A08EE868}" type="slidenum">
              <a:rPr lang="en-US" smtClean="0"/>
              <a:t>5</a:t>
            </a:fld>
            <a:endParaRPr lang="en-US"/>
          </a:p>
        </p:txBody>
      </p:sp>
    </p:spTree>
    <p:extLst>
      <p:ext uri="{BB962C8B-B14F-4D97-AF65-F5344CB8AC3E}">
        <p14:creationId xmlns:p14="http://schemas.microsoft.com/office/powerpoint/2010/main" val="4024897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Providing care for a parent can create significant psychological stress. Jenny may experience fatigue, emotional pressure and limited time for social activities. Reduced interaction with peers may influence her identity development and self-confidence. Although Jenny may develop strong responsibility and independence, the caregiving role may also limit opportunities for typical adolescent experiences.</a:t>
            </a:r>
          </a:p>
        </p:txBody>
      </p:sp>
      <p:sp>
        <p:nvSpPr>
          <p:cNvPr id="4" name="Slide Number Placeholder 3"/>
          <p:cNvSpPr>
            <a:spLocks noGrp="1"/>
          </p:cNvSpPr>
          <p:nvPr>
            <p:ph type="sldNum" sz="quarter" idx="5"/>
          </p:nvPr>
        </p:nvSpPr>
        <p:spPr/>
        <p:txBody>
          <a:bodyPr/>
          <a:lstStyle/>
          <a:p>
            <a:fld id="{774ECFCD-877F-4B42-ACE5-A198A08EE868}" type="slidenum">
              <a:rPr lang="en-US" smtClean="0"/>
              <a:t>6</a:t>
            </a:fld>
            <a:endParaRPr lang="en-US"/>
          </a:p>
        </p:txBody>
      </p:sp>
    </p:spTree>
    <p:extLst>
      <p:ext uri="{BB962C8B-B14F-4D97-AF65-F5344CB8AC3E}">
        <p14:creationId xmlns:p14="http://schemas.microsoft.com/office/powerpoint/2010/main" val="1563040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Adolescence involves important biological changes, including brain development and hormonal changes that influence emotions and </a:t>
            </a:r>
            <a:r>
              <a:rPr lang="en-US" dirty="0" err="1"/>
              <a:t>behaviour</a:t>
            </a:r>
            <a:r>
              <a:rPr lang="en-US" dirty="0"/>
              <a:t>. Environmental factors such as caregiving responsibilities, family stress and financial pressure may also affect Jenny’s wellbeing. Positive support from teachers, mentors and friends can help strengthen resilience and coping abilities.</a:t>
            </a:r>
          </a:p>
        </p:txBody>
      </p:sp>
      <p:sp>
        <p:nvSpPr>
          <p:cNvPr id="4" name="Slide Number Placeholder 3"/>
          <p:cNvSpPr>
            <a:spLocks noGrp="1"/>
          </p:cNvSpPr>
          <p:nvPr>
            <p:ph type="sldNum" sz="quarter" idx="5"/>
          </p:nvPr>
        </p:nvSpPr>
        <p:spPr/>
        <p:txBody>
          <a:bodyPr/>
          <a:lstStyle/>
          <a:p>
            <a:fld id="{774ECFCD-877F-4B42-ACE5-A198A08EE868}" type="slidenum">
              <a:rPr lang="en-US" smtClean="0"/>
              <a:t>7</a:t>
            </a:fld>
            <a:endParaRPr lang="en-US"/>
          </a:p>
        </p:txBody>
      </p:sp>
    </p:spTree>
    <p:extLst>
      <p:ext uri="{BB962C8B-B14F-4D97-AF65-F5344CB8AC3E}">
        <p14:creationId xmlns:p14="http://schemas.microsoft.com/office/powerpoint/2010/main" val="24758617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everal</a:t>
            </a:r>
            <a:r>
              <a:rPr lang="en-US" dirty="0"/>
              <a:t> strategies could support Jenny’s wellbeing. Schools could provide counselling services and flexible academic support. Social services may offer respite care to reduce Jenny’s caregiving burden. Support groups for young carers may help Jenny connect with others facing similar experiences. Mentoring </a:t>
            </a:r>
            <a:r>
              <a:rPr lang="en-US" dirty="0" err="1"/>
              <a:t>programmes</a:t>
            </a:r>
            <a:r>
              <a:rPr lang="en-US" dirty="0"/>
              <a:t> could also assist her in planning future education and career goals.</a:t>
            </a:r>
          </a:p>
        </p:txBody>
      </p:sp>
      <p:sp>
        <p:nvSpPr>
          <p:cNvPr id="4" name="Slide Number Placeholder 3"/>
          <p:cNvSpPr>
            <a:spLocks noGrp="1"/>
          </p:cNvSpPr>
          <p:nvPr>
            <p:ph type="sldNum" sz="quarter" idx="5"/>
          </p:nvPr>
        </p:nvSpPr>
        <p:spPr/>
        <p:txBody>
          <a:bodyPr/>
          <a:lstStyle/>
          <a:p>
            <a:fld id="{774ECFCD-877F-4B42-ACE5-A198A08EE868}" type="slidenum">
              <a:rPr lang="en-US" smtClean="0"/>
              <a:t>8</a:t>
            </a:fld>
            <a:endParaRPr lang="en-US"/>
          </a:p>
        </p:txBody>
      </p:sp>
    </p:spTree>
    <p:extLst>
      <p:ext uri="{BB962C8B-B14F-4D97-AF65-F5344CB8AC3E}">
        <p14:creationId xmlns:p14="http://schemas.microsoft.com/office/powerpoint/2010/main" val="588673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Piaget’s theory helps explain how adolescents develop reasoning and problem-solving skills. It highlights how experiences shape cognitive development and provides a useful framework for understanding how Jenny manages complex responsibilities. The theory is widely used in education and child development research.</a:t>
            </a:r>
          </a:p>
        </p:txBody>
      </p:sp>
      <p:sp>
        <p:nvSpPr>
          <p:cNvPr id="4" name="Slide Number Placeholder 3"/>
          <p:cNvSpPr>
            <a:spLocks noGrp="1"/>
          </p:cNvSpPr>
          <p:nvPr>
            <p:ph type="sldNum" sz="quarter" idx="5"/>
          </p:nvPr>
        </p:nvSpPr>
        <p:spPr/>
        <p:txBody>
          <a:bodyPr/>
          <a:lstStyle/>
          <a:p>
            <a:fld id="{774ECFCD-877F-4B42-ACE5-A198A08EE868}" type="slidenum">
              <a:rPr lang="en-US" smtClean="0"/>
              <a:t>9</a:t>
            </a:fld>
            <a:endParaRPr lang="en-US"/>
          </a:p>
        </p:txBody>
      </p:sp>
    </p:spTree>
    <p:extLst>
      <p:ext uri="{BB962C8B-B14F-4D97-AF65-F5344CB8AC3E}">
        <p14:creationId xmlns:p14="http://schemas.microsoft.com/office/powerpoint/2010/main" val="28874934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Piaget’s theory focuses mainly on thinking development and does not fully address emotional stress or social pressures. Jenny’s situation also involves emotional and family factors that may influence development beyond cognitive abilities alone.</a:t>
            </a:r>
          </a:p>
        </p:txBody>
      </p:sp>
      <p:sp>
        <p:nvSpPr>
          <p:cNvPr id="4" name="Slide Number Placeholder 3"/>
          <p:cNvSpPr>
            <a:spLocks noGrp="1"/>
          </p:cNvSpPr>
          <p:nvPr>
            <p:ph type="sldNum" sz="quarter" idx="5"/>
          </p:nvPr>
        </p:nvSpPr>
        <p:spPr/>
        <p:txBody>
          <a:bodyPr/>
          <a:lstStyle/>
          <a:p>
            <a:fld id="{774ECFCD-877F-4B42-ACE5-A198A08EE868}" type="slidenum">
              <a:rPr lang="en-US" smtClean="0"/>
              <a:t>10</a:t>
            </a:fld>
            <a:endParaRPr lang="en-US"/>
          </a:p>
        </p:txBody>
      </p:sp>
    </p:spTree>
    <p:extLst>
      <p:ext uri="{BB962C8B-B14F-4D97-AF65-F5344CB8AC3E}">
        <p14:creationId xmlns:p14="http://schemas.microsoft.com/office/powerpoint/2010/main" val="2402274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Jenny’s caregiving responsibilities may significantly influence her development during adolescence. Piaget’s theory helps explain her ability to manage complex responsibilities, but it also highlights the challenges she may face. Providing support through schools, social services and community </a:t>
            </a:r>
            <a:r>
              <a:rPr lang="en-US" dirty="0" err="1"/>
              <a:t>programmes</a:t>
            </a:r>
            <a:r>
              <a:rPr lang="en-US" dirty="0"/>
              <a:t> is essential to ensure Jenny’s wellbeing and future opportunities.</a:t>
            </a:r>
          </a:p>
        </p:txBody>
      </p:sp>
      <p:sp>
        <p:nvSpPr>
          <p:cNvPr id="4" name="Slide Number Placeholder 3"/>
          <p:cNvSpPr>
            <a:spLocks noGrp="1"/>
          </p:cNvSpPr>
          <p:nvPr>
            <p:ph type="sldNum" sz="quarter" idx="5"/>
          </p:nvPr>
        </p:nvSpPr>
        <p:spPr/>
        <p:txBody>
          <a:bodyPr/>
          <a:lstStyle/>
          <a:p>
            <a:fld id="{774ECFCD-877F-4B42-ACE5-A198A08EE868}" type="slidenum">
              <a:rPr lang="en-US" smtClean="0"/>
              <a:t>11</a:t>
            </a:fld>
            <a:endParaRPr lang="en-US"/>
          </a:p>
        </p:txBody>
      </p:sp>
    </p:spTree>
    <p:extLst>
      <p:ext uri="{BB962C8B-B14F-4D97-AF65-F5344CB8AC3E}">
        <p14:creationId xmlns:p14="http://schemas.microsoft.com/office/powerpoint/2010/main" val="2283265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16/03/2026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16/03/2026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a:t>
            </a:r>
            <a:br>
              <a:rPr lang="en-GB" sz="2200" dirty="0">
                <a:latin typeface="Arial" panose="020B0604020202020204" pitchFamily="34" charset="0"/>
                <a:cs typeface="Arial" panose="020B0604020202020204" pitchFamily="34" charset="0"/>
              </a:rPr>
            </a:br>
            <a:r>
              <a:rPr lang="en-GB" sz="2200">
                <a:latin typeface="Arial" panose="020B0604020202020204" pitchFamily="34" charset="0"/>
                <a:cs typeface="Arial" panose="020B0604020202020204" pitchFamily="34" charset="0"/>
              </a:rPr>
              <a:t>Lecturer’s name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3519236"/>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r>
              <a:rPr lang="en-GB" sz="1800" b="1" dirty="0">
                <a:solidFill>
                  <a:srgbClr val="FF0000"/>
                </a:solidFill>
                <a:latin typeface="Arial" panose="020B0604020202020204" pitchFamily="34" charset="0"/>
                <a:cs typeface="Arial" panose="020B0604020202020204" pitchFamily="34" charset="0"/>
              </a:rPr>
              <a:t>read the statements below and delete/amend as appropriate</a:t>
            </a:r>
            <a:r>
              <a:rPr lang="en-GB" sz="1800" b="1" dirty="0">
                <a:latin typeface="Arial" panose="020B0604020202020204" pitchFamily="34" charset="0"/>
                <a:cs typeface="Arial" panose="020B0604020202020204" pitchFamily="34" charset="0"/>
              </a:rPr>
              <a:t>)</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r>
              <a:rPr lang="en-GB" b="1" dirty="0">
                <a:latin typeface="Arial" panose="020B0604020202020204" pitchFamily="34" charset="0"/>
                <a:cs typeface="Arial" panose="020B0604020202020204" pitchFamily="34" charset="0"/>
              </a:rPr>
              <a:t>OR</a:t>
            </a: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STATE AI TOOL USED HERE, SUCH AS GRAMMARLY AND DATE OF USE</a:t>
            </a:r>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32A0A5-6A37-099A-65CB-79ECE960D2B8}"/>
              </a:ext>
            </a:extLst>
          </p:cNvPr>
          <p:cNvSpPr>
            <a:spLocks noGrp="1"/>
          </p:cNvSpPr>
          <p:nvPr>
            <p:ph type="title"/>
          </p:nvPr>
        </p:nvSpPr>
        <p:spPr/>
        <p:txBody>
          <a:bodyPr/>
          <a:lstStyle/>
          <a:p>
            <a:r>
              <a:rPr lang="en-US" dirty="0"/>
              <a:t>Introduction to Jenny’s Situation</a:t>
            </a:r>
          </a:p>
        </p:txBody>
      </p:sp>
      <p:sp>
        <p:nvSpPr>
          <p:cNvPr id="3" name="Content Placeholder 2">
            <a:extLst>
              <a:ext uri="{FF2B5EF4-FFF2-40B4-BE49-F238E27FC236}">
                <a16:creationId xmlns:a16="http://schemas.microsoft.com/office/drawing/2014/main" id="{456F5111-87EF-A69A-B8F2-C27135F6C3E2}"/>
              </a:ext>
            </a:extLst>
          </p:cNvPr>
          <p:cNvSpPr>
            <a:spLocks noGrp="1"/>
          </p:cNvSpPr>
          <p:nvPr>
            <p:ph idx="1"/>
          </p:nvPr>
        </p:nvSpPr>
        <p:spPr>
          <a:xfrm>
            <a:off x="838199" y="1825625"/>
            <a:ext cx="6603609" cy="4351338"/>
          </a:xfrm>
        </p:spPr>
        <p:txBody>
          <a:bodyPr>
            <a:normAutofit/>
          </a:bodyPr>
          <a:lstStyle/>
          <a:p>
            <a:r>
              <a:rPr lang="en-US" sz="2000" dirty="0"/>
              <a:t>Jenny is a young carer aged 16 years and is in charge of taking care of her mother.</a:t>
            </a:r>
          </a:p>
          <a:p>
            <a:r>
              <a:rPr lang="en-US" sz="2000" dirty="0"/>
              <a:t>Five years ago her father died and the turn of family functions altered greatly.</a:t>
            </a:r>
          </a:p>
          <a:p>
            <a:r>
              <a:rPr lang="en-US" sz="2000" dirty="0"/>
              <a:t>Jenny currently does chores like cooking, cleaning, shopping and administration at home.</a:t>
            </a:r>
          </a:p>
          <a:p>
            <a:r>
              <a:rPr lang="en-US" sz="2000" dirty="0"/>
              <a:t>An adolescent may develop cognitively, emotionally and socially when they are engaged in long-range care giving (Meng-Kiat, 2025). </a:t>
            </a:r>
          </a:p>
          <a:p>
            <a:r>
              <a:rPr lang="en-US" sz="2000" dirty="0"/>
              <a:t>The current presentation uses the Cognitive Development Theory by Piaget to evaluate the case of Jenny and what solutions can be offered to address her case to support her wellbeing.</a:t>
            </a:r>
          </a:p>
          <a:p>
            <a:endParaRPr lang="en-US" sz="2000" dirty="0"/>
          </a:p>
        </p:txBody>
      </p:sp>
    </p:spTree>
    <p:extLst>
      <p:ext uri="{BB962C8B-B14F-4D97-AF65-F5344CB8AC3E}">
        <p14:creationId xmlns:p14="http://schemas.microsoft.com/office/powerpoint/2010/main" val="1613082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F3E72-A461-6978-5C57-2D2186726A81}"/>
              </a:ext>
            </a:extLst>
          </p:cNvPr>
          <p:cNvSpPr>
            <a:spLocks noGrp="1"/>
          </p:cNvSpPr>
          <p:nvPr>
            <p:ph type="title"/>
          </p:nvPr>
        </p:nvSpPr>
        <p:spPr/>
        <p:txBody>
          <a:bodyPr/>
          <a:lstStyle/>
          <a:p>
            <a:pPr algn="ctr"/>
            <a:r>
              <a:rPr lang="en-US" dirty="0"/>
              <a:t>Cognitive Development Theory</a:t>
            </a:r>
          </a:p>
        </p:txBody>
      </p:sp>
      <p:sp>
        <p:nvSpPr>
          <p:cNvPr id="3" name="Content Placeholder 2">
            <a:extLst>
              <a:ext uri="{FF2B5EF4-FFF2-40B4-BE49-F238E27FC236}">
                <a16:creationId xmlns:a16="http://schemas.microsoft.com/office/drawing/2014/main" id="{645B9F13-0BCA-7CCA-425F-CCAD36CF7AC2}"/>
              </a:ext>
            </a:extLst>
          </p:cNvPr>
          <p:cNvSpPr>
            <a:spLocks noGrp="1"/>
          </p:cNvSpPr>
          <p:nvPr>
            <p:ph idx="1"/>
          </p:nvPr>
        </p:nvSpPr>
        <p:spPr>
          <a:xfrm>
            <a:off x="838200" y="1825625"/>
            <a:ext cx="6772422" cy="4351338"/>
          </a:xfrm>
        </p:spPr>
        <p:txBody>
          <a:bodyPr>
            <a:normAutofit/>
          </a:bodyPr>
          <a:lstStyle/>
          <a:p>
            <a:r>
              <a:rPr lang="en-US" sz="2000" dirty="0"/>
              <a:t>Jean Piaget was of the view that children are active learners who build knowledge in relation to the surrounding.</a:t>
            </a:r>
          </a:p>
          <a:p>
            <a:r>
              <a:rPr lang="en-US" sz="2000" dirty="0"/>
              <a:t>The cognitive development process is done in stages of thought.</a:t>
            </a:r>
          </a:p>
          <a:p>
            <a:r>
              <a:rPr lang="en-US" sz="2000" dirty="0"/>
              <a:t>People incorporate their knowledge through a process which is called assimilation and accommodation (Faizah et al., 2022). </a:t>
            </a:r>
          </a:p>
          <a:p>
            <a:r>
              <a:rPr lang="en-US" sz="2000" dirty="0"/>
              <a:t>These activities generate schemas that are mental models that are used to structure knowledge.</a:t>
            </a:r>
          </a:p>
          <a:p>
            <a:r>
              <a:rPr lang="en-US" sz="2000" dirty="0"/>
              <a:t>The theory of Piaget describes the way the process of thinking develops more complex reasoning to abstract and logical thinking.</a:t>
            </a:r>
          </a:p>
        </p:txBody>
      </p:sp>
      <p:pic>
        <p:nvPicPr>
          <p:cNvPr id="4" name="Picture 3">
            <a:extLst>
              <a:ext uri="{FF2B5EF4-FFF2-40B4-BE49-F238E27FC236}">
                <a16:creationId xmlns:a16="http://schemas.microsoft.com/office/drawing/2014/main" id="{1EA9D364-08E8-DB75-C04C-313819CA02AE}"/>
              </a:ext>
            </a:extLst>
          </p:cNvPr>
          <p:cNvPicPr>
            <a:picLocks noChangeAspect="1"/>
          </p:cNvPicPr>
          <p:nvPr/>
        </p:nvPicPr>
        <p:blipFill>
          <a:blip r:embed="rId3"/>
          <a:stretch>
            <a:fillRect/>
          </a:stretch>
        </p:blipFill>
        <p:spPr>
          <a:xfrm>
            <a:off x="8004517" y="1825625"/>
            <a:ext cx="4079631" cy="3357513"/>
          </a:xfrm>
          <a:prstGeom prst="rect">
            <a:avLst/>
          </a:prstGeom>
        </p:spPr>
      </p:pic>
    </p:spTree>
    <p:extLst>
      <p:ext uri="{BB962C8B-B14F-4D97-AF65-F5344CB8AC3E}">
        <p14:creationId xmlns:p14="http://schemas.microsoft.com/office/powerpoint/2010/main" val="329415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54326-51E3-2FF5-FEF5-3203B7ED90AC}"/>
              </a:ext>
            </a:extLst>
          </p:cNvPr>
          <p:cNvSpPr>
            <a:spLocks noGrp="1"/>
          </p:cNvSpPr>
          <p:nvPr>
            <p:ph type="title"/>
          </p:nvPr>
        </p:nvSpPr>
        <p:spPr/>
        <p:txBody>
          <a:bodyPr/>
          <a:lstStyle/>
          <a:p>
            <a:pPr algn="ctr"/>
            <a:r>
              <a:rPr lang="en-US" dirty="0"/>
              <a:t>Stages of Cognitive development by Piaget.</a:t>
            </a:r>
          </a:p>
        </p:txBody>
      </p:sp>
      <p:sp>
        <p:nvSpPr>
          <p:cNvPr id="3" name="Content Placeholder 2">
            <a:extLst>
              <a:ext uri="{FF2B5EF4-FFF2-40B4-BE49-F238E27FC236}">
                <a16:creationId xmlns:a16="http://schemas.microsoft.com/office/drawing/2014/main" id="{29EBEE5A-C2BC-DAAF-A77B-767C5FCB3E8B}"/>
              </a:ext>
            </a:extLst>
          </p:cNvPr>
          <p:cNvSpPr>
            <a:spLocks noGrp="1"/>
          </p:cNvSpPr>
          <p:nvPr>
            <p:ph idx="1"/>
          </p:nvPr>
        </p:nvSpPr>
        <p:spPr>
          <a:xfrm>
            <a:off x="838200" y="1825625"/>
            <a:ext cx="6617677" cy="4351338"/>
          </a:xfrm>
        </p:spPr>
        <p:txBody>
          <a:bodyPr>
            <a:normAutofit lnSpcReduction="10000"/>
          </a:bodyPr>
          <a:lstStyle/>
          <a:p>
            <a:endParaRPr lang="en-US" sz="2000" dirty="0"/>
          </a:p>
          <a:p>
            <a:r>
              <a:rPr lang="en-US" sz="2000" dirty="0"/>
              <a:t>Piaget used four cognitive development stages in childhood and adolescence.</a:t>
            </a:r>
          </a:p>
          <a:p>
            <a:r>
              <a:rPr lang="en-US" sz="2000" dirty="0"/>
              <a:t>Distinct stage sensorimotor stage (0 2 years) entails the acquisition of knowledge through physical contact and senses (Ramesh, 2022). </a:t>
            </a:r>
          </a:p>
          <a:p>
            <a:r>
              <a:rPr lang="en-US" sz="2000" dirty="0"/>
              <a:t>At the pre-operational stage (27 years), symbolic thinking is presented but no deep logical reasoning is exposed.</a:t>
            </a:r>
          </a:p>
          <a:p>
            <a:r>
              <a:rPr lang="en-US" sz="2000" dirty="0"/>
              <a:t>The stage of concrete operational (711 years) is a stage of logical thinking regarding the real objects and the real events.</a:t>
            </a:r>
          </a:p>
          <a:p>
            <a:r>
              <a:rPr lang="en-US" sz="2000" dirty="0"/>
              <a:t>Teenagers become members of the formal operational stage whereby individuals are able to think abstractly as well as think hypothetically.</a:t>
            </a:r>
          </a:p>
        </p:txBody>
      </p:sp>
      <p:pic>
        <p:nvPicPr>
          <p:cNvPr id="1026" name="Picture 2" descr="Cognitive Development">
            <a:extLst>
              <a:ext uri="{FF2B5EF4-FFF2-40B4-BE49-F238E27FC236}">
                <a16:creationId xmlns:a16="http://schemas.microsoft.com/office/drawing/2014/main" id="{AD52CFAB-D072-6729-2F8C-848047AC1C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3163" y="1561514"/>
            <a:ext cx="4468837" cy="44875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9328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01460-E1A7-AC18-1A6F-C1E5B14DBFED}"/>
              </a:ext>
            </a:extLst>
          </p:cNvPr>
          <p:cNvSpPr>
            <a:spLocks noGrp="1"/>
          </p:cNvSpPr>
          <p:nvPr>
            <p:ph type="title"/>
          </p:nvPr>
        </p:nvSpPr>
        <p:spPr/>
        <p:txBody>
          <a:bodyPr/>
          <a:lstStyle/>
          <a:p>
            <a:pPr algn="ctr"/>
            <a:r>
              <a:rPr lang="en-US" dirty="0"/>
              <a:t>The Cognitive Development of Jenny.</a:t>
            </a:r>
          </a:p>
        </p:txBody>
      </p:sp>
      <p:sp>
        <p:nvSpPr>
          <p:cNvPr id="3" name="Content Placeholder 2">
            <a:extLst>
              <a:ext uri="{FF2B5EF4-FFF2-40B4-BE49-F238E27FC236}">
                <a16:creationId xmlns:a16="http://schemas.microsoft.com/office/drawing/2014/main" id="{2DBC0B57-F2D1-72FA-048A-B847B5187A2A}"/>
              </a:ext>
            </a:extLst>
          </p:cNvPr>
          <p:cNvSpPr>
            <a:spLocks noGrp="1"/>
          </p:cNvSpPr>
          <p:nvPr>
            <p:ph idx="1"/>
          </p:nvPr>
        </p:nvSpPr>
        <p:spPr>
          <a:xfrm>
            <a:off x="838200" y="1825625"/>
            <a:ext cx="6870895" cy="4351338"/>
          </a:xfrm>
        </p:spPr>
        <p:txBody>
          <a:bodyPr>
            <a:normAutofit/>
          </a:bodyPr>
          <a:lstStyle/>
          <a:p>
            <a:r>
              <a:rPr lang="en-US" sz="2400" dirty="0"/>
              <a:t>It is probable that Jenny is in the formal operational stage.</a:t>
            </a:r>
          </a:p>
          <a:p>
            <a:r>
              <a:rPr lang="en-US" sz="2400" dirty="0"/>
              <a:t>Such roles demand high level of reasoning and </a:t>
            </a:r>
            <a:r>
              <a:rPr lang="en-US" sz="2400" dirty="0" err="1"/>
              <a:t>organisation</a:t>
            </a:r>
            <a:r>
              <a:rPr lang="en-US" sz="2400" dirty="0"/>
              <a:t>.</a:t>
            </a:r>
          </a:p>
          <a:p>
            <a:r>
              <a:rPr lang="en-US" sz="2400" dirty="0"/>
              <a:t>Adult responsibility may also hasten some of the problem-solving skills (George et al., 2024). </a:t>
            </a:r>
          </a:p>
          <a:p>
            <a:r>
              <a:rPr lang="en-US" sz="2400" dirty="0"/>
              <a:t>But it can also cause psychological tension and stress.</a:t>
            </a:r>
          </a:p>
        </p:txBody>
      </p:sp>
    </p:spTree>
    <p:extLst>
      <p:ext uri="{BB962C8B-B14F-4D97-AF65-F5344CB8AC3E}">
        <p14:creationId xmlns:p14="http://schemas.microsoft.com/office/powerpoint/2010/main" val="545811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D124D-C81E-D9FA-8A62-2D40FAEF72BC}"/>
              </a:ext>
            </a:extLst>
          </p:cNvPr>
          <p:cNvSpPr>
            <a:spLocks noGrp="1"/>
          </p:cNvSpPr>
          <p:nvPr>
            <p:ph type="title"/>
          </p:nvPr>
        </p:nvSpPr>
        <p:spPr/>
        <p:txBody>
          <a:bodyPr/>
          <a:lstStyle/>
          <a:p>
            <a:pPr algn="ctr"/>
            <a:r>
              <a:rPr lang="en-US" dirty="0"/>
              <a:t>Effect of Care giving on Jenny.</a:t>
            </a:r>
          </a:p>
        </p:txBody>
      </p:sp>
      <p:sp>
        <p:nvSpPr>
          <p:cNvPr id="3" name="Content Placeholder 2">
            <a:extLst>
              <a:ext uri="{FF2B5EF4-FFF2-40B4-BE49-F238E27FC236}">
                <a16:creationId xmlns:a16="http://schemas.microsoft.com/office/drawing/2014/main" id="{2914CD34-577B-7DFA-ED42-3DB6E0A7B33F}"/>
              </a:ext>
            </a:extLst>
          </p:cNvPr>
          <p:cNvSpPr>
            <a:spLocks noGrp="1"/>
          </p:cNvSpPr>
          <p:nvPr>
            <p:ph idx="1"/>
          </p:nvPr>
        </p:nvSpPr>
        <p:spPr>
          <a:xfrm>
            <a:off x="838200" y="1825625"/>
            <a:ext cx="7574280" cy="4351338"/>
          </a:xfrm>
        </p:spPr>
        <p:txBody>
          <a:bodyPr>
            <a:normAutofit/>
          </a:bodyPr>
          <a:lstStyle/>
          <a:p>
            <a:r>
              <a:rPr lang="en-US" sz="2400" dirty="0"/>
              <a:t>Taking care of a parent is a source of a lot of psychological pressure.</a:t>
            </a:r>
          </a:p>
          <a:p>
            <a:r>
              <a:rPr lang="en-US" sz="2400" dirty="0"/>
              <a:t>Jenny might be under stress being a school-aged individual with family life obligations.</a:t>
            </a:r>
          </a:p>
          <a:p>
            <a:r>
              <a:rPr lang="en-US" sz="2400" dirty="0"/>
              <a:t>Short time has the potential of </a:t>
            </a:r>
            <a:r>
              <a:rPr lang="en-US" sz="2400" dirty="0" err="1"/>
              <a:t>minimising</a:t>
            </a:r>
            <a:r>
              <a:rPr lang="en-US" sz="2400" dirty="0"/>
              <a:t> social interactions with peers(Kirkbride et al., 2025). </a:t>
            </a:r>
          </a:p>
          <a:p>
            <a:r>
              <a:rPr lang="en-US" sz="2400" dirty="0"/>
              <a:t>Emotional burden can influence </a:t>
            </a:r>
            <a:r>
              <a:rPr lang="en-US" sz="2400" dirty="0" err="1"/>
              <a:t>self confidence</a:t>
            </a:r>
            <a:r>
              <a:rPr lang="en-US" sz="2400" dirty="0"/>
              <a:t> and identity development.</a:t>
            </a:r>
          </a:p>
          <a:p>
            <a:r>
              <a:rPr lang="en-US" sz="2400" dirty="0"/>
              <a:t>It is possible that cognitive development can take place under a tough environment.</a:t>
            </a:r>
          </a:p>
        </p:txBody>
      </p:sp>
      <p:pic>
        <p:nvPicPr>
          <p:cNvPr id="4" name="Picture 3">
            <a:extLst>
              <a:ext uri="{FF2B5EF4-FFF2-40B4-BE49-F238E27FC236}">
                <a16:creationId xmlns:a16="http://schemas.microsoft.com/office/drawing/2014/main" id="{6E2A4ECB-DE8E-D67E-A90E-28FAC1F5DF48}"/>
              </a:ext>
            </a:extLst>
          </p:cNvPr>
          <p:cNvPicPr>
            <a:picLocks noChangeAspect="1"/>
          </p:cNvPicPr>
          <p:nvPr/>
        </p:nvPicPr>
        <p:blipFill>
          <a:blip r:embed="rId3"/>
          <a:stretch>
            <a:fillRect/>
          </a:stretch>
        </p:blipFill>
        <p:spPr>
          <a:xfrm>
            <a:off x="8753108" y="2067952"/>
            <a:ext cx="3267075" cy="2947400"/>
          </a:xfrm>
          <a:prstGeom prst="rect">
            <a:avLst/>
          </a:prstGeom>
        </p:spPr>
      </p:pic>
    </p:spTree>
    <p:extLst>
      <p:ext uri="{BB962C8B-B14F-4D97-AF65-F5344CB8AC3E}">
        <p14:creationId xmlns:p14="http://schemas.microsoft.com/office/powerpoint/2010/main" val="1445118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4AE63-3BAF-0421-35EF-DC5FE16504D3}"/>
              </a:ext>
            </a:extLst>
          </p:cNvPr>
          <p:cNvSpPr>
            <a:spLocks noGrp="1"/>
          </p:cNvSpPr>
          <p:nvPr>
            <p:ph type="title"/>
          </p:nvPr>
        </p:nvSpPr>
        <p:spPr/>
        <p:txBody>
          <a:bodyPr/>
          <a:lstStyle/>
          <a:p>
            <a:pPr algn="ctr"/>
            <a:r>
              <a:rPr lang="en-US" dirty="0"/>
              <a:t>Biological and Environmental Factors.</a:t>
            </a:r>
          </a:p>
        </p:txBody>
      </p:sp>
      <p:sp>
        <p:nvSpPr>
          <p:cNvPr id="3" name="Content Placeholder 2">
            <a:extLst>
              <a:ext uri="{FF2B5EF4-FFF2-40B4-BE49-F238E27FC236}">
                <a16:creationId xmlns:a16="http://schemas.microsoft.com/office/drawing/2014/main" id="{53C34755-CAD2-FFF5-D484-3A17B3E49C1E}"/>
              </a:ext>
            </a:extLst>
          </p:cNvPr>
          <p:cNvSpPr>
            <a:spLocks noGrp="1"/>
          </p:cNvSpPr>
          <p:nvPr>
            <p:ph idx="1"/>
          </p:nvPr>
        </p:nvSpPr>
        <p:spPr>
          <a:xfrm>
            <a:off x="838200" y="1825625"/>
            <a:ext cx="6983437" cy="4351338"/>
          </a:xfrm>
        </p:spPr>
        <p:txBody>
          <a:bodyPr>
            <a:normAutofit lnSpcReduction="10000"/>
          </a:bodyPr>
          <a:lstStyle/>
          <a:p>
            <a:r>
              <a:rPr lang="en-US" sz="2400" dirty="0"/>
              <a:t>Adolescence entails development of the brain and hormonal alteration.</a:t>
            </a:r>
          </a:p>
          <a:p>
            <a:r>
              <a:rPr lang="en-US" sz="2400" dirty="0"/>
              <a:t>Stress may impact on focus and sleep disorders and emotional health (</a:t>
            </a:r>
            <a:r>
              <a:rPr lang="en-US" sz="2400" dirty="0" err="1"/>
              <a:t>Mousikou</a:t>
            </a:r>
            <a:r>
              <a:rPr lang="en-US" sz="2400" dirty="0"/>
              <a:t> et al., 2023). </a:t>
            </a:r>
          </a:p>
          <a:p>
            <a:r>
              <a:rPr lang="en-US" sz="2400" dirty="0"/>
              <a:t>Caring, financial burden and family pressure are some of the environmental factors.</a:t>
            </a:r>
          </a:p>
          <a:p>
            <a:r>
              <a:rPr lang="en-US" sz="2400" dirty="0"/>
              <a:t>The absence of social activities could be a setback to the personal growth experiences of Jenny.</a:t>
            </a:r>
          </a:p>
          <a:p>
            <a:r>
              <a:rPr lang="en-US" sz="2400" dirty="0"/>
              <a:t>High-quality interactions with teachers or mentors have the potential to make resilience strong (Dreer-Goethe, 2025). </a:t>
            </a:r>
          </a:p>
        </p:txBody>
      </p:sp>
      <p:pic>
        <p:nvPicPr>
          <p:cNvPr id="4" name="Picture 3">
            <a:extLst>
              <a:ext uri="{FF2B5EF4-FFF2-40B4-BE49-F238E27FC236}">
                <a16:creationId xmlns:a16="http://schemas.microsoft.com/office/drawing/2014/main" id="{00859666-9BC4-BF59-D58D-24D685A858E9}"/>
              </a:ext>
            </a:extLst>
          </p:cNvPr>
          <p:cNvPicPr>
            <a:picLocks noChangeAspect="1"/>
          </p:cNvPicPr>
          <p:nvPr/>
        </p:nvPicPr>
        <p:blipFill>
          <a:blip r:embed="rId3"/>
          <a:stretch>
            <a:fillRect/>
          </a:stretch>
        </p:blipFill>
        <p:spPr>
          <a:xfrm>
            <a:off x="8187397" y="1825626"/>
            <a:ext cx="3682291" cy="3365500"/>
          </a:xfrm>
          <a:prstGeom prst="rect">
            <a:avLst/>
          </a:prstGeom>
        </p:spPr>
      </p:pic>
    </p:spTree>
    <p:extLst>
      <p:ext uri="{BB962C8B-B14F-4D97-AF65-F5344CB8AC3E}">
        <p14:creationId xmlns:p14="http://schemas.microsoft.com/office/powerpoint/2010/main" val="2717735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5563C-2C7E-E84B-F148-8E56C56BE1FC}"/>
              </a:ext>
            </a:extLst>
          </p:cNvPr>
          <p:cNvSpPr>
            <a:spLocks noGrp="1"/>
          </p:cNvSpPr>
          <p:nvPr>
            <p:ph type="title"/>
          </p:nvPr>
        </p:nvSpPr>
        <p:spPr/>
        <p:txBody>
          <a:bodyPr/>
          <a:lstStyle/>
          <a:p>
            <a:pPr algn="ctr"/>
            <a:r>
              <a:rPr lang="en-US" dirty="0"/>
              <a:t>Jenny Support Strategies.</a:t>
            </a:r>
          </a:p>
        </p:txBody>
      </p:sp>
      <p:sp>
        <p:nvSpPr>
          <p:cNvPr id="3" name="Content Placeholder 2">
            <a:extLst>
              <a:ext uri="{FF2B5EF4-FFF2-40B4-BE49-F238E27FC236}">
                <a16:creationId xmlns:a16="http://schemas.microsoft.com/office/drawing/2014/main" id="{3745E5D4-2E33-8439-0836-900C2884330F}"/>
              </a:ext>
            </a:extLst>
          </p:cNvPr>
          <p:cNvSpPr>
            <a:spLocks noGrp="1"/>
          </p:cNvSpPr>
          <p:nvPr>
            <p:ph idx="1"/>
          </p:nvPr>
        </p:nvSpPr>
        <p:spPr>
          <a:xfrm>
            <a:off x="838200" y="1445797"/>
            <a:ext cx="7588348" cy="4351338"/>
          </a:xfrm>
        </p:spPr>
        <p:txBody>
          <a:bodyPr>
            <a:noAutofit/>
          </a:bodyPr>
          <a:lstStyle/>
          <a:p>
            <a:r>
              <a:rPr lang="en-US" sz="2400" dirty="0"/>
              <a:t>Flexible learning support and counselling services could be provided at schools.</a:t>
            </a:r>
          </a:p>
          <a:p>
            <a:r>
              <a:rPr lang="en-US" sz="2400" dirty="0"/>
              <a:t>The social services can offer a respite care so that Jenny is not burdened with responsibilities.</a:t>
            </a:r>
          </a:p>
          <a:p>
            <a:r>
              <a:rPr lang="en-US" sz="2400" dirty="0"/>
              <a:t>Peer understanding and emotional support can be provided by the use of young carer support groups (Laursen et al., 2023). </a:t>
            </a:r>
          </a:p>
          <a:p>
            <a:r>
              <a:rPr lang="en-US" sz="2400" dirty="0"/>
              <a:t>The mentoring </a:t>
            </a:r>
            <a:r>
              <a:rPr lang="en-US" sz="2400" dirty="0" err="1"/>
              <a:t>programmes</a:t>
            </a:r>
            <a:r>
              <a:rPr lang="en-US" sz="2400" dirty="0"/>
              <a:t> would enable Jenny to </a:t>
            </a:r>
            <a:r>
              <a:rPr lang="en-US" sz="2400" dirty="0" err="1"/>
              <a:t>strategise</a:t>
            </a:r>
            <a:r>
              <a:rPr lang="en-US" sz="2400" dirty="0"/>
              <a:t> her future education and career objectives.</a:t>
            </a:r>
          </a:p>
          <a:p>
            <a:r>
              <a:rPr lang="en-US" sz="2400" dirty="0"/>
              <a:t>Both Jenny and her mother can receive better support via community support.</a:t>
            </a:r>
          </a:p>
        </p:txBody>
      </p:sp>
      <p:pic>
        <p:nvPicPr>
          <p:cNvPr id="4" name="Picture 3">
            <a:extLst>
              <a:ext uri="{FF2B5EF4-FFF2-40B4-BE49-F238E27FC236}">
                <a16:creationId xmlns:a16="http://schemas.microsoft.com/office/drawing/2014/main" id="{070929B9-ECA1-16CF-8AD3-4FE7DEC94505}"/>
              </a:ext>
            </a:extLst>
          </p:cNvPr>
          <p:cNvPicPr>
            <a:picLocks noChangeAspect="1"/>
          </p:cNvPicPr>
          <p:nvPr/>
        </p:nvPicPr>
        <p:blipFill>
          <a:blip r:embed="rId3"/>
          <a:stretch>
            <a:fillRect/>
          </a:stretch>
        </p:blipFill>
        <p:spPr>
          <a:xfrm>
            <a:off x="8665699" y="2025748"/>
            <a:ext cx="3418450" cy="3146327"/>
          </a:xfrm>
          <a:prstGeom prst="rect">
            <a:avLst/>
          </a:prstGeom>
        </p:spPr>
      </p:pic>
    </p:spTree>
    <p:extLst>
      <p:ext uri="{BB962C8B-B14F-4D97-AF65-F5344CB8AC3E}">
        <p14:creationId xmlns:p14="http://schemas.microsoft.com/office/powerpoint/2010/main" val="355324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02B47-A28B-BCDA-536C-8846663270FF}"/>
              </a:ext>
            </a:extLst>
          </p:cNvPr>
          <p:cNvSpPr>
            <a:spLocks noGrp="1"/>
          </p:cNvSpPr>
          <p:nvPr>
            <p:ph type="title"/>
          </p:nvPr>
        </p:nvSpPr>
        <p:spPr/>
        <p:txBody>
          <a:bodyPr/>
          <a:lstStyle/>
          <a:p>
            <a:pPr algn="ctr"/>
            <a:r>
              <a:rPr lang="en-US" dirty="0"/>
              <a:t>Strengths of </a:t>
            </a:r>
            <a:r>
              <a:rPr lang="en-US" dirty="0" err="1"/>
              <a:t>CognitiveTheory</a:t>
            </a:r>
            <a:r>
              <a:rPr lang="en-US" dirty="0"/>
              <a:t> in the Case of Jenny.</a:t>
            </a:r>
          </a:p>
        </p:txBody>
      </p:sp>
      <p:sp>
        <p:nvSpPr>
          <p:cNvPr id="3" name="Content Placeholder 2">
            <a:extLst>
              <a:ext uri="{FF2B5EF4-FFF2-40B4-BE49-F238E27FC236}">
                <a16:creationId xmlns:a16="http://schemas.microsoft.com/office/drawing/2014/main" id="{387C60B7-4CE0-46FC-1B49-14629C205A52}"/>
              </a:ext>
            </a:extLst>
          </p:cNvPr>
          <p:cNvSpPr>
            <a:spLocks noGrp="1"/>
          </p:cNvSpPr>
          <p:nvPr>
            <p:ph idx="1"/>
          </p:nvPr>
        </p:nvSpPr>
        <p:spPr>
          <a:xfrm>
            <a:off x="838200" y="1825625"/>
            <a:ext cx="6659880" cy="4351338"/>
          </a:xfrm>
        </p:spPr>
        <p:txBody>
          <a:bodyPr>
            <a:normAutofit/>
          </a:bodyPr>
          <a:lstStyle/>
          <a:p>
            <a:r>
              <a:rPr lang="en-US" sz="2400" dirty="0"/>
              <a:t>Helps describes the problem-solving skills that Jenny had as an adolescent.</a:t>
            </a:r>
          </a:p>
          <a:p>
            <a:r>
              <a:rPr lang="en-US" sz="2400" dirty="0"/>
              <a:t>Comprehends that the youth can acquire high order thinking.</a:t>
            </a:r>
          </a:p>
          <a:p>
            <a:r>
              <a:rPr lang="en-US" sz="2400" dirty="0"/>
              <a:t>Useful in the context of cognitive development in accordance with life experiences (Clemente-Suárez et al., 2024). </a:t>
            </a:r>
          </a:p>
          <a:p>
            <a:r>
              <a:rPr lang="en-US" sz="2400" dirty="0"/>
              <a:t>Opposes excessive growth of students.</a:t>
            </a:r>
          </a:p>
          <a:p>
            <a:r>
              <a:rPr lang="en-US" sz="2400" dirty="0"/>
              <a:t>Gives a reflection of how Jenny copes with complicated obligations.</a:t>
            </a:r>
          </a:p>
        </p:txBody>
      </p:sp>
      <p:pic>
        <p:nvPicPr>
          <p:cNvPr id="4" name="Picture 3">
            <a:extLst>
              <a:ext uri="{FF2B5EF4-FFF2-40B4-BE49-F238E27FC236}">
                <a16:creationId xmlns:a16="http://schemas.microsoft.com/office/drawing/2014/main" id="{698F3260-970F-6576-2730-E3EC73713BE4}"/>
              </a:ext>
            </a:extLst>
          </p:cNvPr>
          <p:cNvPicPr>
            <a:picLocks noChangeAspect="1"/>
          </p:cNvPicPr>
          <p:nvPr/>
        </p:nvPicPr>
        <p:blipFill>
          <a:blip r:embed="rId3"/>
          <a:stretch>
            <a:fillRect/>
          </a:stretch>
        </p:blipFill>
        <p:spPr>
          <a:xfrm>
            <a:off x="7695028" y="2601815"/>
            <a:ext cx="4496972" cy="3575148"/>
          </a:xfrm>
          <a:prstGeom prst="rect">
            <a:avLst/>
          </a:prstGeom>
        </p:spPr>
      </p:pic>
    </p:spTree>
    <p:extLst>
      <p:ext uri="{BB962C8B-B14F-4D97-AF65-F5344CB8AC3E}">
        <p14:creationId xmlns:p14="http://schemas.microsoft.com/office/powerpoint/2010/main" val="1384628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E9805-A02A-6361-E0CA-95BB5D47D252}"/>
              </a:ext>
            </a:extLst>
          </p:cNvPr>
          <p:cNvSpPr>
            <a:spLocks noGrp="1"/>
          </p:cNvSpPr>
          <p:nvPr>
            <p:ph type="title"/>
          </p:nvPr>
        </p:nvSpPr>
        <p:spPr/>
        <p:txBody>
          <a:bodyPr/>
          <a:lstStyle/>
          <a:p>
            <a:pPr algn="ctr"/>
            <a:r>
              <a:rPr lang="en-US" dirty="0"/>
              <a:t>Limitations </a:t>
            </a:r>
          </a:p>
        </p:txBody>
      </p:sp>
      <p:sp>
        <p:nvSpPr>
          <p:cNvPr id="3" name="Content Placeholder 2">
            <a:extLst>
              <a:ext uri="{FF2B5EF4-FFF2-40B4-BE49-F238E27FC236}">
                <a16:creationId xmlns:a16="http://schemas.microsoft.com/office/drawing/2014/main" id="{D992C4FD-5C04-1523-AB2B-EC886507CA3D}"/>
              </a:ext>
            </a:extLst>
          </p:cNvPr>
          <p:cNvSpPr>
            <a:spLocks noGrp="1"/>
          </p:cNvSpPr>
          <p:nvPr>
            <p:ph idx="1"/>
          </p:nvPr>
        </p:nvSpPr>
        <p:spPr>
          <a:xfrm>
            <a:off x="500575" y="1608847"/>
            <a:ext cx="7658686" cy="4351338"/>
          </a:xfrm>
        </p:spPr>
        <p:txBody>
          <a:bodyPr>
            <a:normAutofit/>
          </a:bodyPr>
          <a:lstStyle/>
          <a:p>
            <a:r>
              <a:rPr lang="en-US" sz="2400" dirty="0"/>
              <a:t>Paget is more concerned with the development of thinking as opposed to emotional stress.</a:t>
            </a:r>
          </a:p>
          <a:p>
            <a:r>
              <a:rPr lang="en-US" sz="2400" dirty="0"/>
              <a:t>The theory fails to elaborate family care given requirements.</a:t>
            </a:r>
          </a:p>
          <a:p>
            <a:r>
              <a:rPr lang="en-US" sz="2400" dirty="0"/>
              <a:t>The social and cultural pressures can be more intricate as compared to a Piagetian school of thought.</a:t>
            </a:r>
          </a:p>
          <a:p>
            <a:r>
              <a:rPr lang="en-US" sz="2400" dirty="0"/>
              <a:t>There is cognitive development that is not influenced by cognition but rather by emotional and social support (</a:t>
            </a:r>
            <a:r>
              <a:rPr lang="en-US" sz="2400" dirty="0" err="1"/>
              <a:t>Pedapati</a:t>
            </a:r>
            <a:r>
              <a:rPr lang="en-US" sz="2400" dirty="0"/>
              <a:t>, 2022). </a:t>
            </a:r>
          </a:p>
          <a:p>
            <a:r>
              <a:rPr lang="en-US" sz="2400" dirty="0"/>
              <a:t>Thus, it is crucial to integrate the theory presented by Piaget with other opinions in </a:t>
            </a:r>
            <a:r>
              <a:rPr lang="en-US" sz="2400" dirty="0" err="1"/>
              <a:t>practise</a:t>
            </a:r>
            <a:r>
              <a:rPr lang="en-US" sz="2400" dirty="0"/>
              <a:t>.</a:t>
            </a:r>
          </a:p>
        </p:txBody>
      </p:sp>
      <p:pic>
        <p:nvPicPr>
          <p:cNvPr id="4" name="Picture 3">
            <a:extLst>
              <a:ext uri="{FF2B5EF4-FFF2-40B4-BE49-F238E27FC236}">
                <a16:creationId xmlns:a16="http://schemas.microsoft.com/office/drawing/2014/main" id="{FE3DDF72-711D-7A85-71EE-A1AA6C2C04C9}"/>
              </a:ext>
            </a:extLst>
          </p:cNvPr>
          <p:cNvPicPr>
            <a:picLocks noChangeAspect="1"/>
          </p:cNvPicPr>
          <p:nvPr/>
        </p:nvPicPr>
        <p:blipFill>
          <a:blip r:embed="rId3"/>
          <a:stretch>
            <a:fillRect/>
          </a:stretch>
        </p:blipFill>
        <p:spPr>
          <a:xfrm>
            <a:off x="8159261" y="1955410"/>
            <a:ext cx="4032739" cy="2964106"/>
          </a:xfrm>
          <a:prstGeom prst="rect">
            <a:avLst/>
          </a:prstGeom>
        </p:spPr>
      </p:pic>
    </p:spTree>
    <p:extLst>
      <p:ext uri="{BB962C8B-B14F-4D97-AF65-F5344CB8AC3E}">
        <p14:creationId xmlns:p14="http://schemas.microsoft.com/office/powerpoint/2010/main" val="37965573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52AB7-0066-9D0D-C5E1-1D9AA4AEBD9E}"/>
              </a:ext>
            </a:extLst>
          </p:cNvPr>
          <p:cNvSpPr>
            <a:spLocks noGrp="1"/>
          </p:cNvSpPr>
          <p:nvPr>
            <p:ph type="title"/>
          </p:nvPr>
        </p:nvSpPr>
        <p:spPr/>
        <p:txBody>
          <a:bodyPr/>
          <a:lstStyle/>
          <a:p>
            <a:pPr algn="ctr"/>
            <a:r>
              <a:rPr lang="en-US" dirty="0"/>
              <a:t>Conclusion </a:t>
            </a:r>
          </a:p>
        </p:txBody>
      </p:sp>
      <p:sp>
        <p:nvSpPr>
          <p:cNvPr id="3" name="Content Placeholder 2">
            <a:extLst>
              <a:ext uri="{FF2B5EF4-FFF2-40B4-BE49-F238E27FC236}">
                <a16:creationId xmlns:a16="http://schemas.microsoft.com/office/drawing/2014/main" id="{A387316A-5EF9-8A15-7F20-8855EBDC39DA}"/>
              </a:ext>
            </a:extLst>
          </p:cNvPr>
          <p:cNvSpPr>
            <a:spLocks noGrp="1"/>
          </p:cNvSpPr>
          <p:nvPr>
            <p:ph idx="1"/>
          </p:nvPr>
        </p:nvSpPr>
        <p:spPr>
          <a:xfrm>
            <a:off x="838201" y="1825625"/>
            <a:ext cx="6537960" cy="4351338"/>
          </a:xfrm>
        </p:spPr>
        <p:txBody>
          <a:bodyPr>
            <a:normAutofit lnSpcReduction="10000"/>
          </a:bodyPr>
          <a:lstStyle/>
          <a:p>
            <a:r>
              <a:rPr lang="en-US" sz="2400" dirty="0"/>
              <a:t>Much burden is put on Jenny as a caregiver at an adolescence stage.</a:t>
            </a:r>
          </a:p>
          <a:p>
            <a:r>
              <a:rPr lang="en-US" sz="2400" dirty="0"/>
              <a:t>The theory developed by Piaget can be used to clarify her thinking, planning and managing skills.</a:t>
            </a:r>
          </a:p>
          <a:p>
            <a:r>
              <a:rPr lang="en-US" sz="2400" dirty="0"/>
              <a:t>But long-term care giving can also result in stress and developmental issues.</a:t>
            </a:r>
          </a:p>
          <a:p>
            <a:r>
              <a:rPr lang="en-US" sz="2400" dirty="0"/>
              <a:t>Social services and communities and school support are necessary.</a:t>
            </a:r>
          </a:p>
          <a:p>
            <a:r>
              <a:rPr lang="en-US" sz="2400" dirty="0"/>
              <a:t>Knowledge on psychological theory assists professionals to design a good support plan on young carers.</a:t>
            </a:r>
          </a:p>
        </p:txBody>
      </p:sp>
      <p:pic>
        <p:nvPicPr>
          <p:cNvPr id="4" name="Picture 3">
            <a:extLst>
              <a:ext uri="{FF2B5EF4-FFF2-40B4-BE49-F238E27FC236}">
                <a16:creationId xmlns:a16="http://schemas.microsoft.com/office/drawing/2014/main" id="{DC739793-5D51-9123-C741-FBFDF175C8C8}"/>
              </a:ext>
            </a:extLst>
          </p:cNvPr>
          <p:cNvPicPr>
            <a:picLocks noChangeAspect="1"/>
          </p:cNvPicPr>
          <p:nvPr/>
        </p:nvPicPr>
        <p:blipFill>
          <a:blip r:embed="rId3"/>
          <a:stretch>
            <a:fillRect/>
          </a:stretch>
        </p:blipFill>
        <p:spPr>
          <a:xfrm>
            <a:off x="7985761" y="1965960"/>
            <a:ext cx="4206240" cy="4648200"/>
          </a:xfrm>
          <a:prstGeom prst="rect">
            <a:avLst/>
          </a:prstGeom>
        </p:spPr>
      </p:pic>
    </p:spTree>
    <p:extLst>
      <p:ext uri="{BB962C8B-B14F-4D97-AF65-F5344CB8AC3E}">
        <p14:creationId xmlns:p14="http://schemas.microsoft.com/office/powerpoint/2010/main" val="247836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478302" y="1477108"/>
            <a:ext cx="11605846" cy="4699855"/>
          </a:xfrm>
        </p:spPr>
        <p:txBody>
          <a:bodyPr>
            <a:noAutofit/>
          </a:bodyPr>
          <a:lstStyle/>
          <a:p>
            <a:r>
              <a:rPr lang="en-US" sz="1400" dirty="0" err="1"/>
              <a:t>Mousikou</a:t>
            </a:r>
            <a:r>
              <a:rPr lang="en-US" sz="1400" dirty="0"/>
              <a:t>, M., Kyriakou, A. and </a:t>
            </a:r>
            <a:r>
              <a:rPr lang="en-US" sz="1400" dirty="0" err="1"/>
              <a:t>Skordis</a:t>
            </a:r>
            <a:r>
              <a:rPr lang="en-US" sz="1400" dirty="0"/>
              <a:t>, N., 2023. Stress and growth in children and adolescents. </a:t>
            </a:r>
            <a:r>
              <a:rPr lang="en-US" sz="1400" i="1" dirty="0"/>
              <a:t>Hormone research in </a:t>
            </a:r>
            <a:r>
              <a:rPr lang="en-US" sz="1400" i="1" dirty="0" err="1"/>
              <a:t>paediatrics</a:t>
            </a:r>
            <a:r>
              <a:rPr lang="en-US" sz="1400" dirty="0"/>
              <a:t>, </a:t>
            </a:r>
            <a:r>
              <a:rPr lang="en-US" sz="1400" i="1" dirty="0"/>
              <a:t>96</a:t>
            </a:r>
            <a:r>
              <a:rPr lang="en-US" sz="1400" dirty="0"/>
              <a:t>(1), pp.25-33.</a:t>
            </a:r>
          </a:p>
          <a:p>
            <a:r>
              <a:rPr lang="en-US" sz="1400" dirty="0"/>
              <a:t>Laursen, S.H., Nissen, K.B., Udsen, F.W. and Haslund‐Thomsen, H., 2023. The impact of a respite volunteer ‘</a:t>
            </a:r>
            <a:r>
              <a:rPr lang="en-US" sz="1400" dirty="0" err="1"/>
              <a:t>buddy’programme</a:t>
            </a:r>
            <a:r>
              <a:rPr lang="en-US" sz="1400" dirty="0"/>
              <a:t> on </a:t>
            </a:r>
            <a:r>
              <a:rPr lang="en-US" sz="1400" dirty="0" err="1"/>
              <a:t>behavioural</a:t>
            </a:r>
            <a:r>
              <a:rPr lang="en-US" sz="1400" dirty="0"/>
              <a:t> and psychological well‐being in young carers. </a:t>
            </a:r>
            <a:r>
              <a:rPr lang="en-US" sz="1400" i="1" dirty="0"/>
              <a:t>Child &amp; Family Social Work</a:t>
            </a:r>
            <a:r>
              <a:rPr lang="en-US" sz="1400" dirty="0"/>
              <a:t>, </a:t>
            </a:r>
            <a:r>
              <a:rPr lang="en-US" sz="1400" i="1" dirty="0"/>
              <a:t>28</a:t>
            </a:r>
            <a:r>
              <a:rPr lang="en-US" sz="1400" dirty="0"/>
              <a:t>(3), pp.734-752.</a:t>
            </a:r>
          </a:p>
          <a:p>
            <a:r>
              <a:rPr lang="en-US" sz="1400" dirty="0"/>
              <a:t>Dreer-Goethe, B., 2025, March. The impact of mentor support and high-quality connections on student teachers’ psychological safety and engagement during practicum. In </a:t>
            </a:r>
            <a:r>
              <a:rPr lang="en-US" sz="1400" i="1" dirty="0"/>
              <a:t>Frontiers in Education</a:t>
            </a:r>
            <a:r>
              <a:rPr lang="en-US" sz="1400" dirty="0"/>
              <a:t> (Vol. 10, p. 1499749). Frontiers Media SA.</a:t>
            </a:r>
          </a:p>
          <a:p>
            <a:r>
              <a:rPr lang="en-US" sz="1400" dirty="0"/>
              <a:t>Clemente-Suárez, V.J., Beltrán-Velasco, A.I., Herrero-Roldán, S., Rodriguez-</a:t>
            </a:r>
            <a:r>
              <a:rPr lang="en-US" sz="1400" dirty="0" err="1"/>
              <a:t>Besteiro</a:t>
            </a:r>
            <a:r>
              <a:rPr lang="en-US" sz="1400" dirty="0"/>
              <a:t>, S., Martínez-Guardado, I., Martín-Rodríguez, A. and Tornero-Aguilera, J.F., 2024. Digital device usage and childhood cognitive development: Exploring effects on cognitive abilities. </a:t>
            </a:r>
            <a:r>
              <a:rPr lang="en-US" sz="1400" i="1" dirty="0"/>
              <a:t>Children</a:t>
            </a:r>
            <a:r>
              <a:rPr lang="en-US" sz="1400" dirty="0"/>
              <a:t>, </a:t>
            </a:r>
            <a:r>
              <a:rPr lang="en-US" sz="1400" i="1" dirty="0"/>
              <a:t>11</a:t>
            </a:r>
            <a:r>
              <a:rPr lang="en-US" sz="1400" dirty="0"/>
              <a:t>(11), p.1299.</a:t>
            </a:r>
          </a:p>
          <a:p>
            <a:r>
              <a:rPr lang="en-US" sz="1400" dirty="0"/>
              <a:t>Kirkbride, J.B., Anglin, D.M., Colman, I., </a:t>
            </a:r>
            <a:r>
              <a:rPr lang="en-US" sz="1400" dirty="0" err="1"/>
              <a:t>Dykxhoorn</a:t>
            </a:r>
            <a:r>
              <a:rPr lang="en-US" sz="1400" dirty="0"/>
              <a:t>, J., Jones, P.B., </a:t>
            </a:r>
            <a:r>
              <a:rPr lang="en-US" sz="1400" dirty="0" err="1"/>
              <a:t>Patalay</a:t>
            </a:r>
            <a:r>
              <a:rPr lang="en-US" sz="1400" dirty="0"/>
              <a:t>, P., Pitman, A., Soneson, E., </a:t>
            </a:r>
            <a:r>
              <a:rPr lang="en-US" sz="1400" dirty="0" err="1"/>
              <a:t>Steare</a:t>
            </a:r>
            <a:r>
              <a:rPr lang="en-US" sz="1400" dirty="0"/>
              <a:t>, T., Wright, T. and Griffiths, S.L., 2024. The social determinants of mental health and disorder: evidence, prevention and recommendations. </a:t>
            </a:r>
            <a:r>
              <a:rPr lang="en-US" sz="1400" i="1" dirty="0"/>
              <a:t>World psychiatry</a:t>
            </a:r>
            <a:r>
              <a:rPr lang="en-US" sz="1400" dirty="0"/>
              <a:t>, </a:t>
            </a:r>
            <a:r>
              <a:rPr lang="en-US" sz="1400" i="1" dirty="0"/>
              <a:t>23</a:t>
            </a:r>
            <a:r>
              <a:rPr lang="en-US" sz="1400" dirty="0"/>
              <a:t>(1), pp.58-90.</a:t>
            </a:r>
          </a:p>
          <a:p>
            <a:r>
              <a:rPr lang="en-US" sz="1400" dirty="0"/>
              <a:t>George, A.S., Baskar, T. and </a:t>
            </a:r>
            <a:r>
              <a:rPr lang="en-US" sz="1400" dirty="0" err="1"/>
              <a:t>Srikaanth</a:t>
            </a:r>
            <a:r>
              <a:rPr lang="en-US" sz="1400" dirty="0"/>
              <a:t>, P.B., 2024. The erosion of cognitive skills in the technological age: How reliance on technology impacts critical thinking, problem-solving, and creativity. </a:t>
            </a:r>
            <a:r>
              <a:rPr lang="en-US" sz="1400" i="1" dirty="0"/>
              <a:t>Partners Universal Innovative Research Publication</a:t>
            </a:r>
            <a:r>
              <a:rPr lang="en-US" sz="1400" dirty="0"/>
              <a:t>, </a:t>
            </a:r>
            <a:r>
              <a:rPr lang="en-US" sz="1400" i="1" dirty="0"/>
              <a:t>2</a:t>
            </a:r>
            <a:r>
              <a:rPr lang="en-US" sz="1400" dirty="0"/>
              <a:t>(3), pp.147-163.</a:t>
            </a:r>
          </a:p>
          <a:p>
            <a:r>
              <a:rPr lang="en-US" sz="1400" dirty="0"/>
              <a:t>Ramesh, S., 2022. The theories of cognitive development. In </a:t>
            </a:r>
            <a:r>
              <a:rPr lang="en-US" sz="1400" i="1" dirty="0"/>
              <a:t>The political economy of human </a:t>
            </a:r>
            <a:r>
              <a:rPr lang="en-US" sz="1400" i="1" dirty="0" err="1"/>
              <a:t>behaviour</a:t>
            </a:r>
            <a:r>
              <a:rPr lang="en-US" sz="1400" i="1" dirty="0"/>
              <a:t> and economic development: Psychology and economic development</a:t>
            </a:r>
            <a:r>
              <a:rPr lang="en-US" sz="1400" dirty="0"/>
              <a:t> (pp. 143-180). Cham: Springer International Publishing.</a:t>
            </a:r>
          </a:p>
          <a:p>
            <a:r>
              <a:rPr lang="en-US" sz="1400" dirty="0"/>
              <a:t>Meng-Kiat, T.A.N., 2025. The Impact of Brain Developmental Delay on the Learning Process During the Early Childhood Phase. </a:t>
            </a:r>
            <a:r>
              <a:rPr lang="en-US" sz="1400" i="1" dirty="0"/>
              <a:t>The Asian Educational Therapist</a:t>
            </a:r>
            <a:r>
              <a:rPr lang="en-US" sz="1400" dirty="0"/>
              <a:t>, </a:t>
            </a:r>
            <a:r>
              <a:rPr lang="en-US" sz="1400" i="1" dirty="0"/>
              <a:t>3</a:t>
            </a:r>
            <a:r>
              <a:rPr lang="en-US" sz="1400" dirty="0"/>
              <a:t>(2), pp.38-50.</a:t>
            </a:r>
          </a:p>
          <a:p>
            <a:r>
              <a:rPr lang="en-US" sz="1400" dirty="0"/>
              <a:t>Faizah, S., Nusantara, T. and </a:t>
            </a:r>
            <a:r>
              <a:rPr lang="en-US" sz="1400" dirty="0" err="1"/>
              <a:t>Rahardi</a:t>
            </a:r>
            <a:r>
              <a:rPr lang="en-US" sz="1400" dirty="0"/>
              <a:t>, R., 2022. Constructing Students' Thinking Process through Assimilation and Accommodation Framework. </a:t>
            </a:r>
            <a:r>
              <a:rPr lang="en-US" sz="1400" i="1" dirty="0"/>
              <a:t>Online Submission</a:t>
            </a:r>
            <a:r>
              <a:rPr lang="en-US" sz="1400" dirty="0"/>
              <a:t>, </a:t>
            </a:r>
            <a:r>
              <a:rPr lang="en-US" sz="1400" i="1" dirty="0"/>
              <a:t>14</a:t>
            </a:r>
            <a:r>
              <a:rPr lang="en-US" sz="1400" dirty="0"/>
              <a:t>(1), pp.253-269.</a:t>
            </a:r>
          </a:p>
          <a:p>
            <a:r>
              <a:rPr lang="en-US" sz="1400" dirty="0" err="1"/>
              <a:t>Pedapati</a:t>
            </a:r>
            <a:r>
              <a:rPr lang="en-US" sz="1400" dirty="0"/>
              <a:t>, K., 2022. Piagetian and Vygotskian concepts of cognitive development: A review. </a:t>
            </a:r>
            <a:r>
              <a:rPr lang="en-US" sz="1400" i="1" dirty="0"/>
              <a:t>Indian Journal of Mental Health</a:t>
            </a:r>
            <a:r>
              <a:rPr lang="en-US" sz="1400" dirty="0"/>
              <a:t>, </a:t>
            </a:r>
            <a:r>
              <a:rPr lang="en-US" sz="1400" i="1" dirty="0"/>
              <a:t>9</a:t>
            </a:r>
            <a:r>
              <a:rPr lang="en-US" sz="1400" dirty="0"/>
              <a:t>(3), pp.227-239</a:t>
            </a:r>
          </a:p>
        </p:txBody>
      </p:sp>
    </p:spTree>
    <p:extLst>
      <p:ext uri="{BB962C8B-B14F-4D97-AF65-F5344CB8AC3E}">
        <p14:creationId xmlns:p14="http://schemas.microsoft.com/office/powerpoint/2010/main" val="4116388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93C9C-6442-BBE3-A853-D2530902A6B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1D06CF9-F10B-841E-D5A1-9BBA27FDF56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102946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2141</Words>
  <Application>Microsoft Office PowerPoint</Application>
  <PresentationFormat>Widescreen</PresentationFormat>
  <Paragraphs>101</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  Student name  Student number Lecturer’s name  </vt:lpstr>
      <vt:lpstr>Introduction to Jenny’s Situation</vt:lpstr>
      <vt:lpstr>Cognitive Development Theory</vt:lpstr>
      <vt:lpstr>Stages of Cognitive development by Piaget.</vt:lpstr>
      <vt:lpstr>The Cognitive Development of Jenny.</vt:lpstr>
      <vt:lpstr>Effect of Care giving on Jenny.</vt:lpstr>
      <vt:lpstr>Biological and Environmental Factors.</vt:lpstr>
      <vt:lpstr>Jenny Support Strategies.</vt:lpstr>
      <vt:lpstr>Strengths of CognitiveTheory in the Case of Jenny.</vt:lpstr>
      <vt:lpstr>Limitations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MT_Prod-08</cp:lastModifiedBy>
  <cp:revision>7</cp:revision>
  <dcterms:created xsi:type="dcterms:W3CDTF">2025-10-14T20:52:47Z</dcterms:created>
  <dcterms:modified xsi:type="dcterms:W3CDTF">2026-03-16T08:59:01Z</dcterms:modified>
</cp:coreProperties>
</file>