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1"/>
  </p:notesMasterIdLst>
  <p:sldIdLst>
    <p:sldId id="256" r:id="rId2"/>
    <p:sldId id="257" r:id="rId3"/>
    <p:sldId id="258" r:id="rId4"/>
    <p:sldId id="259" r:id="rId5"/>
    <p:sldId id="280" r:id="rId6"/>
    <p:sldId id="278" r:id="rId7"/>
    <p:sldId id="281" r:id="rId8"/>
    <p:sldId id="284" r:id="rId9"/>
    <p:sldId id="279" r:id="rId10"/>
    <p:sldId id="283" r:id="rId11"/>
    <p:sldId id="260" r:id="rId12"/>
    <p:sldId id="282" r:id="rId13"/>
    <p:sldId id="285" r:id="rId14"/>
    <p:sldId id="263" r:id="rId15"/>
    <p:sldId id="261" r:id="rId16"/>
    <p:sldId id="265" r:id="rId17"/>
    <p:sldId id="286" r:id="rId18"/>
    <p:sldId id="288" r:id="rId19"/>
    <p:sldId id="287" r:id="rId20"/>
    <p:sldId id="266" r:id="rId21"/>
    <p:sldId id="267" r:id="rId22"/>
    <p:sldId id="274" r:id="rId23"/>
    <p:sldId id="275" r:id="rId24"/>
    <p:sldId id="273" r:id="rId25"/>
    <p:sldId id="271" r:id="rId26"/>
    <p:sldId id="269" r:id="rId27"/>
    <p:sldId id="270" r:id="rId28"/>
    <p:sldId id="268" r:id="rId29"/>
    <p:sldId id="276" r:id="rId3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4" d="100"/>
          <a:sy n="74" d="100"/>
        </p:scale>
        <p:origin x="-1024"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notesMaster" Target="notesMasters/notesMaster1.xml"/><Relationship Id="rId32" Type="http://schemas.openxmlformats.org/officeDocument/2006/relationships/printerSettings" Target="printerSettings/printerSettings1.bin"/><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presProps" Target="presProps.xml"/><Relationship Id="rId34" Type="http://schemas.openxmlformats.org/officeDocument/2006/relationships/viewProps" Target="viewProps.xml"/><Relationship Id="rId35" Type="http://schemas.openxmlformats.org/officeDocument/2006/relationships/theme" Target="theme/theme1.xml"/><Relationship Id="rId3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9F5F067-08DD-844A-A970-C4729A5ED187}" type="datetimeFigureOut">
              <a:rPr lang="en-US" smtClean="0"/>
              <a:t>01/03/21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45870E-71A6-6649-A5EC-63BB5B4F0D8F}" type="slidenum">
              <a:rPr lang="en-US" smtClean="0"/>
              <a:t>‹#›</a:t>
            </a:fld>
            <a:endParaRPr lang="en-US"/>
          </a:p>
        </p:txBody>
      </p:sp>
    </p:spTree>
    <p:extLst>
      <p:ext uri="{BB962C8B-B14F-4D97-AF65-F5344CB8AC3E}">
        <p14:creationId xmlns:p14="http://schemas.microsoft.com/office/powerpoint/2010/main" val="310842680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a:t>
            </a:r>
            <a:r>
              <a:rPr lang="en-US" dirty="0" err="1" smtClean="0"/>
              <a:t>fdocuments.net</a:t>
            </a:r>
            <a:r>
              <a:rPr lang="en-US" dirty="0" smtClean="0"/>
              <a:t>/document/a-short-organum-for-the-theatre-tensta-a-short-organum-for-the-theatre-bertolt.html</a:t>
            </a:r>
          </a:p>
          <a:p>
            <a:r>
              <a:rPr lang="en-US" dirty="0" smtClean="0"/>
              <a:t>http://www2.hawaii.edu/~freeman/courses/phil330/MANIFESTO%20OF%20SURREALISM.pdf </a:t>
            </a:r>
          </a:p>
          <a:p>
            <a:r>
              <a:rPr lang="en-US" dirty="0" smtClean="0"/>
              <a:t>https://</a:t>
            </a:r>
            <a:r>
              <a:rPr lang="en-US" dirty="0" err="1" smtClean="0"/>
              <a:t>www.youtube.com</a:t>
            </a:r>
            <a:r>
              <a:rPr lang="en-US" dirty="0" smtClean="0"/>
              <a:t>/</a:t>
            </a:r>
            <a:r>
              <a:rPr lang="en-US" dirty="0" err="1" smtClean="0"/>
              <a:t>watch?v</a:t>
            </a:r>
            <a:r>
              <a:rPr lang="en-US" dirty="0" smtClean="0"/>
              <a:t>=RcxrKXsh858 </a:t>
            </a:r>
            <a:endParaRPr lang="en-US" dirty="0"/>
          </a:p>
        </p:txBody>
      </p:sp>
      <p:sp>
        <p:nvSpPr>
          <p:cNvPr id="4" name="Slide Number Placeholder 3"/>
          <p:cNvSpPr>
            <a:spLocks noGrp="1"/>
          </p:cNvSpPr>
          <p:nvPr>
            <p:ph type="sldNum" sz="quarter" idx="10"/>
          </p:nvPr>
        </p:nvSpPr>
        <p:spPr/>
        <p:txBody>
          <a:bodyPr/>
          <a:lstStyle/>
          <a:p>
            <a:fld id="{A445870E-71A6-6649-A5EC-63BB5B4F0D8F}" type="slidenum">
              <a:rPr lang="en-US" smtClean="0"/>
              <a:t>16</a:t>
            </a:fld>
            <a:endParaRPr lang="en-US"/>
          </a:p>
        </p:txBody>
      </p:sp>
    </p:spTree>
    <p:extLst>
      <p:ext uri="{BB962C8B-B14F-4D97-AF65-F5344CB8AC3E}">
        <p14:creationId xmlns:p14="http://schemas.microsoft.com/office/powerpoint/2010/main" val="34267877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Trencsenyi</a:t>
            </a:r>
            <a:r>
              <a:rPr lang="en-GB" dirty="0"/>
              <a:t>, 32</a:t>
            </a:r>
          </a:p>
        </p:txBody>
      </p:sp>
      <p:sp>
        <p:nvSpPr>
          <p:cNvPr id="4" name="Slide Number Placeholder 3"/>
          <p:cNvSpPr>
            <a:spLocks noGrp="1"/>
          </p:cNvSpPr>
          <p:nvPr>
            <p:ph type="sldNum" sz="quarter" idx="10"/>
          </p:nvPr>
        </p:nvSpPr>
        <p:spPr/>
        <p:txBody>
          <a:bodyPr/>
          <a:lstStyle/>
          <a:p>
            <a:fld id="{176166E7-E7C8-9C44-B9B8-6A15B3CF2C64}" type="slidenum">
              <a:rPr lang="en-US" smtClean="0"/>
              <a:t>19</a:t>
            </a:fld>
            <a:endParaRPr lang="en-US"/>
          </a:p>
        </p:txBody>
      </p:sp>
    </p:spTree>
    <p:extLst>
      <p:ext uri="{BB962C8B-B14F-4D97-AF65-F5344CB8AC3E}">
        <p14:creationId xmlns:p14="http://schemas.microsoft.com/office/powerpoint/2010/main" val="28309903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Mise</a:t>
            </a:r>
            <a:r>
              <a:rPr lang="en-GB" dirty="0"/>
              <a:t> </a:t>
            </a:r>
            <a:r>
              <a:rPr lang="en-GB" dirty="0" err="1"/>
              <a:t>en</a:t>
            </a:r>
            <a:r>
              <a:rPr lang="en-GB" dirty="0"/>
              <a:t> scene - </a:t>
            </a:r>
            <a:r>
              <a:rPr lang="en-GB" sz="1200" b="0" i="0" kern="1200" dirty="0">
                <a:solidFill>
                  <a:schemeClr val="tx1"/>
                </a:solidFill>
                <a:effectLst/>
                <a:latin typeface="+mn-lt"/>
                <a:ea typeface="+mn-ea"/>
                <a:cs typeface="+mn-cs"/>
              </a:rPr>
              <a:t>the setting or surroundings of an event. The arrangement</a:t>
            </a:r>
            <a:r>
              <a:rPr lang="en-GB" sz="1200" b="0" i="0" kern="1200" baseline="0" dirty="0">
                <a:solidFill>
                  <a:schemeClr val="tx1"/>
                </a:solidFill>
                <a:effectLst/>
                <a:latin typeface="+mn-lt"/>
                <a:ea typeface="+mn-ea"/>
                <a:cs typeface="+mn-cs"/>
              </a:rPr>
              <a:t> of things on stage for meaning.</a:t>
            </a:r>
            <a:endParaRPr lang="en-GB" dirty="0"/>
          </a:p>
        </p:txBody>
      </p:sp>
      <p:sp>
        <p:nvSpPr>
          <p:cNvPr id="4" name="Slide Number Placeholder 3"/>
          <p:cNvSpPr>
            <a:spLocks noGrp="1"/>
          </p:cNvSpPr>
          <p:nvPr>
            <p:ph type="sldNum" sz="quarter" idx="10"/>
          </p:nvPr>
        </p:nvSpPr>
        <p:spPr/>
        <p:txBody>
          <a:bodyPr/>
          <a:lstStyle/>
          <a:p>
            <a:fld id="{176166E7-E7C8-9C44-B9B8-6A15B3CF2C64}" type="slidenum">
              <a:rPr lang="en-US" smtClean="0"/>
              <a:t>20</a:t>
            </a:fld>
            <a:endParaRPr lang="en-US"/>
          </a:p>
        </p:txBody>
      </p:sp>
    </p:spTree>
    <p:extLst>
      <p:ext uri="{BB962C8B-B14F-4D97-AF65-F5344CB8AC3E}">
        <p14:creationId xmlns:p14="http://schemas.microsoft.com/office/powerpoint/2010/main" val="23361768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you the audience?</a:t>
            </a:r>
          </a:p>
          <a:p>
            <a:r>
              <a:rPr lang="en-GB" dirty="0"/>
              <a:t>How</a:t>
            </a:r>
            <a:r>
              <a:rPr lang="en-GB" baseline="0" dirty="0"/>
              <a:t> do you want to represent yourselves?</a:t>
            </a:r>
            <a:endParaRPr lang="en-GB" dirty="0"/>
          </a:p>
        </p:txBody>
      </p:sp>
      <p:sp>
        <p:nvSpPr>
          <p:cNvPr id="4" name="Slide Number Placeholder 3"/>
          <p:cNvSpPr>
            <a:spLocks noGrp="1"/>
          </p:cNvSpPr>
          <p:nvPr>
            <p:ph type="sldNum" sz="quarter" idx="10"/>
          </p:nvPr>
        </p:nvSpPr>
        <p:spPr/>
        <p:txBody>
          <a:bodyPr/>
          <a:lstStyle/>
          <a:p>
            <a:fld id="{176166E7-E7C8-9C44-B9B8-6A15B3CF2C64}" type="slidenum">
              <a:rPr lang="en-US" smtClean="0"/>
              <a:t>26</a:t>
            </a:fld>
            <a:endParaRPr lang="en-US"/>
          </a:p>
        </p:txBody>
      </p:sp>
    </p:spTree>
    <p:extLst>
      <p:ext uri="{BB962C8B-B14F-4D97-AF65-F5344CB8AC3E}">
        <p14:creationId xmlns:p14="http://schemas.microsoft.com/office/powerpoint/2010/main" val="2092661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(Your manifesto can come into play again.)</a:t>
            </a:r>
          </a:p>
          <a:p>
            <a:endParaRPr lang="en-GB" dirty="0"/>
          </a:p>
        </p:txBody>
      </p:sp>
      <p:sp>
        <p:nvSpPr>
          <p:cNvPr id="4" name="Slide Number Placeholder 3"/>
          <p:cNvSpPr>
            <a:spLocks noGrp="1"/>
          </p:cNvSpPr>
          <p:nvPr>
            <p:ph type="sldNum" sz="quarter" idx="10"/>
          </p:nvPr>
        </p:nvSpPr>
        <p:spPr/>
        <p:txBody>
          <a:bodyPr/>
          <a:lstStyle/>
          <a:p>
            <a:fld id="{176166E7-E7C8-9C44-B9B8-6A15B3CF2C64}" type="slidenum">
              <a:rPr lang="en-US" smtClean="0"/>
              <a:t>27</a:t>
            </a:fld>
            <a:endParaRPr lang="en-US"/>
          </a:p>
        </p:txBody>
      </p:sp>
    </p:spTree>
    <p:extLst>
      <p:ext uri="{BB962C8B-B14F-4D97-AF65-F5344CB8AC3E}">
        <p14:creationId xmlns:p14="http://schemas.microsoft.com/office/powerpoint/2010/main" val="2606797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Ranciere</a:t>
            </a:r>
            <a:r>
              <a:rPr lang="en-GB" dirty="0"/>
              <a:t>: The Emancipated Spectator</a:t>
            </a:r>
          </a:p>
        </p:txBody>
      </p:sp>
      <p:sp>
        <p:nvSpPr>
          <p:cNvPr id="4" name="Slide Number Placeholder 3"/>
          <p:cNvSpPr>
            <a:spLocks noGrp="1"/>
          </p:cNvSpPr>
          <p:nvPr>
            <p:ph type="sldNum" sz="quarter" idx="10"/>
          </p:nvPr>
        </p:nvSpPr>
        <p:spPr/>
        <p:txBody>
          <a:bodyPr/>
          <a:lstStyle/>
          <a:p>
            <a:fld id="{176166E7-E7C8-9C44-B9B8-6A15B3CF2C64}" type="slidenum">
              <a:rPr lang="en-US" smtClean="0"/>
              <a:t>28</a:t>
            </a:fld>
            <a:endParaRPr lang="en-US"/>
          </a:p>
        </p:txBody>
      </p:sp>
    </p:spTree>
    <p:extLst>
      <p:ext uri="{BB962C8B-B14F-4D97-AF65-F5344CB8AC3E}">
        <p14:creationId xmlns:p14="http://schemas.microsoft.com/office/powerpoint/2010/main" val="3425164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4F72E7EB-70AA-0D4C-9EC2-78A320845374}" type="datetimeFigureOut">
              <a:rPr lang="en-US" smtClean="0"/>
              <a:t>01/03/21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51DCF-5443-A741-84A6-78CE4DBCE964}" type="slidenum">
              <a:rPr lang="en-US" smtClean="0"/>
              <a:t>‹#›</a:t>
            </a:fld>
            <a:endParaRPr lang="en-US"/>
          </a:p>
        </p:txBody>
      </p:sp>
    </p:spTree>
    <p:extLst>
      <p:ext uri="{BB962C8B-B14F-4D97-AF65-F5344CB8AC3E}">
        <p14:creationId xmlns:p14="http://schemas.microsoft.com/office/powerpoint/2010/main" val="3321492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F72E7EB-70AA-0D4C-9EC2-78A320845374}" type="datetimeFigureOut">
              <a:rPr lang="en-US" smtClean="0"/>
              <a:t>01/03/21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51DCF-5443-A741-84A6-78CE4DBCE964}" type="slidenum">
              <a:rPr lang="en-US" smtClean="0"/>
              <a:t>‹#›</a:t>
            </a:fld>
            <a:endParaRPr lang="en-US"/>
          </a:p>
        </p:txBody>
      </p:sp>
    </p:spTree>
    <p:extLst>
      <p:ext uri="{BB962C8B-B14F-4D97-AF65-F5344CB8AC3E}">
        <p14:creationId xmlns:p14="http://schemas.microsoft.com/office/powerpoint/2010/main" val="330669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F72E7EB-70AA-0D4C-9EC2-78A320845374}" type="datetimeFigureOut">
              <a:rPr lang="en-US" smtClean="0"/>
              <a:t>01/03/21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51DCF-5443-A741-84A6-78CE4DBCE964}" type="slidenum">
              <a:rPr lang="en-US" smtClean="0"/>
              <a:t>‹#›</a:t>
            </a:fld>
            <a:endParaRPr lang="en-US"/>
          </a:p>
        </p:txBody>
      </p:sp>
    </p:spTree>
    <p:extLst>
      <p:ext uri="{BB962C8B-B14F-4D97-AF65-F5344CB8AC3E}">
        <p14:creationId xmlns:p14="http://schemas.microsoft.com/office/powerpoint/2010/main" val="2971687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4F72E7EB-70AA-0D4C-9EC2-78A320845374}" type="datetimeFigureOut">
              <a:rPr lang="en-US" smtClean="0"/>
              <a:t>01/03/21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651DCF-5443-A741-84A6-78CE4DBCE964}" type="slidenum">
              <a:rPr lang="en-US" smtClean="0"/>
              <a:t>‹#›</a:t>
            </a:fld>
            <a:endParaRPr lang="en-US"/>
          </a:p>
        </p:txBody>
      </p:sp>
    </p:spTree>
    <p:extLst>
      <p:ext uri="{BB962C8B-B14F-4D97-AF65-F5344CB8AC3E}">
        <p14:creationId xmlns:p14="http://schemas.microsoft.com/office/powerpoint/2010/main" val="982893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4F72E7EB-70AA-0D4C-9EC2-78A320845374}" type="datetimeFigureOut">
              <a:rPr lang="en-US" smtClean="0"/>
              <a:t>01/03/21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651DCF-5443-A741-84A6-78CE4DBCE964}" type="slidenum">
              <a:rPr lang="en-US" smtClean="0"/>
              <a:t>‹#›</a:t>
            </a:fld>
            <a:endParaRPr lang="en-US"/>
          </a:p>
        </p:txBody>
      </p:sp>
    </p:spTree>
    <p:extLst>
      <p:ext uri="{BB962C8B-B14F-4D97-AF65-F5344CB8AC3E}">
        <p14:creationId xmlns:p14="http://schemas.microsoft.com/office/powerpoint/2010/main" val="4098913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4F72E7EB-70AA-0D4C-9EC2-78A320845374}" type="datetimeFigureOut">
              <a:rPr lang="en-US" smtClean="0"/>
              <a:t>01/03/21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651DCF-5443-A741-84A6-78CE4DBCE964}" type="slidenum">
              <a:rPr lang="en-US" smtClean="0"/>
              <a:t>‹#›</a:t>
            </a:fld>
            <a:endParaRPr lang="en-US"/>
          </a:p>
        </p:txBody>
      </p:sp>
    </p:spTree>
    <p:extLst>
      <p:ext uri="{BB962C8B-B14F-4D97-AF65-F5344CB8AC3E}">
        <p14:creationId xmlns:p14="http://schemas.microsoft.com/office/powerpoint/2010/main" val="3381354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72E7EB-70AA-0D4C-9EC2-78A320845374}" type="datetimeFigureOut">
              <a:rPr lang="en-US" smtClean="0"/>
              <a:t>01/03/21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651DCF-5443-A741-84A6-78CE4DBCE964}" type="slidenum">
              <a:rPr lang="en-US" smtClean="0"/>
              <a:t>‹#›</a:t>
            </a:fld>
            <a:endParaRPr lang="en-US"/>
          </a:p>
        </p:txBody>
      </p:sp>
    </p:spTree>
    <p:extLst>
      <p:ext uri="{BB962C8B-B14F-4D97-AF65-F5344CB8AC3E}">
        <p14:creationId xmlns:p14="http://schemas.microsoft.com/office/powerpoint/2010/main" val="3859080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F72E7EB-70AA-0D4C-9EC2-78A320845374}" type="datetimeFigureOut">
              <a:rPr lang="en-US" smtClean="0"/>
              <a:t>01/03/21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651DCF-5443-A741-84A6-78CE4DBCE964}" type="slidenum">
              <a:rPr lang="en-US" smtClean="0"/>
              <a:t>‹#›</a:t>
            </a:fld>
            <a:endParaRPr lang="en-US"/>
          </a:p>
        </p:txBody>
      </p:sp>
    </p:spTree>
    <p:extLst>
      <p:ext uri="{BB962C8B-B14F-4D97-AF65-F5344CB8AC3E}">
        <p14:creationId xmlns:p14="http://schemas.microsoft.com/office/powerpoint/2010/main" val="2759824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F72E7EB-70AA-0D4C-9EC2-78A320845374}" type="datetimeFigureOut">
              <a:rPr lang="en-US" smtClean="0"/>
              <a:t>01/03/21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651DCF-5443-A741-84A6-78CE4DBCE964}" type="slidenum">
              <a:rPr lang="en-US" smtClean="0"/>
              <a:t>‹#›</a:t>
            </a:fld>
            <a:endParaRPr lang="en-US"/>
          </a:p>
        </p:txBody>
      </p:sp>
    </p:spTree>
    <p:extLst>
      <p:ext uri="{BB962C8B-B14F-4D97-AF65-F5344CB8AC3E}">
        <p14:creationId xmlns:p14="http://schemas.microsoft.com/office/powerpoint/2010/main" val="3270969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F72E7EB-70AA-0D4C-9EC2-78A320845374}" type="datetimeFigureOut">
              <a:rPr lang="en-US" smtClean="0"/>
              <a:t>01/03/21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51DCF-5443-A741-84A6-78CE4DBCE964}" type="slidenum">
              <a:rPr lang="en-US" smtClean="0"/>
              <a:t>‹#›</a:t>
            </a:fld>
            <a:endParaRPr lang="en-US"/>
          </a:p>
        </p:txBody>
      </p:sp>
    </p:spTree>
    <p:extLst>
      <p:ext uri="{BB962C8B-B14F-4D97-AF65-F5344CB8AC3E}">
        <p14:creationId xmlns:p14="http://schemas.microsoft.com/office/powerpoint/2010/main" val="2707632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4F72E7EB-70AA-0D4C-9EC2-78A320845374}" type="datetimeFigureOut">
              <a:rPr lang="en-US" smtClean="0"/>
              <a:t>01/03/21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51DCF-5443-A741-84A6-78CE4DBCE964}" type="slidenum">
              <a:rPr lang="en-US" smtClean="0"/>
              <a:t>‹#›</a:t>
            </a:fld>
            <a:endParaRPr lang="en-US"/>
          </a:p>
        </p:txBody>
      </p:sp>
    </p:spTree>
    <p:extLst>
      <p:ext uri="{BB962C8B-B14F-4D97-AF65-F5344CB8AC3E}">
        <p14:creationId xmlns:p14="http://schemas.microsoft.com/office/powerpoint/2010/main" val="247594815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72E7EB-70AA-0D4C-9EC2-78A320845374}" type="datetimeFigureOut">
              <a:rPr lang="en-US" smtClean="0"/>
              <a:t>01/03/21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651DCF-5443-A741-84A6-78CE4DBCE964}" type="slidenum">
              <a:rPr lang="en-US" smtClean="0"/>
              <a:t>‹#›</a:t>
            </a:fld>
            <a:endParaRPr lang="en-US"/>
          </a:p>
        </p:txBody>
      </p:sp>
    </p:spTree>
    <p:extLst>
      <p:ext uri="{BB962C8B-B14F-4D97-AF65-F5344CB8AC3E}">
        <p14:creationId xmlns:p14="http://schemas.microsoft.com/office/powerpoint/2010/main" val="35783114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 Id="rId3"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SpgOcWZHEcY" TargetMode="External"/><Relationship Id="rId3" Type="http://schemas.openxmlformats.org/officeDocument/2006/relationships/hyperlink" Target="https://www.youtube.com/watch?v=Qb_eMMqUjTA"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bbc.co.uk/news/election-2019-50524262" TargetMode="External"/><Relationship Id="rId3" Type="http://schemas.openxmlformats.org/officeDocument/2006/relationships/hyperlink" Target="https://arts.wales/about-us/strategy"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Audience and </a:t>
            </a:r>
            <a:r>
              <a:rPr lang="en-US" dirty="0" smtClean="0"/>
              <a:t>Signs: Dramaturgy </a:t>
            </a:r>
            <a:endParaRPr lang="en-US" dirty="0"/>
          </a:p>
        </p:txBody>
      </p:sp>
      <p:sp>
        <p:nvSpPr>
          <p:cNvPr id="3" name="Subtitle 2"/>
          <p:cNvSpPr>
            <a:spLocks noGrp="1"/>
          </p:cNvSpPr>
          <p:nvPr>
            <p:ph type="subTitle" idx="1"/>
          </p:nvPr>
        </p:nvSpPr>
        <p:spPr/>
        <p:txBody>
          <a:bodyPr/>
          <a:lstStyle/>
          <a:p>
            <a:r>
              <a:rPr lang="en-US" dirty="0" smtClean="0"/>
              <a:t>Performance Practices</a:t>
            </a:r>
            <a:endParaRPr lang="en-US" dirty="0"/>
          </a:p>
        </p:txBody>
      </p:sp>
    </p:spTree>
    <p:extLst>
      <p:ext uri="{BB962C8B-B14F-4D97-AF65-F5344CB8AC3E}">
        <p14:creationId xmlns:p14="http://schemas.microsoft.com/office/powerpoint/2010/main" val="7908525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Theatre</a:t>
            </a:r>
            <a:endParaRPr lang="en-US" dirty="0"/>
          </a:p>
        </p:txBody>
      </p:sp>
      <p:sp>
        <p:nvSpPr>
          <p:cNvPr id="3" name="Content Placeholder 2"/>
          <p:cNvSpPr>
            <a:spLocks noGrp="1"/>
          </p:cNvSpPr>
          <p:nvPr>
            <p:ph idx="1"/>
          </p:nvPr>
        </p:nvSpPr>
        <p:spPr/>
        <p:txBody>
          <a:bodyPr/>
          <a:lstStyle/>
          <a:p>
            <a:endParaRPr lang="en-GB" dirty="0" smtClean="0"/>
          </a:p>
          <a:p>
            <a:r>
              <a:rPr lang="en-GB" dirty="0" smtClean="0"/>
              <a:t>Theatre  ‘presents </a:t>
            </a:r>
            <a:r>
              <a:rPr lang="en-GB" dirty="0"/>
              <a:t>us with something like life, but which is not life, and which is made up of more or less decipherable signs and images…</a:t>
            </a:r>
            <a:r>
              <a:rPr lang="en-GB" dirty="0" smtClean="0"/>
              <a:t>’</a:t>
            </a:r>
          </a:p>
          <a:p>
            <a:r>
              <a:rPr lang="en-US" sz="2000" dirty="0" smtClean="0"/>
              <a:t>Leach, 2008: 178</a:t>
            </a:r>
            <a:endParaRPr lang="en-US" sz="2000" dirty="0"/>
          </a:p>
        </p:txBody>
      </p:sp>
    </p:spTree>
    <p:extLst>
      <p:ext uri="{BB962C8B-B14F-4D97-AF65-F5344CB8AC3E}">
        <p14:creationId xmlns:p14="http://schemas.microsoft.com/office/powerpoint/2010/main" val="1474404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Theatre</a:t>
            </a:r>
            <a:endParaRPr lang="en-US" dirty="0"/>
          </a:p>
        </p:txBody>
      </p:sp>
      <p:sp>
        <p:nvSpPr>
          <p:cNvPr id="3" name="Content Placeholder 2"/>
          <p:cNvSpPr>
            <a:spLocks noGrp="1"/>
          </p:cNvSpPr>
          <p:nvPr>
            <p:ph idx="1"/>
          </p:nvPr>
        </p:nvSpPr>
        <p:spPr/>
        <p:txBody>
          <a:bodyPr>
            <a:normAutofit/>
          </a:bodyPr>
          <a:lstStyle/>
          <a:p>
            <a:r>
              <a:rPr lang="en-GB" dirty="0"/>
              <a:t>‘It has been suggested that drama, because of the way it happens, is able to relate at a deep level to our experiences and perceptions of love, </a:t>
            </a:r>
            <a:r>
              <a:rPr lang="en-GB" dirty="0" smtClean="0"/>
              <a:t>hope, </a:t>
            </a:r>
            <a:r>
              <a:rPr lang="en-GB" dirty="0"/>
              <a:t>fear, despair, and more. If we are to enter the drama’s world, we need to suspend the moralising or inhibiting segment of our minds and imaginations so that we are free to be spontaneous.</a:t>
            </a:r>
            <a:r>
              <a:rPr lang="en-GB" dirty="0" smtClean="0"/>
              <a:t>’</a:t>
            </a:r>
          </a:p>
          <a:p>
            <a:r>
              <a:rPr lang="en-US" sz="2000" dirty="0" smtClean="0"/>
              <a:t>Leach</a:t>
            </a:r>
            <a:r>
              <a:rPr lang="en-US" sz="2000" dirty="0"/>
              <a:t>, 2008: 178</a:t>
            </a:r>
          </a:p>
          <a:p>
            <a:endParaRPr lang="en-GB" dirty="0"/>
          </a:p>
          <a:p>
            <a:endParaRPr lang="en-US" dirty="0"/>
          </a:p>
        </p:txBody>
      </p:sp>
    </p:spTree>
    <p:extLst>
      <p:ext uri="{BB962C8B-B14F-4D97-AF65-F5344CB8AC3E}">
        <p14:creationId xmlns:p14="http://schemas.microsoft.com/office/powerpoint/2010/main" val="1026113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Theatre and audience</a:t>
            </a:r>
            <a:endParaRPr lang="en-US" dirty="0"/>
          </a:p>
        </p:txBody>
      </p:sp>
      <p:sp>
        <p:nvSpPr>
          <p:cNvPr id="3" name="Content Placeholder 2"/>
          <p:cNvSpPr>
            <a:spLocks noGrp="1"/>
          </p:cNvSpPr>
          <p:nvPr>
            <p:ph idx="1"/>
          </p:nvPr>
        </p:nvSpPr>
        <p:spPr/>
        <p:txBody>
          <a:bodyPr>
            <a:normAutofit/>
          </a:bodyPr>
          <a:lstStyle/>
          <a:p>
            <a:r>
              <a:rPr lang="en-GB" dirty="0"/>
              <a:t>‘It is often in ways that have yet to be explained that the spectator makes meaning out of the theatrical event: something enters our sense of identity, and enables us to explore it, to reassure ourselves or consolidate our ideas of self, or perhaps allows us to play with those ideas in ways which would be impossible in reality.’</a:t>
            </a:r>
          </a:p>
          <a:p>
            <a:r>
              <a:rPr lang="en-US" sz="2000" dirty="0" smtClean="0"/>
              <a:t>Leach</a:t>
            </a:r>
            <a:r>
              <a:rPr lang="en-US" sz="2000" dirty="0"/>
              <a:t>, 2008: 178</a:t>
            </a:r>
          </a:p>
          <a:p>
            <a:endParaRPr lang="en-US" dirty="0"/>
          </a:p>
        </p:txBody>
      </p:sp>
    </p:spTree>
    <p:extLst>
      <p:ext uri="{BB962C8B-B14F-4D97-AF65-F5344CB8AC3E}">
        <p14:creationId xmlns:p14="http://schemas.microsoft.com/office/powerpoint/2010/main" val="2670236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Semiotics</a:t>
            </a:r>
            <a:endParaRPr lang="en-US" dirty="0"/>
          </a:p>
        </p:txBody>
      </p:sp>
      <p:sp>
        <p:nvSpPr>
          <p:cNvPr id="3" name="Content Placeholder 2"/>
          <p:cNvSpPr>
            <a:spLocks noGrp="1"/>
          </p:cNvSpPr>
          <p:nvPr>
            <p:ph idx="1"/>
          </p:nvPr>
        </p:nvSpPr>
        <p:spPr/>
        <p:txBody>
          <a:bodyPr>
            <a:normAutofit lnSpcReduction="10000"/>
          </a:bodyPr>
          <a:lstStyle/>
          <a:p>
            <a:r>
              <a:rPr lang="en-US" dirty="0" smtClean="0"/>
              <a:t>Describe the following:</a:t>
            </a:r>
          </a:p>
          <a:p>
            <a:endParaRPr lang="en-US" dirty="0"/>
          </a:p>
          <a:p>
            <a:r>
              <a:rPr lang="en-US" dirty="0" smtClean="0"/>
              <a:t>Cat</a:t>
            </a:r>
          </a:p>
          <a:p>
            <a:r>
              <a:rPr lang="en-US" dirty="0" smtClean="0"/>
              <a:t>Dog</a:t>
            </a:r>
          </a:p>
          <a:p>
            <a:r>
              <a:rPr lang="en-US" dirty="0" smtClean="0"/>
              <a:t>Tree</a:t>
            </a:r>
          </a:p>
          <a:p>
            <a:endParaRPr lang="en-US" dirty="0"/>
          </a:p>
          <a:p>
            <a:r>
              <a:rPr lang="en-US" dirty="0" smtClean="0"/>
              <a:t>Type your descriptions into the message box or share them when prompted.</a:t>
            </a:r>
            <a:endParaRPr lang="en-US" dirty="0"/>
          </a:p>
        </p:txBody>
      </p:sp>
    </p:spTree>
    <p:extLst>
      <p:ext uri="{BB962C8B-B14F-4D97-AF65-F5344CB8AC3E}">
        <p14:creationId xmlns:p14="http://schemas.microsoft.com/office/powerpoint/2010/main" val="3266383907"/>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creen Shot 2021-03-01 at 09.39.49.png"/>
          <p:cNvPicPr>
            <a:picLocks noGrp="1" noChangeAspect="1"/>
          </p:cNvPicPr>
          <p:nvPr>
            <p:ph idx="1"/>
          </p:nvPr>
        </p:nvPicPr>
        <p:blipFill rotWithShape="1">
          <a:blip r:embed="rId2">
            <a:extLst>
              <a:ext uri="{28A0092B-C50C-407E-A947-70E740481C1C}">
                <a14:useLocalDpi xmlns:a14="http://schemas.microsoft.com/office/drawing/2010/main" val="0"/>
              </a:ext>
            </a:extLst>
          </a:blip>
          <a:srcRect l="533" t="14156" r="178"/>
          <a:stretch/>
        </p:blipFill>
        <p:spPr>
          <a:xfrm>
            <a:off x="176007" y="629442"/>
            <a:ext cx="8713539" cy="5364888"/>
          </a:xfrm>
        </p:spPr>
      </p:pic>
    </p:spTree>
    <p:extLst>
      <p:ext uri="{BB962C8B-B14F-4D97-AF65-F5344CB8AC3E}">
        <p14:creationId xmlns:p14="http://schemas.microsoft.com/office/powerpoint/2010/main" val="1565689657"/>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Samuel Beckett</a:t>
            </a:r>
            <a:endParaRPr lang="en-US" dirty="0"/>
          </a:p>
        </p:txBody>
      </p:sp>
      <p:pic>
        <p:nvPicPr>
          <p:cNvPr id="4" name="Picture 3" descr="Screen Shot 2021-03-01 at 09.47.12.png"/>
          <p:cNvPicPr>
            <a:picLocks noChangeAspect="1"/>
          </p:cNvPicPr>
          <p:nvPr/>
        </p:nvPicPr>
        <p:blipFill rotWithShape="1">
          <a:blip r:embed="rId2">
            <a:extLst>
              <a:ext uri="{28A0092B-C50C-407E-A947-70E740481C1C}">
                <a14:useLocalDpi xmlns:a14="http://schemas.microsoft.com/office/drawing/2010/main" val="0"/>
              </a:ext>
            </a:extLst>
          </a:blip>
          <a:srcRect t="20513"/>
          <a:stretch/>
        </p:blipFill>
        <p:spPr>
          <a:xfrm>
            <a:off x="0" y="1192701"/>
            <a:ext cx="9144000" cy="4933462"/>
          </a:xfrm>
          <a:prstGeom prst="rect">
            <a:avLst/>
          </a:prstGeom>
        </p:spPr>
      </p:pic>
    </p:spTree>
    <p:extLst>
      <p:ext uri="{BB962C8B-B14F-4D97-AF65-F5344CB8AC3E}">
        <p14:creationId xmlns:p14="http://schemas.microsoft.com/office/powerpoint/2010/main" val="473563451"/>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Samuel Beckett</a:t>
            </a:r>
            <a:endParaRPr lang="en-US" dirty="0"/>
          </a:p>
        </p:txBody>
      </p:sp>
      <p:pic>
        <p:nvPicPr>
          <p:cNvPr id="4" name="Picture 3" descr="Screen Shot 2021-03-01 at 09.47.12.png"/>
          <p:cNvPicPr>
            <a:picLocks noChangeAspect="1"/>
          </p:cNvPicPr>
          <p:nvPr/>
        </p:nvPicPr>
        <p:blipFill rotWithShape="1">
          <a:blip r:embed="rId2">
            <a:extLst>
              <a:ext uri="{28A0092B-C50C-407E-A947-70E740481C1C}">
                <a14:useLocalDpi xmlns:a14="http://schemas.microsoft.com/office/drawing/2010/main" val="0"/>
              </a:ext>
            </a:extLst>
          </a:blip>
          <a:srcRect t="20513"/>
          <a:stretch/>
        </p:blipFill>
        <p:spPr>
          <a:xfrm>
            <a:off x="0" y="1192701"/>
            <a:ext cx="9144000" cy="4933462"/>
          </a:xfrm>
          <a:prstGeom prst="rect">
            <a:avLst/>
          </a:prstGeom>
        </p:spPr>
      </p:pic>
      <p:pic>
        <p:nvPicPr>
          <p:cNvPr id="5" name="Picture 4" descr="Screen Shot 2021-03-01 at 09.48.43.png"/>
          <p:cNvPicPr>
            <a:picLocks noChangeAspect="1"/>
          </p:cNvPicPr>
          <p:nvPr/>
        </p:nvPicPr>
        <p:blipFill rotWithShape="1">
          <a:blip r:embed="rId3">
            <a:extLst>
              <a:ext uri="{28A0092B-C50C-407E-A947-70E740481C1C}">
                <a14:useLocalDpi xmlns:a14="http://schemas.microsoft.com/office/drawing/2010/main" val="0"/>
              </a:ext>
            </a:extLst>
          </a:blip>
          <a:srcRect l="5263" t="32004" r="47143" b="30769"/>
          <a:stretch/>
        </p:blipFill>
        <p:spPr>
          <a:xfrm rot="20207788">
            <a:off x="957414" y="1818576"/>
            <a:ext cx="6715845" cy="3110366"/>
          </a:xfrm>
          <a:prstGeom prst="rect">
            <a:avLst/>
          </a:prstGeom>
        </p:spPr>
      </p:pic>
    </p:spTree>
    <p:extLst>
      <p:ext uri="{BB962C8B-B14F-4D97-AF65-F5344CB8AC3E}">
        <p14:creationId xmlns:p14="http://schemas.microsoft.com/office/powerpoint/2010/main" val="1635977732"/>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creen Shot 2021-03-01 at 09.11.39.png"/>
          <p:cNvPicPr>
            <a:picLocks noGrp="1" noChangeAspect="1"/>
          </p:cNvPicPr>
          <p:nvPr>
            <p:ph idx="1"/>
          </p:nvPr>
        </p:nvPicPr>
        <p:blipFill rotWithShape="1">
          <a:blip r:embed="rId2">
            <a:extLst>
              <a:ext uri="{28A0092B-C50C-407E-A947-70E740481C1C}">
                <a14:useLocalDpi xmlns:a14="http://schemas.microsoft.com/office/drawing/2010/main" val="0"/>
              </a:ext>
            </a:extLst>
          </a:blip>
          <a:srcRect t="19911" r="1848" b="577"/>
          <a:stretch/>
        </p:blipFill>
        <p:spPr>
          <a:xfrm>
            <a:off x="-296739" y="852060"/>
            <a:ext cx="9851046" cy="4987519"/>
          </a:xfrm>
        </p:spPr>
      </p:pic>
    </p:spTree>
    <p:extLst>
      <p:ext uri="{BB962C8B-B14F-4D97-AF65-F5344CB8AC3E}">
        <p14:creationId xmlns:p14="http://schemas.microsoft.com/office/powerpoint/2010/main" val="1222564445"/>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creen Shot 2021-03-01 at 09.49.30.png"/>
          <p:cNvPicPr>
            <a:picLocks noGrp="1" noChangeAspect="1"/>
          </p:cNvPicPr>
          <p:nvPr>
            <p:ph idx="1"/>
          </p:nvPr>
        </p:nvPicPr>
        <p:blipFill rotWithShape="1">
          <a:blip r:embed="rId2">
            <a:extLst>
              <a:ext uri="{28A0092B-C50C-407E-A947-70E740481C1C}">
                <a14:useLocalDpi xmlns:a14="http://schemas.microsoft.com/office/drawing/2010/main" val="0"/>
              </a:ext>
            </a:extLst>
          </a:blip>
          <a:srcRect t="24655" r="17474" b="16466"/>
          <a:stretch/>
        </p:blipFill>
        <p:spPr>
          <a:xfrm>
            <a:off x="0" y="0"/>
            <a:ext cx="8850948" cy="3946770"/>
          </a:xfrm>
        </p:spPr>
      </p:pic>
      <p:pic>
        <p:nvPicPr>
          <p:cNvPr id="5" name="Picture 4" descr="Screen Shot 2021-03-01 at 09.51.31.png"/>
          <p:cNvPicPr>
            <a:picLocks noChangeAspect="1"/>
          </p:cNvPicPr>
          <p:nvPr/>
        </p:nvPicPr>
        <p:blipFill rotWithShape="1">
          <a:blip r:embed="rId3">
            <a:extLst>
              <a:ext uri="{28A0092B-C50C-407E-A947-70E740481C1C}">
                <a14:useLocalDpi xmlns:a14="http://schemas.microsoft.com/office/drawing/2010/main" val="0"/>
              </a:ext>
            </a:extLst>
          </a:blip>
          <a:srcRect t="32309" r="22222" b="24273"/>
          <a:stretch/>
        </p:blipFill>
        <p:spPr>
          <a:xfrm>
            <a:off x="879231" y="4230076"/>
            <a:ext cx="7112000" cy="2481385"/>
          </a:xfrm>
          <a:prstGeom prst="rect">
            <a:avLst/>
          </a:prstGeom>
        </p:spPr>
      </p:pic>
    </p:spTree>
    <p:extLst>
      <p:ext uri="{BB962C8B-B14F-4D97-AF65-F5344CB8AC3E}">
        <p14:creationId xmlns:p14="http://schemas.microsoft.com/office/powerpoint/2010/main" val="757846270"/>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Terms</a:t>
            </a:r>
            <a:endParaRPr lang="en-US" dirty="0"/>
          </a:p>
        </p:txBody>
      </p:sp>
      <p:sp>
        <p:nvSpPr>
          <p:cNvPr id="3" name="Content Placeholder 2"/>
          <p:cNvSpPr>
            <a:spLocks noGrp="1"/>
          </p:cNvSpPr>
          <p:nvPr>
            <p:ph idx="1"/>
          </p:nvPr>
        </p:nvSpPr>
        <p:spPr/>
        <p:txBody>
          <a:bodyPr>
            <a:normAutofit fontScale="92500" lnSpcReduction="10000"/>
          </a:bodyPr>
          <a:lstStyle/>
          <a:p>
            <a:r>
              <a:rPr lang="en-GB" dirty="0"/>
              <a:t>Semiotics – denote and connote </a:t>
            </a:r>
            <a:endParaRPr lang="en-GB" dirty="0" smtClean="0"/>
          </a:p>
          <a:p>
            <a:endParaRPr lang="en-GB" dirty="0"/>
          </a:p>
          <a:p>
            <a:r>
              <a:rPr lang="en-GB" dirty="0" smtClean="0"/>
              <a:t>Denote means ‘to </a:t>
            </a:r>
            <a:r>
              <a:rPr lang="en-GB" dirty="0"/>
              <a:t>be a sign </a:t>
            </a:r>
            <a:r>
              <a:rPr lang="en-GB" dirty="0" smtClean="0"/>
              <a:t>of’; ‘indicate’.  </a:t>
            </a:r>
          </a:p>
          <a:p>
            <a:r>
              <a:rPr lang="en-GB" dirty="0" smtClean="0"/>
              <a:t>A denotation means that there is a direct ‘exactly’ link.</a:t>
            </a:r>
            <a:endParaRPr lang="en-GB" dirty="0" smtClean="0"/>
          </a:p>
          <a:p>
            <a:endParaRPr lang="en-GB" dirty="0"/>
          </a:p>
          <a:p>
            <a:r>
              <a:rPr lang="en-GB" dirty="0" smtClean="0"/>
              <a:t>Connote </a:t>
            </a:r>
            <a:r>
              <a:rPr lang="en-GB" dirty="0" smtClean="0"/>
              <a:t>means</a:t>
            </a:r>
            <a:r>
              <a:rPr lang="en-GB" dirty="0" smtClean="0"/>
              <a:t> ‘imply </a:t>
            </a:r>
            <a:r>
              <a:rPr lang="en-GB" dirty="0"/>
              <a:t>or suggest (an idea or feeling</a:t>
            </a:r>
            <a:r>
              <a:rPr lang="en-GB" dirty="0" smtClean="0"/>
              <a:t>)’ </a:t>
            </a:r>
            <a:r>
              <a:rPr lang="en-GB" dirty="0"/>
              <a:t>in addition to the literal or primary meaning</a:t>
            </a:r>
            <a:r>
              <a:rPr lang="en-GB" dirty="0" smtClean="0"/>
              <a:t>. A connotation </a:t>
            </a:r>
            <a:r>
              <a:rPr lang="en-GB" dirty="0"/>
              <a:t>‘implies</a:t>
            </a:r>
            <a:r>
              <a:rPr lang="en-GB" dirty="0" smtClean="0"/>
              <a:t>’ a link.</a:t>
            </a:r>
            <a:endParaRPr lang="en-GB" dirty="0"/>
          </a:p>
          <a:p>
            <a:endParaRPr lang="en-GB" dirty="0"/>
          </a:p>
          <a:p>
            <a:endParaRPr lang="en-US" dirty="0"/>
          </a:p>
        </p:txBody>
      </p:sp>
    </p:spTree>
    <p:extLst>
      <p:ext uri="{BB962C8B-B14F-4D97-AF65-F5344CB8AC3E}">
        <p14:creationId xmlns:p14="http://schemas.microsoft.com/office/powerpoint/2010/main" val="867326807"/>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Terms: </a:t>
            </a:r>
            <a:r>
              <a:rPr lang="en-US" dirty="0" err="1" smtClean="0"/>
              <a:t>Eg</a:t>
            </a:r>
            <a:endParaRPr lang="en-US" dirty="0"/>
          </a:p>
        </p:txBody>
      </p:sp>
      <p:sp>
        <p:nvSpPr>
          <p:cNvPr id="3" name="Content Placeholder 2"/>
          <p:cNvSpPr>
            <a:spLocks noGrp="1"/>
          </p:cNvSpPr>
          <p:nvPr>
            <p:ph idx="1"/>
          </p:nvPr>
        </p:nvSpPr>
        <p:spPr/>
        <p:txBody>
          <a:bodyPr/>
          <a:lstStyle/>
          <a:p>
            <a:r>
              <a:rPr lang="en-GB" dirty="0"/>
              <a:t>Armour on a character denotes ‘soldier’ connotes ‘bravery’.</a:t>
            </a:r>
          </a:p>
          <a:p>
            <a:endParaRPr lang="en-GB" dirty="0"/>
          </a:p>
          <a:p>
            <a:r>
              <a:rPr lang="en-GB" dirty="0" smtClean="0"/>
              <a:t>Suggest some signs that connote and denote information in theatre.</a:t>
            </a:r>
            <a:endParaRPr lang="en-GB" dirty="0"/>
          </a:p>
          <a:p>
            <a:endParaRPr lang="en-US" dirty="0"/>
          </a:p>
        </p:txBody>
      </p:sp>
    </p:spTree>
    <p:extLst>
      <p:ext uri="{BB962C8B-B14F-4D97-AF65-F5344CB8AC3E}">
        <p14:creationId xmlns:p14="http://schemas.microsoft.com/office/powerpoint/2010/main" val="1684327678"/>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Terms</a:t>
            </a:r>
            <a:endParaRPr lang="en-US" dirty="0"/>
          </a:p>
        </p:txBody>
      </p:sp>
      <p:sp>
        <p:nvSpPr>
          <p:cNvPr id="3" name="Content Placeholder 2"/>
          <p:cNvSpPr>
            <a:spLocks noGrp="1"/>
          </p:cNvSpPr>
          <p:nvPr>
            <p:ph idx="1"/>
          </p:nvPr>
        </p:nvSpPr>
        <p:spPr/>
        <p:txBody>
          <a:bodyPr/>
          <a:lstStyle/>
          <a:p>
            <a:r>
              <a:rPr lang="en-GB" dirty="0" smtClean="0"/>
              <a:t>Suggest some signs that connote and denote information in theatre:</a:t>
            </a:r>
          </a:p>
          <a:p>
            <a:r>
              <a:rPr lang="en-GB" dirty="0" smtClean="0"/>
              <a:t>Beyond the key ‘conventions’ that we have discussed previously might be:</a:t>
            </a:r>
          </a:p>
          <a:p>
            <a:r>
              <a:rPr lang="en-GB" dirty="0" smtClean="0"/>
              <a:t>Accent, stature, pitch of voice, ability, speed of movement.</a:t>
            </a:r>
          </a:p>
          <a:p>
            <a:endParaRPr lang="en-GB" dirty="0"/>
          </a:p>
          <a:p>
            <a:r>
              <a:rPr lang="en-GB" dirty="0" smtClean="0"/>
              <a:t>These aspects can work as metaphor too.</a:t>
            </a:r>
            <a:endParaRPr lang="en-GB" dirty="0"/>
          </a:p>
          <a:p>
            <a:endParaRPr lang="en-US" dirty="0"/>
          </a:p>
        </p:txBody>
      </p:sp>
    </p:spTree>
    <p:extLst>
      <p:ext uri="{BB962C8B-B14F-4D97-AF65-F5344CB8AC3E}">
        <p14:creationId xmlns:p14="http://schemas.microsoft.com/office/powerpoint/2010/main" val="3619619456"/>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Samuel Beckett</a:t>
            </a:r>
            <a:endParaRPr lang="en-US" dirty="0"/>
          </a:p>
        </p:txBody>
      </p:sp>
      <p:sp>
        <p:nvSpPr>
          <p:cNvPr id="3" name="Content Placeholder 2"/>
          <p:cNvSpPr>
            <a:spLocks noGrp="1"/>
          </p:cNvSpPr>
          <p:nvPr>
            <p:ph idx="1"/>
          </p:nvPr>
        </p:nvSpPr>
        <p:spPr/>
        <p:txBody>
          <a:bodyPr/>
          <a:lstStyle/>
          <a:p>
            <a:r>
              <a:rPr lang="en-US" dirty="0" smtClean="0"/>
              <a:t>Very brief </a:t>
            </a:r>
            <a:r>
              <a:rPr lang="en-US" dirty="0" err="1" smtClean="0"/>
              <a:t>biog</a:t>
            </a:r>
            <a:r>
              <a:rPr lang="en-US" dirty="0" smtClean="0"/>
              <a:t>:</a:t>
            </a:r>
            <a:endParaRPr lang="en-US" dirty="0"/>
          </a:p>
          <a:p>
            <a:r>
              <a:rPr lang="en-US" dirty="0">
                <a:hlinkClick r:id="rId2"/>
              </a:rPr>
              <a:t>https://www.youtube.com/watch?v=</a:t>
            </a:r>
            <a:r>
              <a:rPr lang="en-US" dirty="0" smtClean="0">
                <a:hlinkClick r:id="rId2"/>
              </a:rPr>
              <a:t>SpgOcWZHEcY</a:t>
            </a:r>
            <a:r>
              <a:rPr lang="en-US" dirty="0" smtClean="0"/>
              <a:t> </a:t>
            </a:r>
          </a:p>
          <a:p>
            <a:endParaRPr lang="en-US" dirty="0" smtClean="0"/>
          </a:p>
          <a:p>
            <a:r>
              <a:rPr lang="en-US" dirty="0" smtClean="0"/>
              <a:t>‘Act without words’ </a:t>
            </a:r>
            <a:endParaRPr lang="en-US" dirty="0"/>
          </a:p>
          <a:p>
            <a:r>
              <a:rPr lang="en-US" dirty="0">
                <a:hlinkClick r:id="rId3"/>
              </a:rPr>
              <a:t>https://www.youtube.com/watch?v=</a:t>
            </a:r>
            <a:r>
              <a:rPr lang="en-US" dirty="0" smtClean="0">
                <a:hlinkClick r:id="rId3"/>
              </a:rPr>
              <a:t>Qb_eMMqUjTA</a:t>
            </a:r>
            <a:r>
              <a:rPr lang="en-US" dirty="0" smtClean="0"/>
              <a:t> </a:t>
            </a:r>
            <a:endParaRPr lang="en-US" dirty="0"/>
          </a:p>
        </p:txBody>
      </p:sp>
    </p:spTree>
    <p:extLst>
      <p:ext uri="{BB962C8B-B14F-4D97-AF65-F5344CB8AC3E}">
        <p14:creationId xmlns:p14="http://schemas.microsoft.com/office/powerpoint/2010/main" val="38893756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Samuel Beckett</a:t>
            </a:r>
            <a:endParaRPr lang="en-US" dirty="0"/>
          </a:p>
        </p:txBody>
      </p:sp>
      <p:sp>
        <p:nvSpPr>
          <p:cNvPr id="3" name="Content Placeholder 2"/>
          <p:cNvSpPr>
            <a:spLocks noGrp="1"/>
          </p:cNvSpPr>
          <p:nvPr>
            <p:ph idx="1"/>
          </p:nvPr>
        </p:nvSpPr>
        <p:spPr/>
        <p:txBody>
          <a:bodyPr>
            <a:normAutofit/>
          </a:bodyPr>
          <a:lstStyle/>
          <a:p>
            <a:pPr marL="0" indent="0">
              <a:buNone/>
            </a:pPr>
            <a:r>
              <a:rPr lang="en-GB" dirty="0"/>
              <a:t> </a:t>
            </a:r>
          </a:p>
          <a:p>
            <a:r>
              <a:rPr lang="en-GB" dirty="0"/>
              <a:t>Task </a:t>
            </a:r>
            <a:r>
              <a:rPr lang="mr-IN" dirty="0" smtClean="0"/>
              <a:t>–</a:t>
            </a:r>
            <a:r>
              <a:rPr lang="en-GB" dirty="0" smtClean="0"/>
              <a:t> watch Beckett’s </a:t>
            </a:r>
            <a:r>
              <a:rPr lang="en-GB" dirty="0"/>
              <a:t>– </a:t>
            </a:r>
            <a:r>
              <a:rPr lang="en-GB" dirty="0" smtClean="0"/>
              <a:t>‘</a:t>
            </a:r>
            <a:r>
              <a:rPr lang="en-GB" dirty="0" smtClean="0"/>
              <a:t>Act</a:t>
            </a:r>
            <a:r>
              <a:rPr lang="en-GB" dirty="0" smtClean="0"/>
              <a:t> </a:t>
            </a:r>
            <a:r>
              <a:rPr lang="en-GB" dirty="0"/>
              <a:t>without </a:t>
            </a:r>
            <a:r>
              <a:rPr lang="en-GB" dirty="0" smtClean="0"/>
              <a:t>words’</a:t>
            </a:r>
            <a:endParaRPr lang="en-GB" dirty="0"/>
          </a:p>
          <a:p>
            <a:endParaRPr lang="en-GB" dirty="0" smtClean="0"/>
          </a:p>
          <a:p>
            <a:r>
              <a:rPr lang="en-GB" dirty="0" smtClean="0"/>
              <a:t>Describe </a:t>
            </a:r>
            <a:r>
              <a:rPr lang="en-GB" dirty="0"/>
              <a:t>what </a:t>
            </a:r>
            <a:r>
              <a:rPr lang="en-GB" dirty="0" smtClean="0"/>
              <a:t>happens (denote).</a:t>
            </a:r>
            <a:endParaRPr lang="en-GB" dirty="0"/>
          </a:p>
          <a:p>
            <a:r>
              <a:rPr lang="en-GB" dirty="0" smtClean="0"/>
              <a:t>Consider </a:t>
            </a:r>
            <a:r>
              <a:rPr lang="en-GB" dirty="0"/>
              <a:t>the </a:t>
            </a:r>
            <a:r>
              <a:rPr lang="en-GB" dirty="0" smtClean="0"/>
              <a:t>metaphor</a:t>
            </a:r>
          </a:p>
          <a:p>
            <a:r>
              <a:rPr lang="en-GB" dirty="0" smtClean="0"/>
              <a:t>Propose ‘connotations’.</a:t>
            </a:r>
            <a:endParaRPr lang="en-GB" dirty="0" smtClean="0"/>
          </a:p>
        </p:txBody>
      </p:sp>
    </p:spTree>
    <p:extLst>
      <p:ext uri="{BB962C8B-B14F-4D97-AF65-F5344CB8AC3E}">
        <p14:creationId xmlns:p14="http://schemas.microsoft.com/office/powerpoint/2010/main" val="38311037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Manifesto</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A manifesto is a brief overview of your creative/ political/ personal beliefs.</a:t>
            </a:r>
          </a:p>
          <a:p>
            <a:endParaRPr lang="en-US" dirty="0"/>
          </a:p>
          <a:p>
            <a:r>
              <a:rPr lang="en-US" dirty="0" smtClean="0"/>
              <a:t>It can include your ideas, motives, and creative intentions. </a:t>
            </a:r>
          </a:p>
          <a:p>
            <a:r>
              <a:rPr lang="en-US" dirty="0" smtClean="0"/>
              <a:t>It can be an individual or a group/ company document.</a:t>
            </a:r>
          </a:p>
          <a:p>
            <a:r>
              <a:rPr lang="en-US" dirty="0" smtClean="0"/>
              <a:t>Some examples of theatre manifestos are:</a:t>
            </a:r>
            <a:endParaRPr lang="en-US" dirty="0"/>
          </a:p>
          <a:p>
            <a:r>
              <a:rPr lang="en-US" dirty="0" smtClean="0"/>
              <a:t>Brecht </a:t>
            </a:r>
            <a:r>
              <a:rPr lang="mr-IN" dirty="0" smtClean="0"/>
              <a:t>–</a:t>
            </a:r>
            <a:r>
              <a:rPr lang="en-US" dirty="0" smtClean="0"/>
              <a:t> A Short </a:t>
            </a:r>
            <a:r>
              <a:rPr lang="en-US" dirty="0" err="1"/>
              <a:t>O</a:t>
            </a:r>
            <a:r>
              <a:rPr lang="en-US" dirty="0" err="1" smtClean="0"/>
              <a:t>rganum</a:t>
            </a:r>
            <a:r>
              <a:rPr lang="en-US" dirty="0" smtClean="0"/>
              <a:t> for the Theatre</a:t>
            </a:r>
          </a:p>
          <a:p>
            <a:r>
              <a:rPr lang="en-US" dirty="0" smtClean="0"/>
              <a:t>Breton </a:t>
            </a:r>
            <a:r>
              <a:rPr lang="mr-IN" dirty="0" smtClean="0"/>
              <a:t>–</a:t>
            </a:r>
            <a:r>
              <a:rPr lang="en-US" dirty="0" smtClean="0"/>
              <a:t> The Surrealist Manifesto</a:t>
            </a:r>
            <a:endParaRPr lang="en-US" dirty="0" smtClean="0"/>
          </a:p>
          <a:p>
            <a:endParaRPr lang="en-US" dirty="0"/>
          </a:p>
        </p:txBody>
      </p:sp>
    </p:spTree>
    <p:extLst>
      <p:ext uri="{BB962C8B-B14F-4D97-AF65-F5344CB8AC3E}">
        <p14:creationId xmlns:p14="http://schemas.microsoft.com/office/powerpoint/2010/main" val="16782845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Manifesto</a:t>
            </a:r>
          </a:p>
        </p:txBody>
      </p:sp>
      <p:sp>
        <p:nvSpPr>
          <p:cNvPr id="3" name="Content Placeholder 2"/>
          <p:cNvSpPr>
            <a:spLocks noGrp="1"/>
          </p:cNvSpPr>
          <p:nvPr>
            <p:ph idx="1"/>
          </p:nvPr>
        </p:nvSpPr>
        <p:spPr/>
        <p:txBody>
          <a:bodyPr/>
          <a:lstStyle/>
          <a:p>
            <a:r>
              <a:rPr lang="en-US" dirty="0" smtClean="0"/>
              <a:t>What might you include in a manifesto about you?</a:t>
            </a:r>
          </a:p>
          <a:p>
            <a:endParaRPr lang="en-US" dirty="0" smtClean="0"/>
          </a:p>
          <a:p>
            <a:endParaRPr lang="en-US" dirty="0"/>
          </a:p>
          <a:p>
            <a:r>
              <a:rPr lang="en-US" sz="2000" dirty="0" smtClean="0"/>
              <a:t>More examples:</a:t>
            </a:r>
          </a:p>
          <a:p>
            <a:r>
              <a:rPr lang="en-US" sz="2000" dirty="0" smtClean="0"/>
              <a:t>Conservative Party </a:t>
            </a:r>
            <a:r>
              <a:rPr lang="en-US" sz="2000" dirty="0" smtClean="0">
                <a:hlinkClick r:id="rId2"/>
              </a:rPr>
              <a:t>https://www.bbc.co.uk/news/election-2019-50524262</a:t>
            </a:r>
            <a:r>
              <a:rPr lang="en-US" sz="2000" dirty="0" smtClean="0"/>
              <a:t> </a:t>
            </a:r>
          </a:p>
          <a:p>
            <a:r>
              <a:rPr lang="en-US" sz="2000" dirty="0"/>
              <a:t>Arts Council of </a:t>
            </a:r>
            <a:r>
              <a:rPr lang="en-US" sz="2000" dirty="0" smtClean="0"/>
              <a:t>Wales</a:t>
            </a:r>
          </a:p>
          <a:p>
            <a:r>
              <a:rPr lang="en-US" sz="2000" dirty="0">
                <a:hlinkClick r:id="rId3"/>
              </a:rPr>
              <a:t>https://arts.wales/about-us/</a:t>
            </a:r>
            <a:r>
              <a:rPr lang="en-US" sz="2000" dirty="0" smtClean="0">
                <a:hlinkClick r:id="rId3"/>
              </a:rPr>
              <a:t>strategy</a:t>
            </a:r>
            <a:r>
              <a:rPr lang="en-US" sz="2000" dirty="0" smtClean="0"/>
              <a:t> </a:t>
            </a:r>
            <a:endParaRPr lang="en-US" sz="2000" dirty="0"/>
          </a:p>
          <a:p>
            <a:endParaRPr lang="en-US" sz="2000" dirty="0"/>
          </a:p>
        </p:txBody>
      </p:sp>
    </p:spTree>
    <p:extLst>
      <p:ext uri="{BB962C8B-B14F-4D97-AF65-F5344CB8AC3E}">
        <p14:creationId xmlns:p14="http://schemas.microsoft.com/office/powerpoint/2010/main" val="12577421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Dramaturgy</a:t>
            </a:r>
            <a:endParaRPr lang="en-US" dirty="0"/>
          </a:p>
        </p:txBody>
      </p:sp>
      <p:sp>
        <p:nvSpPr>
          <p:cNvPr id="3" name="Content Placeholder 2"/>
          <p:cNvSpPr>
            <a:spLocks noGrp="1"/>
          </p:cNvSpPr>
          <p:nvPr>
            <p:ph idx="1"/>
          </p:nvPr>
        </p:nvSpPr>
        <p:spPr/>
        <p:txBody>
          <a:bodyPr/>
          <a:lstStyle/>
          <a:p>
            <a:r>
              <a:rPr lang="en-GB" dirty="0" smtClean="0"/>
              <a:t>Dramaturgy concerns:</a:t>
            </a:r>
          </a:p>
          <a:p>
            <a:r>
              <a:rPr lang="en-GB" dirty="0" smtClean="0"/>
              <a:t>the representation of themes</a:t>
            </a:r>
          </a:p>
          <a:p>
            <a:r>
              <a:rPr lang="en-GB" dirty="0"/>
              <a:t>t</a:t>
            </a:r>
            <a:r>
              <a:rPr lang="en-US" dirty="0" smtClean="0"/>
              <a:t>he composition of ideas to communicate</a:t>
            </a:r>
          </a:p>
          <a:p>
            <a:r>
              <a:rPr lang="en-US" dirty="0"/>
              <a:t>t</a:t>
            </a:r>
            <a:r>
              <a:rPr lang="en-US" dirty="0" smtClean="0"/>
              <a:t>he construction of theatre work in relation to drama and the creation of meaning</a:t>
            </a:r>
          </a:p>
          <a:p>
            <a:r>
              <a:rPr lang="en-US" dirty="0" smtClean="0"/>
              <a:t>Context, and theatrical language and signs</a:t>
            </a:r>
          </a:p>
          <a:p>
            <a:r>
              <a:rPr lang="en-US" dirty="0" smtClean="0"/>
              <a:t>Relationship between plot and audience</a:t>
            </a:r>
          </a:p>
          <a:p>
            <a:endParaRPr lang="en-US" dirty="0" smtClean="0"/>
          </a:p>
          <a:p>
            <a:endParaRPr lang="en-US" dirty="0" smtClean="0"/>
          </a:p>
          <a:p>
            <a:endParaRPr lang="en-US" dirty="0"/>
          </a:p>
        </p:txBody>
      </p:sp>
    </p:spTree>
    <p:extLst>
      <p:ext uri="{BB962C8B-B14F-4D97-AF65-F5344CB8AC3E}">
        <p14:creationId xmlns:p14="http://schemas.microsoft.com/office/powerpoint/2010/main" val="24309725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Dramaturgy: audience</a:t>
            </a:r>
          </a:p>
        </p:txBody>
      </p:sp>
      <p:sp>
        <p:nvSpPr>
          <p:cNvPr id="3" name="Content Placeholder 2"/>
          <p:cNvSpPr>
            <a:spLocks noGrp="1"/>
          </p:cNvSpPr>
          <p:nvPr>
            <p:ph idx="1"/>
          </p:nvPr>
        </p:nvSpPr>
        <p:spPr/>
        <p:txBody>
          <a:bodyPr/>
          <a:lstStyle/>
          <a:p>
            <a:r>
              <a:rPr lang="en-GB" dirty="0"/>
              <a:t>Who do you regard as your audience?</a:t>
            </a:r>
          </a:p>
          <a:p>
            <a:r>
              <a:rPr lang="en-GB" dirty="0"/>
              <a:t>Where and how do you meet them?</a:t>
            </a:r>
          </a:p>
          <a:p>
            <a:r>
              <a:rPr lang="en-GB" dirty="0"/>
              <a:t>What are your channels of communication between organisation and audience? </a:t>
            </a:r>
          </a:p>
          <a:p>
            <a:r>
              <a:rPr lang="en-GB" dirty="0"/>
              <a:t>How reciprocal are those channels?</a:t>
            </a:r>
          </a:p>
          <a:p>
            <a:r>
              <a:rPr lang="en-GB" dirty="0"/>
              <a:t>How is criticism built into the discourse?</a:t>
            </a:r>
          </a:p>
          <a:p>
            <a:r>
              <a:rPr lang="en-GB" dirty="0"/>
              <a:t>How open, transparent and accessible is the (theatre) building?</a:t>
            </a:r>
          </a:p>
        </p:txBody>
      </p:sp>
    </p:spTree>
    <p:extLst>
      <p:ext uri="{BB962C8B-B14F-4D97-AF65-F5344CB8AC3E}">
        <p14:creationId xmlns:p14="http://schemas.microsoft.com/office/powerpoint/2010/main" val="19025940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Stage design – reading images on stage</a:t>
            </a:r>
          </a:p>
        </p:txBody>
      </p:sp>
      <p:sp>
        <p:nvSpPr>
          <p:cNvPr id="3" name="Content Placeholder 2"/>
          <p:cNvSpPr>
            <a:spLocks noGrp="1"/>
          </p:cNvSpPr>
          <p:nvPr>
            <p:ph idx="1"/>
          </p:nvPr>
        </p:nvSpPr>
        <p:spPr/>
        <p:txBody>
          <a:bodyPr>
            <a:normAutofit fontScale="92500" lnSpcReduction="20000"/>
          </a:bodyPr>
          <a:lstStyle/>
          <a:p>
            <a:r>
              <a:rPr lang="en-GB" dirty="0"/>
              <a:t>The spectator’s reception of the visual dimension is to be seen as the final stage of a project that involves four distinct phases:</a:t>
            </a:r>
          </a:p>
          <a:p>
            <a:endParaRPr lang="en-GB" dirty="0"/>
          </a:p>
          <a:p>
            <a:r>
              <a:rPr lang="en-GB" dirty="0"/>
              <a:t>1 The dramatist encodes the text in terms of her/his perception of its function as a blueprint for theatrical production.</a:t>
            </a:r>
          </a:p>
          <a:p>
            <a:endParaRPr lang="en-GB" dirty="0"/>
          </a:p>
          <a:p>
            <a:r>
              <a:rPr lang="en-GB" dirty="0"/>
              <a:t>2 The director decodes the text, initiates a process of commission or collaboration with a production team and arrives at a </a:t>
            </a:r>
            <a:r>
              <a:rPr lang="en-GB" dirty="0" err="1"/>
              <a:t>mise</a:t>
            </a:r>
            <a:r>
              <a:rPr lang="en-GB" dirty="0"/>
              <a:t>-</a:t>
            </a:r>
            <a:r>
              <a:rPr lang="en-GB" dirty="0" err="1"/>
              <a:t>en</a:t>
            </a:r>
            <a:r>
              <a:rPr lang="en-GB" dirty="0"/>
              <a:t>-scene.</a:t>
            </a:r>
          </a:p>
          <a:p>
            <a:endParaRPr lang="en-GB" dirty="0"/>
          </a:p>
        </p:txBody>
      </p:sp>
    </p:spTree>
    <p:extLst>
      <p:ext uri="{BB962C8B-B14F-4D97-AF65-F5344CB8AC3E}">
        <p14:creationId xmlns:p14="http://schemas.microsoft.com/office/powerpoint/2010/main" val="5103641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Stage design – reading images on stage</a:t>
            </a:r>
          </a:p>
        </p:txBody>
      </p:sp>
      <p:sp>
        <p:nvSpPr>
          <p:cNvPr id="3" name="Content Placeholder 2"/>
          <p:cNvSpPr>
            <a:spLocks noGrp="1"/>
          </p:cNvSpPr>
          <p:nvPr>
            <p:ph idx="1"/>
          </p:nvPr>
        </p:nvSpPr>
        <p:spPr/>
        <p:txBody>
          <a:bodyPr>
            <a:normAutofit fontScale="92500"/>
          </a:bodyPr>
          <a:lstStyle/>
          <a:p>
            <a:r>
              <a:rPr lang="en-GB" dirty="0" smtClean="0"/>
              <a:t>3 </a:t>
            </a:r>
            <a:r>
              <a:rPr lang="en-GB" dirty="0"/>
              <a:t>The designer re-encodes the text to develop a portfolio of designs, within a pre-determined or negotiated brief and subject to interpretive, spatial and budgetary constraints.</a:t>
            </a:r>
          </a:p>
          <a:p>
            <a:endParaRPr lang="en-GB" dirty="0"/>
          </a:p>
          <a:p>
            <a:r>
              <a:rPr lang="en-GB" dirty="0"/>
              <a:t>4 The spectator decodes the production, works upon and is worked upon by the visual dimension as an integral aspect of the reception process. </a:t>
            </a:r>
          </a:p>
          <a:p>
            <a:endParaRPr lang="en-US" sz="1400" dirty="0"/>
          </a:p>
          <a:p>
            <a:r>
              <a:rPr lang="en-US" sz="1400" dirty="0"/>
              <a:t>Aston &amp; Savona,1991:142</a:t>
            </a:r>
            <a:endParaRPr lang="en-GB" sz="1400" dirty="0"/>
          </a:p>
        </p:txBody>
      </p:sp>
    </p:spTree>
    <p:extLst>
      <p:ext uri="{BB962C8B-B14F-4D97-AF65-F5344CB8AC3E}">
        <p14:creationId xmlns:p14="http://schemas.microsoft.com/office/powerpoint/2010/main" val="20070336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Choice</a:t>
            </a:r>
          </a:p>
        </p:txBody>
      </p:sp>
      <p:sp>
        <p:nvSpPr>
          <p:cNvPr id="3" name="Content Placeholder 2"/>
          <p:cNvSpPr>
            <a:spLocks noGrp="1"/>
          </p:cNvSpPr>
          <p:nvPr>
            <p:ph idx="1"/>
          </p:nvPr>
        </p:nvSpPr>
        <p:spPr/>
        <p:txBody>
          <a:bodyPr>
            <a:normAutofit lnSpcReduction="10000"/>
          </a:bodyPr>
          <a:lstStyle/>
          <a:p>
            <a:r>
              <a:rPr lang="en-GB" dirty="0" smtClean="0"/>
              <a:t>‘</a:t>
            </a:r>
            <a:r>
              <a:rPr lang="en-GB" dirty="0"/>
              <a:t>To make this choice is an act of criticism: it is a statement about value, and about the artist’s or artwork’s prominence. To offer these artists and artworks a space is an intervention: not only by drawing a wider attention to them, thus engaging in the process of art circulation on local, national and international levels, but also by playing an important part in their canonisation.’ </a:t>
            </a:r>
            <a:r>
              <a:rPr lang="en-GB" sz="2000" dirty="0"/>
              <a:t>(</a:t>
            </a:r>
            <a:r>
              <a:rPr lang="en-GB" sz="2000" dirty="0" err="1"/>
              <a:t>Trencsenyi</a:t>
            </a:r>
            <a:r>
              <a:rPr lang="en-GB" sz="2000" dirty="0"/>
              <a:t>: 2015:32)</a:t>
            </a:r>
          </a:p>
          <a:p>
            <a:endParaRPr lang="en-GB" dirty="0"/>
          </a:p>
        </p:txBody>
      </p:sp>
    </p:spTree>
    <p:extLst>
      <p:ext uri="{BB962C8B-B14F-4D97-AF65-F5344CB8AC3E}">
        <p14:creationId xmlns:p14="http://schemas.microsoft.com/office/powerpoint/2010/main" val="42469578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Choice</a:t>
            </a:r>
          </a:p>
        </p:txBody>
      </p:sp>
      <p:sp>
        <p:nvSpPr>
          <p:cNvPr id="3" name="Content Placeholder 2"/>
          <p:cNvSpPr>
            <a:spLocks noGrp="1"/>
          </p:cNvSpPr>
          <p:nvPr>
            <p:ph idx="1"/>
          </p:nvPr>
        </p:nvSpPr>
        <p:spPr/>
        <p:txBody>
          <a:bodyPr/>
          <a:lstStyle/>
          <a:p>
            <a:endParaRPr lang="en-GB" dirty="0"/>
          </a:p>
          <a:p>
            <a:r>
              <a:rPr lang="en-GB" dirty="0"/>
              <a:t>‘(You have also seen that) a nation’s identity and culture are frequently and most eloquently expressed through the ‘banal’, that is the ordinary things that make up the rituals of our existence.’ </a:t>
            </a:r>
            <a:r>
              <a:rPr lang="en-GB" sz="2000" dirty="0"/>
              <a:t>(Blandford, 2010:295)</a:t>
            </a:r>
          </a:p>
        </p:txBody>
      </p:sp>
    </p:spTree>
    <p:extLst>
      <p:ext uri="{BB962C8B-B14F-4D97-AF65-F5344CB8AC3E}">
        <p14:creationId xmlns:p14="http://schemas.microsoft.com/office/powerpoint/2010/main" val="31177942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Dramaturgy: Curation </a:t>
            </a:r>
          </a:p>
        </p:txBody>
      </p:sp>
      <p:sp>
        <p:nvSpPr>
          <p:cNvPr id="3" name="Content Placeholder 2"/>
          <p:cNvSpPr>
            <a:spLocks noGrp="1"/>
          </p:cNvSpPr>
          <p:nvPr>
            <p:ph idx="1"/>
          </p:nvPr>
        </p:nvSpPr>
        <p:spPr/>
        <p:txBody>
          <a:bodyPr/>
          <a:lstStyle/>
          <a:p>
            <a:pPr marL="0" indent="0">
              <a:buNone/>
            </a:pPr>
            <a:endParaRPr lang="en-GB" dirty="0"/>
          </a:p>
          <a:p>
            <a:r>
              <a:rPr lang="en-GB" dirty="0"/>
              <a:t>‘Just as our ideas about the function of a museum and the space of an exhibition have radically changed in the past few decades, similarly …our ideas about the space where a theatrical event can take place have diversified.’ </a:t>
            </a:r>
            <a:r>
              <a:rPr lang="en-GB" sz="2000" dirty="0"/>
              <a:t>(</a:t>
            </a:r>
            <a:r>
              <a:rPr lang="en-GB" sz="2000" dirty="0" err="1"/>
              <a:t>Trencsenyi</a:t>
            </a:r>
            <a:r>
              <a:rPr lang="en-GB" sz="2000" dirty="0"/>
              <a:t>: 2015:31)</a:t>
            </a:r>
          </a:p>
          <a:p>
            <a:endParaRPr lang="en-GB" dirty="0"/>
          </a:p>
          <a:p>
            <a:endParaRPr lang="en-GB" dirty="0"/>
          </a:p>
        </p:txBody>
      </p:sp>
    </p:spTree>
    <p:extLst>
      <p:ext uri="{BB962C8B-B14F-4D97-AF65-F5344CB8AC3E}">
        <p14:creationId xmlns:p14="http://schemas.microsoft.com/office/powerpoint/2010/main" val="23356382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Ranciere</a:t>
            </a:r>
            <a:r>
              <a:rPr lang="en-US" dirty="0"/>
              <a:t> </a:t>
            </a:r>
          </a:p>
        </p:txBody>
      </p:sp>
      <p:sp>
        <p:nvSpPr>
          <p:cNvPr id="3" name="Content Placeholder 2"/>
          <p:cNvSpPr>
            <a:spLocks noGrp="1"/>
          </p:cNvSpPr>
          <p:nvPr>
            <p:ph idx="1"/>
          </p:nvPr>
        </p:nvSpPr>
        <p:spPr>
          <a:xfrm>
            <a:off x="628650" y="1605586"/>
            <a:ext cx="7886700" cy="4760705"/>
          </a:xfrm>
        </p:spPr>
        <p:txBody>
          <a:bodyPr>
            <a:normAutofit fontScale="92500" lnSpcReduction="10000"/>
          </a:bodyPr>
          <a:lstStyle/>
          <a:p>
            <a:r>
              <a:rPr lang="en-US" dirty="0" smtClean="0"/>
              <a:t>‘</a:t>
            </a:r>
            <a:r>
              <a:rPr lang="en-US" dirty="0"/>
              <a:t>It is not the transmission of the artist’s knowledge or inspiration to the spectator. </a:t>
            </a:r>
            <a:r>
              <a:rPr lang="en-US" b="1" dirty="0"/>
              <a:t>It is the third thing that is owned by no one, whose meaning is owned by no one, but which subsists between them, excluding any uniform transmission, and identity of cause and effect.’</a:t>
            </a:r>
            <a:r>
              <a:rPr lang="en-US" dirty="0"/>
              <a:t> </a:t>
            </a:r>
            <a:r>
              <a:rPr lang="en-US" sz="2000" dirty="0"/>
              <a:t>(2011:15)</a:t>
            </a:r>
          </a:p>
          <a:p>
            <a:pPr marL="0" indent="0">
              <a:buNone/>
            </a:pPr>
            <a:endParaRPr lang="en-US" dirty="0"/>
          </a:p>
          <a:p>
            <a:r>
              <a:rPr lang="en-US" dirty="0"/>
              <a:t>‘An emancipated community is a community of narrators and translators.’ </a:t>
            </a:r>
            <a:r>
              <a:rPr lang="en-US" sz="2000" dirty="0"/>
              <a:t>(2011:22) </a:t>
            </a:r>
          </a:p>
        </p:txBody>
      </p:sp>
    </p:spTree>
    <p:extLst>
      <p:ext uri="{BB962C8B-B14F-4D97-AF65-F5344CB8AC3E}">
        <p14:creationId xmlns:p14="http://schemas.microsoft.com/office/powerpoint/2010/main" val="7639281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Dramaturgy: Curation </a:t>
            </a:r>
          </a:p>
        </p:txBody>
      </p:sp>
      <p:sp>
        <p:nvSpPr>
          <p:cNvPr id="3" name="Content Placeholder 2"/>
          <p:cNvSpPr>
            <a:spLocks noGrp="1"/>
          </p:cNvSpPr>
          <p:nvPr>
            <p:ph idx="1"/>
          </p:nvPr>
        </p:nvSpPr>
        <p:spPr/>
        <p:txBody>
          <a:bodyPr/>
          <a:lstStyle/>
          <a:p>
            <a:pPr marL="0" indent="0">
              <a:buNone/>
            </a:pPr>
            <a:endParaRPr lang="en-GB" dirty="0"/>
          </a:p>
          <a:p>
            <a:r>
              <a:rPr lang="en-GB" dirty="0"/>
              <a:t>‘…the role of reaching out to an audience and helping in the understanding and interpretation of the theatre’s work.’ </a:t>
            </a:r>
            <a:endParaRPr lang="en-GB" dirty="0" smtClean="0"/>
          </a:p>
          <a:p>
            <a:r>
              <a:rPr lang="en-GB" sz="2000" dirty="0" smtClean="0"/>
              <a:t>(</a:t>
            </a:r>
            <a:r>
              <a:rPr lang="en-GB" sz="2000" dirty="0" err="1"/>
              <a:t>Trencsenyi</a:t>
            </a:r>
            <a:r>
              <a:rPr lang="en-GB" sz="2000" dirty="0"/>
              <a:t>, 2015:31)</a:t>
            </a:r>
          </a:p>
        </p:txBody>
      </p:sp>
    </p:spTree>
    <p:extLst>
      <p:ext uri="{BB962C8B-B14F-4D97-AF65-F5344CB8AC3E}">
        <p14:creationId xmlns:p14="http://schemas.microsoft.com/office/powerpoint/2010/main" val="2169600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Dramaturgy: </a:t>
            </a:r>
            <a:r>
              <a:rPr lang="en-GB" dirty="0" err="1"/>
              <a:t>Curation</a:t>
            </a:r>
            <a:r>
              <a:rPr lang="en-GB" dirty="0"/>
              <a:t> </a:t>
            </a:r>
          </a:p>
        </p:txBody>
      </p:sp>
      <p:sp>
        <p:nvSpPr>
          <p:cNvPr id="3" name="Content Placeholder 2"/>
          <p:cNvSpPr>
            <a:spLocks noGrp="1"/>
          </p:cNvSpPr>
          <p:nvPr>
            <p:ph idx="1"/>
          </p:nvPr>
        </p:nvSpPr>
        <p:spPr/>
        <p:txBody>
          <a:bodyPr>
            <a:normAutofit fontScale="92500" lnSpcReduction="20000"/>
          </a:bodyPr>
          <a:lstStyle/>
          <a:p>
            <a:r>
              <a:rPr lang="en-GB" dirty="0"/>
              <a:t>‘Yet this is also a reciprocal process: the artworks presented ‘under the roof’ of a theatre or festival constitute the artistic value of the given theatre organisation, and contribute to the narrative the organisation is creating about itself.’ </a:t>
            </a:r>
            <a:r>
              <a:rPr lang="en-GB" sz="2000" dirty="0"/>
              <a:t>(</a:t>
            </a:r>
            <a:r>
              <a:rPr lang="en-GB" sz="2000" dirty="0" err="1"/>
              <a:t>Trencsenyi</a:t>
            </a:r>
            <a:r>
              <a:rPr lang="en-GB" sz="2000" dirty="0"/>
              <a:t>, 2015:32)</a:t>
            </a:r>
          </a:p>
          <a:p>
            <a:endParaRPr lang="en-GB" dirty="0"/>
          </a:p>
          <a:p>
            <a:r>
              <a:rPr lang="en-GB" dirty="0"/>
              <a:t>‘The curation – based upon artistic decisions- is inseparable from the organisation’s artistic policy or mission, and strongly rooted in its history and the community it serves’ </a:t>
            </a:r>
            <a:r>
              <a:rPr lang="en-GB" sz="2000" dirty="0"/>
              <a:t>(</a:t>
            </a:r>
            <a:r>
              <a:rPr lang="en-GB" sz="2000" dirty="0" err="1"/>
              <a:t>Trencsenyi</a:t>
            </a:r>
            <a:r>
              <a:rPr lang="en-GB" sz="2000" dirty="0"/>
              <a:t>, 2015:32)</a:t>
            </a:r>
          </a:p>
        </p:txBody>
      </p:sp>
    </p:spTree>
    <p:extLst>
      <p:ext uri="{BB962C8B-B14F-4D97-AF65-F5344CB8AC3E}">
        <p14:creationId xmlns:p14="http://schemas.microsoft.com/office/powerpoint/2010/main" val="19033662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Ranciere</a:t>
            </a:r>
            <a:r>
              <a:rPr lang="en-US" dirty="0"/>
              <a:t> </a:t>
            </a:r>
          </a:p>
        </p:txBody>
      </p:sp>
      <p:sp>
        <p:nvSpPr>
          <p:cNvPr id="3" name="Content Placeholder 2"/>
          <p:cNvSpPr>
            <a:spLocks noGrp="1"/>
          </p:cNvSpPr>
          <p:nvPr>
            <p:ph idx="1"/>
          </p:nvPr>
        </p:nvSpPr>
        <p:spPr/>
        <p:txBody>
          <a:bodyPr>
            <a:normAutofit lnSpcReduction="10000"/>
          </a:bodyPr>
          <a:lstStyle/>
          <a:p>
            <a:r>
              <a:rPr lang="en-US" dirty="0" smtClean="0"/>
              <a:t>‘</a:t>
            </a:r>
            <a:r>
              <a:rPr lang="en-US" dirty="0"/>
              <a:t>It (emancipation) begins when we understand that viewing is also an action that confirms or transforms the distribution of positions. The spectator also acts, like the pupil or scholar. She observes, selects, compares, interprets. She links what she sees to a host of other things that she has seen on other stages, in other kinds of place. She composes her own poem with the elements of the poem before her.’ </a:t>
            </a:r>
            <a:r>
              <a:rPr lang="en-US" sz="2000" dirty="0"/>
              <a:t>(2011:13) </a:t>
            </a:r>
          </a:p>
        </p:txBody>
      </p:sp>
    </p:spTree>
    <p:extLst>
      <p:ext uri="{BB962C8B-B14F-4D97-AF65-F5344CB8AC3E}">
        <p14:creationId xmlns:p14="http://schemas.microsoft.com/office/powerpoint/2010/main" val="36132628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p:txBody>
          <a:bodyPr>
            <a:normAutofit fontScale="85000" lnSpcReduction="20000"/>
          </a:bodyPr>
          <a:lstStyle/>
          <a:p>
            <a:r>
              <a:rPr lang="en-US" dirty="0" err="1"/>
              <a:t>Aston,E</a:t>
            </a:r>
            <a:r>
              <a:rPr lang="en-US" dirty="0"/>
              <a:t>. &amp; Savona, G. (1991) </a:t>
            </a:r>
            <a:r>
              <a:rPr lang="en-US" i="1" dirty="0"/>
              <a:t>Theatre as Sign-System: A semiotic of text and performance</a:t>
            </a:r>
            <a:r>
              <a:rPr lang="en-US" dirty="0"/>
              <a:t>. Routledge, London. </a:t>
            </a:r>
          </a:p>
          <a:p>
            <a:r>
              <a:rPr lang="en-GB" dirty="0"/>
              <a:t>Lawson, B. (2001) </a:t>
            </a:r>
            <a:r>
              <a:rPr lang="en-GB" i="1" dirty="0"/>
              <a:t>The Language of Space</a:t>
            </a:r>
            <a:r>
              <a:rPr lang="en-GB" dirty="0"/>
              <a:t>. Architectural Press, London</a:t>
            </a:r>
            <a:r>
              <a:rPr lang="en-GB" dirty="0" smtClean="0"/>
              <a:t>.</a:t>
            </a:r>
          </a:p>
          <a:p>
            <a:r>
              <a:rPr lang="en-GB" dirty="0" smtClean="0"/>
              <a:t>Leach, R. (2008) </a:t>
            </a:r>
            <a:r>
              <a:rPr lang="en-GB" i="1" dirty="0" smtClean="0"/>
              <a:t>Theatre Studies: The Basics. </a:t>
            </a:r>
            <a:r>
              <a:rPr lang="en-GB" dirty="0" err="1" smtClean="0"/>
              <a:t>Routledge</a:t>
            </a:r>
            <a:r>
              <a:rPr lang="en-GB" dirty="0" smtClean="0"/>
              <a:t>: London</a:t>
            </a:r>
            <a:endParaRPr lang="en-GB" dirty="0"/>
          </a:p>
          <a:p>
            <a:r>
              <a:rPr lang="en-GB" dirty="0" err="1"/>
              <a:t>Ranciere</a:t>
            </a:r>
            <a:r>
              <a:rPr lang="en-GB" dirty="0"/>
              <a:t>, J. (2011) The Emancipated Spectator. Verso, London. </a:t>
            </a:r>
          </a:p>
          <a:p>
            <a:r>
              <a:rPr lang="en-GB" dirty="0" err="1"/>
              <a:t>Schechner</a:t>
            </a:r>
            <a:r>
              <a:rPr lang="en-GB" dirty="0"/>
              <a:t>, R. (2006) </a:t>
            </a:r>
            <a:r>
              <a:rPr lang="en-GB" i="1" dirty="0"/>
              <a:t>Performance Studies: An Introduction </a:t>
            </a:r>
            <a:r>
              <a:rPr lang="en-GB" dirty="0"/>
              <a:t>(2</a:t>
            </a:r>
            <a:r>
              <a:rPr lang="en-GB" baseline="30000" dirty="0"/>
              <a:t>nd</a:t>
            </a:r>
            <a:r>
              <a:rPr lang="en-GB" dirty="0"/>
              <a:t> </a:t>
            </a:r>
            <a:r>
              <a:rPr lang="en-GB" dirty="0" err="1"/>
              <a:t>ed</a:t>
            </a:r>
            <a:r>
              <a:rPr lang="en-GB" dirty="0"/>
              <a:t>). </a:t>
            </a:r>
            <a:r>
              <a:rPr lang="en-GB" dirty="0" err="1"/>
              <a:t>Routledge</a:t>
            </a:r>
            <a:r>
              <a:rPr lang="en-GB" dirty="0"/>
              <a:t>, London.</a:t>
            </a:r>
          </a:p>
          <a:p>
            <a:r>
              <a:rPr lang="en-GB" dirty="0" err="1"/>
              <a:t>Trencsenyi</a:t>
            </a:r>
            <a:r>
              <a:rPr lang="en-GB" dirty="0"/>
              <a:t>, K. (2015) </a:t>
            </a:r>
            <a:r>
              <a:rPr lang="en-GB" i="1" dirty="0"/>
              <a:t>Dramaturgy in the Making</a:t>
            </a:r>
            <a:r>
              <a:rPr lang="en-GB" dirty="0"/>
              <a:t>. Bloomsbury, London. </a:t>
            </a:r>
          </a:p>
          <a:p>
            <a:endParaRPr lang="en-GB" dirty="0"/>
          </a:p>
        </p:txBody>
      </p:sp>
    </p:spTree>
    <p:extLst>
      <p:ext uri="{BB962C8B-B14F-4D97-AF65-F5344CB8AC3E}">
        <p14:creationId xmlns:p14="http://schemas.microsoft.com/office/powerpoint/2010/main" val="3428074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403</TotalTime>
  <Words>1470</Words>
  <Application>Microsoft Macintosh PowerPoint</Application>
  <PresentationFormat>On-screen Show (4:3)</PresentationFormat>
  <Paragraphs>139</Paragraphs>
  <Slides>29</Slides>
  <Notes>6</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Audience and Signs: Dramaturgy </vt:lpstr>
      <vt:lpstr>Theatre</vt:lpstr>
      <vt:lpstr>Theatre</vt:lpstr>
      <vt:lpstr>Theatre and audience</vt:lpstr>
      <vt:lpstr>Semiotics</vt:lpstr>
      <vt:lpstr>PowerPoint Presentation</vt:lpstr>
      <vt:lpstr>PowerPoint Presentation</vt:lpstr>
      <vt:lpstr>PowerPoint Presentation</vt:lpstr>
      <vt:lpstr>PowerPoint Presentation</vt:lpstr>
      <vt:lpstr>PowerPoint Presentation</vt:lpstr>
      <vt:lpstr>Terms</vt:lpstr>
      <vt:lpstr>Terms: Eg</vt:lpstr>
      <vt:lpstr>Terms</vt:lpstr>
      <vt:lpstr>Samuel Beckett</vt:lpstr>
      <vt:lpstr>Samuel Beckett</vt:lpstr>
      <vt:lpstr>Manifesto</vt:lpstr>
      <vt:lpstr>Manifesto</vt:lpstr>
      <vt:lpstr>Dramaturgy</vt:lpstr>
      <vt:lpstr>Dramaturgy: audience</vt:lpstr>
      <vt:lpstr>Stage design – reading images on stage</vt:lpstr>
      <vt:lpstr>Stage design – reading images on stage</vt:lpstr>
      <vt:lpstr>Choice</vt:lpstr>
      <vt:lpstr>Choice</vt:lpstr>
      <vt:lpstr>Dramaturgy: Curation </vt:lpstr>
      <vt:lpstr>Ranciere </vt:lpstr>
      <vt:lpstr>Dramaturgy: Curation </vt:lpstr>
      <vt:lpstr>Dramaturgy: Curation </vt:lpstr>
      <vt:lpstr>Ranciere </vt:lpstr>
      <vt:lpstr>Bibliography</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Audience and signs</dc:title>
  <dc:creator>Jonathan</dc:creator>
  <cp:lastModifiedBy>Jonathan</cp:lastModifiedBy>
  <cp:revision>19</cp:revision>
  <dcterms:created xsi:type="dcterms:W3CDTF">2021-03-01T08:56:45Z</dcterms:created>
  <dcterms:modified xsi:type="dcterms:W3CDTF">2021-03-01T18:04:14Z</dcterms:modified>
</cp:coreProperties>
</file>