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84" r:id="rId2"/>
    <p:sldId id="268" r:id="rId3"/>
    <p:sldId id="285" r:id="rId4"/>
    <p:sldId id="287" r:id="rId5"/>
    <p:sldId id="286" r:id="rId6"/>
    <p:sldId id="288" r:id="rId7"/>
    <p:sldId id="289" r:id="rId8"/>
    <p:sldId id="290" r:id="rId9"/>
    <p:sldId id="291" r:id="rId10"/>
    <p:sldId id="292" r:id="rId11"/>
    <p:sldId id="293" r:id="rId12"/>
    <p:sldId id="294" r:id="rId13"/>
    <p:sldId id="295" r:id="rId14"/>
    <p:sldId id="296" r:id="rId15"/>
    <p:sldId id="297" r:id="rId16"/>
    <p:sldId id="299" r:id="rId17"/>
    <p:sldId id="298" r:id="rId18"/>
    <p:sldId id="300" r:id="rId19"/>
    <p:sldId id="30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i0t38FPPb1OISFkxGCiGw==" hashData="NDO1NydiDgVfWlcuPztbE6ugO7iKxRn12KbqtQexNMvJtJIn99EanbsJcI/0F+rj7Ko6X/iytkac+rjskAWkU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49186" autoAdjust="0"/>
  </p:normalViewPr>
  <p:slideViewPr>
    <p:cSldViewPr snapToGrid="0">
      <p:cViewPr varScale="1">
        <p:scale>
          <a:sx n="69" d="100"/>
          <a:sy n="69" d="100"/>
        </p:scale>
        <p:origin x="1148" y="5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On successful completion of this module, learners will be able to:</a:t>
            </a:r>
          </a:p>
          <a:p>
            <a:endParaRPr lang="en-GB" sz="1200" kern="1200" dirty="0" smtClean="0">
              <a:solidFill>
                <a:schemeClr val="tx1"/>
              </a:solidFill>
              <a:effectLst/>
              <a:latin typeface="+mn-lt"/>
              <a:ea typeface="+mn-ea"/>
              <a:cs typeface="+mn-cs"/>
            </a:endParaRPr>
          </a:p>
          <a:p>
            <a:pPr marL="228600" lvl="0" indent="-228600">
              <a:buFont typeface="+mj-lt"/>
              <a:buAutoNum type="arabicPeriod"/>
            </a:pPr>
            <a:r>
              <a:rPr lang="en-GB" sz="1200" b="1" kern="1200" dirty="0" smtClean="0">
                <a:solidFill>
                  <a:schemeClr val="tx1"/>
                </a:solidFill>
                <a:effectLst/>
                <a:latin typeface="+mn-lt"/>
                <a:ea typeface="+mn-ea"/>
                <a:cs typeface="+mn-cs"/>
              </a:rPr>
              <a:t>Outline</a:t>
            </a:r>
            <a:r>
              <a:rPr lang="en-GB" sz="1200" kern="1200" dirty="0" smtClean="0">
                <a:solidFill>
                  <a:schemeClr val="tx1"/>
                </a:solidFill>
                <a:effectLst/>
                <a:latin typeface="+mn-lt"/>
                <a:ea typeface="+mn-ea"/>
                <a:cs typeface="+mn-cs"/>
              </a:rPr>
              <a:t> the relevant ages of consent as stated in the SOA 2003</a:t>
            </a:r>
          </a:p>
          <a:p>
            <a:pPr marL="228600" lvl="0" indent="-228600">
              <a:buFont typeface="+mj-lt"/>
              <a:buAutoNum type="arabicPeriod"/>
            </a:pPr>
            <a:r>
              <a:rPr lang="en-GB" sz="1200" b="1" kern="1200" dirty="0" smtClean="0">
                <a:solidFill>
                  <a:schemeClr val="tx1"/>
                </a:solidFill>
                <a:effectLst/>
                <a:latin typeface="+mn-lt"/>
                <a:ea typeface="+mn-ea"/>
                <a:cs typeface="+mn-cs"/>
              </a:rPr>
              <a:t>Describe</a:t>
            </a:r>
            <a:r>
              <a:rPr lang="en-GB" sz="1200" kern="1200" dirty="0" smtClean="0">
                <a:solidFill>
                  <a:schemeClr val="tx1"/>
                </a:solidFill>
                <a:effectLst/>
                <a:latin typeface="+mn-lt"/>
                <a:ea typeface="+mn-ea"/>
                <a:cs typeface="+mn-cs"/>
              </a:rPr>
              <a:t> the offence of Sexual activity with a child as stipulated in S9 of the SOA 2003</a:t>
            </a:r>
          </a:p>
          <a:p>
            <a:pPr marL="228600" lvl="0" indent="-228600">
              <a:buFont typeface="+mj-lt"/>
              <a:buAutoNum type="arabicPeriod"/>
            </a:pPr>
            <a:r>
              <a:rPr lang="en-GB" sz="1200" b="1" kern="1200" dirty="0" smtClean="0">
                <a:solidFill>
                  <a:schemeClr val="tx1"/>
                </a:solidFill>
                <a:effectLst/>
                <a:latin typeface="+mn-lt"/>
                <a:ea typeface="+mn-ea"/>
                <a:cs typeface="+mn-cs"/>
              </a:rPr>
              <a:t>Explain</a:t>
            </a:r>
            <a:r>
              <a:rPr lang="en-GB" sz="1200" kern="1200" dirty="0" smtClean="0">
                <a:solidFill>
                  <a:schemeClr val="tx1"/>
                </a:solidFill>
                <a:effectLst/>
                <a:latin typeface="+mn-lt"/>
                <a:ea typeface="+mn-ea"/>
                <a:cs typeface="+mn-cs"/>
              </a:rPr>
              <a:t> the offence of causing or inciting a child to engage in sexual activity as stipulated by S10 of the SOA 2003</a:t>
            </a:r>
          </a:p>
          <a:p>
            <a:pPr marL="228600" lvl="0" indent="-228600">
              <a:buFont typeface="+mj-lt"/>
              <a:buAutoNum type="arabicPeriod"/>
            </a:pPr>
            <a:r>
              <a:rPr lang="en-GB" sz="1200" b="1" kern="1200" dirty="0" smtClean="0">
                <a:solidFill>
                  <a:schemeClr val="tx1"/>
                </a:solidFill>
                <a:effectLst/>
                <a:latin typeface="+mn-lt"/>
                <a:ea typeface="+mn-ea"/>
                <a:cs typeface="+mn-cs"/>
              </a:rPr>
              <a:t>Outline</a:t>
            </a:r>
            <a:r>
              <a:rPr lang="en-GB" sz="1200" kern="1200" dirty="0" smtClean="0">
                <a:solidFill>
                  <a:schemeClr val="tx1"/>
                </a:solidFill>
                <a:effectLst/>
                <a:latin typeface="+mn-lt"/>
                <a:ea typeface="+mn-ea"/>
                <a:cs typeface="+mn-cs"/>
              </a:rPr>
              <a:t> the offence of engaging in in sexual activity in the presence of a child as stipulated in S11 of the SOA 2003</a:t>
            </a:r>
          </a:p>
          <a:p>
            <a:pPr marL="228600" lvl="0" indent="-228600">
              <a:buFont typeface="+mj-lt"/>
              <a:buAutoNum type="arabicPeriod"/>
            </a:pPr>
            <a:r>
              <a:rPr lang="en-GB" sz="1200" b="1" kern="1200" dirty="0" smtClean="0">
                <a:solidFill>
                  <a:schemeClr val="tx1"/>
                </a:solidFill>
                <a:effectLst/>
                <a:latin typeface="+mn-lt"/>
                <a:ea typeface="+mn-ea"/>
                <a:cs typeface="+mn-cs"/>
              </a:rPr>
              <a:t>Summarise</a:t>
            </a:r>
            <a:r>
              <a:rPr lang="en-GB" sz="1200" kern="1200" dirty="0" smtClean="0">
                <a:solidFill>
                  <a:schemeClr val="tx1"/>
                </a:solidFill>
                <a:effectLst/>
                <a:latin typeface="+mn-lt"/>
                <a:ea typeface="+mn-ea"/>
                <a:cs typeface="+mn-cs"/>
              </a:rPr>
              <a:t> the offence of causing a child to watch a sexual act as stipulated in S12 of the SOA 2003</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694083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Sections 9 – 12 relate to sexual abuse of children under 16.</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For the purpose of the child sex offences in these sections it is immaterial whether the child consents or not.</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(The fact that a child gives alleged consent to sexual activity is only relevant in as much as it may absolve the defendant of a non-consensual offence such as rape or sexual assault where the child is over 13). A child under 13 is unable to give legal consent and therefore the defendant’s belief in consent will not be relevant.</a:t>
            </a:r>
          </a:p>
          <a:p>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The purpose of the offences is to provide a means of prosecuting a person who secures the consent of a child through pressure but stops short of coercion so that a non-consensual offence can not be proved.</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There are more offences that are not covered within this lesson, please see handout for information</a:t>
            </a:r>
            <a:r>
              <a:rPr lang="en-GB" sz="1100" b="1" baseline="0" dirty="0" smtClean="0">
                <a:latin typeface="Arial" panose="020B0604020202020204" pitchFamily="34" charset="0"/>
                <a:cs typeface="Arial" panose="020B0604020202020204" pitchFamily="34" charset="0"/>
              </a:rPr>
              <a:t> only.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360674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From Top Left, then bottom photos from left</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Jonathan King </a:t>
            </a:r>
            <a:r>
              <a:rPr lang="en-US" altLang="en-US" sz="1100" dirty="0" smtClean="0">
                <a:latin typeface="Arial" panose="020B0604020202020204" pitchFamily="34" charset="0"/>
                <a:ea typeface="ＭＳ Ｐゴシック" panose="020B0600070205080204" pitchFamily="34" charset="-128"/>
              </a:rPr>
              <a:t>(born Kenneth George King; 6 December 1944) is an English </a:t>
            </a:r>
            <a:r>
              <a:rPr lang="en-US" altLang="en-US" sz="1100" dirty="0" err="1" smtClean="0">
                <a:latin typeface="Arial" panose="020B0604020202020204" pitchFamily="34" charset="0"/>
                <a:ea typeface="ＭＳ Ｐゴシック" panose="020B0600070205080204" pitchFamily="34" charset="-128"/>
              </a:rPr>
              <a:t>seinger</a:t>
            </a:r>
            <a:r>
              <a:rPr lang="en-US" altLang="en-US" sz="1100" dirty="0" smtClean="0">
                <a:latin typeface="Arial" panose="020B0604020202020204" pitchFamily="34" charset="0"/>
                <a:ea typeface="ＭＳ Ｐゴシック" panose="020B0600070205080204" pitchFamily="34" charset="-128"/>
              </a:rPr>
              <a:t>-songwriter, record producer, music entrepreneur and former TV and radio presenter. King was sentenced to seven years in prison in 2001 for sexually abusing 5 boys aged 14 and 15 during the 1980s.</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Ian David </a:t>
            </a:r>
            <a:r>
              <a:rPr lang="en-US" altLang="en-US" sz="1100" b="1" dirty="0" err="1" smtClean="0">
                <a:latin typeface="Arial" panose="020B0604020202020204" pitchFamily="34" charset="0"/>
                <a:ea typeface="ＭＳ Ｐゴシック" panose="020B0600070205080204" pitchFamily="34" charset="-128"/>
              </a:rPr>
              <a:t>Karslake</a:t>
            </a:r>
            <a:r>
              <a:rPr lang="en-US" altLang="en-US" sz="1100" b="1" dirty="0" smtClean="0">
                <a:latin typeface="Arial" panose="020B0604020202020204" pitchFamily="34" charset="0"/>
                <a:ea typeface="ＭＳ Ｐゴシック" panose="020B0600070205080204" pitchFamily="34" charset="-128"/>
              </a:rPr>
              <a:t> Watkins </a:t>
            </a:r>
            <a:r>
              <a:rPr lang="en-US" altLang="en-US" sz="1100" dirty="0" smtClean="0">
                <a:latin typeface="Arial" panose="020B0604020202020204" pitchFamily="34" charset="0"/>
                <a:ea typeface="ＭＳ Ｐゴシック" panose="020B0600070205080204" pitchFamily="34" charset="-128"/>
              </a:rPr>
              <a:t>(born 30 July 1977) is a Welsh musician and convicted </a:t>
            </a:r>
            <a:r>
              <a:rPr lang="en-US" altLang="en-US" sz="1100" dirty="0" err="1" smtClean="0">
                <a:latin typeface="Arial" panose="020B0604020202020204" pitchFamily="34" charset="0"/>
                <a:ea typeface="ＭＳ Ｐゴシック" panose="020B0600070205080204" pitchFamily="34" charset="-128"/>
              </a:rPr>
              <a:t>paedophile</a:t>
            </a:r>
            <a:r>
              <a:rPr lang="en-US" altLang="en-US" sz="1100" dirty="0" smtClean="0">
                <a:latin typeface="Arial" panose="020B0604020202020204" pitchFamily="34" charset="0"/>
                <a:ea typeface="ＭＳ Ｐゴシック" panose="020B0600070205080204" pitchFamily="34" charset="-128"/>
              </a:rPr>
              <a:t>. Watkins achieved prominence as a founder member, lead singer and lyricist of the </a:t>
            </a:r>
            <a:r>
              <a:rPr lang="en-US" altLang="en-US" sz="1100" dirty="0" err="1" smtClean="0">
                <a:latin typeface="Arial" panose="020B0604020202020204" pitchFamily="34" charset="0"/>
                <a:ea typeface="ＭＳ Ｐゴシック" panose="020B0600070205080204" pitchFamily="34" charset="-128"/>
              </a:rPr>
              <a:t>Lostprophets</a:t>
            </a:r>
            <a:r>
              <a:rPr lang="en-US" altLang="en-US" sz="1100" dirty="0" smtClean="0">
                <a:latin typeface="Arial" panose="020B0604020202020204" pitchFamily="34" charset="0"/>
                <a:ea typeface="ＭＳ Ｐゴシック" panose="020B0600070205080204" pitchFamily="34" charset="-128"/>
              </a:rPr>
              <a:t>. </a:t>
            </a:r>
            <a:r>
              <a:rPr lang="en-US" altLang="en-US" sz="1100" dirty="0" err="1" smtClean="0">
                <a:latin typeface="Arial" panose="020B0604020202020204" pitchFamily="34" charset="0"/>
                <a:ea typeface="ＭＳ Ｐゴシック" panose="020B0600070205080204" pitchFamily="34" charset="-128"/>
              </a:rPr>
              <a:t>Lostprophets</a:t>
            </a:r>
            <a:r>
              <a:rPr lang="en-US" altLang="en-US" sz="1100" dirty="0" smtClean="0">
                <a:latin typeface="Arial" panose="020B0604020202020204" pitchFamily="34" charset="0"/>
                <a:ea typeface="ＭＳ Ｐゴシック" panose="020B0600070205080204" pitchFamily="34" charset="-128"/>
              </a:rPr>
              <a:t> disbanded in 2013 after </a:t>
            </a:r>
            <a:r>
              <a:rPr lang="en-US" altLang="en-US" sz="1100" dirty="0" err="1" smtClean="0">
                <a:latin typeface="Arial" panose="020B0604020202020204" pitchFamily="34" charset="0"/>
                <a:ea typeface="ＭＳ Ｐゴシック" panose="020B0600070205080204" pitchFamily="34" charset="-128"/>
              </a:rPr>
              <a:t>Wakins</a:t>
            </a:r>
            <a:r>
              <a:rPr lang="en-US" altLang="en-US" sz="1100" dirty="0" smtClean="0">
                <a:latin typeface="Arial" panose="020B0604020202020204" pitchFamily="34" charset="0"/>
                <a:ea typeface="ＭＳ Ｐゴシック" panose="020B0600070205080204" pitchFamily="34" charset="-128"/>
              </a:rPr>
              <a:t> was charged with sexual offences in late 2012. In November 2013, he pleaded guilty to 13 charges, included the attempted rape and sexual assault of a child under 13; these offences were committed against the infant children of two fans who were also convicted. He was subsequently sentenced to 29 years imprisonment and six years on extended </a:t>
            </a:r>
            <a:r>
              <a:rPr lang="en-US" altLang="en-US" sz="1100" dirty="0" err="1" smtClean="0">
                <a:latin typeface="Arial" panose="020B0604020202020204" pitchFamily="34" charset="0"/>
                <a:ea typeface="ＭＳ Ｐゴシック" panose="020B0600070205080204" pitchFamily="34" charset="-128"/>
              </a:rPr>
              <a:t>licence</a:t>
            </a:r>
            <a:r>
              <a:rPr lang="en-US" altLang="en-US" sz="1100" dirty="0" smtClean="0">
                <a:latin typeface="Arial" panose="020B0604020202020204" pitchFamily="34" charset="0"/>
                <a:ea typeface="ＭＳ Ｐゴシック" panose="020B0600070205080204" pitchFamily="34" charset="-128"/>
              </a:rPr>
              <a:t>.</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Gary Glitter</a:t>
            </a:r>
          </a:p>
          <a:p>
            <a:r>
              <a:rPr lang="en-US" altLang="en-US" sz="1100" dirty="0" smtClean="0">
                <a:latin typeface="Arial" panose="020B0604020202020204" pitchFamily="34" charset="0"/>
                <a:ea typeface="ＭＳ Ｐゴシック" panose="020B0600070205080204" pitchFamily="34" charset="-128"/>
              </a:rPr>
              <a:t>On the 19</a:t>
            </a:r>
            <a:r>
              <a:rPr lang="en-US" altLang="en-US" sz="1100" baseline="30000" dirty="0" smtClean="0">
                <a:latin typeface="Arial" panose="020B0604020202020204" pitchFamily="34" charset="0"/>
                <a:ea typeface="ＭＳ Ｐゴシック" panose="020B0600070205080204" pitchFamily="34" charset="-128"/>
              </a:rPr>
              <a:t>th</a:t>
            </a:r>
            <a:r>
              <a:rPr lang="en-US" altLang="en-US" sz="1100" dirty="0" smtClean="0">
                <a:latin typeface="Arial" panose="020B0604020202020204" pitchFamily="34" charset="0"/>
                <a:ea typeface="ＭＳ Ｐゴシック" panose="020B0600070205080204" pitchFamily="34" charset="-128"/>
              </a:rPr>
              <a:t> January 2015 Glitter appeared at </a:t>
            </a:r>
            <a:r>
              <a:rPr lang="en-US" altLang="en-US" sz="1100" dirty="0" err="1" smtClean="0">
                <a:latin typeface="Arial" panose="020B0604020202020204" pitchFamily="34" charset="0"/>
                <a:ea typeface="ＭＳ Ｐゴシック" panose="020B0600070205080204" pitchFamily="34" charset="-128"/>
              </a:rPr>
              <a:t>Southwark</a:t>
            </a:r>
            <a:r>
              <a:rPr lang="en-US" altLang="en-US" sz="1100" dirty="0" smtClean="0">
                <a:latin typeface="Arial" panose="020B0604020202020204" pitchFamily="34" charset="0"/>
                <a:ea typeface="ＭＳ Ｐゴシック" panose="020B0600070205080204" pitchFamily="34" charset="-128"/>
              </a:rPr>
              <a:t> Crown Court accused of seven counts of indecent assault, one count of attempted rape, and two other sexual offences, against three girls between 1975 and 1980. The trial lasted two and a half weeks. </a:t>
            </a:r>
          </a:p>
          <a:p>
            <a:r>
              <a:rPr lang="en-US" altLang="en-US" sz="1100" dirty="0" smtClean="0">
                <a:latin typeface="Arial" panose="020B0604020202020204" pitchFamily="34" charset="0"/>
                <a:ea typeface="ＭＳ Ｐゴシック" panose="020B0600070205080204" pitchFamily="34" charset="-128"/>
              </a:rPr>
              <a:t>On 5</a:t>
            </a:r>
            <a:r>
              <a:rPr lang="en-US" altLang="en-US" sz="1100" baseline="30000" dirty="0" smtClean="0">
                <a:latin typeface="Arial" panose="020B0604020202020204" pitchFamily="34" charset="0"/>
                <a:ea typeface="ＭＳ Ｐゴシック" panose="020B0600070205080204" pitchFamily="34" charset="-128"/>
              </a:rPr>
              <a:t>th</a:t>
            </a:r>
            <a:r>
              <a:rPr lang="en-US" altLang="en-US" sz="1100" dirty="0" smtClean="0">
                <a:latin typeface="Arial" panose="020B0604020202020204" pitchFamily="34" charset="0"/>
                <a:ea typeface="ＭＳ Ｐゴシック" panose="020B0600070205080204" pitchFamily="34" charset="-128"/>
              </a:rPr>
              <a:t> February 2015 he was convicted of attempted rape, four counts of indecent assault and one of having sex with a girl under 13. He was acquitted of the three other counts. He was sentenced to 16 years in prison.</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Mark Bridger </a:t>
            </a:r>
            <a:r>
              <a:rPr lang="en-US" altLang="en-US" sz="1100" dirty="0" smtClean="0">
                <a:latin typeface="Arial" panose="020B0604020202020204" pitchFamily="34" charset="0"/>
                <a:ea typeface="ＭＳ Ｐゴシック" panose="020B0600070205080204" pitchFamily="34" charset="-128"/>
              </a:rPr>
              <a:t>– The trial of Mark Bridger began on the 29</a:t>
            </a:r>
            <a:r>
              <a:rPr lang="en-US" altLang="en-US" sz="1100" baseline="30000" dirty="0" smtClean="0">
                <a:latin typeface="Arial" panose="020B0604020202020204" pitchFamily="34" charset="0"/>
                <a:ea typeface="ＭＳ Ｐゴシック" panose="020B0600070205080204" pitchFamily="34" charset="-128"/>
              </a:rPr>
              <a:t>th</a:t>
            </a:r>
            <a:r>
              <a:rPr lang="en-US" altLang="en-US" sz="1100" dirty="0" smtClean="0">
                <a:latin typeface="Arial" panose="020B0604020202020204" pitchFamily="34" charset="0"/>
                <a:ea typeface="ＭＳ Ｐゴシック" panose="020B0600070205080204" pitchFamily="34" charset="-128"/>
              </a:rPr>
              <a:t> April 2013. On the 29</a:t>
            </a:r>
            <a:r>
              <a:rPr lang="en-US" altLang="en-US" sz="1100" baseline="30000" dirty="0" smtClean="0">
                <a:latin typeface="Arial" panose="020B0604020202020204" pitchFamily="34" charset="0"/>
                <a:ea typeface="ＭＳ Ｐゴシック" panose="020B0600070205080204" pitchFamily="34" charset="-128"/>
              </a:rPr>
              <a:t>th</a:t>
            </a:r>
            <a:r>
              <a:rPr lang="en-US" altLang="en-US" sz="1100" dirty="0" smtClean="0">
                <a:latin typeface="Arial" panose="020B0604020202020204" pitchFamily="34" charset="0"/>
                <a:ea typeface="ＭＳ Ｐゴシック" panose="020B0600070205080204" pitchFamily="34" charset="-128"/>
              </a:rPr>
              <a:t> May the judge concluded his summing up and ordered the jury to consider it’s verdicts. On 20</a:t>
            </a:r>
            <a:r>
              <a:rPr lang="en-US" altLang="en-US" sz="1100" baseline="30000" dirty="0" smtClean="0">
                <a:latin typeface="Arial" panose="020B0604020202020204" pitchFamily="34" charset="0"/>
                <a:ea typeface="ＭＳ Ｐゴシック" panose="020B0600070205080204" pitchFamily="34" charset="-128"/>
              </a:rPr>
              <a:t>th</a:t>
            </a:r>
            <a:r>
              <a:rPr lang="en-US" altLang="en-US" sz="1100" dirty="0" smtClean="0">
                <a:latin typeface="Arial" panose="020B0604020202020204" pitchFamily="34" charset="0"/>
                <a:ea typeface="ＭＳ Ｐゴシック" panose="020B0600070205080204" pitchFamily="34" charset="-128"/>
              </a:rPr>
              <a:t> May Bridger was found guilty of abduction, murder and perverting the course of justice. He was sentenced to life imprisonment.</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Howard Hughes </a:t>
            </a:r>
            <a:r>
              <a:rPr lang="en-US" altLang="en-US" sz="1100" dirty="0" smtClean="0">
                <a:latin typeface="Arial" panose="020B0604020202020204" pitchFamily="34" charset="0"/>
                <a:ea typeface="ＭＳ Ｐゴシック" panose="020B0600070205080204" pitchFamily="34" charset="-128"/>
              </a:rPr>
              <a:t>was born in </a:t>
            </a:r>
            <a:r>
              <a:rPr lang="en-US" altLang="en-US" sz="1100" dirty="0" err="1" smtClean="0">
                <a:latin typeface="Arial" panose="020B0604020202020204" pitchFamily="34" charset="0"/>
                <a:ea typeface="ＭＳ Ｐゴシック" panose="020B0600070205080204" pitchFamily="34" charset="-128"/>
              </a:rPr>
              <a:t>Llandudno</a:t>
            </a:r>
            <a:r>
              <a:rPr lang="en-US" altLang="en-US" sz="1100" dirty="0" smtClean="0">
                <a:latin typeface="Arial" panose="020B0604020202020204" pitchFamily="34" charset="0"/>
                <a:ea typeface="ＭＳ Ｐゴシック" panose="020B0600070205080204" pitchFamily="34" charset="-128"/>
              </a:rPr>
              <a:t>, Wales. Along with a sex chromosome abnormality which caused him to grow at an increased velocity he also had </a:t>
            </a:r>
            <a:r>
              <a:rPr lang="en-US" altLang="en-US" sz="1100" dirty="0" err="1" smtClean="0">
                <a:latin typeface="Arial" panose="020B0604020202020204" pitchFamily="34" charset="0"/>
                <a:ea typeface="ＭＳ Ｐゴシック" panose="020B0600070205080204" pitchFamily="34" charset="-128"/>
              </a:rPr>
              <a:t>behavioural</a:t>
            </a:r>
            <a:r>
              <a:rPr lang="en-US" altLang="en-US" sz="1100" dirty="0" smtClean="0">
                <a:latin typeface="Arial" panose="020B0604020202020204" pitchFamily="34" charset="0"/>
                <a:ea typeface="ＭＳ Ｐゴシック" panose="020B0600070205080204" pitchFamily="34" charset="-128"/>
              </a:rPr>
              <a:t> problems, learning differences and dyslexia. Hughes abducted 7 year old Sophie Hook from a tent in her relative’s garden in </a:t>
            </a:r>
            <a:r>
              <a:rPr lang="en-US" altLang="en-US" sz="1100" dirty="0" err="1" smtClean="0">
                <a:latin typeface="Arial" panose="020B0604020202020204" pitchFamily="34" charset="0"/>
                <a:ea typeface="ＭＳ Ｐゴシック" panose="020B0600070205080204" pitchFamily="34" charset="-128"/>
              </a:rPr>
              <a:t>Llandudno</a:t>
            </a:r>
            <a:r>
              <a:rPr lang="en-US" altLang="en-US" sz="1100" dirty="0" smtClean="0">
                <a:latin typeface="Arial" panose="020B0604020202020204" pitchFamily="34" charset="0"/>
                <a:ea typeface="ＭＳ Ｐゴシック" panose="020B0600070205080204" pitchFamily="34" charset="-128"/>
              </a:rPr>
              <a:t>. In July 1996 he was sentenced to life imprisonment for the double rape and murder of Sophie. In November 2002, Home Secretary David Blunkett set Hughes’ minimum term to 50 years.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John Allen</a:t>
            </a:r>
            <a:r>
              <a:rPr lang="en-US" altLang="en-US" sz="1100" dirty="0" smtClean="0">
                <a:latin typeface="Arial" panose="020B0604020202020204" pitchFamily="34" charset="0"/>
                <a:ea typeface="ＭＳ Ｐゴシック" panose="020B0600070205080204" pitchFamily="34" charset="-128"/>
              </a:rPr>
              <a:t>, 73 was convicted in 2014 at Mold Crown Court after a seven week trial of abusing 18 boys and one girl aged between seven and 15, at the children’s homes in the </a:t>
            </a:r>
            <a:r>
              <a:rPr lang="en-US" altLang="en-US" sz="1100" dirty="0" err="1" smtClean="0">
                <a:latin typeface="Arial" panose="020B0604020202020204" pitchFamily="34" charset="0"/>
                <a:ea typeface="ＭＳ Ｐゴシック" panose="020B0600070205080204" pitchFamily="34" charset="-128"/>
              </a:rPr>
              <a:t>Wrexham</a:t>
            </a:r>
            <a:r>
              <a:rPr lang="en-US" altLang="en-US" sz="1100" dirty="0" smtClean="0">
                <a:latin typeface="Arial" panose="020B0604020202020204" pitchFamily="34" charset="0"/>
                <a:ea typeface="ＭＳ Ｐゴシック" panose="020B0600070205080204" pitchFamily="34" charset="-128"/>
              </a:rPr>
              <a:t> area run by Bryn </a:t>
            </a:r>
            <a:r>
              <a:rPr lang="en-US" altLang="en-US" sz="1100" dirty="0" err="1" smtClean="0">
                <a:latin typeface="Arial" panose="020B0604020202020204" pitchFamily="34" charset="0"/>
                <a:ea typeface="ＭＳ Ｐゴシック" panose="020B0600070205080204" pitchFamily="34" charset="-128"/>
              </a:rPr>
              <a:t>Alyn</a:t>
            </a:r>
            <a:r>
              <a:rPr lang="en-US" altLang="en-US" sz="1100" dirty="0" smtClean="0">
                <a:latin typeface="Arial" panose="020B0604020202020204" pitchFamily="34" charset="0"/>
                <a:ea typeface="ＭＳ Ｐゴシック" panose="020B0600070205080204" pitchFamily="34" charset="-128"/>
              </a:rPr>
              <a:t> Community, a company set up and run by Allen.</a:t>
            </a:r>
          </a:p>
          <a:p>
            <a:r>
              <a:rPr lang="en-US" altLang="en-US" sz="1100" dirty="0" smtClean="0">
                <a:latin typeface="Arial" panose="020B0604020202020204" pitchFamily="34" charset="0"/>
                <a:ea typeface="ＭＳ Ｐゴシック" panose="020B0600070205080204" pitchFamily="34" charset="-128"/>
              </a:rPr>
              <a:t>He was described as a formidable force, regarded as God by many of the children, and he would drag youngsters from their beds while on night duty and abuse them. He denied 40 charges of historic abuse between 1969 and 1990 but was convicted after a seven week trial</a:t>
            </a:r>
            <a:r>
              <a:rPr lang="en-US" altLang="en-US" dirty="0" smtClean="0">
                <a:latin typeface="Arial" panose="020B0604020202020204" pitchFamily="34" charset="0"/>
                <a:ea typeface="ＭＳ Ｐゴシック" panose="020B0600070205080204" pitchFamily="34" charset="-128"/>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410871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These are committed by an adult 18 years or over.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Whilst investigating remember proof that the adult knew that the victim was under 16 years… consider seizing any photos offender may have of victim in school uniform, </a:t>
            </a:r>
            <a:r>
              <a:rPr lang="en-US" altLang="en-US" sz="1100" dirty="0" err="1" smtClean="0">
                <a:latin typeface="Arial" panose="020B0604020202020204" pitchFamily="34" charset="0"/>
                <a:ea typeface="ＭＳ Ｐゴシック" panose="020B0600070205080204" pitchFamily="34" charset="-128"/>
              </a:rPr>
              <a:t>etc</a:t>
            </a:r>
            <a:endParaRPr lang="en-US" altLang="en-US" sz="1100" dirty="0" smtClean="0">
              <a:latin typeface="Arial" panose="020B0604020202020204" pitchFamily="34" charset="0"/>
              <a:ea typeface="ＭＳ Ｐゴシック" panose="020B0600070205080204" pitchFamily="34" charset="-128"/>
            </a:endParaRP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Also consider the birth certificate of the victim.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552621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latin typeface="Arial" panose="020B0604020202020204" pitchFamily="34" charset="0"/>
                <a:ea typeface="ＭＳ Ｐゴシック" panose="020B0600070205080204" pitchFamily="34" charset="-128"/>
              </a:rPr>
              <a:t>Section 9 (1)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Sexual…. Penetration, touching or any other activity is sexual if a reasonable person would consider it to be of a sexual nature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693980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b="1" dirty="0" smtClean="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386392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Where the child is 13 years or over but is under 16 years, the prosecution must prove that the defendant did not reasonably believe that the child was 16 years or over.</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This offence can be committed by male or female offender against a male or female victim.</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It is expected that where the child is under 13, one of the under 13 offences (S5 – 8), </a:t>
            </a:r>
            <a:r>
              <a:rPr lang="en-US" altLang="en-US" sz="1100" dirty="0" err="1" smtClean="0">
                <a:latin typeface="Arial" panose="020B0604020202020204" pitchFamily="34" charset="0"/>
                <a:ea typeface="ＭＳ Ｐゴシック" panose="020B0600070205080204" pitchFamily="34" charset="-128"/>
              </a:rPr>
              <a:t>e.g</a:t>
            </a:r>
            <a:r>
              <a:rPr lang="en-US" altLang="en-US" sz="1100" dirty="0" smtClean="0">
                <a:latin typeface="Arial" panose="020B0604020202020204" pitchFamily="34" charset="0"/>
                <a:ea typeface="ＭＳ Ｐゴシック" panose="020B0600070205080204" pitchFamily="34" charset="-128"/>
              </a:rPr>
              <a:t> rape of a child under 13, rather than the offence of sexual activity with a child would normally be charged. These offences have higher penalties to reflect the fact that a child under 13 can not legally consent to sexual activity.</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However, this offence might be used where a child is under 13. An example would be where a person was charged with the offence of sexual activity with a child, all parties believing that the child to be 13 or over, and it the became known during the course of the trial that the child was actually under 13. The extension of this offence to under 13s means that the trial could continue with the original charge where necessary. This closes a potential loophole in the law. Decisions about whether to charge someone with this offence will be made in accordance with the principles set out in the Code for Crown Prosecutors. In deciding whether it is in the public interest to prosecute for this offence, where there is enough evidence to provide a realistic prospect of conviction, prosecutors may take into account factors which include the age and emotional maturity of the parties, whether they entered into a sexual relationship willingly, any coercion or corruption by a person, the relationship between the parties and whether there was any existence of a duty of care or breach of trust. The discretion of the CPS not to charge where it is not in the public interest would be partially relevant where the two parties were close in age. For instance an 18 year old and a 15 year old had engaged in mutually agreed sexual activity.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491071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Committed by a adult 18 years or over</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502988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777734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869779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Where the child is aged 13 or over, but under 16, the prosecution must prove that the defendant did not reasonably believe that they were 16 or over. The sexual activity which is caused, encouraged or assisted may be activity with the victim (for example, where the defendant causes, encourages or assists the child to have sexual intercourse with him), on the child himself (for example, where the defendant causes, encourages or assists the child to strip for the defendant's sexual gratification) or with a third person (for example, where the defendant causes, encourages or assists the child to have sexual intercourse with the victim's friend).</a:t>
            </a:r>
          </a:p>
          <a:p>
            <a:r>
              <a:rPr lang="en-US" altLang="en-US" sz="1100" b="1" dirty="0" smtClean="0">
                <a:latin typeface="Arial" panose="020B0604020202020204" pitchFamily="34" charset="0"/>
                <a:ea typeface="ＭＳ Ｐゴシック" panose="020B0600070205080204" pitchFamily="34" charset="-128"/>
              </a:rPr>
              <a:t>The encouragement and assistance constitutes an offence whether or not the activity encouraged or assisted actually takes place. Whether or not the child consented to the activity caused, encouraged or assisted, or to the </a:t>
            </a:r>
            <a:r>
              <a:rPr lang="en-GB" altLang="en-US" sz="1100" b="1" dirty="0" smtClean="0">
                <a:latin typeface="Arial" panose="020B0604020202020204" pitchFamily="34" charset="0"/>
                <a:ea typeface="ＭＳ Ｐゴシック" panose="020B0600070205080204" pitchFamily="34" charset="-128"/>
              </a:rPr>
              <a:t>encouragement or assistance, is irrelevant.</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This offence can be committed by a male or female offender against a male or female victim. Examples of an adult causing, encouraging or assisting a child to engage in sexual activity could be promising a reward, persuading the child that it is perfectly acceptable </a:t>
            </a:r>
            <a:r>
              <a:rPr lang="en-US" altLang="en-US" sz="1100" dirty="0" err="1" smtClean="0">
                <a:latin typeface="Arial" panose="020B0604020202020204" pitchFamily="34" charset="0"/>
                <a:ea typeface="ＭＳ Ｐゴシック" panose="020B0600070205080204" pitchFamily="34" charset="-128"/>
              </a:rPr>
              <a:t>behaviour</a:t>
            </a:r>
            <a:r>
              <a:rPr lang="en-US" altLang="en-US" sz="1100" dirty="0" smtClean="0">
                <a:latin typeface="Arial" panose="020B0604020202020204" pitchFamily="34" charset="0"/>
                <a:ea typeface="ＭＳ Ｐゴシック" panose="020B0600070205080204" pitchFamily="34" charset="-128"/>
              </a:rPr>
              <a:t> that other children engage in all the time and he/she would be abnormal not to agree, or saying that it was necessary to check the child's body for bruises, lice etc., or to try on clothes. It is not intended to cover health professionals, or anyone providing sex education, advice or contraception to</a:t>
            </a:r>
          </a:p>
          <a:p>
            <a:r>
              <a:rPr lang="en-GB" altLang="en-US" sz="1100" dirty="0" smtClean="0">
                <a:latin typeface="Arial" panose="020B0604020202020204" pitchFamily="34" charset="0"/>
                <a:ea typeface="ＭＳ Ｐゴシック" panose="020B0600070205080204" pitchFamily="34" charset="-128"/>
              </a:rPr>
              <a:t>children.</a:t>
            </a:r>
          </a:p>
          <a:p>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offence can be charged where the adult encourages or assists the child to take part in sexual activity, even where the activity itself does not take place, for example because a parent intervenes. Where the child is under 13, it is expected that the adult would normally be charged with the offence of causing or inciting a child under 13 to engage in sexual activity at section 8. However, occasionally the offence at section 10 might be used where the </a:t>
            </a:r>
            <a:r>
              <a:rPr lang="en-GB" altLang="en-US" sz="1100" dirty="0" smtClean="0">
                <a:latin typeface="Arial" panose="020B0604020202020204" pitchFamily="34" charset="0"/>
                <a:ea typeface="ＭＳ Ｐゴシック" panose="020B0600070205080204" pitchFamily="34" charset="-128"/>
              </a:rPr>
              <a:t>child is under 13.</a:t>
            </a:r>
          </a:p>
          <a:p>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An example would be where a person was charged with causing or inciting a child to engage in sexual activity, all parties believing the child to be 13 or over, and it then became known in the course of the trial that the child was actually under 13. The extension of section 10 to under 13s means that the trial could continue with the original charge where necessary. This closes a potential loophole in the law.</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008884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ea typeface="ＭＳ Ｐゴシック" panose="020B0600070205080204" pitchFamily="34" charset="-128"/>
              </a:rPr>
              <a:t>Committed by an adult 18 years or over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453816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500691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8172777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To </a:t>
            </a:r>
            <a:r>
              <a:rPr lang="en-US" altLang="en-US" sz="1100" dirty="0" err="1" smtClean="0">
                <a:latin typeface="Arial" panose="020B0604020202020204" pitchFamily="34" charset="0"/>
                <a:ea typeface="ＭＳ Ｐゴシック" panose="020B0600070205080204" pitchFamily="34" charset="-128"/>
              </a:rPr>
              <a:t>summarise</a:t>
            </a:r>
            <a:r>
              <a:rPr lang="en-US" altLang="en-US" sz="1100" dirty="0" smtClean="0">
                <a:latin typeface="Arial" panose="020B0604020202020204" pitchFamily="34" charset="0"/>
                <a:ea typeface="ＭＳ Ｐゴシック" panose="020B0600070205080204" pitchFamily="34" charset="-128"/>
              </a:rPr>
              <a:t>, Section 11 of the Sexual Offences Act 2003 makes it an offence for a person aged 18 or over intentionally to engage in sexual activity in order to gain sexual gratification, when a child aged under 16 is present or in a place from which the defendant </a:t>
            </a:r>
            <a:r>
              <a:rPr lang="en-GB" altLang="en-US" sz="1100" dirty="0" smtClean="0">
                <a:latin typeface="Arial" panose="020B0604020202020204" pitchFamily="34" charset="0"/>
                <a:ea typeface="ＭＳ Ｐゴシック" panose="020B0600070205080204" pitchFamily="34" charset="-128"/>
              </a:rPr>
              <a:t>can be observed.</a:t>
            </a:r>
          </a:p>
          <a:p>
            <a:endParaRPr lang="en-US" altLang="en-US" sz="1100" b="1"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When the child is aged 13 or over but under 16, the prosecution must prove that the defendant did not reasonably believe that he was 16 or over.</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offence is committed if the defendant knows or believes that the child is aware that he is engaging in the activity or intends that</a:t>
            </a:r>
          </a:p>
          <a:p>
            <a:r>
              <a:rPr lang="en-US" altLang="en-US" sz="1100" dirty="0" smtClean="0">
                <a:latin typeface="Arial" panose="020B0604020202020204" pitchFamily="34" charset="0"/>
                <a:ea typeface="ＭＳ Ｐゴシック" panose="020B0600070205080204" pitchFamily="34" charset="-128"/>
              </a:rPr>
              <a:t>the child should be aware of this. This offence would cover, for example, the defendant masturbating himself in front of a child, or the defendant masturbating himself in the presence of the child to whom he is describing what he is doing, perhaps because the child is covering his face.</a:t>
            </a:r>
          </a:p>
          <a:p>
            <a:r>
              <a:rPr lang="en-US" altLang="en-US" sz="1100" dirty="0" smtClean="0">
                <a:latin typeface="Arial" panose="020B0604020202020204" pitchFamily="34" charset="0"/>
                <a:ea typeface="ＭＳ Ｐゴシック" panose="020B0600070205080204" pitchFamily="34" charset="-128"/>
              </a:rPr>
              <a:t>It would also cover the situation where the defendant performs a sexual act in a place where he knows that he can be seen by a child, for example via a webcam. </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b="1" dirty="0" smtClean="0">
                <a:latin typeface="Arial" panose="020B0604020202020204" pitchFamily="34" charset="0"/>
                <a:ea typeface="ＭＳ Ｐゴシック" panose="020B0600070205080204" pitchFamily="34" charset="-128"/>
              </a:rPr>
              <a:t>The offence does not require the victim to witness the activity. </a:t>
            </a:r>
            <a:r>
              <a:rPr lang="en-US" altLang="en-US" sz="1100" dirty="0" smtClean="0">
                <a:latin typeface="Arial" panose="020B0604020202020204" pitchFamily="34" charset="0"/>
                <a:ea typeface="ＭＳ Ｐゴシック" panose="020B0600070205080204" pitchFamily="34" charset="-128"/>
              </a:rPr>
              <a:t>The offence would therefore still be committed if, for example, the defendant intended the victim to witness the activity, and believed that the victim was witnessing the activity, but the victim had left the position from which the defendant could be observed, unbeknown to the defendant. The offence is intended to cover the situation where someone seeks</a:t>
            </a:r>
          </a:p>
          <a:p>
            <a:r>
              <a:rPr lang="en-US" altLang="en-US" sz="1100" dirty="0" smtClean="0">
                <a:latin typeface="Arial" panose="020B0604020202020204" pitchFamily="34" charset="0"/>
                <a:ea typeface="ＭＳ Ｐゴシック" panose="020B0600070205080204" pitchFamily="34" charset="-128"/>
              </a:rPr>
              <a:t>sexual gratification not from the sexual act itself but rather from the fact that he is performing that act in the presence or intended </a:t>
            </a:r>
            <a:r>
              <a:rPr lang="en-GB" altLang="en-US" sz="1100" dirty="0" smtClean="0">
                <a:latin typeface="Arial" panose="020B0604020202020204" pitchFamily="34" charset="0"/>
                <a:ea typeface="ＭＳ Ｐゴシック" panose="020B0600070205080204" pitchFamily="34" charset="-128"/>
              </a:rPr>
              <a:t>presence of a child.</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This offence can be committed by a male or female offender against a male or female victim.</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motive of sexual gratification is a necessary safeguard intended to avoid capturing those who engage in sexual activity in front of a</a:t>
            </a:r>
          </a:p>
          <a:p>
            <a:r>
              <a:rPr lang="en-US" altLang="en-US" sz="1100" dirty="0" smtClean="0">
                <a:latin typeface="Arial" panose="020B0604020202020204" pitchFamily="34" charset="0"/>
                <a:ea typeface="ＭＳ Ｐゴシック" panose="020B0600070205080204" pitchFamily="34" charset="-128"/>
              </a:rPr>
              <a:t>child for a legitimate reason. For example, a teacher who sexually kisses his partner just outside the school gates, could be deemed to</a:t>
            </a:r>
          </a:p>
          <a:p>
            <a:r>
              <a:rPr lang="en-US" altLang="en-US" sz="1100" dirty="0" smtClean="0">
                <a:latin typeface="Arial" panose="020B0604020202020204" pitchFamily="34" charset="0"/>
                <a:ea typeface="ＭＳ Ｐゴシック" panose="020B0600070205080204" pitchFamily="34" charset="-128"/>
              </a:rPr>
              <a:t>be engaging in sexual activity intentionally in front of a child and might otherwise be caught by the offence. But whether a "kiss“ (lips to lips) can be viewed as "sexual" within section 78 may be doubted; therefore, even if the teacher is sexually gratified by such exhibitionism, it is not within section 11 unless the activities involve </a:t>
            </a:r>
            <a:r>
              <a:rPr lang="en-GB" altLang="en-US" sz="1100" dirty="0" smtClean="0">
                <a:latin typeface="Arial" panose="020B0604020202020204" pitchFamily="34" charset="0"/>
                <a:ea typeface="ＭＳ Ｐゴシック" panose="020B0600070205080204" pitchFamily="34" charset="-128"/>
              </a:rPr>
              <a:t>a sexual act.</a:t>
            </a:r>
            <a:r>
              <a:rPr lang="en-US" altLang="en-US" sz="1100" dirty="0" smtClean="0">
                <a:latin typeface="Arial" panose="020B0604020202020204" pitchFamily="34" charset="0"/>
                <a:ea typeface="ＭＳ Ｐゴシック" panose="020B0600070205080204" pitchFamily="34" charset="-128"/>
              </a:rPr>
              <a:t>The same would excuse someone who is sexually gratified by some kind of normal non-sexual activity (e.g. washing a car, mowing the </a:t>
            </a:r>
            <a:r>
              <a:rPr lang="en-GB" altLang="en-US" sz="1100" dirty="0" smtClean="0">
                <a:latin typeface="Arial" panose="020B0604020202020204" pitchFamily="34" charset="0"/>
                <a:ea typeface="ＭＳ Ｐゴシック" panose="020B0600070205080204" pitchFamily="34" charset="-128"/>
              </a:rPr>
              <a:t>grass).</a:t>
            </a:r>
            <a:endParaRPr lang="en-US" altLang="en-US" sz="1100"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138719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719795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Sexual Gratification</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offence is intended to cover the situation where someone seeks sexual gratification not from the sexual act itself but rather from</a:t>
            </a:r>
          </a:p>
          <a:p>
            <a:r>
              <a:rPr lang="en-US" altLang="en-US" sz="1100" dirty="0" smtClean="0">
                <a:latin typeface="Arial" panose="020B0604020202020204" pitchFamily="34" charset="0"/>
                <a:ea typeface="ＭＳ Ｐゴシック" panose="020B0600070205080204" pitchFamily="34" charset="-128"/>
              </a:rPr>
              <a:t>the fact that he is performing that act in the presence or intended,</a:t>
            </a:r>
            <a:r>
              <a:rPr lang="en-GB" altLang="en-US" sz="1100" dirty="0" smtClean="0">
                <a:latin typeface="Arial" panose="020B0604020202020204" pitchFamily="34" charset="0"/>
                <a:ea typeface="ＭＳ Ｐゴシック" panose="020B0600070205080204" pitchFamily="34" charset="-128"/>
              </a:rPr>
              <a:t>presence of a child.</a:t>
            </a:r>
          </a:p>
          <a:p>
            <a:endParaRPr lang="en-GB"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The motive of sexual gratification is a necessary safeguard intended to avoid capturing those who engage in sexual activity in front of a child for a legitimate reason. For example, a teacher who sexually kisses his partner just outside the school gates, could be deemed to be engaging in sexual activity intentionally in front of a child and might otherwise be caught by the offence. But whether a "kiss"</a:t>
            </a:r>
          </a:p>
          <a:p>
            <a:r>
              <a:rPr lang="en-US" altLang="en-US" sz="1100" dirty="0" smtClean="0">
                <a:latin typeface="Arial" panose="020B0604020202020204" pitchFamily="34" charset="0"/>
                <a:ea typeface="ＭＳ Ｐゴシック" panose="020B0600070205080204" pitchFamily="34" charset="-128"/>
              </a:rPr>
              <a:t>(lips to lips) can be viewed as "sexual" within section 78 may be doubted; therefore, even if the teacher is sexually gratified by such</a:t>
            </a:r>
          </a:p>
          <a:p>
            <a:r>
              <a:rPr lang="en-US" altLang="en-US" sz="1100" dirty="0" smtClean="0">
                <a:latin typeface="Arial" panose="020B0604020202020204" pitchFamily="34" charset="0"/>
                <a:ea typeface="ＭＳ Ｐゴシック" panose="020B0600070205080204" pitchFamily="34" charset="-128"/>
              </a:rPr>
              <a:t>exhibitionism, it is not within section 11 unless the activities involve </a:t>
            </a:r>
            <a:r>
              <a:rPr lang="en-GB" altLang="en-US" sz="1100" dirty="0" smtClean="0">
                <a:latin typeface="Arial" panose="020B0604020202020204" pitchFamily="34" charset="0"/>
                <a:ea typeface="ＭＳ Ｐゴシック" panose="020B0600070205080204" pitchFamily="34" charset="-128"/>
              </a:rPr>
              <a:t>a sexual act.</a:t>
            </a:r>
          </a:p>
          <a:p>
            <a:r>
              <a:rPr lang="en-US" altLang="en-US" sz="1100" dirty="0" smtClean="0">
                <a:latin typeface="Arial" panose="020B0604020202020204" pitchFamily="34" charset="0"/>
                <a:ea typeface="ＭＳ Ｐゴシック" panose="020B0600070205080204" pitchFamily="34" charset="-128"/>
              </a:rPr>
              <a:t>The same would excuse someone who is sexually gratified by some kind of normal non-sexual activity (e.g. washing a car, mowing the</a:t>
            </a:r>
          </a:p>
          <a:p>
            <a:r>
              <a:rPr lang="en-GB" altLang="en-US" sz="1100" dirty="0" smtClean="0">
                <a:latin typeface="Arial" panose="020B0604020202020204" pitchFamily="34" charset="0"/>
                <a:ea typeface="ＭＳ Ｐゴシック" panose="020B0600070205080204" pitchFamily="34" charset="-128"/>
              </a:rPr>
              <a:t>grass).</a:t>
            </a:r>
            <a:endParaRPr lang="en-US" altLang="en-US" sz="1100" dirty="0" smtClean="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0471304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rPr>
              <a:t>Definition of ‘image’</a:t>
            </a:r>
          </a:p>
          <a:p>
            <a:r>
              <a:rPr lang="en-US" altLang="en-US" sz="1100" dirty="0" smtClean="0">
                <a:latin typeface="Arial" panose="020B0604020202020204" pitchFamily="34" charset="0"/>
                <a:ea typeface="ＭＳ Ｐゴシック" panose="020B0600070205080204" pitchFamily="34" charset="-128"/>
              </a:rPr>
              <a:t>79(4) "</a:t>
            </a:r>
            <a:r>
              <a:rPr lang="en-US" altLang="en-US" sz="1100" b="1" dirty="0" smtClean="0">
                <a:latin typeface="Arial" panose="020B0604020202020204" pitchFamily="34" charset="0"/>
                <a:ea typeface="ＭＳ Ｐゴシック" panose="020B0600070205080204" pitchFamily="34" charset="-128"/>
              </a:rPr>
              <a:t>Image</a:t>
            </a:r>
            <a:r>
              <a:rPr lang="en-US" altLang="en-US" sz="1100" dirty="0" smtClean="0">
                <a:latin typeface="Arial" panose="020B0604020202020204" pitchFamily="34" charset="0"/>
                <a:ea typeface="ＭＳ Ｐゴシック" panose="020B0600070205080204" pitchFamily="34" charset="-128"/>
              </a:rPr>
              <a:t>" means a moving or still image and includes an image produced by any means and, where the context permits, a </a:t>
            </a:r>
            <a:r>
              <a:rPr lang="en-GB" altLang="en-US" sz="1100" dirty="0" smtClean="0">
                <a:latin typeface="Arial" panose="020B0604020202020204" pitchFamily="34" charset="0"/>
                <a:ea typeface="ＭＳ Ｐゴシック" panose="020B0600070205080204" pitchFamily="34" charset="-128"/>
              </a:rPr>
              <a:t>three-dimensional image. </a:t>
            </a:r>
            <a:r>
              <a:rPr lang="en-US" altLang="en-US" sz="1100" dirty="0" smtClean="0">
                <a:latin typeface="Arial" panose="020B0604020202020204" pitchFamily="34" charset="0"/>
                <a:ea typeface="ＭＳ Ｐゴシック" panose="020B0600070205080204" pitchFamily="34" charset="-128"/>
              </a:rPr>
              <a:t>79(5) References to an image of a person include references to an image of an imaginary person.</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Where the child is aged 13 or over but under 16, the prosecution must prove that the defendant did not reasonably believe that they</a:t>
            </a:r>
          </a:p>
          <a:p>
            <a:r>
              <a:rPr lang="en-GB" altLang="en-US" sz="1100" dirty="0" smtClean="0">
                <a:latin typeface="Arial" panose="020B0604020202020204" pitchFamily="34" charset="0"/>
                <a:ea typeface="ＭＳ Ｐゴシック" panose="020B0600070205080204" pitchFamily="34" charset="-128"/>
              </a:rPr>
              <a:t>were 16 or over. </a:t>
            </a:r>
            <a:r>
              <a:rPr lang="en-US" altLang="en-US" sz="1100" dirty="0" smtClean="0">
                <a:latin typeface="Arial" panose="020B0604020202020204" pitchFamily="34" charset="0"/>
                <a:ea typeface="ＭＳ Ｐゴシック" panose="020B0600070205080204" pitchFamily="34" charset="-128"/>
              </a:rPr>
              <a:t>The definition of sexual activity is explained in section 78. A person who, for his own sexual gratification, forces a child to watch two people have sex, or who forces a child to watch a pornographic film, would commit this offence. This offence does not require any element of coercion, though it may be a factor in some cases. The offence is committed even where the child apparently consents to watching a sexual act.</a:t>
            </a:r>
          </a:p>
          <a:p>
            <a:r>
              <a:rPr lang="en-US" altLang="en-US" sz="1100" dirty="0" smtClean="0">
                <a:latin typeface="Arial" panose="020B0604020202020204" pitchFamily="34" charset="0"/>
                <a:ea typeface="ＭＳ Ｐゴシック" panose="020B0600070205080204" pitchFamily="34" charset="-128"/>
              </a:rPr>
              <a:t>In order for an offence to be committed, the adult must act for their own sexual gratification. This ensures that adults showing children</a:t>
            </a:r>
          </a:p>
          <a:p>
            <a:r>
              <a:rPr lang="en-US" altLang="en-US" sz="1100" dirty="0" smtClean="0">
                <a:latin typeface="Arial" panose="020B0604020202020204" pitchFamily="34" charset="0"/>
                <a:ea typeface="ＭＳ Ｐゴシック" panose="020B0600070205080204" pitchFamily="34" charset="-128"/>
              </a:rPr>
              <a:t>sex education material, either in a school or other setting, will not be liable for this offence.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598003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25374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3.jp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docmanager.pnld.co.uk/content/D13271.htm" TargetMode="External"/><Relationship Id="rId4" Type="http://schemas.openxmlformats.org/officeDocument/2006/relationships/hyperlink" Target="https://docmanager.pnld.co.uk/content/D13272.ht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docmanager.pnld.co.uk/content/D13272.htm"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docmanager.pnld.co.uk/content/D13271.ht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docmanager.pnld.co.uk/content/D13272.ht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5.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91402" y="1937681"/>
            <a:ext cx="4551903" cy="2554545"/>
          </a:xfrm>
          <a:prstGeom prst="rect">
            <a:avLst/>
          </a:prstGeom>
          <a:noFill/>
        </p:spPr>
        <p:txBody>
          <a:bodyPr wrap="square" rtlCol="0">
            <a:spAutoFit/>
          </a:bodyPr>
          <a:lstStyle/>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Sexual Offences Involving Children </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91402" y="243916"/>
            <a:ext cx="639323" cy="772105"/>
          </a:xfrm>
          <a:prstGeom prst="rect">
            <a:avLst/>
          </a:prstGeom>
        </p:spPr>
      </p:pic>
    </p:spTree>
    <p:extLst>
      <p:ext uri="{BB962C8B-B14F-4D97-AF65-F5344CB8AC3E}">
        <p14:creationId xmlns:p14="http://schemas.microsoft.com/office/powerpoint/2010/main" val="37277740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323044" y="962495"/>
            <a:ext cx="9856787" cy="5386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GB" altLang="en-US" sz="400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4000" dirty="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400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4000" dirty="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400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4000" dirty="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400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dirty="0">
                <a:solidFill>
                  <a:schemeClr val="tx1"/>
                </a:solidFill>
                <a:latin typeface="Arial" panose="020B0604020202020204" pitchFamily="34" charset="0"/>
                <a:ea typeface="ＭＳ Ｐゴシック" panose="020B0600070205080204" pitchFamily="34" charset="-128"/>
              </a:rPr>
              <a:t>Sections </a:t>
            </a:r>
            <a:r>
              <a:rPr lang="en-GB" altLang="en-US" dirty="0" smtClean="0">
                <a:solidFill>
                  <a:schemeClr val="tx1"/>
                </a:solidFill>
                <a:latin typeface="Arial" panose="020B0604020202020204" pitchFamily="34" charset="0"/>
                <a:ea typeface="ＭＳ Ｐゴシック" panose="020B0600070205080204" pitchFamily="34" charset="-128"/>
              </a:rPr>
              <a:t>9-12  Sexual </a:t>
            </a:r>
            <a:r>
              <a:rPr lang="en-GB" altLang="en-US" dirty="0">
                <a:solidFill>
                  <a:schemeClr val="tx1"/>
                </a:solidFill>
                <a:latin typeface="Arial" panose="020B0604020202020204" pitchFamily="34" charset="0"/>
                <a:ea typeface="ＭＳ Ｐゴシック" panose="020B0600070205080204" pitchFamily="34" charset="-128"/>
              </a:rPr>
              <a:t>Offences Act 2003</a:t>
            </a:r>
          </a:p>
          <a:p>
            <a:pPr algn="ctr" eaLnBrk="0" fontAlgn="base" hangingPunct="0">
              <a:spcBef>
                <a:spcPct val="0"/>
              </a:spcBef>
              <a:spcAft>
                <a:spcPct val="0"/>
              </a:spcAft>
              <a:buFontTx/>
              <a:buNone/>
            </a:pPr>
            <a:endParaRPr lang="en-GB" altLang="en-US" sz="4000" dirty="0" smtClean="0">
              <a:solidFill>
                <a:srgbClr val="FF0000"/>
              </a:solidFill>
              <a:latin typeface="Arial" panose="020B0604020202020204" pitchFamily="34" charset="0"/>
              <a:ea typeface="ＭＳ Ｐゴシック" panose="020B0600070205080204" pitchFamily="34" charset="-128"/>
            </a:endParaRPr>
          </a:p>
        </p:txBody>
      </p:sp>
      <p:pic>
        <p:nvPicPr>
          <p:cNvPr id="3" name="Picture 2"/>
          <p:cNvPicPr>
            <a:picLocks noChangeAspect="1"/>
          </p:cNvPicPr>
          <p:nvPr/>
        </p:nvPicPr>
        <p:blipFill>
          <a:blip r:embed="rId4"/>
          <a:stretch>
            <a:fillRect/>
          </a:stretch>
        </p:blipFill>
        <p:spPr>
          <a:xfrm>
            <a:off x="4216772" y="1796540"/>
            <a:ext cx="4069332" cy="2818389"/>
          </a:xfrm>
          <a:prstGeom prst="rect">
            <a:avLst/>
          </a:prstGeom>
        </p:spPr>
      </p:pic>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Offences Involving Children</a:t>
            </a:r>
            <a:endParaRPr lang="en-GB" sz="36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7655" y="859038"/>
            <a:ext cx="3076844" cy="20080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2083" y="887551"/>
            <a:ext cx="3076845" cy="19794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26510" y="832719"/>
            <a:ext cx="3076845" cy="20343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26511" y="3222079"/>
            <a:ext cx="3076845" cy="2342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82083" y="3291090"/>
            <a:ext cx="3076845" cy="2342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37655" y="3291090"/>
            <a:ext cx="3076845" cy="2342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396815" y="2251792"/>
            <a:ext cx="1142137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Section 9 Sexual</a:t>
            </a:r>
            <a:r>
              <a:rPr lang="en-GB" altLang="en-US" b="0" dirty="0" smtClean="0">
                <a:solidFill>
                  <a:srgbClr val="FFFFFF"/>
                </a:solidFill>
                <a:latin typeface="Arial" panose="020B0604020202020204" pitchFamily="34" charset="0"/>
                <a:ea typeface="ＭＳ Ｐゴシック" panose="020B0600070205080204" pitchFamily="34" charset="-128"/>
              </a:rPr>
              <a:t> </a:t>
            </a:r>
            <a:r>
              <a:rPr lang="en-GB" altLang="en-US" b="0" dirty="0" smtClean="0">
                <a:solidFill>
                  <a:schemeClr val="tx1"/>
                </a:solidFill>
                <a:latin typeface="Arial" panose="020B0604020202020204" pitchFamily="34" charset="0"/>
                <a:ea typeface="ＭＳ Ｐゴシック" panose="020B0600070205080204" pitchFamily="34" charset="-128"/>
              </a:rPr>
              <a:t>Act 2003</a:t>
            </a:r>
          </a:p>
        </p:txBody>
      </p:sp>
      <p:sp>
        <p:nvSpPr>
          <p:cNvPr id="4" name="TextBox 4"/>
          <p:cNvSpPr txBox="1">
            <a:spLocks noChangeArrowheads="1"/>
          </p:cNvSpPr>
          <p:nvPr/>
        </p:nvSpPr>
        <p:spPr bwMode="auto">
          <a:xfrm>
            <a:off x="396815" y="3053092"/>
            <a:ext cx="11421374" cy="2000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Triable on indictment</a:t>
            </a:r>
          </a:p>
          <a:p>
            <a:pPr algn="ctr" eaLnBrk="0" fontAlgn="base" hangingPunct="0">
              <a:spcBef>
                <a:spcPct val="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Power of arrest without warrant – constables/ other persons</a:t>
            </a:r>
          </a:p>
        </p:txBody>
      </p:sp>
      <p:pic>
        <p:nvPicPr>
          <p:cNvPr id="5" name="Picture 4"/>
          <p:cNvPicPr>
            <a:picLocks noChangeAspect="1"/>
          </p:cNvPicPr>
          <p:nvPr/>
        </p:nvPicPr>
        <p:blipFill>
          <a:blip r:embed="rId4"/>
          <a:stretch>
            <a:fillRect/>
          </a:stretch>
        </p:blipFill>
        <p:spPr>
          <a:xfrm>
            <a:off x="906134" y="2482624"/>
            <a:ext cx="2857500" cy="1600200"/>
          </a:xfrm>
          <a:prstGeom prst="rect">
            <a:avLst/>
          </a:prstGeom>
        </p:spPr>
      </p:pic>
      <p:pic>
        <p:nvPicPr>
          <p:cNvPr id="6" name="Picture 5"/>
          <p:cNvPicPr>
            <a:picLocks noChangeAspect="1"/>
          </p:cNvPicPr>
          <p:nvPr/>
        </p:nvPicPr>
        <p:blipFill>
          <a:blip r:embed="rId5"/>
          <a:stretch>
            <a:fillRect/>
          </a:stretch>
        </p:blipFill>
        <p:spPr>
          <a:xfrm>
            <a:off x="8546363" y="2251792"/>
            <a:ext cx="2621507" cy="1743607"/>
          </a:xfrm>
          <a:prstGeom prst="rect">
            <a:avLst/>
          </a:prstGeom>
        </p:spPr>
      </p:pic>
      <p:sp>
        <p:nvSpPr>
          <p:cNvPr id="7" name="TextBox 6"/>
          <p:cNvSpPr txBox="1"/>
          <p:nvPr/>
        </p:nvSpPr>
        <p:spPr>
          <a:xfrm>
            <a:off x="2084791" y="67847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Sexual Activity with a Child</a:t>
            </a:r>
            <a:endParaRPr lang="en-GB" sz="3600" b="1" dirty="0">
              <a:solidFill>
                <a:schemeClr val="bg1"/>
              </a:solidFill>
            </a:endParaRPr>
          </a:p>
        </p:txBody>
      </p:sp>
    </p:spTree>
    <p:extLst>
      <p:ext uri="{BB962C8B-B14F-4D97-AF65-F5344CB8AC3E}">
        <p14:creationId xmlns:p14="http://schemas.microsoft.com/office/powerpoint/2010/main" val="37803151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365326" y="1134885"/>
            <a:ext cx="943393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US" altLang="en-US" sz="2800" b="0" dirty="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person aged 18 or over (A) commits an offence if:</a:t>
            </a:r>
          </a:p>
          <a:p>
            <a:pPr algn="ctr" eaLnBrk="0" fontAlgn="base" hangingPunct="0">
              <a:spcBef>
                <a:spcPct val="0"/>
              </a:spcBef>
              <a:spcAft>
                <a:spcPct val="0"/>
              </a:spcAft>
              <a:buFontTx/>
              <a:buNone/>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marL="514350" indent="-514350" algn="ctr" eaLnBrk="0" fontAlgn="base" hangingPunct="0">
              <a:spcBef>
                <a:spcPct val="0"/>
              </a:spcBef>
              <a:spcAft>
                <a:spcPct val="0"/>
              </a:spcAft>
              <a:buFont typeface="+mj-lt"/>
              <a:buAutoNum type="alphaLcParenR"/>
            </a:pPr>
            <a:r>
              <a:rPr lang="en-US" altLang="en-US" b="0" dirty="0">
                <a:solidFill>
                  <a:schemeClr val="tx1"/>
                </a:solidFill>
                <a:latin typeface="Arial" panose="020B0604020202020204" pitchFamily="34" charset="0"/>
                <a:ea typeface="ＭＳ Ｐゴシック" panose="020B0600070205080204" pitchFamily="34" charset="-128"/>
              </a:rPr>
              <a:t>H</a:t>
            </a:r>
            <a:r>
              <a:rPr lang="en-US" altLang="en-US" b="0" dirty="0" smtClean="0">
                <a:solidFill>
                  <a:schemeClr val="tx1"/>
                </a:solidFill>
                <a:latin typeface="Arial" panose="020B0604020202020204" pitchFamily="34" charset="0"/>
                <a:ea typeface="ＭＳ Ｐゴシック" panose="020B0600070205080204" pitchFamily="34" charset="-128"/>
              </a:rPr>
              <a:t>e intentionally </a:t>
            </a:r>
            <a:r>
              <a:rPr lang="en-US" altLang="en-US" b="0" dirty="0" smtClean="0">
                <a:solidFill>
                  <a:srgbClr val="FF0000"/>
                </a:solidFill>
                <a:latin typeface="Arial" panose="020B0604020202020204" pitchFamily="34" charset="0"/>
                <a:ea typeface="ＭＳ Ｐゴシック" panose="020B0600070205080204" pitchFamily="34" charset="-128"/>
                <a:hlinkClick r:id="rId4"/>
              </a:rPr>
              <a:t>touches</a:t>
            </a:r>
            <a:r>
              <a:rPr lang="en-US" altLang="en-US" b="0" dirty="0" smtClean="0">
                <a:solidFill>
                  <a:srgbClr val="FF0000"/>
                </a:solidFill>
                <a:latin typeface="Arial" panose="020B0604020202020204" pitchFamily="34" charset="0"/>
                <a:ea typeface="ＭＳ Ｐゴシック" panose="020B0600070205080204" pitchFamily="34" charset="-128"/>
              </a:rPr>
              <a:t> </a:t>
            </a:r>
            <a:r>
              <a:rPr lang="en-US" altLang="en-US" b="0" dirty="0" smtClean="0">
                <a:solidFill>
                  <a:schemeClr val="tx1"/>
                </a:solidFill>
                <a:latin typeface="Arial" panose="020B0604020202020204" pitchFamily="34" charset="0"/>
                <a:ea typeface="ＭＳ Ｐゴシック" panose="020B0600070205080204" pitchFamily="34" charset="-128"/>
              </a:rPr>
              <a:t>another person (B) </a:t>
            </a:r>
            <a:endParaRPr lang="en-US" altLang="en-US" b="0" dirty="0">
              <a:solidFill>
                <a:schemeClr val="tx1"/>
              </a:solidFill>
              <a:latin typeface="Arial" panose="020B0604020202020204" pitchFamily="34" charset="0"/>
              <a:ea typeface="ＭＳ Ｐゴシック" panose="020B0600070205080204" pitchFamily="34" charset="-128"/>
            </a:endParaRPr>
          </a:p>
          <a:p>
            <a:pPr marL="514350" indent="-514350" algn="ctr"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The touching is </a:t>
            </a:r>
            <a:r>
              <a:rPr lang="en-US" altLang="en-US" b="0" dirty="0" smtClean="0">
                <a:solidFill>
                  <a:schemeClr val="tx1"/>
                </a:solidFill>
                <a:latin typeface="Arial" panose="020B0604020202020204" pitchFamily="34" charset="0"/>
                <a:ea typeface="ＭＳ Ｐゴシック" panose="020B0600070205080204" pitchFamily="34" charset="-128"/>
                <a:hlinkClick r:id="rId5"/>
              </a:rPr>
              <a:t>sexual</a:t>
            </a:r>
            <a:r>
              <a:rPr lang="en-US" altLang="en-US" b="0" dirty="0" smtClean="0">
                <a:solidFill>
                  <a:schemeClr val="tx1"/>
                </a:solidFill>
                <a:latin typeface="Arial" panose="020B0604020202020204" pitchFamily="34" charset="0"/>
                <a:ea typeface="ＭＳ Ｐゴシック" panose="020B0600070205080204" pitchFamily="34" charset="-128"/>
              </a:rPr>
              <a:t>, and </a:t>
            </a:r>
          </a:p>
          <a:p>
            <a:pPr algn="ctr" eaLnBrk="0" fontAlgn="base" hangingPunct="0">
              <a:spcBef>
                <a:spcPct val="0"/>
              </a:spcBef>
              <a:spcAft>
                <a:spcPct val="0"/>
              </a:spcAft>
              <a:buNone/>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None/>
            </a:pPr>
            <a:r>
              <a:rPr lang="en-US" altLang="en-US" b="0" dirty="0" smtClean="0">
                <a:solidFill>
                  <a:schemeClr val="tx1"/>
                </a:solidFill>
                <a:latin typeface="Arial" panose="020B0604020202020204" pitchFamily="34" charset="0"/>
                <a:ea typeface="ＭＳ Ｐゴシック" panose="020B0600070205080204" pitchFamily="34" charset="-128"/>
              </a:rPr>
              <a:t>Either </a:t>
            </a:r>
          </a:p>
          <a:p>
            <a:pPr marL="514350" indent="-514350" algn="ctr" eaLnBrk="0" fontAlgn="base" hangingPunct="0">
              <a:spcBef>
                <a:spcPct val="0"/>
              </a:spcBef>
              <a:spcAft>
                <a:spcPct val="0"/>
              </a:spcAft>
              <a:buFont typeface="+mj-lt"/>
              <a:buAutoNum type="alphaLcParenR" startAt="3"/>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marL="571500" indent="-571500" algn="ctr" eaLnBrk="0" fontAlgn="base" hangingPunct="0">
              <a:spcBef>
                <a:spcPct val="0"/>
              </a:spcBef>
              <a:spcAft>
                <a:spcPct val="0"/>
              </a:spcAft>
              <a:buFont typeface="+mj-lt"/>
              <a:buAutoNum type="romanLcPeriod"/>
            </a:pPr>
            <a:r>
              <a:rPr lang="en-US" altLang="en-US" b="0" dirty="0" smtClean="0">
                <a:solidFill>
                  <a:schemeClr val="tx1"/>
                </a:solidFill>
                <a:latin typeface="Arial" panose="020B0604020202020204" pitchFamily="34" charset="0"/>
                <a:ea typeface="ＭＳ Ｐゴシック" panose="020B0600070205080204" pitchFamily="34" charset="-128"/>
              </a:rPr>
              <a:t>B is under 16 and A does not reasonably believe that B is 16 or over, or </a:t>
            </a:r>
            <a:endParaRPr lang="en-US" altLang="en-US" b="0" dirty="0">
              <a:solidFill>
                <a:schemeClr val="tx1"/>
              </a:solidFill>
              <a:latin typeface="Arial" panose="020B0604020202020204" pitchFamily="34" charset="0"/>
              <a:ea typeface="ＭＳ Ｐゴシック" panose="020B0600070205080204" pitchFamily="34" charset="-128"/>
            </a:endParaRPr>
          </a:p>
          <a:p>
            <a:pPr marL="571500" indent="-571500" algn="ctr" eaLnBrk="0" fontAlgn="base" hangingPunct="0">
              <a:spcBef>
                <a:spcPct val="0"/>
              </a:spcBef>
              <a:spcAft>
                <a:spcPct val="0"/>
              </a:spcAft>
              <a:buFont typeface="+mj-lt"/>
              <a:buAutoNum type="romanLcPeriod"/>
            </a:pPr>
            <a:r>
              <a:rPr lang="en-US" altLang="en-US" b="0" dirty="0" smtClean="0">
                <a:solidFill>
                  <a:schemeClr val="tx1"/>
                </a:solidFill>
                <a:latin typeface="Arial" panose="020B0604020202020204" pitchFamily="34" charset="0"/>
                <a:ea typeface="ＭＳ Ｐゴシック" panose="020B0600070205080204" pitchFamily="34" charset="-128"/>
              </a:rPr>
              <a:t>B is under 13. </a:t>
            </a:r>
          </a:p>
          <a:p>
            <a:pPr eaLnBrk="0" fontAlgn="base" hangingPunct="0">
              <a:spcBef>
                <a:spcPct val="0"/>
              </a:spcBef>
              <a:spcAft>
                <a:spcPct val="0"/>
              </a:spcAft>
              <a:buFontTx/>
              <a:buNone/>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9 (1)</a:t>
            </a:r>
            <a:endParaRPr lang="en-GB" sz="36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fade">
                                      <p:cBhvr>
                                        <p:cTn id="7" dur="500"/>
                                        <p:tgtEl>
                                          <p:spTgt spid="2">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500"/>
                                        <p:tgtEl>
                                          <p:spTgt spid="2">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animEffect transition="in" filter="fade">
                                      <p:cBhvr>
                                        <p:cTn id="27"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1698326" y="1674574"/>
            <a:ext cx="9188210"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US" altLang="en-US" sz="2800" b="0" dirty="0">
              <a:solidFill>
                <a:schemeClr val="tx1"/>
              </a:solidFill>
              <a:latin typeface="Arial" panose="020B0604020202020204" pitchFamily="34" charset="0"/>
              <a:ea typeface="ＭＳ Ｐゴシック" panose="020B0600070205080204" pitchFamily="34" charset="-128"/>
            </a:endParaRPr>
          </a:p>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person guilty of an offence under this section, if the touching involved:</a:t>
            </a:r>
          </a:p>
          <a:p>
            <a:pPr eaLnBrk="0" fontAlgn="base" hangingPunct="0">
              <a:spcBef>
                <a:spcPct val="0"/>
              </a:spcBef>
              <a:spcAft>
                <a:spcPct val="0"/>
              </a:spcAft>
              <a:buFontTx/>
              <a:buNone/>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a:t>
            </a:r>
            <a:r>
              <a:rPr lang="en-US" altLang="en-US" b="0" dirty="0" smtClean="0">
                <a:solidFill>
                  <a:schemeClr val="tx1"/>
                </a:solidFill>
                <a:latin typeface="Arial" panose="020B0604020202020204" pitchFamily="34" charset="0"/>
                <a:ea typeface="ＭＳ Ｐゴシック" panose="020B0600070205080204" pitchFamily="34" charset="-128"/>
                <a:hlinkClick r:id="rId4"/>
              </a:rPr>
              <a:t>penetration</a:t>
            </a:r>
            <a:r>
              <a:rPr lang="en-US" altLang="en-US" b="0" dirty="0" smtClean="0">
                <a:solidFill>
                  <a:schemeClr val="tx1"/>
                </a:solidFill>
                <a:latin typeface="Arial" panose="020B0604020202020204" pitchFamily="34" charset="0"/>
                <a:ea typeface="ＭＳ Ｐゴシック" panose="020B0600070205080204" pitchFamily="34" charset="-128"/>
              </a:rPr>
              <a:t> of B's anus or </a:t>
            </a:r>
            <a:r>
              <a:rPr lang="en-US" altLang="en-US" b="0" dirty="0" smtClean="0">
                <a:solidFill>
                  <a:srgbClr val="FF0000"/>
                </a:solidFill>
                <a:latin typeface="Arial" panose="020B0604020202020204" pitchFamily="34" charset="0"/>
                <a:ea typeface="ＭＳ Ｐゴシック" panose="020B0600070205080204" pitchFamily="34" charset="-128"/>
                <a:hlinkClick r:id="rId4"/>
              </a:rPr>
              <a:t>vagina</a:t>
            </a:r>
            <a:r>
              <a:rPr lang="en-US" altLang="en-US" b="0" dirty="0" smtClean="0">
                <a:solidFill>
                  <a:schemeClr val="tx1"/>
                </a:solidFill>
                <a:latin typeface="Arial" panose="020B0604020202020204" pitchFamily="34" charset="0"/>
                <a:ea typeface="ＭＳ Ｐゴシック" panose="020B0600070205080204" pitchFamily="34" charset="-128"/>
              </a:rPr>
              <a:t> with a </a:t>
            </a:r>
            <a:r>
              <a:rPr lang="en-US" altLang="en-US" b="0" dirty="0" smtClean="0">
                <a:solidFill>
                  <a:srgbClr val="FF0000"/>
                </a:solidFill>
                <a:latin typeface="Arial" panose="020B0604020202020204" pitchFamily="34" charset="0"/>
                <a:ea typeface="ＭＳ Ｐゴシック" panose="020B0600070205080204" pitchFamily="34" charset="-128"/>
                <a:hlinkClick r:id="rId4"/>
              </a:rPr>
              <a:t>part of A's body</a:t>
            </a:r>
            <a:r>
              <a:rPr lang="en-US" altLang="en-US" b="0" dirty="0" smtClean="0">
                <a:solidFill>
                  <a:srgbClr val="FF0000"/>
                </a:solidFill>
                <a:latin typeface="Arial" panose="020B0604020202020204" pitchFamily="34" charset="0"/>
                <a:ea typeface="ＭＳ Ｐゴシック" panose="020B0600070205080204" pitchFamily="34" charset="-128"/>
              </a:rPr>
              <a:t> </a:t>
            </a:r>
            <a:r>
              <a:rPr lang="en-US" altLang="en-US" b="0" dirty="0" smtClean="0">
                <a:solidFill>
                  <a:schemeClr val="tx1"/>
                </a:solidFill>
                <a:latin typeface="Arial" panose="020B0604020202020204" pitchFamily="34" charset="0"/>
                <a:ea typeface="ＭＳ Ｐゴシック" panose="020B0600070205080204" pitchFamily="34" charset="-128"/>
              </a:rPr>
              <a:t>or anything else </a:t>
            </a:r>
            <a:br>
              <a:rPr lang="en-US" altLang="en-US" b="0" dirty="0" smtClean="0">
                <a:solidFill>
                  <a:schemeClr val="tx1"/>
                </a:solidFill>
                <a:latin typeface="Arial" panose="020B0604020202020204" pitchFamily="34" charset="0"/>
                <a:ea typeface="ＭＳ Ｐゴシック" panose="020B0600070205080204" pitchFamily="34" charset="-128"/>
              </a:rPr>
            </a:br>
            <a:r>
              <a:rPr lang="en-US" altLang="en-US" b="0" dirty="0" smtClean="0">
                <a:solidFill>
                  <a:schemeClr val="tx1"/>
                </a:solidFill>
                <a:latin typeface="Arial" panose="020B0604020202020204" pitchFamily="34" charset="0"/>
                <a:ea typeface="ＭＳ Ｐゴシック" panose="020B0600070205080204" pitchFamily="34" charset="-128"/>
              </a:rPr>
              <a:t>(b) penetration of B's mouth with A's penis, </a:t>
            </a:r>
            <a:br>
              <a:rPr lang="en-US" altLang="en-US" b="0" dirty="0" smtClean="0">
                <a:solidFill>
                  <a:schemeClr val="tx1"/>
                </a:solidFill>
                <a:latin typeface="Arial" panose="020B0604020202020204" pitchFamily="34" charset="0"/>
                <a:ea typeface="ＭＳ Ｐゴシック" panose="020B0600070205080204" pitchFamily="34" charset="-128"/>
              </a:rPr>
            </a:br>
            <a:r>
              <a:rPr lang="en-US" altLang="en-US" b="0" dirty="0" smtClean="0">
                <a:solidFill>
                  <a:schemeClr val="tx1"/>
                </a:solidFill>
                <a:latin typeface="Arial" panose="020B0604020202020204" pitchFamily="34" charset="0"/>
                <a:ea typeface="ＭＳ Ｐゴシック" panose="020B0600070205080204" pitchFamily="34" charset="-128"/>
              </a:rPr>
              <a:t>(c) penetration of A's anus or vagina with a part of B's body, or </a:t>
            </a:r>
            <a:br>
              <a:rPr lang="en-US" altLang="en-US" b="0" dirty="0" smtClean="0">
                <a:solidFill>
                  <a:schemeClr val="tx1"/>
                </a:solidFill>
                <a:latin typeface="Arial" panose="020B0604020202020204" pitchFamily="34" charset="0"/>
                <a:ea typeface="ＭＳ Ｐゴシック" panose="020B0600070205080204" pitchFamily="34" charset="-128"/>
              </a:rPr>
            </a:br>
            <a:r>
              <a:rPr lang="en-US" altLang="en-US" b="0" dirty="0" smtClean="0">
                <a:solidFill>
                  <a:schemeClr val="tx1"/>
                </a:solidFill>
                <a:latin typeface="Arial" panose="020B0604020202020204" pitchFamily="34" charset="0"/>
                <a:ea typeface="ＭＳ Ｐゴシック" panose="020B0600070205080204" pitchFamily="34" charset="-128"/>
              </a:rPr>
              <a:t>(d) penetration of A's mouth with B's penis</a:t>
            </a:r>
          </a:p>
          <a:p>
            <a:pPr eaLnBrk="0" fontAlgn="base" hangingPunct="0">
              <a:spcBef>
                <a:spcPct val="0"/>
              </a:spcBef>
              <a:spcAft>
                <a:spcPct val="0"/>
              </a:spcAft>
              <a:buFontTx/>
              <a:buNone/>
            </a:pPr>
            <a:endParaRPr lang="en-GB" altLang="en-US" b="0" dirty="0" smtClean="0">
              <a:solidFill>
                <a:srgbClr val="FFFF00"/>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2007822" y="4714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9 (2)</a:t>
            </a:r>
            <a:endParaRPr lang="en-GB" sz="3600" b="1" dirty="0">
              <a:solidFill>
                <a:schemeClr val="bg1"/>
              </a:solidFill>
            </a:endParaRPr>
          </a:p>
        </p:txBody>
      </p:sp>
    </p:spTree>
    <p:extLst>
      <p:ext uri="{BB962C8B-B14F-4D97-AF65-F5344CB8AC3E}">
        <p14:creationId xmlns:p14="http://schemas.microsoft.com/office/powerpoint/2010/main" val="78530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fade">
                                      <p:cBhvr>
                                        <p:cTn id="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883542" y="2047051"/>
            <a:ext cx="8742555"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GB" altLang="en-US" sz="2800" b="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sz="2800" b="0" dirty="0" smtClean="0">
                <a:solidFill>
                  <a:srgbClr val="002060"/>
                </a:solidFill>
                <a:latin typeface="Arial" panose="020B0604020202020204" pitchFamily="34" charset="0"/>
                <a:ea typeface="ＭＳ Ｐゴシック" panose="020B0600070205080204" pitchFamily="34" charset="-128"/>
              </a:rPr>
              <a:t>Section 9 of the Sexual Offences Act 2003 makes it an offence for ….</a:t>
            </a:r>
          </a:p>
          <a:p>
            <a:pPr algn="ctr" eaLnBrk="0" fontAlgn="base" hangingPunct="0">
              <a:spcBef>
                <a:spcPct val="0"/>
              </a:spcBef>
              <a:spcAft>
                <a:spcPct val="0"/>
              </a:spcAft>
              <a:buFontTx/>
              <a:buNone/>
            </a:pPr>
            <a:endParaRPr lang="en-GB" altLang="en-US" sz="2800" b="0" dirty="0" smtClean="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sz="2800" b="0" dirty="0" smtClean="0">
                <a:solidFill>
                  <a:srgbClr val="002060"/>
                </a:solidFill>
                <a:latin typeface="Arial" panose="020B0604020202020204" pitchFamily="34" charset="0"/>
                <a:ea typeface="ＭＳ Ｐゴシック" panose="020B0600070205080204" pitchFamily="34" charset="-128"/>
              </a:rPr>
              <a:t>…. </a:t>
            </a:r>
            <a:r>
              <a:rPr lang="en-GB" altLang="en-US" sz="2800" b="0" dirty="0">
                <a:solidFill>
                  <a:srgbClr val="002060"/>
                </a:solidFill>
                <a:latin typeface="Arial" panose="020B0604020202020204" pitchFamily="34" charset="0"/>
                <a:ea typeface="ＭＳ Ｐゴシック" panose="020B0600070205080204" pitchFamily="34" charset="-128"/>
              </a:rPr>
              <a:t>a</a:t>
            </a:r>
            <a:r>
              <a:rPr lang="en-GB" altLang="en-US" sz="2800" b="0" dirty="0" smtClean="0">
                <a:solidFill>
                  <a:srgbClr val="002060"/>
                </a:solidFill>
                <a:latin typeface="Arial" panose="020B0604020202020204" pitchFamily="34" charset="0"/>
                <a:ea typeface="ＭＳ Ｐゴシック" panose="020B0600070205080204" pitchFamily="34" charset="-128"/>
              </a:rPr>
              <a:t> person aged 18 or over to intentionally engage in sexual touching of a child under 16 years.</a:t>
            </a:r>
          </a:p>
        </p:txBody>
      </p:sp>
      <p:sp>
        <p:nvSpPr>
          <p:cNvPr id="3" name="TextBox 2"/>
          <p:cNvSpPr txBox="1"/>
          <p:nvPr/>
        </p:nvSpPr>
        <p:spPr>
          <a:xfrm>
            <a:off x="2059580" y="658848"/>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To summarise …..</a:t>
            </a:r>
            <a:endParaRPr lang="en-GB" sz="3600" b="1" dirty="0">
              <a:solidFill>
                <a:schemeClr val="bg1"/>
              </a:solidFill>
            </a:endParaRPr>
          </a:p>
        </p:txBody>
      </p:sp>
    </p:spTree>
    <p:extLst>
      <p:ext uri="{BB962C8B-B14F-4D97-AF65-F5344CB8AC3E}">
        <p14:creationId xmlns:p14="http://schemas.microsoft.com/office/powerpoint/2010/main" val="77680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2"/>
          <p:cNvSpPr txBox="1">
            <a:spLocks noChangeArrowheads="1"/>
          </p:cNvSpPr>
          <p:nvPr/>
        </p:nvSpPr>
        <p:spPr bwMode="auto">
          <a:xfrm>
            <a:off x="2817892" y="2284261"/>
            <a:ext cx="6652859" cy="523220"/>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dirty="0" smtClean="0">
                <a:solidFill>
                  <a:schemeClr val="tx1"/>
                </a:solidFill>
                <a:latin typeface="Arial" panose="020B0604020202020204" pitchFamily="34" charset="0"/>
                <a:ea typeface="ＭＳ Ｐゴシック" panose="020B0600070205080204" pitchFamily="34" charset="-128"/>
              </a:rPr>
              <a:t>Section 10 Sexual Offences Act 2003</a:t>
            </a:r>
          </a:p>
        </p:txBody>
      </p:sp>
      <p:sp>
        <p:nvSpPr>
          <p:cNvPr id="5" name="TextBox 3"/>
          <p:cNvSpPr txBox="1">
            <a:spLocks noChangeArrowheads="1"/>
          </p:cNvSpPr>
          <p:nvPr/>
        </p:nvSpPr>
        <p:spPr bwMode="auto">
          <a:xfrm>
            <a:off x="1025912" y="3268143"/>
            <a:ext cx="10236820"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Where Penetration Involved – </a:t>
            </a:r>
            <a:r>
              <a:rPr lang="en-GB" altLang="en-US" sz="2800" dirty="0" smtClean="0">
                <a:solidFill>
                  <a:schemeClr val="tx1"/>
                </a:solidFill>
                <a:latin typeface="Arial" panose="020B0604020202020204" pitchFamily="34" charset="0"/>
                <a:ea typeface="ＭＳ Ｐゴシック" panose="020B0600070205080204" pitchFamily="34" charset="-128"/>
              </a:rPr>
              <a:t>Indictment only</a:t>
            </a:r>
          </a:p>
          <a:p>
            <a:pPr algn="ctr" eaLnBrk="0" fontAlgn="base" hangingPunct="0">
              <a:spcBef>
                <a:spcPct val="0"/>
              </a:spcBef>
              <a:spcAft>
                <a:spcPct val="0"/>
              </a:spcAft>
              <a:buFontTx/>
              <a:buNone/>
            </a:pPr>
            <a:r>
              <a:rPr lang="en-GB" altLang="en-US" sz="2800" b="0" dirty="0">
                <a:solidFill>
                  <a:schemeClr val="tx1"/>
                </a:solidFill>
                <a:latin typeface="Arial" panose="020B0604020202020204" pitchFamily="34" charset="0"/>
                <a:ea typeface="ＭＳ Ｐゴシック" panose="020B0600070205080204" pitchFamily="34" charset="-128"/>
              </a:rPr>
              <a:t>o</a:t>
            </a:r>
            <a:r>
              <a:rPr lang="en-GB" altLang="en-US" sz="2800" b="0" dirty="0" smtClean="0">
                <a:solidFill>
                  <a:schemeClr val="tx1"/>
                </a:solidFill>
                <a:latin typeface="Arial" panose="020B0604020202020204" pitchFamily="34" charset="0"/>
                <a:ea typeface="ＭＳ Ｐゴシック" panose="020B0600070205080204" pitchFamily="34" charset="-128"/>
              </a:rPr>
              <a:t>therwise </a:t>
            </a:r>
            <a:r>
              <a:rPr lang="en-GB" altLang="en-US" sz="2800" b="0" dirty="0">
                <a:solidFill>
                  <a:schemeClr val="tx1"/>
                </a:solidFill>
                <a:latin typeface="Arial" panose="020B0604020202020204" pitchFamily="34" charset="0"/>
                <a:ea typeface="ＭＳ Ｐゴシック" panose="020B0600070205080204" pitchFamily="34" charset="-128"/>
              </a:rPr>
              <a:t>e</a:t>
            </a:r>
            <a:r>
              <a:rPr lang="en-GB" altLang="en-US" sz="2800" b="0" dirty="0" smtClean="0">
                <a:solidFill>
                  <a:schemeClr val="tx1"/>
                </a:solidFill>
                <a:latin typeface="Arial" panose="020B0604020202020204" pitchFamily="34" charset="0"/>
                <a:ea typeface="ＭＳ Ｐゴシック" panose="020B0600070205080204" pitchFamily="34" charset="-128"/>
              </a:rPr>
              <a:t>ither </a:t>
            </a:r>
            <a:r>
              <a:rPr lang="en-GB" altLang="en-US" sz="2800" b="0" dirty="0">
                <a:solidFill>
                  <a:schemeClr val="tx1"/>
                </a:solidFill>
                <a:latin typeface="Arial" panose="020B0604020202020204" pitchFamily="34" charset="0"/>
                <a:ea typeface="ＭＳ Ｐゴシック" panose="020B0600070205080204" pitchFamily="34" charset="-128"/>
              </a:rPr>
              <a:t>w</a:t>
            </a:r>
            <a:r>
              <a:rPr lang="en-GB" altLang="en-US" sz="2800" b="0" dirty="0" smtClean="0">
                <a:solidFill>
                  <a:schemeClr val="tx1"/>
                </a:solidFill>
                <a:latin typeface="Arial" panose="020B0604020202020204" pitchFamily="34" charset="0"/>
                <a:ea typeface="ＭＳ Ｐゴシック" panose="020B0600070205080204" pitchFamily="34" charset="-128"/>
              </a:rPr>
              <a:t>ay.</a:t>
            </a:r>
          </a:p>
          <a:p>
            <a:pPr algn="ctr" eaLnBrk="0" fontAlgn="base" hangingPunct="0">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rPr>
              <a:t>Power of arrest without warrant – constables/ other persons.</a:t>
            </a:r>
          </a:p>
        </p:txBody>
      </p:sp>
      <p:sp>
        <p:nvSpPr>
          <p:cNvPr id="6" name="TextBox 5"/>
          <p:cNvSpPr txBox="1"/>
          <p:nvPr/>
        </p:nvSpPr>
        <p:spPr>
          <a:xfrm>
            <a:off x="1025912" y="623271"/>
            <a:ext cx="10236820"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Causing or Inciting a Child to Engage in Sexual Activity</a:t>
            </a:r>
            <a:endParaRPr lang="en-GB" sz="3600" b="1" dirty="0">
              <a:solidFill>
                <a:schemeClr val="bg1"/>
              </a:solidFill>
            </a:endParaRPr>
          </a:p>
        </p:txBody>
      </p:sp>
    </p:spTree>
    <p:extLst>
      <p:ext uri="{BB962C8B-B14F-4D97-AF65-F5344CB8AC3E}">
        <p14:creationId xmlns:p14="http://schemas.microsoft.com/office/powerpoint/2010/main" val="82531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1579686" y="1445668"/>
            <a:ext cx="9456234"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a:t>
            </a:r>
            <a:r>
              <a:rPr lang="en-US" altLang="en-US" b="0" dirty="0">
                <a:solidFill>
                  <a:schemeClr val="tx1"/>
                </a:solidFill>
                <a:latin typeface="Arial" panose="020B0604020202020204" pitchFamily="34" charset="0"/>
                <a:ea typeface="ＭＳ Ｐゴシック" panose="020B0600070205080204" pitchFamily="34" charset="-128"/>
              </a:rPr>
              <a:t>person aged 18 or over (A) commits an offence </a:t>
            </a:r>
            <a:r>
              <a:rPr lang="en-US" altLang="en-US" b="0" dirty="0" smtClean="0">
                <a:solidFill>
                  <a:schemeClr val="tx1"/>
                </a:solidFill>
                <a:latin typeface="Arial" panose="020B0604020202020204" pitchFamily="34" charset="0"/>
                <a:ea typeface="ＭＳ Ｐゴシック" panose="020B0600070205080204" pitchFamily="34" charset="-128"/>
              </a:rPr>
              <a:t>if:</a:t>
            </a:r>
          </a:p>
          <a:p>
            <a:pPr>
              <a:spcBef>
                <a:spcPct val="0"/>
              </a:spcBef>
              <a:buNone/>
            </a:pPr>
            <a:endParaRPr lang="en-US" altLang="en-US" b="0" dirty="0">
              <a:solidFill>
                <a:schemeClr val="tx1"/>
              </a:solidFill>
              <a:latin typeface="Arial" panose="020B0604020202020204" pitchFamily="34" charset="0"/>
              <a:ea typeface="ＭＳ Ｐゴシック" panose="020B0600070205080204" pitchFamily="34" charset="-128"/>
            </a:endParaRPr>
          </a:p>
          <a:p>
            <a:pPr marL="514350" indent="-514350">
              <a:spcBef>
                <a:spcPct val="0"/>
              </a:spcBef>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He </a:t>
            </a:r>
            <a:r>
              <a:rPr lang="en-US" altLang="en-US" b="0" dirty="0">
                <a:solidFill>
                  <a:schemeClr val="tx1"/>
                </a:solidFill>
                <a:latin typeface="Arial" panose="020B0604020202020204" pitchFamily="34" charset="0"/>
                <a:ea typeface="ＭＳ Ｐゴシック" panose="020B0600070205080204" pitchFamily="34" charset="-128"/>
              </a:rPr>
              <a:t>intentionally causes or incites another person (B) to engage in an activity, </a:t>
            </a:r>
          </a:p>
          <a:p>
            <a:pPr marL="514350" indent="-514350">
              <a:spcBef>
                <a:spcPct val="0"/>
              </a:spcBef>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The </a:t>
            </a:r>
            <a:r>
              <a:rPr lang="en-US" altLang="en-US" b="0" dirty="0">
                <a:solidFill>
                  <a:schemeClr val="tx1"/>
                </a:solidFill>
                <a:latin typeface="Arial" panose="020B0604020202020204" pitchFamily="34" charset="0"/>
                <a:ea typeface="ＭＳ Ｐゴシック" panose="020B0600070205080204" pitchFamily="34" charset="-128"/>
              </a:rPr>
              <a:t>activity is </a:t>
            </a:r>
            <a:r>
              <a:rPr lang="en-US" altLang="en-US" b="0" dirty="0">
                <a:solidFill>
                  <a:schemeClr val="tx1"/>
                </a:solidFill>
                <a:latin typeface="Arial" panose="020B0604020202020204" pitchFamily="34" charset="0"/>
                <a:ea typeface="ＭＳ Ｐゴシック" panose="020B0600070205080204" pitchFamily="34" charset="-128"/>
                <a:hlinkClick r:id="rId4"/>
              </a:rPr>
              <a:t>sexual</a:t>
            </a:r>
            <a:r>
              <a:rPr lang="en-US" altLang="en-US" b="0" dirty="0">
                <a:solidFill>
                  <a:schemeClr val="tx1"/>
                </a:solidFill>
                <a:latin typeface="Arial" panose="020B0604020202020204" pitchFamily="34" charset="0"/>
                <a:ea typeface="ＭＳ Ｐゴシック" panose="020B0600070205080204" pitchFamily="34" charset="-128"/>
              </a:rPr>
              <a:t>, </a:t>
            </a:r>
            <a:r>
              <a:rPr lang="en-US" altLang="en-US" b="0" dirty="0" smtClean="0">
                <a:solidFill>
                  <a:schemeClr val="tx1"/>
                </a:solidFill>
                <a:latin typeface="Arial" panose="020B0604020202020204" pitchFamily="34" charset="0"/>
                <a:ea typeface="ＭＳ Ｐゴシック" panose="020B0600070205080204" pitchFamily="34" charset="-128"/>
              </a:rPr>
              <a:t>and</a:t>
            </a:r>
          </a:p>
          <a:p>
            <a:pPr marL="514350" indent="-514350">
              <a:spcBef>
                <a:spcPct val="0"/>
              </a:spcBef>
              <a:buFont typeface="+mj-lt"/>
              <a:buAutoNum type="alphaLcParenR"/>
            </a:pPr>
            <a:endParaRPr lang="en-US" altLang="en-US" b="0" dirty="0">
              <a:solidFill>
                <a:schemeClr val="tx1"/>
              </a:solidFill>
              <a:latin typeface="Arial" panose="020B0604020202020204" pitchFamily="34" charset="0"/>
              <a:ea typeface="ＭＳ Ｐゴシック" panose="020B0600070205080204" pitchFamily="34" charset="-128"/>
            </a:endParaRPr>
          </a:p>
          <a:p>
            <a:pPr>
              <a:spcBef>
                <a:spcPct val="0"/>
              </a:spcBef>
              <a:buNone/>
            </a:pPr>
            <a:r>
              <a:rPr lang="en-US" altLang="en-US" b="0" dirty="0" smtClean="0">
                <a:solidFill>
                  <a:schemeClr val="tx1"/>
                </a:solidFill>
                <a:latin typeface="Arial" panose="020B0604020202020204" pitchFamily="34" charset="0"/>
                <a:ea typeface="ＭＳ Ｐゴシック" panose="020B0600070205080204" pitchFamily="34" charset="-128"/>
              </a:rPr>
              <a:t>Either </a:t>
            </a:r>
          </a:p>
          <a:p>
            <a:pPr marL="514350" indent="-514350">
              <a:spcBef>
                <a:spcPct val="0"/>
              </a:spcBef>
              <a:buFontTx/>
              <a:buAutoNum type="alphaLcParenBoth"/>
            </a:pPr>
            <a:endParaRPr lang="en-US" altLang="en-US" b="0" dirty="0">
              <a:solidFill>
                <a:schemeClr val="tx1"/>
              </a:solidFill>
              <a:latin typeface="Arial" panose="020B0604020202020204" pitchFamily="34" charset="0"/>
              <a:ea typeface="ＭＳ Ｐゴシック" panose="020B0600070205080204" pitchFamily="34" charset="-128"/>
            </a:endParaRPr>
          </a:p>
          <a:p>
            <a:pPr marL="571500" indent="-571500">
              <a:spcBef>
                <a:spcPct val="0"/>
              </a:spcBef>
              <a:buFont typeface="+mj-lt"/>
              <a:buAutoNum type="romanLcPeriod"/>
            </a:pPr>
            <a:r>
              <a:rPr lang="en-US" altLang="en-US" b="0" dirty="0" smtClean="0">
                <a:solidFill>
                  <a:schemeClr val="tx1"/>
                </a:solidFill>
                <a:latin typeface="Arial" panose="020B0604020202020204" pitchFamily="34" charset="0"/>
                <a:ea typeface="ＭＳ Ｐゴシック" panose="020B0600070205080204" pitchFamily="34" charset="-128"/>
              </a:rPr>
              <a:t>B </a:t>
            </a:r>
            <a:r>
              <a:rPr lang="en-US" altLang="en-US" b="0" dirty="0">
                <a:solidFill>
                  <a:schemeClr val="tx1"/>
                </a:solidFill>
                <a:latin typeface="Arial" panose="020B0604020202020204" pitchFamily="34" charset="0"/>
                <a:ea typeface="ＭＳ Ｐゴシック" panose="020B0600070205080204" pitchFamily="34" charset="-128"/>
              </a:rPr>
              <a:t>is under 16 and A does not reasonably believe that B </a:t>
            </a:r>
            <a:r>
              <a:rPr lang="en-US" altLang="en-US" b="0" dirty="0" smtClean="0">
                <a:solidFill>
                  <a:schemeClr val="tx1"/>
                </a:solidFill>
                <a:latin typeface="Arial" panose="020B0604020202020204" pitchFamily="34" charset="0"/>
                <a:ea typeface="ＭＳ Ｐゴシック" panose="020B0600070205080204" pitchFamily="34" charset="-128"/>
              </a:rPr>
              <a:t>is 16 </a:t>
            </a:r>
            <a:r>
              <a:rPr lang="en-US" altLang="en-US" b="0" dirty="0">
                <a:solidFill>
                  <a:schemeClr val="tx1"/>
                </a:solidFill>
                <a:latin typeface="Arial" panose="020B0604020202020204" pitchFamily="34" charset="0"/>
                <a:ea typeface="ＭＳ Ｐゴシック" panose="020B0600070205080204" pitchFamily="34" charset="-128"/>
              </a:rPr>
              <a:t>or over, or </a:t>
            </a:r>
          </a:p>
          <a:p>
            <a:pPr marL="571500" indent="-571500">
              <a:spcBef>
                <a:spcPct val="0"/>
              </a:spcBef>
              <a:buFont typeface="+mj-lt"/>
              <a:buAutoNum type="romanLcPeriod"/>
            </a:pPr>
            <a:r>
              <a:rPr lang="en-US" altLang="en-US" b="0" dirty="0" smtClean="0">
                <a:solidFill>
                  <a:schemeClr val="tx1"/>
                </a:solidFill>
                <a:latin typeface="Arial" panose="020B0604020202020204" pitchFamily="34" charset="0"/>
                <a:ea typeface="ＭＳ Ｐゴシック" panose="020B0600070205080204" pitchFamily="34" charset="-128"/>
              </a:rPr>
              <a:t>B </a:t>
            </a:r>
            <a:r>
              <a:rPr lang="en-US" altLang="en-US" b="0" dirty="0">
                <a:solidFill>
                  <a:schemeClr val="tx1"/>
                </a:solidFill>
                <a:latin typeface="Arial" panose="020B0604020202020204" pitchFamily="34" charset="0"/>
                <a:ea typeface="ＭＳ Ｐゴシック" panose="020B0600070205080204" pitchFamily="34" charset="-128"/>
              </a:rPr>
              <a:t>is under 13. </a:t>
            </a: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10(1)</a:t>
            </a:r>
            <a:endParaRPr lang="en-GB" sz="3600" b="1" dirty="0">
              <a:solidFill>
                <a:schemeClr val="bg1"/>
              </a:solidFill>
            </a:endParaRPr>
          </a:p>
        </p:txBody>
      </p:sp>
    </p:spTree>
    <p:extLst>
      <p:ext uri="{BB962C8B-B14F-4D97-AF65-F5344CB8AC3E}">
        <p14:creationId xmlns:p14="http://schemas.microsoft.com/office/powerpoint/2010/main" val="2974776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7" end="7"/>
                                            </p:txEl>
                                          </p:spTgt>
                                        </p:tgtEl>
                                        <p:attrNameLst>
                                          <p:attrName>style.visibility</p:attrName>
                                        </p:attrNameLst>
                                      </p:cBhvr>
                                      <p:to>
                                        <p:strVal val="visible"/>
                                      </p:to>
                                    </p:set>
                                    <p:animEffect transition="in" filter="fade">
                                      <p:cBhvr>
                                        <p:cTn id="22" dur="500"/>
                                        <p:tgtEl>
                                          <p:spTgt spid="2">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fade">
                                      <p:cBhvr>
                                        <p:cTn id="27"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394361" y="2023809"/>
            <a:ext cx="10549053"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person guilty of an offence under this section, if the activity caused or incited involved:</a:t>
            </a:r>
          </a:p>
          <a:p>
            <a:pPr eaLnBrk="0" fontAlgn="base" hangingPunct="0">
              <a:spcBef>
                <a:spcPct val="0"/>
              </a:spcBef>
              <a:spcAft>
                <a:spcPct val="0"/>
              </a:spcAft>
              <a:buFontTx/>
              <a:buNone/>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hlinkClick r:id="rId4"/>
              </a:rPr>
              <a:t>penetration</a:t>
            </a:r>
            <a:r>
              <a:rPr lang="en-US" altLang="en-US" b="0" dirty="0" smtClean="0">
                <a:solidFill>
                  <a:schemeClr val="tx1"/>
                </a:solidFill>
                <a:latin typeface="Arial" panose="020B0604020202020204" pitchFamily="34" charset="0"/>
                <a:ea typeface="ＭＳ Ｐゴシック" panose="020B0600070205080204" pitchFamily="34" charset="-128"/>
              </a:rPr>
              <a:t> of B's anus or </a:t>
            </a:r>
            <a:r>
              <a:rPr lang="en-US" altLang="en-US" b="0" dirty="0" smtClean="0">
                <a:solidFill>
                  <a:schemeClr val="tx1"/>
                </a:solidFill>
                <a:latin typeface="Arial" panose="020B0604020202020204" pitchFamily="34" charset="0"/>
                <a:ea typeface="ＭＳ Ｐゴシック" panose="020B0600070205080204" pitchFamily="34" charset="-128"/>
                <a:hlinkClick r:id="rId4"/>
              </a:rPr>
              <a:t>vagina</a:t>
            </a:r>
            <a:endParaRPr lang="en-US" altLang="en-US" b="0" dirty="0">
              <a:solidFill>
                <a:schemeClr val="tx1"/>
              </a:solidFill>
              <a:latin typeface="Arial" panose="020B0604020202020204" pitchFamily="34" charset="0"/>
              <a:ea typeface="ＭＳ Ｐゴシック" panose="020B0600070205080204" pitchFamily="34" charset="-128"/>
            </a:endParaRP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penetration of B's mouth with a person's penis</a:t>
            </a: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penetration of a person's anus or vagina with a </a:t>
            </a:r>
            <a:r>
              <a:rPr lang="en-US" altLang="en-US" b="0" dirty="0" smtClean="0">
                <a:solidFill>
                  <a:schemeClr val="tx1"/>
                </a:solidFill>
                <a:latin typeface="Arial" panose="020B0604020202020204" pitchFamily="34" charset="0"/>
                <a:ea typeface="ＭＳ Ｐゴシック" panose="020B0600070205080204" pitchFamily="34" charset="-128"/>
                <a:hlinkClick r:id="rId4"/>
              </a:rPr>
              <a:t>part of B's body</a:t>
            </a:r>
            <a:r>
              <a:rPr lang="en-US" altLang="en-US" b="0" dirty="0" smtClean="0">
                <a:solidFill>
                  <a:schemeClr val="tx1"/>
                </a:solidFill>
                <a:latin typeface="Arial" panose="020B0604020202020204" pitchFamily="34" charset="0"/>
                <a:ea typeface="ＭＳ Ｐゴシック" panose="020B0600070205080204" pitchFamily="34" charset="-128"/>
              </a:rPr>
              <a:t> or by B with anything else, or</a:t>
            </a: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penetration of a person's mouth with B's penis.</a:t>
            </a:r>
          </a:p>
          <a:p>
            <a:pPr eaLnBrk="0" fontAlgn="base" hangingPunct="0">
              <a:spcBef>
                <a:spcPct val="0"/>
              </a:spcBef>
              <a:spcAft>
                <a:spcPct val="0"/>
              </a:spcAft>
              <a:buFontTx/>
              <a:buNone/>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2059581" y="505945"/>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10(2)</a:t>
            </a:r>
            <a:endParaRPr lang="en-GB" sz="3600" b="1" dirty="0">
              <a:solidFill>
                <a:schemeClr val="bg1"/>
              </a:solidFill>
            </a:endParaRPr>
          </a:p>
        </p:txBody>
      </p:sp>
    </p:spTree>
    <p:extLst>
      <p:ext uri="{BB962C8B-B14F-4D97-AF65-F5344CB8AC3E}">
        <p14:creationId xmlns:p14="http://schemas.microsoft.com/office/powerpoint/2010/main" val="30331268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224951" y="734054"/>
            <a:ext cx="9851366"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b="0" dirty="0" smtClean="0">
                <a:solidFill>
                  <a:srgbClr val="FF0000"/>
                </a:solidFill>
                <a:latin typeface="Arial" panose="020B0604020202020204" pitchFamily="34" charset="0"/>
                <a:ea typeface="ＭＳ Ｐゴシック" panose="020B0600070205080204" pitchFamily="34" charset="-128"/>
              </a:rPr>
              <a:t>Is liable, on conviction on indictment to imprisonment for a term not exceeding 14 years</a:t>
            </a:r>
          </a:p>
          <a:p>
            <a:pPr algn="ctr" eaLnBrk="0" fontAlgn="base" hangingPunct="0">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3000" b="0" dirty="0" smtClean="0">
                <a:solidFill>
                  <a:srgbClr val="002060"/>
                </a:solidFill>
                <a:latin typeface="Arial" panose="020B0604020202020204" pitchFamily="34" charset="0"/>
                <a:ea typeface="ＭＳ Ｐゴシック" panose="020B0600070205080204" pitchFamily="34" charset="-128"/>
              </a:rPr>
              <a:t>To </a:t>
            </a:r>
            <a:r>
              <a:rPr lang="en-US" altLang="en-US" sz="3000" b="0" dirty="0" err="1" smtClean="0">
                <a:solidFill>
                  <a:srgbClr val="002060"/>
                </a:solidFill>
                <a:latin typeface="Arial" panose="020B0604020202020204" pitchFamily="34" charset="0"/>
                <a:ea typeface="ＭＳ Ｐゴシック" panose="020B0600070205080204" pitchFamily="34" charset="-128"/>
              </a:rPr>
              <a:t>summarise</a:t>
            </a:r>
            <a:r>
              <a:rPr lang="en-US" altLang="en-US" sz="3000" b="0" dirty="0">
                <a:solidFill>
                  <a:srgbClr val="002060"/>
                </a:solidFill>
                <a:latin typeface="Arial" panose="020B0604020202020204" pitchFamily="34" charset="0"/>
                <a:ea typeface="ＭＳ Ｐゴシック" panose="020B0600070205080204" pitchFamily="34" charset="-128"/>
              </a:rPr>
              <a:t> </a:t>
            </a:r>
            <a:r>
              <a:rPr lang="en-US" altLang="en-US" sz="3000" b="0" dirty="0" smtClean="0">
                <a:solidFill>
                  <a:srgbClr val="002060"/>
                </a:solidFill>
                <a:latin typeface="Arial" panose="020B0604020202020204" pitchFamily="34" charset="0"/>
                <a:ea typeface="ＭＳ Ｐゴシック" panose="020B0600070205080204" pitchFamily="34" charset="-128"/>
              </a:rPr>
              <a:t>…. </a:t>
            </a:r>
          </a:p>
          <a:p>
            <a:pPr algn="ctr" eaLnBrk="0" fontAlgn="base" hangingPunct="0">
              <a:spcBef>
                <a:spcPct val="0"/>
              </a:spcBef>
              <a:spcAft>
                <a:spcPct val="0"/>
              </a:spcAft>
              <a:buFontTx/>
              <a:buNone/>
            </a:pPr>
            <a:endParaRPr lang="en-US" altLang="en-US" sz="3000" b="0" dirty="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3000" b="0" dirty="0" smtClean="0">
                <a:solidFill>
                  <a:srgbClr val="002060"/>
                </a:solidFill>
                <a:latin typeface="Arial" panose="020B0604020202020204" pitchFamily="34" charset="0"/>
                <a:ea typeface="ＭＳ Ｐゴシック" panose="020B0600070205080204" pitchFamily="34" charset="-128"/>
              </a:rPr>
              <a:t>Section 10 of the Sexual Offences Act 2003 makes it</a:t>
            </a:r>
          </a:p>
          <a:p>
            <a:pPr algn="ctr" eaLnBrk="0" fontAlgn="base" hangingPunct="0">
              <a:spcBef>
                <a:spcPct val="0"/>
              </a:spcBef>
              <a:spcAft>
                <a:spcPct val="0"/>
              </a:spcAft>
              <a:buFontTx/>
              <a:buNone/>
            </a:pPr>
            <a:r>
              <a:rPr lang="en-US" altLang="en-US" sz="3000" b="0" dirty="0" smtClean="0">
                <a:solidFill>
                  <a:srgbClr val="002060"/>
                </a:solidFill>
                <a:latin typeface="Arial" panose="020B0604020202020204" pitchFamily="34" charset="0"/>
                <a:ea typeface="ＭＳ Ｐゴシック" panose="020B0600070205080204" pitchFamily="34" charset="-128"/>
              </a:rPr>
              <a:t>an offence for a person aged 18 or over                           intentionally to cause, encourage or assist a child aged under 16 to engage in sexual </a:t>
            </a:r>
            <a:r>
              <a:rPr lang="en-GB" altLang="en-US" sz="3000" b="0" dirty="0" smtClean="0">
                <a:solidFill>
                  <a:srgbClr val="002060"/>
                </a:solidFill>
                <a:latin typeface="Arial" panose="020B0604020202020204" pitchFamily="34" charset="0"/>
                <a:ea typeface="ＭＳ Ｐゴシック" panose="020B0600070205080204" pitchFamily="34" charset="-128"/>
              </a:rPr>
              <a:t>activity.</a:t>
            </a:r>
          </a:p>
        </p:txBody>
      </p:sp>
    </p:spTree>
    <p:extLst>
      <p:ext uri="{BB962C8B-B14F-4D97-AF65-F5344CB8AC3E}">
        <p14:creationId xmlns:p14="http://schemas.microsoft.com/office/powerpoint/2010/main" val="223939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Effect transition="in" filter="fade">
                                      <p:cBhvr>
                                        <p:cTn id="7" dur="500"/>
                                        <p:tgtEl>
                                          <p:spTgt spid="2">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6" end="6"/>
                                            </p:txEl>
                                          </p:spTgt>
                                        </p:tgtEl>
                                        <p:attrNameLst>
                                          <p:attrName>style.visibility</p:attrName>
                                        </p:attrNameLst>
                                      </p:cBhvr>
                                      <p:to>
                                        <p:strVal val="visible"/>
                                      </p:to>
                                    </p:set>
                                    <p:animEffect transition="in" filter="fade">
                                      <p:cBhvr>
                                        <p:cTn id="10"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1190446" y="3161499"/>
            <a:ext cx="9644332"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US" altLang="en-US" sz="280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sz="2800" b="0" dirty="0" smtClean="0">
                <a:solidFill>
                  <a:srgbClr val="002060"/>
                </a:solidFill>
                <a:latin typeface="Arial" panose="020B0604020202020204" pitchFamily="34" charset="0"/>
                <a:ea typeface="ＭＳ Ｐゴシック" panose="020B0600070205080204" pitchFamily="34" charset="-128"/>
              </a:rPr>
              <a:t>Triable either way</a:t>
            </a:r>
          </a:p>
          <a:p>
            <a:pPr algn="ctr" eaLnBrk="0" fontAlgn="base" hangingPunct="0">
              <a:spcBef>
                <a:spcPct val="0"/>
              </a:spcBef>
              <a:spcAft>
                <a:spcPct val="0"/>
              </a:spcAft>
              <a:buFontTx/>
              <a:buNone/>
            </a:pPr>
            <a:endParaRPr lang="en-GB" altLang="en-US" sz="2800" b="0" dirty="0" smtClean="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2800" b="0" dirty="0" smtClean="0">
                <a:solidFill>
                  <a:srgbClr val="002060"/>
                </a:solidFill>
                <a:latin typeface="Arial" panose="020B0604020202020204" pitchFamily="34" charset="0"/>
                <a:ea typeface="ＭＳ Ｐゴシック" panose="020B0600070205080204" pitchFamily="34" charset="-128"/>
              </a:rPr>
              <a:t>Power of arrest without warrant – constable / other persons </a:t>
            </a:r>
            <a:r>
              <a:rPr lang="en-US" altLang="en-US" dirty="0" smtClean="0">
                <a:solidFill>
                  <a:srgbClr val="FFFFFF"/>
                </a:solidFill>
                <a:latin typeface="Arial" panose="020B0604020202020204" pitchFamily="34" charset="0"/>
                <a:ea typeface="ＭＳ Ｐゴシック" panose="020B0600070205080204" pitchFamily="34" charset="-128"/>
              </a:rPr>
              <a:t>s / other</a:t>
            </a:r>
          </a:p>
          <a:p>
            <a:pPr algn="ctr" eaLnBrk="0" fontAlgn="base" hangingPunct="0">
              <a:spcBef>
                <a:spcPct val="0"/>
              </a:spcBef>
              <a:spcAft>
                <a:spcPct val="0"/>
              </a:spcAft>
              <a:buNone/>
            </a:pPr>
            <a:r>
              <a:rPr lang="en-GB" altLang="en-US" dirty="0" smtClean="0">
                <a:solidFill>
                  <a:srgbClr val="FFFFFF"/>
                </a:solidFill>
                <a:latin typeface="Arial" panose="020B0604020202020204" pitchFamily="34" charset="0"/>
                <a:ea typeface="ＭＳ Ｐゴシック" panose="020B0600070205080204" pitchFamily="34" charset="-128"/>
              </a:rPr>
              <a:t>persons</a:t>
            </a: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892097" y="816496"/>
            <a:ext cx="10415239"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Engaging in Sexual Activity in the Presence of a Child</a:t>
            </a:r>
            <a:endParaRPr lang="en-GB" sz="3600" b="1" dirty="0">
              <a:solidFill>
                <a:schemeClr val="bg1"/>
              </a:solidFill>
            </a:endParaRPr>
          </a:p>
        </p:txBody>
      </p:sp>
      <p:sp>
        <p:nvSpPr>
          <p:cNvPr id="5" name="Rectangle 4"/>
          <p:cNvSpPr/>
          <p:nvPr/>
        </p:nvSpPr>
        <p:spPr>
          <a:xfrm>
            <a:off x="2885279" y="2638279"/>
            <a:ext cx="6428876" cy="523220"/>
          </a:xfrm>
          <a:prstGeom prst="rect">
            <a:avLst/>
          </a:prstGeom>
          <a:solidFill>
            <a:schemeClr val="accent1">
              <a:lumMod val="20000"/>
              <a:lumOff val="80000"/>
            </a:schemeClr>
          </a:solidFill>
        </p:spPr>
        <p:txBody>
          <a:bodyPr wrap="none">
            <a:spAutoFit/>
          </a:bodyPr>
          <a:lstStyle/>
          <a:p>
            <a:pPr algn="ctr" eaLnBrk="0" fontAlgn="base" hangingPunct="0">
              <a:spcBef>
                <a:spcPct val="0"/>
              </a:spcBef>
              <a:spcAft>
                <a:spcPct val="0"/>
              </a:spcAft>
              <a:buFontTx/>
              <a:buNone/>
            </a:pPr>
            <a:r>
              <a:rPr lang="en-US" altLang="en-US" sz="2800" b="1" dirty="0">
                <a:latin typeface="Arial" panose="020B0604020202020204" pitchFamily="34" charset="0"/>
                <a:ea typeface="ＭＳ Ｐゴシック" panose="020B0600070205080204" pitchFamily="34" charset="-128"/>
              </a:rPr>
              <a:t>Section 11 Sexual Offences Act 2003</a:t>
            </a:r>
          </a:p>
        </p:txBody>
      </p:sp>
    </p:spTree>
    <p:extLst>
      <p:ext uri="{BB962C8B-B14F-4D97-AF65-F5344CB8AC3E}">
        <p14:creationId xmlns:p14="http://schemas.microsoft.com/office/powerpoint/2010/main" val="187177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327032" y="2566710"/>
            <a:ext cx="969752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person aged 18 or over (A) commits an offence if:</a:t>
            </a:r>
          </a:p>
          <a:p>
            <a:pPr eaLnBrk="0" fontAlgn="base" hangingPunct="0">
              <a:spcBef>
                <a:spcPct val="0"/>
              </a:spcBef>
              <a:spcAft>
                <a:spcPct val="0"/>
              </a:spcAft>
              <a:buFontTx/>
              <a:buNone/>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He intentionally engages in an activity</a:t>
            </a:r>
            <a:endParaRPr lang="en-US" altLang="en-US" b="0" dirty="0">
              <a:solidFill>
                <a:schemeClr val="tx1"/>
              </a:solidFill>
              <a:latin typeface="Arial" panose="020B0604020202020204" pitchFamily="34" charset="0"/>
              <a:ea typeface="ＭＳ Ｐゴシック" panose="020B0600070205080204" pitchFamily="34" charset="-128"/>
            </a:endParaRP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The activity is sexual</a:t>
            </a:r>
            <a:endParaRPr lang="en-US" altLang="en-US" b="0" dirty="0">
              <a:solidFill>
                <a:schemeClr val="tx1"/>
              </a:solidFill>
              <a:latin typeface="Arial" panose="020B0604020202020204" pitchFamily="34" charset="0"/>
              <a:ea typeface="ＭＳ Ｐゴシック" panose="020B0600070205080204" pitchFamily="34" charset="-128"/>
            </a:endParaRPr>
          </a:p>
          <a:p>
            <a:pPr marL="514350" indent="-514350" eaLnBrk="0" fontAlgn="base" hangingPunct="0">
              <a:spcBef>
                <a:spcPct val="0"/>
              </a:spcBef>
              <a:spcAft>
                <a:spcPct val="0"/>
              </a:spcAft>
              <a:buFont typeface="+mj-lt"/>
              <a:buAutoNum type="alphaLcParenR"/>
            </a:pPr>
            <a:r>
              <a:rPr lang="en-US" altLang="en-US" b="0" dirty="0" smtClean="0">
                <a:solidFill>
                  <a:schemeClr val="tx1"/>
                </a:solidFill>
                <a:latin typeface="Arial" panose="020B0604020202020204" pitchFamily="34" charset="0"/>
                <a:ea typeface="ＭＳ Ｐゴシック" panose="020B0600070205080204" pitchFamily="34" charset="-128"/>
              </a:rPr>
              <a:t>For the purpose of obtaining sexual gratification, he engages in </a:t>
            </a:r>
            <a:r>
              <a:rPr lang="en-GB" altLang="en-US" b="0" dirty="0" smtClean="0">
                <a:solidFill>
                  <a:schemeClr val="tx1"/>
                </a:solidFill>
                <a:latin typeface="Arial" panose="020B0604020202020204" pitchFamily="34" charset="0"/>
                <a:ea typeface="ＭＳ Ｐゴシック" panose="020B0600070205080204" pitchFamily="34" charset="-128"/>
              </a:rPr>
              <a:t>it</a:t>
            </a:r>
            <a:r>
              <a:rPr lang="en-GB" altLang="en-US" b="0" dirty="0">
                <a:solidFill>
                  <a:schemeClr val="tx1"/>
                </a:solidFill>
                <a:latin typeface="Arial" panose="020B0604020202020204" pitchFamily="34" charset="0"/>
                <a:ea typeface="ＭＳ Ｐゴシック" panose="020B0600070205080204" pitchFamily="34" charset="-128"/>
              </a:rPr>
              <a:t>.</a:t>
            </a:r>
            <a:endParaRPr lang="en-GB" altLang="en-US" b="0" dirty="0" smtClean="0">
              <a:solidFill>
                <a:schemeClr val="tx1"/>
              </a:solidFill>
              <a:latin typeface="Arial" panose="020B0604020202020204" pitchFamily="34" charset="0"/>
              <a:ea typeface="ＭＳ Ｐゴシック" panose="020B0600070205080204" pitchFamily="34" charset="-128"/>
            </a:endParaRPr>
          </a:p>
        </p:txBody>
      </p:sp>
      <p:sp>
        <p:nvSpPr>
          <p:cNvPr id="3" name="TextBox 2"/>
          <p:cNvSpPr txBox="1"/>
          <p:nvPr/>
        </p:nvSpPr>
        <p:spPr>
          <a:xfrm>
            <a:off x="2153083" y="833749"/>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11(1)</a:t>
            </a:r>
            <a:endParaRPr lang="en-GB" sz="3600" b="1" dirty="0">
              <a:solidFill>
                <a:schemeClr val="bg1"/>
              </a:solidFill>
            </a:endParaRPr>
          </a:p>
        </p:txBody>
      </p:sp>
    </p:spTree>
    <p:extLst>
      <p:ext uri="{BB962C8B-B14F-4D97-AF65-F5344CB8AC3E}">
        <p14:creationId xmlns:p14="http://schemas.microsoft.com/office/powerpoint/2010/main" val="4070841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2108239" y="448573"/>
            <a:ext cx="8281988"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endParaRPr lang="en-US" altLang="en-US" sz="2800" b="0" dirty="0" smtClean="0">
              <a:solidFill>
                <a:schemeClr val="tx1"/>
              </a:solidFill>
              <a:latin typeface="Arial" panose="020B0604020202020204" pitchFamily="34" charset="0"/>
              <a:ea typeface="ＭＳ Ｐゴシック" panose="020B0600070205080204" pitchFamily="34" charset="-128"/>
            </a:endParaRPr>
          </a:p>
          <a:p>
            <a:pPr marL="571500" indent="-571500" eaLnBrk="0" fontAlgn="base" hangingPunct="0">
              <a:spcBef>
                <a:spcPct val="0"/>
              </a:spcBef>
              <a:spcAft>
                <a:spcPct val="0"/>
              </a:spcAft>
              <a:buFont typeface="+mj-lt"/>
              <a:buAutoNum type="romanLcPeriod"/>
            </a:pPr>
            <a:r>
              <a:rPr lang="en-US" altLang="en-US" b="0" dirty="0">
                <a:solidFill>
                  <a:srgbClr val="002060"/>
                </a:solidFill>
                <a:latin typeface="Arial" panose="020B0604020202020204" pitchFamily="34" charset="0"/>
                <a:ea typeface="ＭＳ Ｐゴシック" panose="020B0600070205080204" pitchFamily="34" charset="-128"/>
              </a:rPr>
              <a:t>W</a:t>
            </a:r>
            <a:r>
              <a:rPr lang="en-US" altLang="en-US" b="0" dirty="0" smtClean="0">
                <a:solidFill>
                  <a:srgbClr val="002060"/>
                </a:solidFill>
                <a:latin typeface="Arial" panose="020B0604020202020204" pitchFamily="34" charset="0"/>
                <a:ea typeface="ＭＳ Ｐゴシック" panose="020B0600070205080204" pitchFamily="34" charset="-128"/>
              </a:rPr>
              <a:t>hen another person (B) is present or is in a place from which A can be observed </a:t>
            </a:r>
          </a:p>
          <a:p>
            <a:pPr algn="ctr" eaLnBrk="0" fontAlgn="base" hangingPunct="0">
              <a:spcBef>
                <a:spcPct val="0"/>
              </a:spcBef>
              <a:spcAft>
                <a:spcPct val="0"/>
              </a:spcAft>
              <a:buNone/>
            </a:pPr>
            <a:endParaRPr lang="en-US" altLang="en-US" b="0" dirty="0" smtClean="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None/>
            </a:pPr>
            <a:r>
              <a:rPr lang="en-US" altLang="en-US" b="0" dirty="0">
                <a:solidFill>
                  <a:srgbClr val="002060"/>
                </a:solidFill>
                <a:latin typeface="Arial" panose="020B0604020202020204" pitchFamily="34" charset="0"/>
                <a:ea typeface="ＭＳ Ｐゴシック" panose="020B0600070205080204" pitchFamily="34" charset="-128"/>
              </a:rPr>
              <a:t>a</a:t>
            </a:r>
            <a:r>
              <a:rPr lang="en-US" altLang="en-US" b="0" dirty="0" smtClean="0">
                <a:solidFill>
                  <a:srgbClr val="002060"/>
                </a:solidFill>
                <a:latin typeface="Arial" panose="020B0604020202020204" pitchFamily="34" charset="0"/>
                <a:ea typeface="ＭＳ Ｐゴシック" panose="020B0600070205080204" pitchFamily="34" charset="-128"/>
              </a:rPr>
              <a:t>nd</a:t>
            </a:r>
          </a:p>
          <a:p>
            <a:pPr algn="ctr" eaLnBrk="0" fontAlgn="base" hangingPunct="0">
              <a:spcBef>
                <a:spcPct val="0"/>
              </a:spcBef>
              <a:spcAft>
                <a:spcPct val="0"/>
              </a:spcAft>
              <a:buNone/>
            </a:pPr>
            <a:endParaRPr lang="en-US" altLang="en-US" b="0" dirty="0" smtClean="0">
              <a:solidFill>
                <a:srgbClr val="002060"/>
              </a:solidFill>
              <a:latin typeface="Arial" panose="020B0604020202020204" pitchFamily="34" charset="0"/>
              <a:ea typeface="ＭＳ Ｐゴシック" panose="020B0600070205080204" pitchFamily="34" charset="-128"/>
            </a:endParaRPr>
          </a:p>
          <a:p>
            <a:pPr marL="571500" indent="-571500" eaLnBrk="0" fontAlgn="base" hangingPunct="0">
              <a:spcBef>
                <a:spcPct val="0"/>
              </a:spcBef>
              <a:spcAft>
                <a:spcPct val="0"/>
              </a:spcAft>
              <a:buFont typeface="+mj-lt"/>
              <a:buAutoNum type="romanLcPeriod" startAt="2"/>
            </a:pPr>
            <a:r>
              <a:rPr lang="en-US" altLang="en-US" b="0" dirty="0">
                <a:solidFill>
                  <a:srgbClr val="002060"/>
                </a:solidFill>
                <a:latin typeface="Arial" panose="020B0604020202020204" pitchFamily="34" charset="0"/>
                <a:ea typeface="ＭＳ Ｐゴシック" panose="020B0600070205080204" pitchFamily="34" charset="-128"/>
              </a:rPr>
              <a:t>K</a:t>
            </a:r>
            <a:r>
              <a:rPr lang="en-US" altLang="en-US" b="0" dirty="0" smtClean="0">
                <a:solidFill>
                  <a:srgbClr val="002060"/>
                </a:solidFill>
                <a:latin typeface="Arial" panose="020B0604020202020204" pitchFamily="34" charset="0"/>
                <a:ea typeface="ＭＳ Ｐゴシック" panose="020B0600070205080204" pitchFamily="34" charset="-128"/>
              </a:rPr>
              <a:t>nowing or believing that B is aware, or intending that B should be aware, that he is engaging in it </a:t>
            </a:r>
          </a:p>
          <a:p>
            <a:pPr algn="ctr" eaLnBrk="0" fontAlgn="base" hangingPunct="0">
              <a:spcBef>
                <a:spcPct val="0"/>
              </a:spcBef>
              <a:spcAft>
                <a:spcPct val="0"/>
              </a:spcAft>
              <a:buFontTx/>
              <a:buNone/>
            </a:pPr>
            <a:endParaRPr lang="en-US" altLang="en-US" b="0" dirty="0" smtClean="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b="0" dirty="0">
                <a:solidFill>
                  <a:srgbClr val="002060"/>
                </a:solidFill>
                <a:latin typeface="Arial" panose="020B0604020202020204" pitchFamily="34" charset="0"/>
                <a:ea typeface="ＭＳ Ｐゴシック" panose="020B0600070205080204" pitchFamily="34" charset="-128"/>
              </a:rPr>
              <a:t>a</a:t>
            </a:r>
            <a:r>
              <a:rPr lang="en-US" altLang="en-US" b="0" dirty="0" smtClean="0">
                <a:solidFill>
                  <a:srgbClr val="002060"/>
                </a:solidFill>
                <a:latin typeface="Arial" panose="020B0604020202020204" pitchFamily="34" charset="0"/>
                <a:ea typeface="ＭＳ Ｐゴシック" panose="020B0600070205080204" pitchFamily="34" charset="-128"/>
              </a:rPr>
              <a:t>nd</a:t>
            </a:r>
          </a:p>
          <a:p>
            <a:pPr eaLnBrk="0" fontAlgn="base" hangingPunct="0">
              <a:spcBef>
                <a:spcPct val="0"/>
              </a:spcBef>
              <a:spcAft>
                <a:spcPct val="0"/>
              </a:spcAft>
              <a:buFontTx/>
              <a:buNone/>
            </a:pPr>
            <a:endParaRPr lang="en-GB" altLang="en-US" b="0" dirty="0" smtClean="0">
              <a:solidFill>
                <a:srgbClr val="002060"/>
              </a:solidFill>
              <a:latin typeface="Arial" panose="020B0604020202020204" pitchFamily="34" charset="0"/>
              <a:ea typeface="ＭＳ Ｐゴシック" panose="020B0600070205080204" pitchFamily="34" charset="-128"/>
            </a:endParaRPr>
          </a:p>
          <a:p>
            <a:pPr marL="571500" indent="-571500" eaLnBrk="0" fontAlgn="base" hangingPunct="0">
              <a:spcBef>
                <a:spcPct val="0"/>
              </a:spcBef>
              <a:spcAft>
                <a:spcPct val="0"/>
              </a:spcAft>
              <a:buFont typeface="+mj-lt"/>
              <a:buAutoNum type="romanLcPeriod" startAt="3"/>
            </a:pPr>
            <a:r>
              <a:rPr lang="en-US" altLang="en-US" b="0" dirty="0" smtClean="0">
                <a:solidFill>
                  <a:srgbClr val="002060"/>
                </a:solidFill>
                <a:latin typeface="Arial" panose="020B0604020202020204" pitchFamily="34" charset="0"/>
                <a:ea typeface="ＭＳ Ｐゴシック" panose="020B0600070205080204" pitchFamily="34" charset="-128"/>
              </a:rPr>
              <a:t>B is under 16 and A does not reasonably believe that B is </a:t>
            </a:r>
            <a:r>
              <a:rPr lang="en-GB" altLang="en-US" b="0" dirty="0" smtClean="0">
                <a:solidFill>
                  <a:srgbClr val="002060"/>
                </a:solidFill>
                <a:latin typeface="Arial" panose="020B0604020202020204" pitchFamily="34" charset="0"/>
                <a:ea typeface="ＭＳ Ｐゴシック" panose="020B0600070205080204" pitchFamily="34" charset="-128"/>
              </a:rPr>
              <a:t>16 or over, or </a:t>
            </a:r>
            <a:r>
              <a:rPr lang="en-US" altLang="en-US" b="0" dirty="0" smtClean="0">
                <a:solidFill>
                  <a:srgbClr val="002060"/>
                </a:solidFill>
                <a:latin typeface="Arial" panose="020B0604020202020204" pitchFamily="34" charset="0"/>
                <a:ea typeface="ＭＳ Ｐゴシック" panose="020B0600070205080204" pitchFamily="34" charset="-128"/>
              </a:rPr>
              <a:t>B is under 13.</a:t>
            </a:r>
            <a:endParaRPr lang="en-GB" altLang="en-US" b="0" dirty="0" smtClean="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006440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207698" y="468351"/>
            <a:ext cx="9868620" cy="4594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8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
            </a:r>
            <a:br>
              <a:rPr kumimoji="0" lang="en-US" sz="28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br>
            <a:r>
              <a:rPr kumimoji="0" lang="en-US" sz="28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To </a:t>
            </a:r>
            <a:r>
              <a:rPr kumimoji="0" lang="en-US" sz="2800" b="0" i="0" u="none" strike="noStrike" kern="1200" cap="none" spc="0" normalizeH="0" baseline="0" noProof="0" dirty="0" err="1" smtClean="0">
                <a:ln>
                  <a:noFill/>
                </a:ln>
                <a:solidFill>
                  <a:srgbClr val="002060"/>
                </a:solidFill>
                <a:effectLst/>
                <a:uLnTx/>
                <a:uFillTx/>
                <a:latin typeface="Arial" charset="0"/>
                <a:ea typeface="ＭＳ Ｐゴシック" pitchFamily="1" charset="-128"/>
                <a:cs typeface="+mj-cs"/>
              </a:rPr>
              <a:t>summarise</a:t>
            </a:r>
            <a:r>
              <a:rPr lang="en-US" sz="2800" b="0" dirty="0">
                <a:solidFill>
                  <a:srgbClr val="002060"/>
                </a:solidFill>
                <a:latin typeface="Arial" charset="0"/>
                <a:ea typeface="ＭＳ Ｐゴシック" pitchFamily="1" charset="-128"/>
              </a:rPr>
              <a:t> </a:t>
            </a:r>
            <a:r>
              <a:rPr lang="en-US" sz="2800" b="0" dirty="0" smtClean="0">
                <a:solidFill>
                  <a:srgbClr val="002060"/>
                </a:solidFill>
                <a:latin typeface="Arial" charset="0"/>
                <a:ea typeface="ＭＳ Ｐゴシック" pitchFamily="1" charset="-128"/>
              </a:rPr>
              <a:t>….</a:t>
            </a:r>
            <a:r>
              <a:rPr kumimoji="0" lang="en-US" sz="28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8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Section 11 of the Sexual Offences Act 2003 makes it an offence for a person aged 18 or over intentionally to engage in sexual activity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in order to gain sexual gratification,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when a child aged under 16 is present or in a place from which the defendant </a:t>
            </a:r>
            <a:r>
              <a:rPr kumimoji="0" lang="en-GB" sz="2400" b="0" i="0" u="none" strike="noStrike" kern="1200" cap="none" spc="0" normalizeH="0" baseline="0" noProof="0" dirty="0" smtClean="0">
                <a:ln>
                  <a:noFill/>
                </a:ln>
                <a:solidFill>
                  <a:srgbClr val="002060"/>
                </a:solidFill>
                <a:effectLst/>
                <a:uLnTx/>
                <a:uFillTx/>
                <a:latin typeface="Arial" charset="0"/>
                <a:ea typeface="ＭＳ Ｐゴシック" pitchFamily="1" charset="-128"/>
                <a:cs typeface="+mj-cs"/>
              </a:rPr>
              <a:t>can be observed.</a:t>
            </a:r>
            <a:endParaRPr kumimoji="0" lang="en-GB" sz="2400" b="0" i="0" u="none" strike="noStrike" kern="1200" cap="none" spc="0" normalizeH="0" baseline="0" noProof="0" dirty="0">
              <a:ln>
                <a:noFill/>
              </a:ln>
              <a:solidFill>
                <a:srgbClr val="002060"/>
              </a:solidFill>
              <a:effectLst/>
              <a:uLnTx/>
              <a:uFillTx/>
              <a:latin typeface="Arial" charset="0"/>
              <a:ea typeface="ＭＳ Ｐゴシック" pitchFamily="1" charset="-128"/>
              <a:cs typeface="+mj-cs"/>
            </a:endParaRPr>
          </a:p>
        </p:txBody>
      </p:sp>
    </p:spTree>
    <p:extLst>
      <p:ext uri="{BB962C8B-B14F-4D97-AF65-F5344CB8AC3E}">
        <p14:creationId xmlns:p14="http://schemas.microsoft.com/office/powerpoint/2010/main" val="160262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1121433" y="3440588"/>
            <a:ext cx="9799609" cy="273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US" altLang="en-US" sz="280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GB" altLang="en-US" b="0" dirty="0" smtClean="0">
                <a:solidFill>
                  <a:schemeClr val="tx1"/>
                </a:solidFill>
                <a:latin typeface="Arial" panose="020B0604020202020204" pitchFamily="34" charset="0"/>
                <a:ea typeface="ＭＳ Ｐゴシック" panose="020B0600070205080204" pitchFamily="34" charset="-128"/>
              </a:rPr>
              <a:t>Triable either way</a:t>
            </a:r>
          </a:p>
          <a:p>
            <a:pPr algn="ctr" eaLnBrk="0" fontAlgn="base" hangingPunct="0">
              <a:spcBef>
                <a:spcPct val="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b="0" dirty="0" smtClean="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        Power of arrest without warrant – constable / other persons </a:t>
            </a:r>
            <a:r>
              <a:rPr lang="en-US" altLang="en-US" dirty="0" smtClean="0">
                <a:solidFill>
                  <a:srgbClr val="FFFFFF"/>
                </a:solidFill>
                <a:latin typeface="Arial" panose="020B0604020202020204" pitchFamily="34" charset="0"/>
                <a:ea typeface="ＭＳ Ｐゴシック" panose="020B0600070205080204" pitchFamily="34" charset="-128"/>
              </a:rPr>
              <a:t>s / other</a:t>
            </a:r>
          </a:p>
          <a:p>
            <a:pPr algn="ctr" eaLnBrk="0" fontAlgn="base" hangingPunct="0">
              <a:spcBef>
                <a:spcPct val="0"/>
              </a:spcBef>
              <a:spcAft>
                <a:spcPct val="0"/>
              </a:spcAft>
              <a:buNone/>
            </a:pPr>
            <a:r>
              <a:rPr lang="en-GB" altLang="en-US" dirty="0" smtClean="0">
                <a:solidFill>
                  <a:srgbClr val="FFFFFF"/>
                </a:solidFill>
                <a:latin typeface="Arial" panose="020B0604020202020204" pitchFamily="34" charset="0"/>
                <a:ea typeface="ＭＳ Ｐゴシック" panose="020B0600070205080204" pitchFamily="34" charset="-128"/>
              </a:rPr>
              <a:t>persons</a:t>
            </a: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pic>
        <p:nvPicPr>
          <p:cNvPr id="3" name="Picture 2"/>
          <p:cNvPicPr>
            <a:picLocks noChangeAspect="1"/>
          </p:cNvPicPr>
          <p:nvPr/>
        </p:nvPicPr>
        <p:blipFill>
          <a:blip r:embed="rId4"/>
          <a:stretch>
            <a:fillRect/>
          </a:stretch>
        </p:blipFill>
        <p:spPr>
          <a:xfrm>
            <a:off x="1516566" y="2670421"/>
            <a:ext cx="2819400" cy="1714500"/>
          </a:xfrm>
          <a:prstGeom prst="rect">
            <a:avLst/>
          </a:prstGeom>
        </p:spPr>
      </p:pic>
      <p:pic>
        <p:nvPicPr>
          <p:cNvPr id="4" name="Picture 3"/>
          <p:cNvPicPr>
            <a:picLocks noChangeAspect="1"/>
          </p:cNvPicPr>
          <p:nvPr/>
        </p:nvPicPr>
        <p:blipFill>
          <a:blip r:embed="rId5"/>
          <a:stretch>
            <a:fillRect/>
          </a:stretch>
        </p:blipFill>
        <p:spPr>
          <a:xfrm>
            <a:off x="7685838" y="2670421"/>
            <a:ext cx="2667000" cy="1714500"/>
          </a:xfrm>
          <a:prstGeom prst="rect">
            <a:avLst/>
          </a:prstGeom>
        </p:spPr>
      </p:pic>
      <p:sp>
        <p:nvSpPr>
          <p:cNvPr id="5" name="TextBox 4"/>
          <p:cNvSpPr txBox="1"/>
          <p:nvPr/>
        </p:nvSpPr>
        <p:spPr>
          <a:xfrm>
            <a:off x="1121434" y="598543"/>
            <a:ext cx="967883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Causing a Child to Watch a Sexual Act</a:t>
            </a:r>
            <a:endParaRPr lang="en-GB" sz="3600" b="1" dirty="0">
              <a:solidFill>
                <a:schemeClr val="bg1"/>
              </a:solidFill>
            </a:endParaRPr>
          </a:p>
        </p:txBody>
      </p:sp>
      <p:sp>
        <p:nvSpPr>
          <p:cNvPr id="6" name="Rectangle 5"/>
          <p:cNvSpPr/>
          <p:nvPr/>
        </p:nvSpPr>
        <p:spPr>
          <a:xfrm>
            <a:off x="2829441" y="1732662"/>
            <a:ext cx="6448689" cy="523220"/>
          </a:xfrm>
          <a:prstGeom prst="rect">
            <a:avLst/>
          </a:prstGeom>
          <a:solidFill>
            <a:schemeClr val="accent1">
              <a:lumMod val="20000"/>
              <a:lumOff val="80000"/>
            </a:schemeClr>
          </a:solidFill>
        </p:spPr>
        <p:txBody>
          <a:bodyPr wrap="none">
            <a:spAutoFit/>
          </a:bodyPr>
          <a:lstStyle/>
          <a:p>
            <a:pPr algn="ctr" eaLnBrk="0" fontAlgn="base" hangingPunct="0">
              <a:spcBef>
                <a:spcPct val="0"/>
              </a:spcBef>
              <a:spcAft>
                <a:spcPct val="0"/>
              </a:spcAft>
              <a:buFontTx/>
              <a:buNone/>
            </a:pPr>
            <a:r>
              <a:rPr lang="en-US" altLang="en-US" sz="2800" b="1" dirty="0">
                <a:latin typeface="Arial" panose="020B0604020202020204" pitchFamily="34" charset="0"/>
                <a:ea typeface="ＭＳ Ｐゴシック" panose="020B0600070205080204" pitchFamily="34" charset="-128"/>
              </a:rPr>
              <a:t>Section 12 Sexual Offences Act 2003</a:t>
            </a:r>
          </a:p>
        </p:txBody>
      </p:sp>
    </p:spTree>
    <p:extLst>
      <p:ext uri="{BB962C8B-B14F-4D97-AF65-F5344CB8AC3E}">
        <p14:creationId xmlns:p14="http://schemas.microsoft.com/office/powerpoint/2010/main" val="244134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1463124" y="1238039"/>
            <a:ext cx="9857677"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 person aged 18 or over (A) commits an offence if:</a:t>
            </a:r>
          </a:p>
          <a:p>
            <a:pPr eaLnBrk="0" fontAlgn="base" hangingPunct="0">
              <a:spcBef>
                <a:spcPct val="0"/>
              </a:spcBef>
              <a:spcAft>
                <a:spcPct val="0"/>
              </a:spcAft>
              <a:buFontTx/>
              <a:buNone/>
            </a:pPr>
            <a:endParaRPr lang="en-US" altLang="en-US" b="0" dirty="0" smtClean="0">
              <a:solidFill>
                <a:schemeClr val="tx1"/>
              </a:solidFill>
              <a:latin typeface="Arial" panose="020B0604020202020204" pitchFamily="34" charset="0"/>
              <a:ea typeface="ＭＳ Ｐゴシック" panose="020B0600070205080204" pitchFamily="34" charset="-128"/>
            </a:endParaRPr>
          </a:p>
          <a:p>
            <a:pPr marL="457200" indent="-457200" eaLnBrk="0" fontAlgn="base" hangingPunct="0">
              <a:spcBef>
                <a:spcPct val="0"/>
              </a:spcBef>
              <a:spcAft>
                <a:spcPct val="0"/>
              </a:spcAft>
              <a:buFont typeface="+mj-lt"/>
              <a:buAutoNum type="alphaLcParenR"/>
            </a:pPr>
            <a:r>
              <a:rPr lang="en-US" altLang="en-US" b="0" dirty="0">
                <a:solidFill>
                  <a:schemeClr val="tx1"/>
                </a:solidFill>
                <a:latin typeface="Arial" panose="020B0604020202020204" pitchFamily="34" charset="0"/>
                <a:ea typeface="ＭＳ Ｐゴシック" panose="020B0600070205080204" pitchFamily="34" charset="-128"/>
              </a:rPr>
              <a:t>F</a:t>
            </a:r>
            <a:r>
              <a:rPr lang="en-US" altLang="en-US" b="0" dirty="0" smtClean="0">
                <a:solidFill>
                  <a:schemeClr val="tx1"/>
                </a:solidFill>
                <a:latin typeface="Arial" panose="020B0604020202020204" pitchFamily="34" charset="0"/>
                <a:ea typeface="ＭＳ Ｐゴシック" panose="020B0600070205080204" pitchFamily="34" charset="-128"/>
              </a:rPr>
              <a:t>or the purpose of obtaining sexual gratification, he intentionally</a:t>
            </a:r>
          </a:p>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causes another person (B) to watch a third person engaging in an</a:t>
            </a:r>
          </a:p>
          <a:p>
            <a:pPr eaLnBrk="0" fontAlgn="base" hangingPunct="0">
              <a:spcBef>
                <a:spcPct val="0"/>
              </a:spcBef>
              <a:spcAft>
                <a:spcPct val="0"/>
              </a:spcAft>
              <a:buFontTx/>
              <a:buNone/>
            </a:pPr>
            <a:r>
              <a:rPr lang="en-US" altLang="en-US" b="0" dirty="0" smtClean="0">
                <a:solidFill>
                  <a:schemeClr val="tx1"/>
                </a:solidFill>
                <a:latin typeface="Arial" panose="020B0604020202020204" pitchFamily="34" charset="0"/>
                <a:ea typeface="ＭＳ Ｐゴシック" panose="020B0600070205080204" pitchFamily="34" charset="-128"/>
              </a:rPr>
              <a:t>activity, or to look at an image of any person engaging in an </a:t>
            </a:r>
            <a:r>
              <a:rPr lang="en-GB" altLang="en-US" b="0" dirty="0" smtClean="0">
                <a:solidFill>
                  <a:schemeClr val="tx1"/>
                </a:solidFill>
                <a:latin typeface="Arial" panose="020B0604020202020204" pitchFamily="34" charset="0"/>
                <a:ea typeface="ＭＳ Ｐゴシック" panose="020B0600070205080204" pitchFamily="34" charset="-128"/>
              </a:rPr>
              <a:t>activity</a:t>
            </a:r>
          </a:p>
          <a:p>
            <a:pPr marL="457200" indent="-457200" eaLnBrk="0" fontAlgn="base" hangingPunct="0">
              <a:spcBef>
                <a:spcPct val="0"/>
              </a:spcBef>
              <a:spcAft>
                <a:spcPct val="0"/>
              </a:spcAft>
              <a:buFont typeface="+mj-lt"/>
              <a:buAutoNum type="alphaLcParenR" startAt="2"/>
            </a:pPr>
            <a:r>
              <a:rPr lang="en-US" altLang="en-US" b="0" dirty="0" smtClean="0">
                <a:solidFill>
                  <a:schemeClr val="tx1"/>
                </a:solidFill>
                <a:latin typeface="Arial" panose="020B0604020202020204" pitchFamily="34" charset="0"/>
                <a:ea typeface="ＭＳ Ｐゴシック" panose="020B0600070205080204" pitchFamily="34" charset="-128"/>
              </a:rPr>
              <a:t>The </a:t>
            </a:r>
            <a:r>
              <a:rPr lang="en-US" altLang="en-US" b="0" dirty="0">
                <a:solidFill>
                  <a:schemeClr val="tx1"/>
                </a:solidFill>
                <a:latin typeface="Arial" panose="020B0604020202020204" pitchFamily="34" charset="0"/>
                <a:ea typeface="ＭＳ Ｐゴシック" panose="020B0600070205080204" pitchFamily="34" charset="-128"/>
              </a:rPr>
              <a:t>activity is sexual, and</a:t>
            </a: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r>
              <a:rPr lang="en-GB" altLang="en-US" b="0" dirty="0" smtClean="0">
                <a:solidFill>
                  <a:schemeClr val="tx1"/>
                </a:solidFill>
                <a:latin typeface="Arial" panose="020B0604020202020204" pitchFamily="34" charset="0"/>
                <a:ea typeface="ＭＳ Ｐゴシック" panose="020B0600070205080204" pitchFamily="34" charset="-128"/>
              </a:rPr>
              <a:t>Either</a:t>
            </a: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marL="514350" indent="-514350">
              <a:spcBef>
                <a:spcPct val="0"/>
              </a:spcBef>
              <a:buFont typeface="+mj-lt"/>
              <a:buAutoNum type="romanLcPeriod"/>
            </a:pPr>
            <a:r>
              <a:rPr lang="en-US" altLang="en-US" b="0" dirty="0" smtClean="0">
                <a:solidFill>
                  <a:schemeClr val="tx1"/>
                </a:solidFill>
                <a:latin typeface="Arial" panose="020B0604020202020204" pitchFamily="34" charset="0"/>
                <a:ea typeface="ＭＳ Ｐゴシック" panose="020B0600070205080204" pitchFamily="34" charset="-128"/>
              </a:rPr>
              <a:t>B </a:t>
            </a:r>
            <a:r>
              <a:rPr lang="en-US" altLang="en-US" b="0" dirty="0">
                <a:solidFill>
                  <a:schemeClr val="tx1"/>
                </a:solidFill>
                <a:latin typeface="Arial" panose="020B0604020202020204" pitchFamily="34" charset="0"/>
                <a:ea typeface="ＭＳ Ｐゴシック" panose="020B0600070205080204" pitchFamily="34" charset="-128"/>
              </a:rPr>
              <a:t>is under 16 and A does not reasonably believe that B </a:t>
            </a:r>
            <a:r>
              <a:rPr lang="en-US" altLang="en-US" b="0" dirty="0" smtClean="0">
                <a:solidFill>
                  <a:schemeClr val="tx1"/>
                </a:solidFill>
                <a:latin typeface="Arial" panose="020B0604020202020204" pitchFamily="34" charset="0"/>
                <a:ea typeface="ＭＳ Ｐゴシック" panose="020B0600070205080204" pitchFamily="34" charset="-128"/>
              </a:rPr>
              <a:t>is </a:t>
            </a:r>
            <a:r>
              <a:rPr lang="en-GB" altLang="en-US" b="0" dirty="0" smtClean="0">
                <a:solidFill>
                  <a:schemeClr val="tx1"/>
                </a:solidFill>
                <a:latin typeface="Arial" panose="020B0604020202020204" pitchFamily="34" charset="0"/>
                <a:ea typeface="ＭＳ Ｐゴシック" panose="020B0600070205080204" pitchFamily="34" charset="-128"/>
              </a:rPr>
              <a:t>16 </a:t>
            </a:r>
            <a:r>
              <a:rPr lang="en-GB" altLang="en-US" b="0" dirty="0">
                <a:solidFill>
                  <a:schemeClr val="tx1"/>
                </a:solidFill>
                <a:latin typeface="Arial" panose="020B0604020202020204" pitchFamily="34" charset="0"/>
                <a:ea typeface="ＭＳ Ｐゴシック" panose="020B0600070205080204" pitchFamily="34" charset="-128"/>
              </a:rPr>
              <a:t>or over, or</a:t>
            </a:r>
          </a:p>
          <a:p>
            <a:pPr marL="514350" indent="-514350">
              <a:spcBef>
                <a:spcPct val="0"/>
              </a:spcBef>
              <a:buFont typeface="+mj-lt"/>
              <a:buAutoNum type="romanLcPeriod" startAt="2"/>
            </a:pPr>
            <a:r>
              <a:rPr lang="en-US" altLang="en-US" b="0" dirty="0" smtClean="0">
                <a:solidFill>
                  <a:schemeClr val="tx1"/>
                </a:solidFill>
                <a:latin typeface="Arial" panose="020B0604020202020204" pitchFamily="34" charset="0"/>
                <a:ea typeface="ＭＳ Ｐゴシック" panose="020B0600070205080204" pitchFamily="34" charset="-128"/>
              </a:rPr>
              <a:t>B </a:t>
            </a:r>
            <a:r>
              <a:rPr lang="en-US" altLang="en-US" b="0" dirty="0">
                <a:solidFill>
                  <a:schemeClr val="tx1"/>
                </a:solidFill>
                <a:latin typeface="Arial" panose="020B0604020202020204" pitchFamily="34" charset="0"/>
                <a:ea typeface="ＭＳ Ｐゴシック" panose="020B0600070205080204" pitchFamily="34" charset="-128"/>
              </a:rPr>
              <a:t>is under 13.</a:t>
            </a:r>
            <a:endParaRPr lang="en-GB" altLang="en-US" b="0" dirty="0">
              <a:solidFill>
                <a:schemeClr val="tx1"/>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endParaRPr>
          </a:p>
        </p:txBody>
      </p:sp>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12(1)</a:t>
            </a:r>
            <a:endParaRPr lang="en-GB" sz="3600" b="1" dirty="0">
              <a:solidFill>
                <a:schemeClr val="bg1"/>
              </a:solidFill>
            </a:endParaRPr>
          </a:p>
        </p:txBody>
      </p:sp>
    </p:spTree>
    <p:extLst>
      <p:ext uri="{BB962C8B-B14F-4D97-AF65-F5344CB8AC3E}">
        <p14:creationId xmlns:p14="http://schemas.microsoft.com/office/powerpoint/2010/main" val="957027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fade">
                                      <p:cBhvr>
                                        <p:cTn id="10" dur="500"/>
                                        <p:tgtEl>
                                          <p:spTgt spid="2">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fade">
                                      <p:cBhvr>
                                        <p:cTn id="13" dur="500"/>
                                        <p:tgtEl>
                                          <p:spTgt spid="2">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5" end="5"/>
                                            </p:txEl>
                                          </p:spTgt>
                                        </p:tgtEl>
                                        <p:attrNameLst>
                                          <p:attrName>style.visibility</p:attrName>
                                        </p:attrNameLst>
                                      </p:cBhvr>
                                      <p:to>
                                        <p:strVal val="visible"/>
                                      </p:to>
                                    </p:set>
                                    <p:animEffect transition="in" filter="fade">
                                      <p:cBhvr>
                                        <p:cTn id="16" dur="500"/>
                                        <p:tgtEl>
                                          <p:spTgt spid="2">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Effect transition="in" filter="fade">
                                      <p:cBhvr>
                                        <p:cTn id="21" dur="500"/>
                                        <p:tgtEl>
                                          <p:spTgt spid="2">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
                                            <p:txEl>
                                              <p:pRg st="9" end="9"/>
                                            </p:txEl>
                                          </p:spTgt>
                                        </p:tgtEl>
                                        <p:attrNameLst>
                                          <p:attrName>style.visibility</p:attrName>
                                        </p:attrNameLst>
                                      </p:cBhvr>
                                      <p:to>
                                        <p:strVal val="visible"/>
                                      </p:to>
                                    </p:set>
                                    <p:animEffect transition="in" filter="fade">
                                      <p:cBhvr>
                                        <p:cTn id="26" dur="500"/>
                                        <p:tgtEl>
                                          <p:spTgt spid="2">
                                            <p:txEl>
                                              <p:pRg st="9" end="9"/>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Effect transition="in" filter="fade">
                                      <p:cBhvr>
                                        <p:cTn id="3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1035171" y="936236"/>
            <a:ext cx="10041147"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spcBef>
                <a:spcPct val="0"/>
              </a:spcBef>
              <a:spcAft>
                <a:spcPct val="0"/>
              </a:spcAft>
              <a:buFontTx/>
              <a:buNone/>
            </a:pPr>
            <a:endParaRPr lang="en-US" altLang="en-US" b="0" dirty="0" smtClean="0">
              <a:solidFill>
                <a:srgbClr val="FF0000"/>
              </a:solidFill>
              <a:latin typeface="Arial" panose="020B0604020202020204" pitchFamily="34" charset="0"/>
              <a:ea typeface="ＭＳ Ｐゴシック" panose="020B0600070205080204" pitchFamily="34" charset="-128"/>
            </a:endParaRPr>
          </a:p>
          <a:p>
            <a:pPr eaLnBrk="0" fontAlgn="base" hangingPunct="0">
              <a:spcBef>
                <a:spcPct val="0"/>
              </a:spcBef>
              <a:spcAft>
                <a:spcPct val="0"/>
              </a:spcAft>
              <a:buFontTx/>
              <a:buNone/>
            </a:pPr>
            <a:endParaRPr lang="en-US" altLang="en-US" b="0" dirty="0" smtClean="0">
              <a:solidFill>
                <a:srgbClr val="FF000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sz="3200" b="0" dirty="0" smtClean="0">
                <a:solidFill>
                  <a:srgbClr val="002060"/>
                </a:solidFill>
                <a:latin typeface="Arial" panose="020B0604020202020204" pitchFamily="34" charset="0"/>
                <a:ea typeface="ＭＳ Ｐゴシック" panose="020B0600070205080204" pitchFamily="34" charset="-128"/>
              </a:rPr>
              <a:t>To </a:t>
            </a:r>
            <a:r>
              <a:rPr lang="en-US" altLang="en-US" sz="3200" b="0" dirty="0" err="1" smtClean="0">
                <a:solidFill>
                  <a:srgbClr val="002060"/>
                </a:solidFill>
                <a:latin typeface="Arial" panose="020B0604020202020204" pitchFamily="34" charset="0"/>
                <a:ea typeface="ＭＳ Ｐゴシック" panose="020B0600070205080204" pitchFamily="34" charset="-128"/>
              </a:rPr>
              <a:t>summarise</a:t>
            </a:r>
            <a:r>
              <a:rPr lang="en-US" altLang="en-US" sz="3200" b="0" dirty="0">
                <a:solidFill>
                  <a:srgbClr val="002060"/>
                </a:solidFill>
                <a:latin typeface="Arial" panose="020B0604020202020204" pitchFamily="34" charset="0"/>
                <a:ea typeface="ＭＳ Ｐゴシック" panose="020B0600070205080204" pitchFamily="34" charset="-128"/>
              </a:rPr>
              <a:t> </a:t>
            </a:r>
            <a:r>
              <a:rPr lang="en-US" altLang="en-US" sz="3200" b="0" dirty="0" smtClean="0">
                <a:solidFill>
                  <a:srgbClr val="002060"/>
                </a:solidFill>
                <a:latin typeface="Arial" panose="020B0604020202020204" pitchFamily="34" charset="0"/>
                <a:ea typeface="ＭＳ Ｐゴシック" panose="020B0600070205080204" pitchFamily="34" charset="-128"/>
              </a:rPr>
              <a:t>…. </a:t>
            </a:r>
          </a:p>
          <a:p>
            <a:pPr algn="ctr" eaLnBrk="0" fontAlgn="base" hangingPunct="0">
              <a:spcBef>
                <a:spcPct val="0"/>
              </a:spcBef>
              <a:spcAft>
                <a:spcPct val="0"/>
              </a:spcAft>
              <a:buFontTx/>
              <a:buNone/>
            </a:pPr>
            <a:endParaRPr lang="en-US" altLang="en-US" b="0" dirty="0" smtClean="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endParaRPr lang="en-US" altLang="en-US" b="0" dirty="0">
              <a:solidFill>
                <a:srgbClr val="002060"/>
              </a:solidFill>
              <a:latin typeface="Arial" panose="020B0604020202020204" pitchFamily="34" charset="0"/>
              <a:ea typeface="ＭＳ Ｐゴシック" panose="020B0600070205080204" pitchFamily="34" charset="-128"/>
            </a:endParaRPr>
          </a:p>
          <a:p>
            <a:pPr algn="ctr" eaLnBrk="0" fontAlgn="base" hangingPunct="0">
              <a:spcBef>
                <a:spcPct val="0"/>
              </a:spcBef>
              <a:spcAft>
                <a:spcPct val="0"/>
              </a:spcAft>
              <a:buFontTx/>
              <a:buNone/>
            </a:pPr>
            <a:r>
              <a:rPr lang="en-US" altLang="en-US" b="0" dirty="0" smtClean="0">
                <a:solidFill>
                  <a:srgbClr val="002060"/>
                </a:solidFill>
                <a:latin typeface="Arial" panose="020B0604020202020204" pitchFamily="34" charset="0"/>
                <a:ea typeface="ＭＳ Ｐゴシック" panose="020B0600070205080204" pitchFamily="34" charset="-128"/>
              </a:rPr>
              <a:t>Section 12 of the Sexual Offences Act 2003 makes it an offence for a person intentionally to cause a child aged under 16, for the purpose of the sexual gratification of themselves, to watch a third person engaging in sexual activity or to look at an image of a person engaging in sexual activity.</a:t>
            </a:r>
            <a:endParaRPr lang="en-GB" altLang="en-US" b="0" dirty="0" smtClean="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2197824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6007" y="1321735"/>
            <a:ext cx="6872591" cy="3647079"/>
          </a:xfrm>
          <a:prstGeom prst="rect">
            <a:avLst/>
          </a:prstGeom>
        </p:spPr>
      </p:pic>
    </p:spTree>
    <p:extLst>
      <p:ext uri="{BB962C8B-B14F-4D97-AF65-F5344CB8AC3E}">
        <p14:creationId xmlns:p14="http://schemas.microsoft.com/office/powerpoint/2010/main" val="107281367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3282</Words>
  <Application>Microsoft Office PowerPoint</Application>
  <PresentationFormat>Widescreen</PresentationFormat>
  <Paragraphs>232</Paragraphs>
  <Slides>19</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ＭＳ Ｐゴシック</vt: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68</cp:revision>
  <dcterms:created xsi:type="dcterms:W3CDTF">2018-01-30T11:09:50Z</dcterms:created>
  <dcterms:modified xsi:type="dcterms:W3CDTF">2019-02-21T08:54:14Z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