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1"/>
  </p:notesMasterIdLst>
  <p:sldIdLst>
    <p:sldId id="266" r:id="rId26"/>
    <p:sldId id="274" r:id="rId27"/>
    <p:sldId id="283" r:id="rId28"/>
    <p:sldId id="273" r:id="rId29"/>
    <p:sldId id="275" r:id="rId30"/>
    <p:sldId id="271" r:id="rId31"/>
    <p:sldId id="284" r:id="rId32"/>
    <p:sldId id="272" r:id="rId33"/>
    <p:sldId id="286" r:id="rId34"/>
    <p:sldId id="285" r:id="rId35"/>
    <p:sldId id="287" r:id="rId36"/>
    <p:sldId id="279" r:id="rId37"/>
    <p:sldId id="288" r:id="rId38"/>
    <p:sldId id="289" r:id="rId39"/>
    <p:sldId id="280" r:id="rId40"/>
    <p:sldId id="290" r:id="rId41"/>
    <p:sldId id="282" r:id="rId42"/>
    <p:sldId id="281" r:id="rId43"/>
    <p:sldId id="276" r:id="rId44"/>
    <p:sldId id="292" r:id="rId45"/>
    <p:sldId id="278" r:id="rId46"/>
    <p:sldId id="293" r:id="rId47"/>
    <p:sldId id="294" r:id="rId48"/>
    <p:sldId id="295" r:id="rId49"/>
    <p:sldId id="296" r:id="rId50"/>
    <p:sldId id="297" r:id="rId51"/>
    <p:sldId id="298" r:id="rId52"/>
    <p:sldId id="299" r:id="rId53"/>
    <p:sldId id="300" r:id="rId54"/>
    <p:sldId id="301" r:id="rId55"/>
    <p:sldId id="302" r:id="rId56"/>
    <p:sldId id="303" r:id="rId57"/>
    <p:sldId id="304" r:id="rId58"/>
    <p:sldId id="305" r:id="rId59"/>
    <p:sldId id="308" r:id="rId60"/>
    <p:sldId id="307" r:id="rId61"/>
    <p:sldId id="306" r:id="rId62"/>
    <p:sldId id="309" r:id="rId63"/>
    <p:sldId id="310" r:id="rId64"/>
    <p:sldId id="312" r:id="rId65"/>
    <p:sldId id="311" r:id="rId66"/>
    <p:sldId id="313" r:id="rId67"/>
    <p:sldId id="314" r:id="rId68"/>
    <p:sldId id="315" r:id="rId69"/>
    <p:sldId id="316" r:id="rId70"/>
    <p:sldId id="317" r:id="rId71"/>
    <p:sldId id="318" r:id="rId72"/>
    <p:sldId id="319" r:id="rId73"/>
    <p:sldId id="320" r:id="rId74"/>
    <p:sldId id="321" r:id="rId75"/>
    <p:sldId id="322" r:id="rId76"/>
    <p:sldId id="323" r:id="rId77"/>
    <p:sldId id="324" r:id="rId78"/>
    <p:sldId id="325" r:id="rId79"/>
    <p:sldId id="291" r:id="rId8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theme" Target="theme/theme1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61" Type="http://schemas.openxmlformats.org/officeDocument/2006/relationships/slide" Target="slides/slide36.xml"/><Relationship Id="rId8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068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676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2233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2859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870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2874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8258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2607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247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528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7513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848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180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7196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80448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2237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074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5857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8945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7167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1448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16076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8389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94287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8373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71346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093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1772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05799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2195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16604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51801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4897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06478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39840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14745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11392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85356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0054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82780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16362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87823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72318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5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AdSZJzb-aX8?feature=oembed" TargetMode="External"/><Relationship Id="rId4" Type="http://schemas.openxmlformats.org/officeDocument/2006/relationships/image" Target="../media/image2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gov.uk/government/publications/undergraduate-degrees-labour-market-returns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6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8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0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6.sv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6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60.png"/><Relationship Id="rId4" Type="http://schemas.openxmlformats.org/officeDocument/2006/relationships/image" Target="../media/image62.sv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0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>
                <a:solidFill>
                  <a:schemeClr val="bg1"/>
                </a:solidFill>
              </a:rPr>
              <a:t>Ty</a:t>
            </a:r>
            <a:r>
              <a:rPr lang="en-GB" sz="5400" b="1" dirty="0"/>
              <a:t>pes of Data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</a:t>
            </a:r>
            <a:r>
              <a:rPr lang="en-US" sz="6000" b="1" dirty="0" err="1"/>
              <a:t>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1917"/>
            <a:ext cx="5599520" cy="4144488"/>
          </a:xfrm>
        </p:spPr>
        <p:txBody>
          <a:bodyPr>
            <a:noAutofit/>
          </a:bodyPr>
          <a:lstStyle/>
          <a:p>
            <a:r>
              <a:rPr lang="en-US" dirty="0" err="1"/>
              <a:t>Visualisation</a:t>
            </a:r>
            <a:r>
              <a:rPr lang="en-US" dirty="0"/>
              <a:t> -</a:t>
            </a:r>
          </a:p>
          <a:p>
            <a:pPr lvl="1"/>
            <a:r>
              <a:rPr lang="en-US" dirty="0"/>
              <a:t>The formation of a mental model.</a:t>
            </a:r>
          </a:p>
          <a:p>
            <a:pPr lvl="1"/>
            <a:r>
              <a:rPr lang="en-US" dirty="0"/>
              <a:t>Acquisition of insight.</a:t>
            </a:r>
          </a:p>
          <a:p>
            <a:r>
              <a:rPr lang="en-US" b="1" i="1" dirty="0" err="1"/>
              <a:t>visualise</a:t>
            </a:r>
            <a:r>
              <a:rPr lang="en-US" i="1" dirty="0"/>
              <a:t>: (</a:t>
            </a:r>
            <a:r>
              <a:rPr lang="en-US" i="1" dirty="0" err="1"/>
              <a:t>vb</a:t>
            </a:r>
            <a:r>
              <a:rPr lang="en-US" i="1" dirty="0"/>
              <a:t>) - to form a mental image or vision of. . . </a:t>
            </a:r>
          </a:p>
          <a:p>
            <a:r>
              <a:rPr lang="en-US" b="1" i="1" dirty="0" err="1"/>
              <a:t>visualise</a:t>
            </a:r>
            <a:r>
              <a:rPr lang="en-US" i="1" dirty="0"/>
              <a:t>: (</a:t>
            </a:r>
            <a:r>
              <a:rPr lang="en-US" i="1" dirty="0" err="1"/>
              <a:t>vb</a:t>
            </a:r>
            <a:r>
              <a:rPr lang="en-US" i="1" dirty="0"/>
              <a:t>) - to imagine or remember as if actually seeing.</a:t>
            </a:r>
          </a:p>
          <a:p>
            <a:r>
              <a:rPr lang="en-US" b="1" dirty="0"/>
              <a:t>Data </a:t>
            </a:r>
            <a:r>
              <a:rPr lang="en-US" b="1" dirty="0" err="1"/>
              <a:t>Visualisation</a:t>
            </a:r>
            <a:r>
              <a:rPr lang="en-US" b="1" dirty="0"/>
              <a:t>:</a:t>
            </a:r>
          </a:p>
          <a:p>
            <a:pPr lvl="1"/>
            <a:r>
              <a:rPr lang="en-US" dirty="0"/>
              <a:t>The conversion of data into pictural information.</a:t>
            </a:r>
          </a:p>
          <a:p>
            <a:pPr lvl="1"/>
            <a:endParaRPr lang="en-US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671B35-E575-9F7E-0372-0A00CDDBA6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360" y="1684551"/>
            <a:ext cx="6387087" cy="378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4E22DD-FBBC-CCA6-5B1B-13139430A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0460" y="1521374"/>
            <a:ext cx="9298716" cy="414734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</a:t>
            </a:r>
            <a:r>
              <a:rPr lang="en-US" sz="6000" b="1" dirty="0" err="1"/>
              <a:t>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255603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Telling a story to give a message.</a:t>
            </a:r>
          </a:p>
          <a:p>
            <a:pPr lvl="1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221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</a:t>
            </a:r>
            <a:r>
              <a:rPr lang="en-US" sz="6000" b="1" dirty="0" err="1"/>
              <a:t>Visualisation</a:t>
            </a:r>
            <a:endParaRPr lang="en-GB" sz="6000" b="1" dirty="0"/>
          </a:p>
        </p:txBody>
      </p:sp>
      <p:pic>
        <p:nvPicPr>
          <p:cNvPr id="7" name="Online Media 6" title="The Art of Data Visualization | Off Book | PBS Digital Studios">
            <a:hlinkClick r:id="" action="ppaction://media"/>
            <a:extLst>
              <a:ext uri="{FF2B5EF4-FFF2-40B4-BE49-F238E27FC236}">
                <a16:creationId xmlns:a16="http://schemas.microsoft.com/office/drawing/2014/main" id="{6B33F0CC-82D5-DE71-4A2D-6AFB4E38D77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47963" y="1280076"/>
            <a:ext cx="7896074" cy="446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Considerations with </a:t>
            </a:r>
            <a:r>
              <a:rPr lang="en-US" sz="6000" b="1" dirty="0" err="1"/>
              <a:t>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28223"/>
            <a:ext cx="11481847" cy="4350408"/>
          </a:xfrm>
        </p:spPr>
        <p:txBody>
          <a:bodyPr>
            <a:noAutofit/>
          </a:bodyPr>
          <a:lstStyle/>
          <a:p>
            <a:pPr lvl="1"/>
            <a:r>
              <a:rPr lang="en-GB" dirty="0"/>
              <a:t>Selection of data			(Relevance of data / information)</a:t>
            </a:r>
          </a:p>
          <a:p>
            <a:pPr lvl="1"/>
            <a:r>
              <a:rPr lang="en-GB" dirty="0"/>
              <a:t>Mental Models				(Internal)</a:t>
            </a:r>
          </a:p>
          <a:p>
            <a:pPr lvl="1"/>
            <a:r>
              <a:rPr lang="en-GB" dirty="0"/>
              <a:t>Externalisation				(Visual Representation)</a:t>
            </a:r>
          </a:p>
          <a:p>
            <a:pPr lvl="1"/>
            <a:r>
              <a:rPr lang="en-GB" dirty="0"/>
              <a:t>Representation				(Encoding of information)</a:t>
            </a:r>
          </a:p>
          <a:p>
            <a:pPr lvl="1"/>
            <a:r>
              <a:rPr lang="en-GB" dirty="0"/>
              <a:t>Presentation				(Scale and Layout)</a:t>
            </a:r>
          </a:p>
          <a:p>
            <a:pPr lvl="1"/>
            <a:r>
              <a:rPr lang="en-GB" dirty="0"/>
              <a:t>Scale					(Dimensionality)</a:t>
            </a:r>
          </a:p>
          <a:p>
            <a:pPr lvl="1"/>
            <a:r>
              <a:rPr lang="en-GB" dirty="0"/>
              <a:t>Rearrangement				(Exploration)</a:t>
            </a:r>
          </a:p>
          <a:p>
            <a:pPr lvl="1"/>
            <a:r>
              <a:rPr lang="en-GB" dirty="0"/>
              <a:t>Innovation</a:t>
            </a:r>
          </a:p>
          <a:p>
            <a:pPr lvl="1"/>
            <a:r>
              <a:rPr lang="en-GB" dirty="0"/>
              <a:t>Invention</a:t>
            </a:r>
          </a:p>
          <a:p>
            <a:pPr lvl="1"/>
            <a:r>
              <a:rPr lang="en-GB" dirty="0"/>
              <a:t>Design</a:t>
            </a:r>
          </a:p>
          <a:p>
            <a:pPr lvl="1"/>
            <a:r>
              <a:rPr lang="en-GB" dirty="0"/>
              <a:t>Skill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basic task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 fontScale="92500" lnSpcReduction="20000"/>
          </a:bodyPr>
          <a:lstStyle/>
          <a:p>
            <a:r>
              <a:rPr lang="en-US" sz="3200" dirty="0"/>
              <a:t>When dealing with quantitative data we are trying to select one item from many based upon the numerical values of their attributes</a:t>
            </a:r>
          </a:p>
          <a:p>
            <a:r>
              <a:rPr lang="en-US" sz="3200" dirty="0"/>
              <a:t>For instance, when buying a car we may consider:</a:t>
            </a:r>
          </a:p>
          <a:p>
            <a:pPr lvl="1"/>
            <a:r>
              <a:rPr lang="en-US" sz="2800" dirty="0"/>
              <a:t>Price</a:t>
            </a:r>
          </a:p>
          <a:p>
            <a:pPr lvl="1"/>
            <a:r>
              <a:rPr lang="en-US" sz="2800" dirty="0"/>
              <a:t>fuel consumption</a:t>
            </a:r>
          </a:p>
          <a:p>
            <a:pPr lvl="1"/>
            <a:r>
              <a:rPr lang="en-US" sz="2800" dirty="0"/>
              <a:t>engine size</a:t>
            </a:r>
          </a:p>
          <a:p>
            <a:pPr lvl="1"/>
            <a:r>
              <a:rPr lang="en-US" sz="2800" dirty="0"/>
              <a:t>number of passengers…</a:t>
            </a:r>
          </a:p>
          <a:p>
            <a:endParaRPr lang="en-US" sz="3200" dirty="0"/>
          </a:p>
          <a:p>
            <a:r>
              <a:rPr lang="en-US" sz="3200" dirty="0"/>
              <a:t>We need to be able to present this data visually and allow it to be rearranged in a manner that makes the decision task easier.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basic task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 fontScale="92500" lnSpcReduction="20000"/>
          </a:bodyPr>
          <a:lstStyle/>
          <a:p>
            <a:r>
              <a:rPr lang="en-US" sz="3200" dirty="0"/>
              <a:t>When dealing with quantitative data we are trying to select one item from many based upon the numerical values of their attributes</a:t>
            </a:r>
          </a:p>
          <a:p>
            <a:r>
              <a:rPr lang="en-US" sz="3200" dirty="0"/>
              <a:t>For instance, when buying a car we may consider:</a:t>
            </a:r>
          </a:p>
          <a:p>
            <a:pPr lvl="1"/>
            <a:r>
              <a:rPr lang="en-US" sz="2800" dirty="0"/>
              <a:t>Price</a:t>
            </a:r>
          </a:p>
          <a:p>
            <a:pPr lvl="1"/>
            <a:r>
              <a:rPr lang="en-US" sz="2800" dirty="0"/>
              <a:t>fuel consumption</a:t>
            </a:r>
          </a:p>
          <a:p>
            <a:pPr lvl="1"/>
            <a:r>
              <a:rPr lang="en-US" sz="2800" dirty="0"/>
              <a:t>engine size</a:t>
            </a:r>
          </a:p>
          <a:p>
            <a:pPr lvl="1"/>
            <a:r>
              <a:rPr lang="en-US" sz="2800" dirty="0"/>
              <a:t>number of passengers…</a:t>
            </a:r>
          </a:p>
          <a:p>
            <a:endParaRPr lang="en-US" sz="3200" dirty="0"/>
          </a:p>
          <a:p>
            <a:r>
              <a:rPr lang="en-US" sz="3200" dirty="0"/>
              <a:t>We need to be able to present this data visually and allow it to be rearranged in a manner that makes the decision task easier.</a:t>
            </a:r>
          </a:p>
        </p:txBody>
      </p:sp>
    </p:spTree>
    <p:extLst>
      <p:ext uri="{BB962C8B-B14F-4D97-AF65-F5344CB8AC3E}">
        <p14:creationId xmlns:p14="http://schemas.microsoft.com/office/powerpoint/2010/main" val="4250851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Dimensionality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The complexity of a display is generally dependent upon the number of attributes (variables) involved.</a:t>
            </a:r>
          </a:p>
          <a:p>
            <a:pPr lvl="1"/>
            <a:r>
              <a:rPr lang="en-US" sz="2800" dirty="0"/>
              <a:t>This is the dimensionality of the problem.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1638BDC-E703-8811-093B-9466C0CFA1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399" y="3016251"/>
            <a:ext cx="9181189" cy="2599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Dimensionality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/>
              <a:t>If we have only one attribute (such as price) then we are dealing with </a:t>
            </a:r>
            <a:r>
              <a:rPr lang="en-US" sz="3200" b="1" dirty="0"/>
              <a:t>univariate data </a:t>
            </a:r>
            <a:r>
              <a:rPr lang="en-US" sz="3200" dirty="0"/>
              <a:t>and the problem is relatively straightforward.</a:t>
            </a:r>
          </a:p>
          <a:p>
            <a:r>
              <a:rPr lang="en-US" sz="3200" dirty="0"/>
              <a:t>If we add a second attribute (such as fuel consumption) then we are dealing with </a:t>
            </a:r>
            <a:r>
              <a:rPr lang="en-US" sz="3200" b="1" dirty="0"/>
              <a:t>bivariate data </a:t>
            </a:r>
            <a:r>
              <a:rPr lang="en-US" sz="3200" dirty="0"/>
              <a:t>and the problem is a little more difficult.</a:t>
            </a:r>
          </a:p>
          <a:p>
            <a:r>
              <a:rPr lang="en-US" sz="3200" dirty="0"/>
              <a:t>Three attributes – </a:t>
            </a:r>
            <a:r>
              <a:rPr lang="en-US" sz="3200" b="1" dirty="0" err="1"/>
              <a:t>trivariate</a:t>
            </a:r>
            <a:r>
              <a:rPr lang="en-US" sz="3200" b="1" dirty="0"/>
              <a:t> data </a:t>
            </a:r>
            <a:r>
              <a:rPr lang="en-US" sz="3200" dirty="0"/>
              <a:t>– leads to even more difficulty in display, and anything more than that – </a:t>
            </a:r>
            <a:r>
              <a:rPr lang="en-US" sz="3200" b="1" dirty="0" err="1"/>
              <a:t>hypervariate</a:t>
            </a:r>
            <a:r>
              <a:rPr lang="en-US" sz="3200" b="1" dirty="0"/>
              <a:t> data </a:t>
            </a:r>
            <a:r>
              <a:rPr lang="en-US" sz="3200" dirty="0"/>
              <a:t>– is a very difficult task indeed.</a:t>
            </a:r>
          </a:p>
          <a:p>
            <a:r>
              <a:rPr lang="en-US" sz="3200" dirty="0"/>
              <a:t>We will consider, in turn, univariate, bivariate, </a:t>
            </a:r>
            <a:r>
              <a:rPr lang="en-US" sz="3200" dirty="0" err="1"/>
              <a:t>trivariate</a:t>
            </a:r>
            <a:r>
              <a:rPr lang="en-US" sz="3200" dirty="0"/>
              <a:t> and </a:t>
            </a:r>
            <a:r>
              <a:rPr lang="en-US" sz="3200" dirty="0" err="1"/>
              <a:t>hypervariate</a:t>
            </a:r>
            <a:r>
              <a:rPr lang="en-US" sz="3200" dirty="0"/>
              <a:t> data and how we can display it.</a:t>
            </a:r>
          </a:p>
        </p:txBody>
      </p:sp>
    </p:spTree>
    <p:extLst>
      <p:ext uri="{BB962C8B-B14F-4D97-AF65-F5344CB8AC3E}">
        <p14:creationId xmlns:p14="http://schemas.microsoft.com/office/powerpoint/2010/main" val="762465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Univariate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Suppose we have a list of cars that are </a:t>
            </a:r>
            <a:r>
              <a:rPr lang="en-US" sz="3200" dirty="0" err="1"/>
              <a:t>characterised</a:t>
            </a:r>
            <a:r>
              <a:rPr lang="en-US" sz="3200" dirty="0"/>
              <a:t> by price.</a:t>
            </a:r>
          </a:p>
          <a:p>
            <a:pPr lvl="1"/>
            <a:r>
              <a:rPr lang="en-US" sz="2800" dirty="0"/>
              <a:t>This is an example of a collection of univariate data.</a:t>
            </a:r>
          </a:p>
          <a:p>
            <a:r>
              <a:rPr lang="en-US" sz="3200" dirty="0"/>
              <a:t>We could present this data as a table or, more effectively, as a plot of points against some scale.</a:t>
            </a:r>
          </a:p>
          <a:p>
            <a:r>
              <a:rPr lang="en-US" sz="3200" dirty="0"/>
              <a:t>Which we choose may depend on how much space is available, and our audience.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72483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Univariate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If we were to display a table:</a:t>
            </a:r>
          </a:p>
          <a:p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EE3F42-11B3-4EB2-1236-317B30F55C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5041" y="2337848"/>
            <a:ext cx="9501918" cy="3073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272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Univariate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1917"/>
            <a:ext cx="6777872" cy="4144488"/>
          </a:xfrm>
        </p:spPr>
        <p:txBody>
          <a:bodyPr>
            <a:noAutofit/>
          </a:bodyPr>
          <a:lstStyle/>
          <a:p>
            <a:r>
              <a:rPr lang="en-US" dirty="0"/>
              <a:t>However, a simple plot makes it easy to see: </a:t>
            </a:r>
          </a:p>
          <a:p>
            <a:pPr lvl="1"/>
            <a:r>
              <a:rPr lang="en-US" dirty="0"/>
              <a:t>The lowest and highest values</a:t>
            </a:r>
          </a:p>
          <a:p>
            <a:pPr lvl="1"/>
            <a:r>
              <a:rPr lang="en-US" dirty="0"/>
              <a:t>The general distribution of points</a:t>
            </a:r>
          </a:p>
          <a:p>
            <a:pPr lvl="1"/>
            <a:r>
              <a:rPr lang="en-US" dirty="0"/>
              <a:t>Any bunching of points</a:t>
            </a:r>
          </a:p>
          <a:p>
            <a:r>
              <a:rPr lang="en-US" dirty="0"/>
              <a:t>It is not easy to add labels </a:t>
            </a:r>
          </a:p>
          <a:p>
            <a:r>
              <a:rPr lang="en-US" dirty="0"/>
              <a:t>It is not easy to make any judgements based on aggregation, e.g. the mean price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D10738-8CCE-EDE0-BF6A-B99CE10CB4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4984" y="1497454"/>
            <a:ext cx="5534315" cy="3788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Univariate Data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D78C2D-6D64-DE8F-61DF-9ED3273AAB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03" y="1282046"/>
            <a:ext cx="5441440" cy="44211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7DDEDB7-5A73-C8CD-5AF9-5141F6722E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0560" y="555512"/>
            <a:ext cx="5301006" cy="5147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0983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Univariate Data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AAA873-3AE3-13DC-3936-FE88579269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721" y="2130459"/>
            <a:ext cx="10770557" cy="280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1546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Simple Plots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6391373" cy="4144488"/>
          </a:xfrm>
        </p:spPr>
        <p:txBody>
          <a:bodyPr>
            <a:noAutofit/>
          </a:bodyPr>
          <a:lstStyle/>
          <a:p>
            <a:r>
              <a:rPr lang="en-US" dirty="0"/>
              <a:t>It is very useful to be able to zoom in to examine particular ranges in detail</a:t>
            </a:r>
          </a:p>
          <a:p>
            <a:pPr marL="0" indent="0">
              <a:buNone/>
            </a:pPr>
            <a:r>
              <a:rPr lang="en-US" dirty="0"/>
              <a:t>		     BUT</a:t>
            </a:r>
          </a:p>
          <a:p>
            <a:r>
              <a:rPr lang="en-US" dirty="0"/>
              <a:t>Zooming should reveal more detail, not larger dots!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28F672-A09E-A212-E8E7-6F705639D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8142" y="365125"/>
            <a:ext cx="3824085" cy="5439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784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Tukey Plots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04" y="3429001"/>
            <a:ext cx="11475562" cy="2293070"/>
          </a:xfrm>
        </p:spPr>
        <p:txBody>
          <a:bodyPr>
            <a:noAutofit/>
          </a:bodyPr>
          <a:lstStyle/>
          <a:p>
            <a:r>
              <a:rPr lang="en-US" dirty="0"/>
              <a:t>The easiest was to introduce aggregation is to use a Tukey Box Plot.</a:t>
            </a:r>
          </a:p>
          <a:p>
            <a:r>
              <a:rPr lang="en-US" dirty="0"/>
              <a:t>This shows:</a:t>
            </a:r>
          </a:p>
          <a:p>
            <a:pPr lvl="1"/>
            <a:r>
              <a:rPr lang="en-US" dirty="0"/>
              <a:t>The 25th, 50th and 75th percentiles as a box.</a:t>
            </a:r>
          </a:p>
          <a:p>
            <a:pPr lvl="1"/>
            <a:r>
              <a:rPr lang="en-US" dirty="0"/>
              <a:t>The 10th and 90th percentiles as lines</a:t>
            </a:r>
          </a:p>
          <a:p>
            <a:pPr lvl="1"/>
            <a:r>
              <a:rPr lang="en-US" dirty="0"/>
              <a:t>Anything beyond these as ‘outliers’.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41314A-AB09-3BED-29B8-FA85B05A03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4764" y="735291"/>
            <a:ext cx="9311683" cy="2789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6228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The data sheet contains data on ping times recorded for two routing algorithms (alg1 and alg2) and three servers (</a:t>
            </a:r>
            <a:r>
              <a:rPr lang="en-US" dirty="0" err="1"/>
              <a:t>RiffRaff</a:t>
            </a:r>
            <a:r>
              <a:rPr lang="en-US" dirty="0"/>
              <a:t>, Magenta, Columbia).</a:t>
            </a:r>
          </a:p>
          <a:p>
            <a:endParaRPr lang="en-US" dirty="0"/>
          </a:p>
          <a:p>
            <a:r>
              <a:rPr lang="en-US" dirty="0"/>
              <a:t>Produce the following diagrams from the data</a:t>
            </a:r>
          </a:p>
          <a:p>
            <a:pPr lvl="1"/>
            <a:r>
              <a:rPr lang="en-US" sz="2800" dirty="0"/>
              <a:t>A simple plot of the ping times for the first 30 subjects.</a:t>
            </a:r>
          </a:p>
          <a:p>
            <a:pPr lvl="1"/>
            <a:r>
              <a:rPr lang="en-US" sz="2800" dirty="0"/>
              <a:t>Tukey boxplots showing ping time for each algorithm.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4347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Bivariate Data</a:t>
            </a:r>
            <a:endParaRPr lang="en-GB" sz="6000" b="1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1702726-8018-C8F7-04EA-118178924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Bivariate data is often displayed as two columns of variables on a table.</a:t>
            </a:r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C08B48B-12AA-57B0-5FB0-7F7A82C8F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5824" y="2348334"/>
            <a:ext cx="9440352" cy="305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5202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Bivariate Data</a:t>
            </a:r>
            <a:endParaRPr lang="en-GB" sz="6000" b="1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1702726-8018-C8F7-04EA-118178924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Bivariate data is also often displayed using a two-dimensional plot of one variable against the other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17041F-5B4C-2219-0144-381A65F6F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772" y="2285719"/>
            <a:ext cx="7853769" cy="3250777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268D512A-3311-9880-ADB7-46DD1D087BBE}"/>
              </a:ext>
            </a:extLst>
          </p:cNvPr>
          <p:cNvSpPr/>
          <p:nvPr/>
        </p:nvSpPr>
        <p:spPr>
          <a:xfrm>
            <a:off x="7164371" y="4326905"/>
            <a:ext cx="160255" cy="18853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90813CB-3DB5-115D-2FA3-12A0B70FA38A}"/>
              </a:ext>
            </a:extLst>
          </p:cNvPr>
          <p:cNvSpPr/>
          <p:nvPr/>
        </p:nvSpPr>
        <p:spPr>
          <a:xfrm>
            <a:off x="7986074" y="3057428"/>
            <a:ext cx="160255" cy="18853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8F03C8A-94EF-52A4-5A13-E23C02A5FB3F}"/>
              </a:ext>
            </a:extLst>
          </p:cNvPr>
          <p:cNvSpPr/>
          <p:nvPr/>
        </p:nvSpPr>
        <p:spPr>
          <a:xfrm>
            <a:off x="8817204" y="3057428"/>
            <a:ext cx="160255" cy="18853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99E3091-9A7E-51CE-F20B-F46019D56F49}"/>
              </a:ext>
            </a:extLst>
          </p:cNvPr>
          <p:cNvSpPr/>
          <p:nvPr/>
        </p:nvSpPr>
        <p:spPr>
          <a:xfrm>
            <a:off x="10475750" y="3500470"/>
            <a:ext cx="145686" cy="18853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546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Bivariate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08777-23CF-4AAE-60B2-A863515A9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1917"/>
            <a:ext cx="5410985" cy="4267200"/>
          </a:xfrm>
        </p:spPr>
        <p:txBody>
          <a:bodyPr>
            <a:normAutofit/>
          </a:bodyPr>
          <a:lstStyle/>
          <a:p>
            <a:endParaRPr lang="en-US" sz="2000" dirty="0"/>
          </a:p>
          <a:p>
            <a:r>
              <a:rPr lang="en-US" sz="3200" dirty="0"/>
              <a:t>Such scatterplots allow us to easily identify</a:t>
            </a:r>
          </a:p>
          <a:p>
            <a:pPr lvl="1"/>
            <a:r>
              <a:rPr lang="en-US" sz="2800" dirty="0"/>
              <a:t>Global trends</a:t>
            </a:r>
          </a:p>
          <a:p>
            <a:pPr lvl="1"/>
            <a:r>
              <a:rPr lang="en-US" sz="2800" dirty="0"/>
              <a:t>Trade-offs</a:t>
            </a:r>
          </a:p>
          <a:p>
            <a:pPr lvl="1"/>
            <a:r>
              <a:rPr lang="en-US" sz="2800" dirty="0"/>
              <a:t>Outliers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44468AB-35D7-6CCD-54E9-4F8A6321EA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4556" y="456379"/>
            <a:ext cx="5659225" cy="530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8607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Multiple Box Plot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D0BA97D-6B89-F103-249F-1E0BAF809B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351" y="1391699"/>
            <a:ext cx="4631549" cy="43397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2C55AA-C8F2-4056-E259-D7F45DAB26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6616" y="1391699"/>
            <a:ext cx="4645555" cy="434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7263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760536" cy="2387502"/>
          </a:xfrm>
        </p:spPr>
        <p:txBody>
          <a:bodyPr>
            <a:normAutofit/>
          </a:bodyPr>
          <a:lstStyle/>
          <a:p>
            <a:r>
              <a:rPr lang="en-US" sz="6000" b="1" dirty="0"/>
              <a:t>Multiple Box Plot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1C8E76D-3B13-215D-AC90-F7DE27A55C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37988" y="133770"/>
            <a:ext cx="7371762" cy="55937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14DB10-CF67-86FD-B09C-5C0920C9C1F8}"/>
              </a:ext>
            </a:extLst>
          </p:cNvPr>
          <p:cNvSpPr txBox="1"/>
          <p:nvPr/>
        </p:nvSpPr>
        <p:spPr>
          <a:xfrm>
            <a:off x="69129" y="4915958"/>
            <a:ext cx="45688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4"/>
              </a:rPr>
              <a:t>https://www.gov.uk/government/publications/undergraduate-degrees-labour-market-returns</a:t>
            </a: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649154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836034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D60D4-1730-ECE9-E1E5-2BE62510C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data sheet contains data on ping times recorded for two routing algorithms (alg1 and alg2) and three servers (</a:t>
            </a:r>
            <a:r>
              <a:rPr lang="en-US" dirty="0" err="1"/>
              <a:t>RiffRaff</a:t>
            </a:r>
            <a:r>
              <a:rPr lang="en-US" dirty="0"/>
              <a:t>, Magenta, Columbia).</a:t>
            </a:r>
          </a:p>
          <a:p>
            <a:endParaRPr lang="en-US" dirty="0"/>
          </a:p>
          <a:p>
            <a:r>
              <a:rPr lang="en-US" dirty="0"/>
              <a:t>Produce the following diagrams from the data:</a:t>
            </a:r>
          </a:p>
          <a:p>
            <a:pPr lvl="1"/>
            <a:r>
              <a:rPr lang="en-US" sz="2800" dirty="0"/>
              <a:t>Histograms with Tukey boxplots showing ping time for each server and algorithm.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6993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Bivariate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D60D4-1730-ECE9-E1E5-2BE62510C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we can control one variable and therefore group the data then we can create a display of multiple boxplots.</a:t>
            </a:r>
          </a:p>
          <a:p>
            <a:r>
              <a:rPr lang="en-US" dirty="0"/>
              <a:t>This makes it easy to make comparisons of aggregate measures between groups.</a:t>
            </a:r>
          </a:p>
          <a:p>
            <a:endParaRPr lang="en-US" dirty="0"/>
          </a:p>
          <a:p>
            <a:r>
              <a:rPr lang="en-US" dirty="0"/>
              <a:t>This is beginning to look a bit like a </a:t>
            </a:r>
            <a:r>
              <a:rPr lang="en-US" b="1" dirty="0"/>
              <a:t>histogram</a:t>
            </a:r>
            <a:r>
              <a:rPr lang="en-US" dirty="0"/>
              <a:t>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71468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Histograms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D60D4-1730-ECE9-E1E5-2BE62510C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Histograms can also be used to show </a:t>
            </a:r>
            <a:r>
              <a:rPr lang="en-US" dirty="0" err="1"/>
              <a:t>categorised</a:t>
            </a:r>
            <a:r>
              <a:rPr lang="en-US" dirty="0"/>
              <a:t> bivariate data.</a:t>
            </a:r>
          </a:p>
          <a:p>
            <a:r>
              <a:rPr lang="en-US" dirty="0"/>
              <a:t>Simple histograms are of limited use, but we can extend their usefulness by making them interactive.</a:t>
            </a:r>
          </a:p>
          <a:p>
            <a:r>
              <a:rPr lang="en-US" dirty="0"/>
              <a:t>With two histograms we can show how the data in one histogram is related to the data in the other.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7728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Histograms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6E58267-67A7-7FA5-7FA5-EB5A93CFB4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94424" y="365125"/>
            <a:ext cx="7499266" cy="546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234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Histograms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6E58267-67A7-7FA5-7FA5-EB5A93CFB4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294424" y="365125"/>
            <a:ext cx="7499266" cy="546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0489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Histograms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6E58267-67A7-7FA5-7FA5-EB5A93CFB4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294424" y="365125"/>
            <a:ext cx="7499266" cy="546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2997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Histograms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6E58267-67A7-7FA5-7FA5-EB5A93CFB4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294424" y="365125"/>
            <a:ext cx="7499266" cy="546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2193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Trivariate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79629F4-CD64-6ACA-2D5B-E5EBDEF665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Trivariate</a:t>
            </a:r>
            <a:r>
              <a:rPr lang="en-US" dirty="0"/>
              <a:t> data is often displayed as three columns of variables on a table.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57E2B57-E021-7BB1-C276-1DC623277E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8200" y="2455973"/>
            <a:ext cx="9515600" cy="3077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6475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Trivariate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79629F4-CD64-6ACA-2D5B-E5EBDEF6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737781" cy="35759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Can we decide if A has a greater value of Price than B?</a:t>
            </a:r>
          </a:p>
          <a:p>
            <a:pPr>
              <a:lnSpc>
                <a:spcPct val="90000"/>
              </a:lnSpc>
            </a:pP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/>
              <a:t>No</a:t>
            </a:r>
          </a:p>
          <a:p>
            <a:pPr>
              <a:lnSpc>
                <a:spcPct val="90000"/>
              </a:lnSpc>
            </a:pP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/>
              <a:t>We could aid this by projecting each point onto each axis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03CEAC1-5C11-69F6-A42E-8CA82AA9DD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5561" y="675464"/>
            <a:ext cx="3651821" cy="503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4123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Trivariate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920DFC9-AD15-245D-09E5-C817DEB1C4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64384" y="1524304"/>
            <a:ext cx="8863231" cy="3809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0562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Trivariate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920DFC9-AD15-245D-09E5-C817DEB1C4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64384" y="1524304"/>
            <a:ext cx="8863231" cy="3809392"/>
          </a:xfrm>
          <a:prstGeom prst="rect">
            <a:avLst/>
          </a:prstGeom>
        </p:spPr>
      </p:pic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E6384E93-1D91-52BB-A845-D5139F04E880}"/>
              </a:ext>
            </a:extLst>
          </p:cNvPr>
          <p:cNvCxnSpPr>
            <a:cxnSpLocks/>
          </p:cNvCxnSpPr>
          <p:nvPr/>
        </p:nvCxnSpPr>
        <p:spPr>
          <a:xfrm flipV="1">
            <a:off x="3516198" y="3333946"/>
            <a:ext cx="1649691" cy="983530"/>
          </a:xfrm>
          <a:prstGeom prst="straightConnector1">
            <a:avLst/>
          </a:prstGeom>
          <a:ln w="28575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B6B3AFE-FAE0-BBA4-64F4-90EE1D23080F}"/>
              </a:ext>
            </a:extLst>
          </p:cNvPr>
          <p:cNvCxnSpPr>
            <a:cxnSpLocks/>
          </p:cNvCxnSpPr>
          <p:nvPr/>
        </p:nvCxnSpPr>
        <p:spPr>
          <a:xfrm>
            <a:off x="5344998" y="3333946"/>
            <a:ext cx="3016577" cy="908116"/>
          </a:xfrm>
          <a:prstGeom prst="straightConnector1">
            <a:avLst/>
          </a:prstGeom>
          <a:ln w="28575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91D221A7-89E8-8E2B-09CB-AD22A89F44B0}"/>
              </a:ext>
            </a:extLst>
          </p:cNvPr>
          <p:cNvSpPr/>
          <p:nvPr/>
        </p:nvSpPr>
        <p:spPr>
          <a:xfrm>
            <a:off x="3827282" y="4826524"/>
            <a:ext cx="772998" cy="39592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8406F33-0B7C-2B0C-7DB5-9B028C4A2659}"/>
              </a:ext>
            </a:extLst>
          </p:cNvPr>
          <p:cNvSpPr/>
          <p:nvPr/>
        </p:nvSpPr>
        <p:spPr>
          <a:xfrm>
            <a:off x="4600280" y="1582100"/>
            <a:ext cx="772998" cy="39592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5447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Scatterplot Matrix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CF3123-FE4F-EA67-D42F-4955938D86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21692" y="365125"/>
            <a:ext cx="5005632" cy="54202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9BF1C7-B885-1C27-EBBB-E2D66DCF9FFB}"/>
              </a:ext>
            </a:extLst>
          </p:cNvPr>
          <p:cNvSpPr txBox="1"/>
          <p:nvPr/>
        </p:nvSpPr>
        <p:spPr>
          <a:xfrm>
            <a:off x="358219" y="1782583"/>
            <a:ext cx="6617615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The scatterplot matrix contains as many scatterplots as there are pairs of parameters.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F8A631E-A105-DAD9-C29D-F87F236FEADC}"/>
              </a:ext>
            </a:extLst>
          </p:cNvPr>
          <p:cNvCxnSpPr>
            <a:cxnSpLocks/>
          </p:cNvCxnSpPr>
          <p:nvPr/>
        </p:nvCxnSpPr>
        <p:spPr>
          <a:xfrm>
            <a:off x="9681328" y="1602557"/>
            <a:ext cx="0" cy="3205113"/>
          </a:xfrm>
          <a:prstGeom prst="straightConnector1">
            <a:avLst/>
          </a:prstGeom>
          <a:ln w="28575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B1D8A6D-E271-B281-A780-17614AFFB9D5}"/>
              </a:ext>
            </a:extLst>
          </p:cNvPr>
          <p:cNvCxnSpPr>
            <a:cxnSpLocks/>
          </p:cNvCxnSpPr>
          <p:nvPr/>
        </p:nvCxnSpPr>
        <p:spPr>
          <a:xfrm>
            <a:off x="7371761" y="1489435"/>
            <a:ext cx="2224726" cy="0"/>
          </a:xfrm>
          <a:prstGeom prst="straightConnector1">
            <a:avLst/>
          </a:prstGeom>
          <a:ln w="28575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D2E6366-3BC5-4C63-B458-BCFFC0D52F5F}"/>
              </a:ext>
            </a:extLst>
          </p:cNvPr>
          <p:cNvCxnSpPr>
            <a:cxnSpLocks/>
          </p:cNvCxnSpPr>
          <p:nvPr/>
        </p:nvCxnSpPr>
        <p:spPr>
          <a:xfrm>
            <a:off x="8050491" y="763571"/>
            <a:ext cx="2191731" cy="0"/>
          </a:xfrm>
          <a:prstGeom prst="straightConnector1">
            <a:avLst/>
          </a:prstGeom>
          <a:ln w="28575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09D72A0-FF36-54FF-3697-FF3DBA25F7A3}"/>
              </a:ext>
            </a:extLst>
          </p:cNvPr>
          <p:cNvCxnSpPr>
            <a:cxnSpLocks/>
          </p:cNvCxnSpPr>
          <p:nvPr/>
        </p:nvCxnSpPr>
        <p:spPr>
          <a:xfrm>
            <a:off x="10327064" y="867266"/>
            <a:ext cx="42421" cy="3327662"/>
          </a:xfrm>
          <a:prstGeom prst="straightConnector1">
            <a:avLst/>
          </a:prstGeom>
          <a:ln w="28575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al 1">
            <a:extLst>
              <a:ext uri="{FF2B5EF4-FFF2-40B4-BE49-F238E27FC236}">
                <a16:creationId xmlns:a16="http://schemas.microsoft.com/office/drawing/2014/main" id="{FE91B124-9E06-E078-97C7-D40AB36641CC}"/>
              </a:ext>
            </a:extLst>
          </p:cNvPr>
          <p:cNvSpPr/>
          <p:nvPr/>
        </p:nvSpPr>
        <p:spPr>
          <a:xfrm>
            <a:off x="6233475" y="1261484"/>
            <a:ext cx="772998" cy="39592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4460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Scatterplot Matrix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CF3123-FE4F-EA67-D42F-4955938D86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21692" y="365125"/>
            <a:ext cx="5005632" cy="54202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9BF1C7-B885-1C27-EBBB-E2D66DCF9FFB}"/>
              </a:ext>
            </a:extLst>
          </p:cNvPr>
          <p:cNvSpPr txBox="1"/>
          <p:nvPr/>
        </p:nvSpPr>
        <p:spPr>
          <a:xfrm>
            <a:off x="358219" y="1782583"/>
            <a:ext cx="6617615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For more than five parameters this becomes unworkable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If we have </a:t>
            </a:r>
            <a:r>
              <a:rPr lang="en-US" sz="2400" i="1" dirty="0"/>
              <a:t>N</a:t>
            </a:r>
            <a:r>
              <a:rPr lang="en-US" sz="2400" dirty="0"/>
              <a:t> objects with </a:t>
            </a:r>
            <a:r>
              <a:rPr lang="en-US" sz="2400" i="1" dirty="0"/>
              <a:t>M</a:t>
            </a:r>
            <a:r>
              <a:rPr lang="en-US" sz="2400" dirty="0"/>
              <a:t> parameters we end up with </a:t>
            </a:r>
            <a:r>
              <a:rPr lang="en-US" sz="2400" i="1" dirty="0" err="1"/>
              <a:t>NxM</a:t>
            </a:r>
            <a:r>
              <a:rPr lang="en-US" sz="2400" dirty="0"/>
              <a:t> points in total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Labelling this many points is a problem</a:t>
            </a:r>
          </a:p>
        </p:txBody>
      </p:sp>
    </p:spTree>
    <p:extLst>
      <p:ext uri="{BB962C8B-B14F-4D97-AF65-F5344CB8AC3E}">
        <p14:creationId xmlns:p14="http://schemas.microsoft.com/office/powerpoint/2010/main" val="18871464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Brushing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CF3123-FE4F-EA67-D42F-4955938D86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6221692" y="365125"/>
            <a:ext cx="5005632" cy="54202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9BF1C7-B885-1C27-EBBB-E2D66DCF9FFB}"/>
              </a:ext>
            </a:extLst>
          </p:cNvPr>
          <p:cNvSpPr txBox="1"/>
          <p:nvPr/>
        </p:nvSpPr>
        <p:spPr>
          <a:xfrm>
            <a:off x="358220" y="1630381"/>
            <a:ext cx="661761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scatterplot matrix is still a very useful tool if we use the brushing technique to highlight points of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If we select (or brush) a subset of points on one plot then the corresponding points on other plots are also highlighted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Brushing is particularly useful when dealing with </a:t>
            </a:r>
            <a:r>
              <a:rPr lang="en-US" sz="2400" dirty="0" err="1"/>
              <a:t>hypervariate</a:t>
            </a:r>
            <a:r>
              <a:rPr lang="en-US" sz="2400" dirty="0"/>
              <a:t> data and can be implemented in many ways</a:t>
            </a:r>
          </a:p>
        </p:txBody>
      </p:sp>
    </p:spTree>
    <p:extLst>
      <p:ext uri="{BB962C8B-B14F-4D97-AF65-F5344CB8AC3E}">
        <p14:creationId xmlns:p14="http://schemas.microsoft.com/office/powerpoint/2010/main" val="15870043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Brushing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CF3123-FE4F-EA67-D42F-4955938D86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6221692" y="365125"/>
            <a:ext cx="5005632" cy="54202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9BF1C7-B885-1C27-EBBB-E2D66DCF9FFB}"/>
              </a:ext>
            </a:extLst>
          </p:cNvPr>
          <p:cNvSpPr txBox="1"/>
          <p:nvPr/>
        </p:nvSpPr>
        <p:spPr>
          <a:xfrm>
            <a:off x="358220" y="1630381"/>
            <a:ext cx="661761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scatterplot matrix is still a very useful tool if we use the brushing technique to highlight points of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If we select (or brush) a subset of points on one plot then the corresponding points on other plots are also highlighted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Brushing is particularly useful when dealing with </a:t>
            </a:r>
            <a:r>
              <a:rPr lang="en-US" sz="2400" dirty="0" err="1"/>
              <a:t>hypervariate</a:t>
            </a:r>
            <a:r>
              <a:rPr lang="en-US" sz="2400" dirty="0"/>
              <a:t> data and can be implemented in many ways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22CE8C8-C369-4F6D-18A3-CFCA1BD7D8BB}"/>
              </a:ext>
            </a:extLst>
          </p:cNvPr>
          <p:cNvSpPr/>
          <p:nvPr/>
        </p:nvSpPr>
        <p:spPr>
          <a:xfrm>
            <a:off x="7532016" y="1844478"/>
            <a:ext cx="3233394" cy="672479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C7C2CA-BCBB-23E1-B076-1CA07975CA7D}"/>
              </a:ext>
            </a:extLst>
          </p:cNvPr>
          <p:cNvSpPr/>
          <p:nvPr/>
        </p:nvSpPr>
        <p:spPr>
          <a:xfrm rot="16200000">
            <a:off x="8705363" y="2631891"/>
            <a:ext cx="2866317" cy="1253783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9864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6A0F16F-FB2E-0711-5C63-F151C7E79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/>
          <a:lstStyle/>
          <a:p>
            <a:r>
              <a:rPr lang="en-US" dirty="0"/>
              <a:t>Many real-world situations require us to display more than three variables.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B31EF20-C9C4-D185-9139-150361AF4B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572" y="2430741"/>
            <a:ext cx="10238855" cy="311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2183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6A0F16F-FB2E-0711-5C63-F151C7E79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25105"/>
            <a:ext cx="11481847" cy="3676454"/>
          </a:xfrm>
        </p:spPr>
        <p:txBody>
          <a:bodyPr/>
          <a:lstStyle/>
          <a:p>
            <a:r>
              <a:rPr lang="en-US" sz="3200" dirty="0"/>
              <a:t>One solution is to use parallel coordinate plots.</a:t>
            </a:r>
          </a:p>
          <a:p>
            <a:r>
              <a:rPr lang="en-US" sz="3200" dirty="0"/>
              <a:t>These take all of the axes of a multidimensional space and arrange them parallel to each other.</a:t>
            </a:r>
          </a:p>
          <a:p>
            <a:r>
              <a:rPr lang="en-US" sz="3200" dirty="0"/>
              <a:t>Each data point appears once on each axis.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5476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7089512-3BAD-2505-6A33-8277F374C5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50070" y="1480008"/>
            <a:ext cx="9699726" cy="4254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7533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7089512-3BAD-2505-6A33-8277F374C5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50070" y="1480008"/>
            <a:ext cx="9699726" cy="4254927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69B0985-9E38-9ED2-448E-93B9D76165D1}"/>
              </a:ext>
            </a:extLst>
          </p:cNvPr>
          <p:cNvCxnSpPr>
            <a:cxnSpLocks/>
          </p:cNvCxnSpPr>
          <p:nvPr/>
        </p:nvCxnSpPr>
        <p:spPr>
          <a:xfrm>
            <a:off x="3610466" y="4506012"/>
            <a:ext cx="2055043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14002AA-26FB-FD48-923E-3F4FBCFF469C}"/>
              </a:ext>
            </a:extLst>
          </p:cNvPr>
          <p:cNvCxnSpPr>
            <a:cxnSpLocks/>
          </p:cNvCxnSpPr>
          <p:nvPr/>
        </p:nvCxnSpPr>
        <p:spPr>
          <a:xfrm flipV="1">
            <a:off x="5846190" y="2394408"/>
            <a:ext cx="1195633" cy="2084894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C9F4B14-E237-4D55-CEFC-79719A02C7BD}"/>
              </a:ext>
            </a:extLst>
          </p:cNvPr>
          <p:cNvCxnSpPr>
            <a:cxnSpLocks/>
          </p:cNvCxnSpPr>
          <p:nvPr/>
        </p:nvCxnSpPr>
        <p:spPr>
          <a:xfrm flipV="1">
            <a:off x="9455085" y="2386553"/>
            <a:ext cx="1235469" cy="194977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351577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7089512-3BAD-2505-6A33-8277F374C5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50070" y="1480008"/>
            <a:ext cx="9699726" cy="4254927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69B0985-9E38-9ED2-448E-93B9D76165D1}"/>
              </a:ext>
            </a:extLst>
          </p:cNvPr>
          <p:cNvCxnSpPr>
            <a:cxnSpLocks/>
          </p:cNvCxnSpPr>
          <p:nvPr/>
        </p:nvCxnSpPr>
        <p:spPr>
          <a:xfrm>
            <a:off x="3610466" y="4506012"/>
            <a:ext cx="2055043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14002AA-26FB-FD48-923E-3F4FBCFF469C}"/>
              </a:ext>
            </a:extLst>
          </p:cNvPr>
          <p:cNvCxnSpPr>
            <a:cxnSpLocks/>
          </p:cNvCxnSpPr>
          <p:nvPr/>
        </p:nvCxnSpPr>
        <p:spPr>
          <a:xfrm flipV="1">
            <a:off x="5846190" y="2394408"/>
            <a:ext cx="1195633" cy="2084894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C9F4B14-E237-4D55-CEFC-79719A02C7BD}"/>
              </a:ext>
            </a:extLst>
          </p:cNvPr>
          <p:cNvCxnSpPr>
            <a:cxnSpLocks/>
          </p:cNvCxnSpPr>
          <p:nvPr/>
        </p:nvCxnSpPr>
        <p:spPr>
          <a:xfrm flipV="1">
            <a:off x="9455085" y="2386553"/>
            <a:ext cx="1235469" cy="194977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621514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89F12AC-FBD5-927B-1250-530C476C57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5056" y="1640681"/>
            <a:ext cx="3965967" cy="35766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ECF3A6-B2A6-B748-1EC9-2EE30B73B1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9568" y="2426095"/>
            <a:ext cx="6607376" cy="2005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3200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89F12AC-FBD5-927B-1250-530C476C57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58220" y="1950071"/>
            <a:ext cx="3965967" cy="35766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ECF3A6-B2A6-B748-1EC9-2EE30B73B1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6511" y="240678"/>
            <a:ext cx="5630944" cy="170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4441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9D567C0-EDE5-4952-1909-352DE4D9AD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2149" y="1950071"/>
            <a:ext cx="5530433" cy="38645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542352-7AE8-A2FB-F932-4F48A56BE0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6511" y="240678"/>
            <a:ext cx="5630944" cy="170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91859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542352-7AE8-A2FB-F932-4F48A56BE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6511" y="240678"/>
            <a:ext cx="5630944" cy="1709393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775040-7A85-ED53-D53A-6CA5CB2E03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99625" y="1950071"/>
            <a:ext cx="9196743" cy="380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5023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A4CEE-F8BC-3C90-7FFD-2550272AE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is easy to extend to any desired number of dimensions with each dimension being treated equally.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188DCF-26D8-7ACB-ADBB-B170C92C4D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490" y="2739881"/>
            <a:ext cx="7283020" cy="2883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48435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1" y="412259"/>
            <a:ext cx="4157219" cy="2151832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F0DE0A8-30D8-12C7-6FED-C8A3E864B7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53013" y="259071"/>
            <a:ext cx="7834586" cy="530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24162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 err="1"/>
              <a:t>Hypervariate</a:t>
            </a:r>
            <a:r>
              <a:rPr lang="en-US" sz="6000" b="1" dirty="0"/>
              <a:t> Data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A4CEE-F8BC-3C90-7FFD-2550272AE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269583" cy="3887018"/>
          </a:xfrm>
        </p:spPr>
        <p:txBody>
          <a:bodyPr>
            <a:normAutofit fontScale="92500" lnSpcReduction="10000"/>
          </a:bodyPr>
          <a:lstStyle/>
          <a:p>
            <a:r>
              <a:rPr lang="en-US" sz="3000" dirty="0"/>
              <a:t>A variation on this approach is to use a </a:t>
            </a:r>
            <a:r>
              <a:rPr lang="en-US" sz="3000" b="1" dirty="0" err="1"/>
              <a:t>starplot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r>
              <a:rPr lang="en-US" sz="3000" dirty="0"/>
              <a:t>In this case the axes radiate from a common origin.</a:t>
            </a:r>
          </a:p>
          <a:p>
            <a:endParaRPr lang="en-US" sz="3000" dirty="0"/>
          </a:p>
          <a:p>
            <a:r>
              <a:rPr lang="en-US" sz="3000" dirty="0"/>
              <a:t>Multiple objects can be compared on the basis of their shapes.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DD0DEBD-3D22-3C7B-9AD0-00B92D493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7777" y="463532"/>
            <a:ext cx="6242845" cy="5249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29200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85410379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A4CEE-F8BC-3C90-7FFD-2550272AE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705493"/>
            <a:ext cx="11368724" cy="3007150"/>
          </a:xfrm>
        </p:spPr>
        <p:txBody>
          <a:bodyPr>
            <a:normAutofit/>
          </a:bodyPr>
          <a:lstStyle/>
          <a:p>
            <a:r>
              <a:rPr lang="en-US" sz="2400" dirty="0"/>
              <a:t>Produce the following diagrams from the data: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000" dirty="0"/>
              <a:t> </a:t>
            </a:r>
            <a:r>
              <a:rPr lang="en-US" dirty="0"/>
              <a:t>A scatterplot of area v. population.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 A scatterplot matrix of area v. coastline v. land boundaries.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 A parallel plot of all six attributes.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 A </a:t>
            </a:r>
            <a:r>
              <a:rPr lang="en-US" dirty="0" err="1"/>
              <a:t>starplot</a:t>
            </a:r>
            <a:r>
              <a:rPr lang="en-US" dirty="0"/>
              <a:t> of all six attributes.</a:t>
            </a:r>
            <a:endParaRPr lang="en-US" sz="2400" dirty="0"/>
          </a:p>
          <a:p>
            <a:r>
              <a:rPr lang="en-US" sz="2400" dirty="0"/>
              <a:t>In each case, ‘brush’ Iceland in blue and Sweden in red.</a:t>
            </a:r>
          </a:p>
          <a:p>
            <a:r>
              <a:rPr lang="en-US" sz="2400" dirty="0"/>
              <a:t>Are there any interesting relationships within the data?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A1E5DD-EF23-81F4-76CB-01543BDCF9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0487" y="365125"/>
            <a:ext cx="8926192" cy="232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23166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68724" cy="1460500"/>
          </a:xfrm>
        </p:spPr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A4CEE-F8BC-3C90-7FFD-2550272AE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75561" cy="388701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Today we have discussed </a:t>
            </a:r>
            <a:r>
              <a:rPr lang="en-US" dirty="0" err="1"/>
              <a:t>visualising</a:t>
            </a:r>
            <a:r>
              <a:rPr lang="en-US" dirty="0"/>
              <a:t> data and looking at data dimensionality.</a:t>
            </a:r>
          </a:p>
          <a:p>
            <a:r>
              <a:rPr lang="en-US" dirty="0"/>
              <a:t>Univariate</a:t>
            </a:r>
          </a:p>
          <a:p>
            <a:pPr lvl="1"/>
            <a:r>
              <a:rPr lang="en-US" dirty="0"/>
              <a:t>1 dimension, Tukey Box Plots</a:t>
            </a:r>
          </a:p>
          <a:p>
            <a:r>
              <a:rPr lang="en-US" dirty="0"/>
              <a:t>Bivariate</a:t>
            </a:r>
          </a:p>
          <a:p>
            <a:pPr lvl="1"/>
            <a:r>
              <a:rPr lang="en-US" dirty="0"/>
              <a:t>2 dimensions, scatterplots, histograms</a:t>
            </a:r>
          </a:p>
          <a:p>
            <a:r>
              <a:rPr lang="en-US" dirty="0" err="1"/>
              <a:t>Trivariate</a:t>
            </a:r>
            <a:endParaRPr lang="en-US" dirty="0"/>
          </a:p>
          <a:p>
            <a:pPr lvl="1"/>
            <a:r>
              <a:rPr lang="en-US" dirty="0"/>
              <a:t>3 dimensions, scatterplot matrix, brushing</a:t>
            </a:r>
          </a:p>
          <a:p>
            <a:r>
              <a:rPr lang="en-US" dirty="0" err="1"/>
              <a:t>Hypervariate</a:t>
            </a:r>
            <a:endParaRPr lang="en-US" dirty="0"/>
          </a:p>
          <a:p>
            <a:pPr lvl="1"/>
            <a:r>
              <a:rPr lang="en-US" dirty="0"/>
              <a:t>&gt;3 dimensions, parallel coordinate plots, </a:t>
            </a:r>
            <a:r>
              <a:rPr lang="en-US" dirty="0" err="1"/>
              <a:t>starplots</a:t>
            </a:r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9979049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5641154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1484</Words>
  <Application>Microsoft Office PowerPoint</Application>
  <PresentationFormat>Widescreen</PresentationFormat>
  <Paragraphs>252</Paragraphs>
  <Slides>55</Slides>
  <Notes>50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55</vt:i4>
      </vt:variant>
    </vt:vector>
  </HeadingPairs>
  <TitlesOfParts>
    <vt:vector size="80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Data Visualisation</vt:lpstr>
      <vt:lpstr>Data Visualisation</vt:lpstr>
      <vt:lpstr>Data Visualisation</vt:lpstr>
      <vt:lpstr>Considerations with Visualisation</vt:lpstr>
      <vt:lpstr>The basic task</vt:lpstr>
      <vt:lpstr>The basic task</vt:lpstr>
      <vt:lpstr>Data Dimensionality</vt:lpstr>
      <vt:lpstr>Data Dimensionality</vt:lpstr>
      <vt:lpstr>Univariate Data</vt:lpstr>
      <vt:lpstr>Univariate Data</vt:lpstr>
      <vt:lpstr>Univariate Data</vt:lpstr>
      <vt:lpstr>Univariate Data</vt:lpstr>
      <vt:lpstr>Univariate Data</vt:lpstr>
      <vt:lpstr>Simple Plots</vt:lpstr>
      <vt:lpstr>Tukey Plots</vt:lpstr>
      <vt:lpstr>PowerPoint Presentation</vt:lpstr>
      <vt:lpstr>Exercise</vt:lpstr>
      <vt:lpstr>Bivariate Data</vt:lpstr>
      <vt:lpstr>Bivariate Data</vt:lpstr>
      <vt:lpstr>Bivariate Data</vt:lpstr>
      <vt:lpstr>Multiple Box Plot</vt:lpstr>
      <vt:lpstr>Multiple Box Plot</vt:lpstr>
      <vt:lpstr>PowerPoint Presentation</vt:lpstr>
      <vt:lpstr>Exercise</vt:lpstr>
      <vt:lpstr>Bivariate Data</vt:lpstr>
      <vt:lpstr>Histograms</vt:lpstr>
      <vt:lpstr>Histograms</vt:lpstr>
      <vt:lpstr>Histograms</vt:lpstr>
      <vt:lpstr>Histograms</vt:lpstr>
      <vt:lpstr>Histograms</vt:lpstr>
      <vt:lpstr>Trivariate Data</vt:lpstr>
      <vt:lpstr>Trivariate Data</vt:lpstr>
      <vt:lpstr>Trivariate Data</vt:lpstr>
      <vt:lpstr>Trivariate Data</vt:lpstr>
      <vt:lpstr>Scatterplot Matrix</vt:lpstr>
      <vt:lpstr>Scatterplot Matrix</vt:lpstr>
      <vt:lpstr>Brushing</vt:lpstr>
      <vt:lpstr>Brushing</vt:lpstr>
      <vt:lpstr>Hypervariate Data</vt:lpstr>
      <vt:lpstr>Hypervariate Data</vt:lpstr>
      <vt:lpstr>Hypervariate Data</vt:lpstr>
      <vt:lpstr>Hypervariate Data</vt:lpstr>
      <vt:lpstr>Hypervariate Data</vt:lpstr>
      <vt:lpstr>Hypervariate Data</vt:lpstr>
      <vt:lpstr>Hypervariate Data</vt:lpstr>
      <vt:lpstr>Hypervariate Data</vt:lpstr>
      <vt:lpstr>Hypervariate Data</vt:lpstr>
      <vt:lpstr>Hypervariate Data</vt:lpstr>
      <vt:lpstr>Hypervariate Data</vt:lpstr>
      <vt:lpstr>Hypervariate Data</vt:lpstr>
      <vt:lpstr>PowerPoint Presentation</vt:lpstr>
      <vt:lpstr>Exercise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86</cp:revision>
  <dcterms:created xsi:type="dcterms:W3CDTF">2021-03-09T15:35:42Z</dcterms:created>
  <dcterms:modified xsi:type="dcterms:W3CDTF">2024-10-11T07:47:33Z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