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1" r:id="rId6"/>
    <p:sldId id="260" r:id="rId7"/>
    <p:sldId id="262" r:id="rId8"/>
    <p:sldId id="264" r:id="rId9"/>
    <p:sldId id="263" r:id="rId10"/>
    <p:sldId id="267" r:id="rId11"/>
    <p:sldId id="265" r:id="rId12"/>
    <p:sldId id="268" r:id="rId13"/>
    <p:sldId id="269"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ECFF"/>
    <a:srgbClr val="CC99FF"/>
    <a:srgbClr val="DDDDDD"/>
    <a:srgbClr val="00CCFF"/>
    <a:srgbClr val="66FFFF"/>
    <a:srgbClr val="66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237833-077B-4E3F-A2C9-66AE0225FB0C}" v="179" dt="2023-07-12T04:28:00.0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660"/>
  </p:normalViewPr>
  <p:slideViewPr>
    <p:cSldViewPr snapToGrid="0">
      <p:cViewPr varScale="1">
        <p:scale>
          <a:sx n="85" d="100"/>
          <a:sy n="85" d="100"/>
        </p:scale>
        <p:origin x="48" y="29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2E0F3-8ABD-6AAA-86EC-F622052842B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37F7D3E-CDD5-ABD5-1C70-FE1BFC9FC95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E24FA0D-6554-5EF0-2089-BD3992D0A9DE}"/>
              </a:ext>
            </a:extLst>
          </p:cNvPr>
          <p:cNvSpPr>
            <a:spLocks noGrp="1"/>
          </p:cNvSpPr>
          <p:nvPr>
            <p:ph type="dt" sz="half" idx="10"/>
          </p:nvPr>
        </p:nvSpPr>
        <p:spPr/>
        <p:txBody>
          <a:bodyPr/>
          <a:lstStyle/>
          <a:p>
            <a:fld id="{F4744209-8BB2-470F-B7B6-2C5131C55B08}" type="datetimeFigureOut">
              <a:rPr lang="en-GB" smtClean="0"/>
              <a:t>11/07/2023</a:t>
            </a:fld>
            <a:endParaRPr lang="en-GB"/>
          </a:p>
        </p:txBody>
      </p:sp>
      <p:sp>
        <p:nvSpPr>
          <p:cNvPr id="5" name="Footer Placeholder 4">
            <a:extLst>
              <a:ext uri="{FF2B5EF4-FFF2-40B4-BE49-F238E27FC236}">
                <a16:creationId xmlns:a16="http://schemas.microsoft.com/office/drawing/2014/main" id="{B99AAB6F-EFE7-EA2D-4C93-1DDB0F3701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D0F6B8-82BE-76AC-41CF-AE4588AC597B}"/>
              </a:ext>
            </a:extLst>
          </p:cNvPr>
          <p:cNvSpPr>
            <a:spLocks noGrp="1"/>
          </p:cNvSpPr>
          <p:nvPr>
            <p:ph type="sldNum" sz="quarter" idx="12"/>
          </p:nvPr>
        </p:nvSpPr>
        <p:spPr/>
        <p:txBody>
          <a:bodyPr/>
          <a:lstStyle/>
          <a:p>
            <a:fld id="{08DEBE82-9BC4-41A8-AA38-2FB3C081C8A2}" type="slidenum">
              <a:rPr lang="en-GB" smtClean="0"/>
              <a:t>‹#›</a:t>
            </a:fld>
            <a:endParaRPr lang="en-GB"/>
          </a:p>
        </p:txBody>
      </p:sp>
    </p:spTree>
    <p:extLst>
      <p:ext uri="{BB962C8B-B14F-4D97-AF65-F5344CB8AC3E}">
        <p14:creationId xmlns:p14="http://schemas.microsoft.com/office/powerpoint/2010/main" val="21705837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CEE89-CAF2-BDEA-B28B-0DA88580E8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CBB22F-1C96-9447-2C67-D8CA4946DD4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127AD9-3EEF-8390-F7CE-B70D3904AE4A}"/>
              </a:ext>
            </a:extLst>
          </p:cNvPr>
          <p:cNvSpPr>
            <a:spLocks noGrp="1"/>
          </p:cNvSpPr>
          <p:nvPr>
            <p:ph type="dt" sz="half" idx="10"/>
          </p:nvPr>
        </p:nvSpPr>
        <p:spPr/>
        <p:txBody>
          <a:bodyPr/>
          <a:lstStyle/>
          <a:p>
            <a:fld id="{F4744209-8BB2-470F-B7B6-2C5131C55B08}" type="datetimeFigureOut">
              <a:rPr lang="en-GB" smtClean="0"/>
              <a:t>11/07/2023</a:t>
            </a:fld>
            <a:endParaRPr lang="en-GB"/>
          </a:p>
        </p:txBody>
      </p:sp>
      <p:sp>
        <p:nvSpPr>
          <p:cNvPr id="5" name="Footer Placeholder 4">
            <a:extLst>
              <a:ext uri="{FF2B5EF4-FFF2-40B4-BE49-F238E27FC236}">
                <a16:creationId xmlns:a16="http://schemas.microsoft.com/office/drawing/2014/main" id="{E0A1C1E2-C982-4870-D45A-683A221591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D49A17-8941-D143-FBDB-3C78B30A6E3F}"/>
              </a:ext>
            </a:extLst>
          </p:cNvPr>
          <p:cNvSpPr>
            <a:spLocks noGrp="1"/>
          </p:cNvSpPr>
          <p:nvPr>
            <p:ph type="sldNum" sz="quarter" idx="12"/>
          </p:nvPr>
        </p:nvSpPr>
        <p:spPr/>
        <p:txBody>
          <a:bodyPr/>
          <a:lstStyle/>
          <a:p>
            <a:fld id="{08DEBE82-9BC4-41A8-AA38-2FB3C081C8A2}" type="slidenum">
              <a:rPr lang="en-GB" smtClean="0"/>
              <a:t>‹#›</a:t>
            </a:fld>
            <a:endParaRPr lang="en-GB"/>
          </a:p>
        </p:txBody>
      </p:sp>
    </p:spTree>
    <p:extLst>
      <p:ext uri="{BB962C8B-B14F-4D97-AF65-F5344CB8AC3E}">
        <p14:creationId xmlns:p14="http://schemas.microsoft.com/office/powerpoint/2010/main" val="21524019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BA650-1C32-7308-BBDD-2F4E4E51479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6EDD209-7C3F-54F9-F2A5-C8D84C45EB0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98C98A-7F57-2DC2-97A6-3C7C9D52212E}"/>
              </a:ext>
            </a:extLst>
          </p:cNvPr>
          <p:cNvSpPr>
            <a:spLocks noGrp="1"/>
          </p:cNvSpPr>
          <p:nvPr>
            <p:ph type="dt" sz="half" idx="10"/>
          </p:nvPr>
        </p:nvSpPr>
        <p:spPr/>
        <p:txBody>
          <a:bodyPr/>
          <a:lstStyle/>
          <a:p>
            <a:fld id="{F4744209-8BB2-470F-B7B6-2C5131C55B08}" type="datetimeFigureOut">
              <a:rPr lang="en-GB" smtClean="0"/>
              <a:t>11/07/2023</a:t>
            </a:fld>
            <a:endParaRPr lang="en-GB"/>
          </a:p>
        </p:txBody>
      </p:sp>
      <p:sp>
        <p:nvSpPr>
          <p:cNvPr id="5" name="Footer Placeholder 4">
            <a:extLst>
              <a:ext uri="{FF2B5EF4-FFF2-40B4-BE49-F238E27FC236}">
                <a16:creationId xmlns:a16="http://schemas.microsoft.com/office/drawing/2014/main" id="{49324AE1-A7F6-D7A0-E1FA-E7F2FA76A8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22A528-39B3-0AFB-31D1-1B1C36880967}"/>
              </a:ext>
            </a:extLst>
          </p:cNvPr>
          <p:cNvSpPr>
            <a:spLocks noGrp="1"/>
          </p:cNvSpPr>
          <p:nvPr>
            <p:ph type="sldNum" sz="quarter" idx="12"/>
          </p:nvPr>
        </p:nvSpPr>
        <p:spPr/>
        <p:txBody>
          <a:bodyPr/>
          <a:lstStyle/>
          <a:p>
            <a:fld id="{08DEBE82-9BC4-41A8-AA38-2FB3C081C8A2}" type="slidenum">
              <a:rPr lang="en-GB" smtClean="0"/>
              <a:t>‹#›</a:t>
            </a:fld>
            <a:endParaRPr lang="en-GB"/>
          </a:p>
        </p:txBody>
      </p:sp>
    </p:spTree>
    <p:extLst>
      <p:ext uri="{BB962C8B-B14F-4D97-AF65-F5344CB8AC3E}">
        <p14:creationId xmlns:p14="http://schemas.microsoft.com/office/powerpoint/2010/main" val="7479208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D2602-D013-B5DC-BFE4-DC2C291C24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BCEB310-907B-C35D-8129-7BB9BA0CB71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A9C0564-B712-4AFF-2FEE-868CAF0A018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A28ED72-254C-2582-E9FA-770B2EB48A42}"/>
              </a:ext>
            </a:extLst>
          </p:cNvPr>
          <p:cNvSpPr>
            <a:spLocks noGrp="1"/>
          </p:cNvSpPr>
          <p:nvPr>
            <p:ph type="dt" sz="half" idx="10"/>
          </p:nvPr>
        </p:nvSpPr>
        <p:spPr/>
        <p:txBody>
          <a:bodyPr/>
          <a:lstStyle/>
          <a:p>
            <a:fld id="{F4744209-8BB2-470F-B7B6-2C5131C55B08}" type="datetimeFigureOut">
              <a:rPr lang="en-GB" smtClean="0"/>
              <a:t>11/07/2023</a:t>
            </a:fld>
            <a:endParaRPr lang="en-GB"/>
          </a:p>
        </p:txBody>
      </p:sp>
      <p:sp>
        <p:nvSpPr>
          <p:cNvPr id="6" name="Footer Placeholder 5">
            <a:extLst>
              <a:ext uri="{FF2B5EF4-FFF2-40B4-BE49-F238E27FC236}">
                <a16:creationId xmlns:a16="http://schemas.microsoft.com/office/drawing/2014/main" id="{D090225D-B04F-A02E-8614-1C47DE8752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DDC03F-94A7-5F68-925F-5CBB43779896}"/>
              </a:ext>
            </a:extLst>
          </p:cNvPr>
          <p:cNvSpPr>
            <a:spLocks noGrp="1"/>
          </p:cNvSpPr>
          <p:nvPr>
            <p:ph type="sldNum" sz="quarter" idx="12"/>
          </p:nvPr>
        </p:nvSpPr>
        <p:spPr/>
        <p:txBody>
          <a:bodyPr/>
          <a:lstStyle/>
          <a:p>
            <a:fld id="{08DEBE82-9BC4-41A8-AA38-2FB3C081C8A2}" type="slidenum">
              <a:rPr lang="en-GB" smtClean="0"/>
              <a:t>‹#›</a:t>
            </a:fld>
            <a:endParaRPr lang="en-GB"/>
          </a:p>
        </p:txBody>
      </p:sp>
    </p:spTree>
    <p:extLst>
      <p:ext uri="{BB962C8B-B14F-4D97-AF65-F5344CB8AC3E}">
        <p14:creationId xmlns:p14="http://schemas.microsoft.com/office/powerpoint/2010/main" val="13211419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0C863-4690-3D3A-A76A-680CFC9FE33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6E56A4D-CE22-934A-A6E2-212F836D285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A338CE-EDAF-D302-25F0-B997F2F7989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5FBB5FC-A176-5170-8291-925D9083E9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1249787-2DB6-A071-EEFE-46A5E6C053F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2464CD8-2340-1F51-557E-B9C3A9BCD82D}"/>
              </a:ext>
            </a:extLst>
          </p:cNvPr>
          <p:cNvSpPr>
            <a:spLocks noGrp="1"/>
          </p:cNvSpPr>
          <p:nvPr>
            <p:ph type="dt" sz="half" idx="10"/>
          </p:nvPr>
        </p:nvSpPr>
        <p:spPr/>
        <p:txBody>
          <a:bodyPr/>
          <a:lstStyle/>
          <a:p>
            <a:fld id="{F4744209-8BB2-470F-B7B6-2C5131C55B08}" type="datetimeFigureOut">
              <a:rPr lang="en-GB" smtClean="0"/>
              <a:t>11/07/2023</a:t>
            </a:fld>
            <a:endParaRPr lang="en-GB"/>
          </a:p>
        </p:txBody>
      </p:sp>
      <p:sp>
        <p:nvSpPr>
          <p:cNvPr id="8" name="Footer Placeholder 7">
            <a:extLst>
              <a:ext uri="{FF2B5EF4-FFF2-40B4-BE49-F238E27FC236}">
                <a16:creationId xmlns:a16="http://schemas.microsoft.com/office/drawing/2014/main" id="{3794BF07-9C59-E535-5AAF-B3ECEF52483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F78BA49-C253-6E29-299A-F5B14DE14CAA}"/>
              </a:ext>
            </a:extLst>
          </p:cNvPr>
          <p:cNvSpPr>
            <a:spLocks noGrp="1"/>
          </p:cNvSpPr>
          <p:nvPr>
            <p:ph type="sldNum" sz="quarter" idx="12"/>
          </p:nvPr>
        </p:nvSpPr>
        <p:spPr/>
        <p:txBody>
          <a:bodyPr/>
          <a:lstStyle/>
          <a:p>
            <a:fld id="{08DEBE82-9BC4-41A8-AA38-2FB3C081C8A2}" type="slidenum">
              <a:rPr lang="en-GB" smtClean="0"/>
              <a:t>‹#›</a:t>
            </a:fld>
            <a:endParaRPr lang="en-GB"/>
          </a:p>
        </p:txBody>
      </p:sp>
    </p:spTree>
    <p:extLst>
      <p:ext uri="{BB962C8B-B14F-4D97-AF65-F5344CB8AC3E}">
        <p14:creationId xmlns:p14="http://schemas.microsoft.com/office/powerpoint/2010/main" val="5486788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FF98C-E933-CCB7-528B-30D5D68B8DA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FB8E38E-A983-AF14-59F2-08D0292E1DDC}"/>
              </a:ext>
            </a:extLst>
          </p:cNvPr>
          <p:cNvSpPr>
            <a:spLocks noGrp="1"/>
          </p:cNvSpPr>
          <p:nvPr>
            <p:ph type="dt" sz="half" idx="10"/>
          </p:nvPr>
        </p:nvSpPr>
        <p:spPr/>
        <p:txBody>
          <a:bodyPr/>
          <a:lstStyle/>
          <a:p>
            <a:fld id="{F4744209-8BB2-470F-B7B6-2C5131C55B08}" type="datetimeFigureOut">
              <a:rPr lang="en-GB" smtClean="0"/>
              <a:t>11/07/2023</a:t>
            </a:fld>
            <a:endParaRPr lang="en-GB"/>
          </a:p>
        </p:txBody>
      </p:sp>
      <p:sp>
        <p:nvSpPr>
          <p:cNvPr id="4" name="Footer Placeholder 3">
            <a:extLst>
              <a:ext uri="{FF2B5EF4-FFF2-40B4-BE49-F238E27FC236}">
                <a16:creationId xmlns:a16="http://schemas.microsoft.com/office/drawing/2014/main" id="{449A7610-6642-893B-1BEC-2EE4F8DB855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A466E8A-C98F-2268-158A-2ED286537813}"/>
              </a:ext>
            </a:extLst>
          </p:cNvPr>
          <p:cNvSpPr>
            <a:spLocks noGrp="1"/>
          </p:cNvSpPr>
          <p:nvPr>
            <p:ph type="sldNum" sz="quarter" idx="12"/>
          </p:nvPr>
        </p:nvSpPr>
        <p:spPr/>
        <p:txBody>
          <a:bodyPr/>
          <a:lstStyle/>
          <a:p>
            <a:fld id="{08DEBE82-9BC4-41A8-AA38-2FB3C081C8A2}" type="slidenum">
              <a:rPr lang="en-GB" smtClean="0"/>
              <a:t>‹#›</a:t>
            </a:fld>
            <a:endParaRPr lang="en-GB"/>
          </a:p>
        </p:txBody>
      </p:sp>
    </p:spTree>
    <p:extLst>
      <p:ext uri="{BB962C8B-B14F-4D97-AF65-F5344CB8AC3E}">
        <p14:creationId xmlns:p14="http://schemas.microsoft.com/office/powerpoint/2010/main" val="183651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0E7B211-06FF-381D-5F26-22A6ACB3119C}"/>
              </a:ext>
            </a:extLst>
          </p:cNvPr>
          <p:cNvSpPr>
            <a:spLocks noGrp="1"/>
          </p:cNvSpPr>
          <p:nvPr>
            <p:ph type="dt" sz="half" idx="10"/>
          </p:nvPr>
        </p:nvSpPr>
        <p:spPr/>
        <p:txBody>
          <a:bodyPr/>
          <a:lstStyle/>
          <a:p>
            <a:fld id="{F4744209-8BB2-470F-B7B6-2C5131C55B08}" type="datetimeFigureOut">
              <a:rPr lang="en-GB" smtClean="0"/>
              <a:t>11/07/2023</a:t>
            </a:fld>
            <a:endParaRPr lang="en-GB"/>
          </a:p>
        </p:txBody>
      </p:sp>
      <p:sp>
        <p:nvSpPr>
          <p:cNvPr id="3" name="Footer Placeholder 2">
            <a:extLst>
              <a:ext uri="{FF2B5EF4-FFF2-40B4-BE49-F238E27FC236}">
                <a16:creationId xmlns:a16="http://schemas.microsoft.com/office/drawing/2014/main" id="{4827D344-EA61-CD73-9EDB-61FFE2A9AE4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25DF598-3DE8-6D52-7C01-6CE051EE5707}"/>
              </a:ext>
            </a:extLst>
          </p:cNvPr>
          <p:cNvSpPr>
            <a:spLocks noGrp="1"/>
          </p:cNvSpPr>
          <p:nvPr>
            <p:ph type="sldNum" sz="quarter" idx="12"/>
          </p:nvPr>
        </p:nvSpPr>
        <p:spPr/>
        <p:txBody>
          <a:bodyPr/>
          <a:lstStyle/>
          <a:p>
            <a:fld id="{08DEBE82-9BC4-41A8-AA38-2FB3C081C8A2}" type="slidenum">
              <a:rPr lang="en-GB" smtClean="0"/>
              <a:t>‹#›</a:t>
            </a:fld>
            <a:endParaRPr lang="en-GB"/>
          </a:p>
        </p:txBody>
      </p:sp>
    </p:spTree>
    <p:extLst>
      <p:ext uri="{BB962C8B-B14F-4D97-AF65-F5344CB8AC3E}">
        <p14:creationId xmlns:p14="http://schemas.microsoft.com/office/powerpoint/2010/main" val="10622461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38F24-A279-E837-59F9-0AAD3AFEC7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4AE9CEA-5B5F-D5A9-D16E-B8D7E554740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F202C2B-6539-ED7F-B551-46FDA8D847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C80C125-1EE8-624A-22C1-126C92AED9A0}"/>
              </a:ext>
            </a:extLst>
          </p:cNvPr>
          <p:cNvSpPr>
            <a:spLocks noGrp="1"/>
          </p:cNvSpPr>
          <p:nvPr>
            <p:ph type="dt" sz="half" idx="10"/>
          </p:nvPr>
        </p:nvSpPr>
        <p:spPr/>
        <p:txBody>
          <a:bodyPr/>
          <a:lstStyle/>
          <a:p>
            <a:fld id="{F4744209-8BB2-470F-B7B6-2C5131C55B08}" type="datetimeFigureOut">
              <a:rPr lang="en-GB" smtClean="0"/>
              <a:t>11/07/2023</a:t>
            </a:fld>
            <a:endParaRPr lang="en-GB"/>
          </a:p>
        </p:txBody>
      </p:sp>
      <p:sp>
        <p:nvSpPr>
          <p:cNvPr id="6" name="Footer Placeholder 5">
            <a:extLst>
              <a:ext uri="{FF2B5EF4-FFF2-40B4-BE49-F238E27FC236}">
                <a16:creationId xmlns:a16="http://schemas.microsoft.com/office/drawing/2014/main" id="{A51B3EAF-F8B2-6EA9-614E-A9C54FEF42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908CE8-5D1B-4ADF-DF5B-14770D0D8A4D}"/>
              </a:ext>
            </a:extLst>
          </p:cNvPr>
          <p:cNvSpPr>
            <a:spLocks noGrp="1"/>
          </p:cNvSpPr>
          <p:nvPr>
            <p:ph type="sldNum" sz="quarter" idx="12"/>
          </p:nvPr>
        </p:nvSpPr>
        <p:spPr/>
        <p:txBody>
          <a:bodyPr/>
          <a:lstStyle/>
          <a:p>
            <a:fld id="{08DEBE82-9BC4-41A8-AA38-2FB3C081C8A2}" type="slidenum">
              <a:rPr lang="en-GB" smtClean="0"/>
              <a:t>‹#›</a:t>
            </a:fld>
            <a:endParaRPr lang="en-GB"/>
          </a:p>
        </p:txBody>
      </p:sp>
    </p:spTree>
    <p:extLst>
      <p:ext uri="{BB962C8B-B14F-4D97-AF65-F5344CB8AC3E}">
        <p14:creationId xmlns:p14="http://schemas.microsoft.com/office/powerpoint/2010/main" val="7882751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C87E3-F897-D48B-7553-5F6E5DEB34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F869AF6-5305-EE1F-0643-B653A475BF9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87DB4B8-A60F-6AAC-A985-E1EFF58D0E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F1F975-2102-A5AC-E599-09FB4865F959}"/>
              </a:ext>
            </a:extLst>
          </p:cNvPr>
          <p:cNvSpPr>
            <a:spLocks noGrp="1"/>
          </p:cNvSpPr>
          <p:nvPr>
            <p:ph type="dt" sz="half" idx="10"/>
          </p:nvPr>
        </p:nvSpPr>
        <p:spPr/>
        <p:txBody>
          <a:bodyPr/>
          <a:lstStyle/>
          <a:p>
            <a:fld id="{F4744209-8BB2-470F-B7B6-2C5131C55B08}" type="datetimeFigureOut">
              <a:rPr lang="en-GB" smtClean="0"/>
              <a:t>11/07/2023</a:t>
            </a:fld>
            <a:endParaRPr lang="en-GB"/>
          </a:p>
        </p:txBody>
      </p:sp>
      <p:sp>
        <p:nvSpPr>
          <p:cNvPr id="6" name="Footer Placeholder 5">
            <a:extLst>
              <a:ext uri="{FF2B5EF4-FFF2-40B4-BE49-F238E27FC236}">
                <a16:creationId xmlns:a16="http://schemas.microsoft.com/office/drawing/2014/main" id="{88AC7742-67B2-8EB8-D42D-1943E63CEB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596C8C-8334-B751-8E17-DD8605857E15}"/>
              </a:ext>
            </a:extLst>
          </p:cNvPr>
          <p:cNvSpPr>
            <a:spLocks noGrp="1"/>
          </p:cNvSpPr>
          <p:nvPr>
            <p:ph type="sldNum" sz="quarter" idx="12"/>
          </p:nvPr>
        </p:nvSpPr>
        <p:spPr/>
        <p:txBody>
          <a:bodyPr/>
          <a:lstStyle/>
          <a:p>
            <a:fld id="{08DEBE82-9BC4-41A8-AA38-2FB3C081C8A2}" type="slidenum">
              <a:rPr lang="en-GB" smtClean="0"/>
              <a:t>‹#›</a:t>
            </a:fld>
            <a:endParaRPr lang="en-GB"/>
          </a:p>
        </p:txBody>
      </p:sp>
    </p:spTree>
    <p:extLst>
      <p:ext uri="{BB962C8B-B14F-4D97-AF65-F5344CB8AC3E}">
        <p14:creationId xmlns:p14="http://schemas.microsoft.com/office/powerpoint/2010/main" val="35396035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47EF5-B10B-84D8-0B9F-18C30E2E94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D54825A-3864-CB65-BACE-6CFC9281FB5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72B064-152A-B0DF-603A-31A43E3DE25C}"/>
              </a:ext>
            </a:extLst>
          </p:cNvPr>
          <p:cNvSpPr>
            <a:spLocks noGrp="1"/>
          </p:cNvSpPr>
          <p:nvPr>
            <p:ph type="dt" sz="half" idx="10"/>
          </p:nvPr>
        </p:nvSpPr>
        <p:spPr/>
        <p:txBody>
          <a:bodyPr/>
          <a:lstStyle/>
          <a:p>
            <a:fld id="{F4744209-8BB2-470F-B7B6-2C5131C55B08}" type="datetimeFigureOut">
              <a:rPr lang="en-GB" smtClean="0"/>
              <a:t>11/07/2023</a:t>
            </a:fld>
            <a:endParaRPr lang="en-GB"/>
          </a:p>
        </p:txBody>
      </p:sp>
      <p:sp>
        <p:nvSpPr>
          <p:cNvPr id="5" name="Footer Placeholder 4">
            <a:extLst>
              <a:ext uri="{FF2B5EF4-FFF2-40B4-BE49-F238E27FC236}">
                <a16:creationId xmlns:a16="http://schemas.microsoft.com/office/drawing/2014/main" id="{CA93B4E8-E6C6-5361-7838-1623D94B6D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1CACE3-49A4-DA93-791F-423577C348E4}"/>
              </a:ext>
            </a:extLst>
          </p:cNvPr>
          <p:cNvSpPr>
            <a:spLocks noGrp="1"/>
          </p:cNvSpPr>
          <p:nvPr>
            <p:ph type="sldNum" sz="quarter" idx="12"/>
          </p:nvPr>
        </p:nvSpPr>
        <p:spPr/>
        <p:txBody>
          <a:bodyPr/>
          <a:lstStyle/>
          <a:p>
            <a:fld id="{08DEBE82-9BC4-41A8-AA38-2FB3C081C8A2}" type="slidenum">
              <a:rPr lang="en-GB" smtClean="0"/>
              <a:t>‹#›</a:t>
            </a:fld>
            <a:endParaRPr lang="en-GB"/>
          </a:p>
        </p:txBody>
      </p:sp>
    </p:spTree>
    <p:extLst>
      <p:ext uri="{BB962C8B-B14F-4D97-AF65-F5344CB8AC3E}">
        <p14:creationId xmlns:p14="http://schemas.microsoft.com/office/powerpoint/2010/main" val="13580786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BCD149C-06B7-497A-0CCB-2EB23DECD34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430F08D-A23C-C962-B668-693B5B76562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43FFB8-E80C-D2D7-1D05-764602122D38}"/>
              </a:ext>
            </a:extLst>
          </p:cNvPr>
          <p:cNvSpPr>
            <a:spLocks noGrp="1"/>
          </p:cNvSpPr>
          <p:nvPr>
            <p:ph type="dt" sz="half" idx="10"/>
          </p:nvPr>
        </p:nvSpPr>
        <p:spPr/>
        <p:txBody>
          <a:bodyPr/>
          <a:lstStyle/>
          <a:p>
            <a:fld id="{F4744209-8BB2-470F-B7B6-2C5131C55B08}" type="datetimeFigureOut">
              <a:rPr lang="en-GB" smtClean="0"/>
              <a:t>11/07/2023</a:t>
            </a:fld>
            <a:endParaRPr lang="en-GB"/>
          </a:p>
        </p:txBody>
      </p:sp>
      <p:sp>
        <p:nvSpPr>
          <p:cNvPr id="5" name="Footer Placeholder 4">
            <a:extLst>
              <a:ext uri="{FF2B5EF4-FFF2-40B4-BE49-F238E27FC236}">
                <a16:creationId xmlns:a16="http://schemas.microsoft.com/office/drawing/2014/main" id="{2C26B5C0-622F-8A61-8ADD-317ED1C6F6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B83FCB-FB1D-F350-B091-386A5EA6369A}"/>
              </a:ext>
            </a:extLst>
          </p:cNvPr>
          <p:cNvSpPr>
            <a:spLocks noGrp="1"/>
          </p:cNvSpPr>
          <p:nvPr>
            <p:ph type="sldNum" sz="quarter" idx="12"/>
          </p:nvPr>
        </p:nvSpPr>
        <p:spPr/>
        <p:txBody>
          <a:bodyPr/>
          <a:lstStyle/>
          <a:p>
            <a:fld id="{08DEBE82-9BC4-41A8-AA38-2FB3C081C8A2}" type="slidenum">
              <a:rPr lang="en-GB" smtClean="0"/>
              <a:t>‹#›</a:t>
            </a:fld>
            <a:endParaRPr lang="en-GB"/>
          </a:p>
        </p:txBody>
      </p:sp>
    </p:spTree>
    <p:extLst>
      <p:ext uri="{BB962C8B-B14F-4D97-AF65-F5344CB8AC3E}">
        <p14:creationId xmlns:p14="http://schemas.microsoft.com/office/powerpoint/2010/main" val="24739067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7F2E51A-0026-A57D-2C63-D0982C8AB41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BE18757-E323-1722-3370-9933B826859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8CEA5E-8449-243C-3687-C10A6099C15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4744209-8BB2-470F-B7B6-2C5131C55B08}" type="datetimeFigureOut">
              <a:rPr lang="en-GB" smtClean="0"/>
              <a:t>11/07/2023</a:t>
            </a:fld>
            <a:endParaRPr lang="en-GB"/>
          </a:p>
        </p:txBody>
      </p:sp>
      <p:sp>
        <p:nvSpPr>
          <p:cNvPr id="5" name="Footer Placeholder 4">
            <a:extLst>
              <a:ext uri="{FF2B5EF4-FFF2-40B4-BE49-F238E27FC236}">
                <a16:creationId xmlns:a16="http://schemas.microsoft.com/office/drawing/2014/main" id="{678652C0-F407-A318-B1CF-FD9E77FD64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2C08A59-E280-589D-2CBD-99FB6ADA21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DEBE82-9BC4-41A8-AA38-2FB3C081C8A2}" type="slidenum">
              <a:rPr lang="en-GB" smtClean="0"/>
              <a:t>‹#›</a:t>
            </a:fld>
            <a:endParaRPr lang="en-GB"/>
          </a:p>
        </p:txBody>
      </p:sp>
    </p:spTree>
    <p:extLst>
      <p:ext uri="{BB962C8B-B14F-4D97-AF65-F5344CB8AC3E}">
        <p14:creationId xmlns:p14="http://schemas.microsoft.com/office/powerpoint/2010/main" val="18021564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dayofdubai.com/news/physical-activities-crucial-improvement-children-disabilities" TargetMode="External"/><Relationship Id="rId3" Type="http://schemas.openxmlformats.org/officeDocument/2006/relationships/hyperlink" Target="https://apps.who.int/iris/bitstream/handle/10665/272722/9789241514187-eng.pdf?sequence=1&amp;isAllowed=y" TargetMode="External"/><Relationship Id="rId7" Type="http://schemas.openxmlformats.org/officeDocument/2006/relationships/hyperlink" Target="https://physicalactivityproslez.blogspot.com/2015/08/physiology-of-physical-activity.html" TargetMode="External"/><Relationship Id="rId12" Type="http://schemas.openxmlformats.org/officeDocument/2006/relationships/hyperlink" Target="https://www.hra.nhs.uk/about-us/committees-and-services/res-and-recs/research-ethics-service/" TargetMode="External"/><Relationship Id="rId2" Type="http://schemas.openxmlformats.org/officeDocument/2006/relationships/hyperlink" Target="https://www.bbc.co.uk/ethics/lying/(Accessed" TargetMode="External"/><Relationship Id="rId1" Type="http://schemas.openxmlformats.org/officeDocument/2006/relationships/slideLayout" Target="../slideLayouts/slideLayout4.xml"/><Relationship Id="rId6" Type="http://schemas.openxmlformats.org/officeDocument/2006/relationships/hyperlink" Target="https://www.upmcmyhealthmatters.com/physical-activity-and-exercise-whats-the-difference/" TargetMode="External"/><Relationship Id="rId11" Type="http://schemas.openxmlformats.org/officeDocument/2006/relationships/hyperlink" Target="https://www.sra.org.uk/sra/research-publications/in-house-solicitors-the" TargetMode="External"/><Relationship Id="rId5" Type="http://schemas.openxmlformats.org/officeDocument/2006/relationships/hyperlink" Target="https://fingertips.phe.org.uk/profile/physical-activity" TargetMode="External"/><Relationship Id="rId10" Type="http://schemas.openxmlformats.org/officeDocument/2006/relationships/hyperlink" Target="https://ojstrial.blogspot.com/p/ethical-considerations_22.html" TargetMode="External"/><Relationship Id="rId4" Type="http://schemas.openxmlformats.org/officeDocument/2006/relationships/hyperlink" Target="https://www.gov.uk/government/publications/physical-activity-applying" TargetMode="External"/><Relationship Id="rId9" Type="http://schemas.openxmlformats.org/officeDocument/2006/relationships/hyperlink" Target="https://cehsp.d.umn.edu/departments-centers/departments/applied-human-sciences/programs/physical-educ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55E71A8-F6BE-76A4-DDB6-D79B22627C33}"/>
              </a:ext>
            </a:extLst>
          </p:cNvPr>
          <p:cNvPicPr>
            <a:picLocks noChangeAspect="1"/>
          </p:cNvPicPr>
          <p:nvPr/>
        </p:nvPicPr>
        <p:blipFill rotWithShape="1">
          <a:blip r:embed="rId2"/>
          <a:srcRect r="18789" b="1"/>
          <a:stretch/>
        </p:blipFill>
        <p:spPr>
          <a:xfrm>
            <a:off x="3481431" y="10"/>
            <a:ext cx="8710569"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9A656F2-29A4-3499-E2E1-B9C528D3CEFF}"/>
              </a:ext>
            </a:extLst>
          </p:cNvPr>
          <p:cNvSpPr>
            <a:spLocks noGrp="1"/>
          </p:cNvSpPr>
          <p:nvPr>
            <p:ph type="ctrTitle"/>
          </p:nvPr>
        </p:nvSpPr>
        <p:spPr>
          <a:xfrm>
            <a:off x="477980" y="704675"/>
            <a:ext cx="6375825" cy="2651173"/>
          </a:xfrm>
        </p:spPr>
        <p:txBody>
          <a:bodyPr anchor="b">
            <a:normAutofit/>
          </a:bodyPr>
          <a:lstStyle/>
          <a:p>
            <a:pPr algn="l" fontAlgn="base"/>
            <a:r>
              <a:rPr lang="en-GB" sz="26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MSc Public Health and Social Care in Practice</a:t>
            </a:r>
            <a:r>
              <a:rPr lang="en-GB" sz="26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br>
              <a:rPr lang="en-GB" sz="26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br>
            <a:r>
              <a:rPr lang="en-GB" sz="26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Module: Practice-Base Research</a:t>
            </a:r>
            <a:r>
              <a:rPr lang="en-GB" sz="26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br>
              <a:rPr lang="en-GB" sz="26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br>
            <a:r>
              <a:rPr lang="en-GB" sz="26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Module Code: LCHS700</a:t>
            </a:r>
            <a:br>
              <a:rPr lang="en-GB" sz="26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br>
            <a:br>
              <a:rPr lang="en-GB" sz="26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br>
            <a:endParaRPr lang="en-GB" sz="2600" dirty="0">
              <a:solidFill>
                <a:schemeClr val="bg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1846E669-6E3C-F1FB-3736-41FEDB778B70}"/>
              </a:ext>
            </a:extLst>
          </p:cNvPr>
          <p:cNvSpPr>
            <a:spLocks noGrp="1"/>
          </p:cNvSpPr>
          <p:nvPr>
            <p:ph type="subTitle" idx="1"/>
          </p:nvPr>
        </p:nvSpPr>
        <p:spPr>
          <a:xfrm>
            <a:off x="477980" y="4872922"/>
            <a:ext cx="5092310" cy="1702537"/>
          </a:xfrm>
        </p:spPr>
        <p:txBody>
          <a:bodyPr>
            <a:normAutofit lnSpcReduction="10000"/>
          </a:bodyPr>
          <a:lstStyle/>
          <a:p>
            <a:pPr algn="l" fontAlgn="base"/>
            <a:r>
              <a:rPr lang="en-GB" sz="18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Student Name: Carlene Campbell</a:t>
            </a: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p>
          <a:p>
            <a:pPr algn="l" fontAlgn="base"/>
            <a:r>
              <a:rPr lang="en-GB" sz="18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Student ID:1908537</a:t>
            </a: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p>
          <a:p>
            <a:pPr algn="l" fontAlgn="base"/>
            <a:r>
              <a:rPr lang="en-GB" sz="18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Date:19 July 2023</a:t>
            </a: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p>
          <a:p>
            <a:pPr algn="l" fontAlgn="base"/>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p>
          <a:p>
            <a:pPr algn="l" fontAlgn="base"/>
            <a:r>
              <a:rPr lang="en-GB" sz="18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Lecturer name: Dr Muhammed Afolabi </a:t>
            </a: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p>
          <a:p>
            <a:pPr algn="l"/>
            <a:endParaRPr lang="en-GB" sz="800" dirty="0">
              <a:solidFill>
                <a:schemeClr val="bg1"/>
              </a:solidFill>
            </a:endParaRP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48649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e result for physical activity">
            <a:extLst>
              <a:ext uri="{FF2B5EF4-FFF2-40B4-BE49-F238E27FC236}">
                <a16:creationId xmlns:a16="http://schemas.microsoft.com/office/drawing/2014/main" id="{815FB747-6499-92AE-DAB9-CB7AF40C4897}"/>
              </a:ext>
            </a:extLst>
          </p:cNvPr>
          <p:cNvPicPr>
            <a:picLocks noChangeAspect="1" noChangeArrowheads="1"/>
          </p:cNvPicPr>
          <p:nvPr/>
        </p:nvPicPr>
        <p:blipFill rotWithShape="1">
          <a:blip r:embed="rId2">
            <a:alphaModFix amt="60000"/>
            <a:extLst>
              <a:ext uri="{28A0092B-C50C-407E-A947-70E740481C1C}">
                <a14:useLocalDpi xmlns:a14="http://schemas.microsoft.com/office/drawing/2010/main" val="0"/>
              </a:ext>
            </a:extLst>
          </a:blip>
          <a:srcRect r="-2" b="12623"/>
          <a:stretch/>
        </p:blipFill>
        <p:spPr bwMode="auto">
          <a:xfrm>
            <a:off x="180975" y="182880"/>
            <a:ext cx="11823637" cy="649978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B4190A3-B418-E177-D465-7EC443F373F1}"/>
              </a:ext>
            </a:extLst>
          </p:cNvPr>
          <p:cNvSpPr>
            <a:spLocks noGrp="1"/>
          </p:cNvSpPr>
          <p:nvPr>
            <p:ph type="title"/>
          </p:nvPr>
        </p:nvSpPr>
        <p:spPr>
          <a:xfrm>
            <a:off x="838200" y="525194"/>
            <a:ext cx="10165218" cy="2903805"/>
          </a:xfrm>
        </p:spPr>
        <p:txBody>
          <a:bodyPr anchor="b">
            <a:normAutofit/>
          </a:bodyPr>
          <a:lstStyle/>
          <a:p>
            <a:r>
              <a:rPr lang="en-GB" sz="4000" b="1"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 Mini Research Project Proposal</a:t>
            </a:r>
            <a:r>
              <a:rPr lang="en-GB" sz="4000"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 </a:t>
            </a:r>
            <a:endParaRPr lang="en-GB" sz="4000" dirty="0">
              <a:solidFill>
                <a:srgbClr val="FFFFFF"/>
              </a:solidFill>
            </a:endParaRPr>
          </a:p>
        </p:txBody>
      </p:sp>
      <p:sp>
        <p:nvSpPr>
          <p:cNvPr id="3" name="Content Placeholder 2">
            <a:extLst>
              <a:ext uri="{FF2B5EF4-FFF2-40B4-BE49-F238E27FC236}">
                <a16:creationId xmlns:a16="http://schemas.microsoft.com/office/drawing/2014/main" id="{E56D9C99-03AA-2863-28F1-60227368D161}"/>
              </a:ext>
            </a:extLst>
          </p:cNvPr>
          <p:cNvSpPr>
            <a:spLocks noGrp="1"/>
          </p:cNvSpPr>
          <p:nvPr>
            <p:ph idx="1"/>
          </p:nvPr>
        </p:nvSpPr>
        <p:spPr>
          <a:xfrm>
            <a:off x="838200" y="4102216"/>
            <a:ext cx="10165218" cy="2012541"/>
          </a:xfrm>
        </p:spPr>
        <p:txBody>
          <a:bodyPr>
            <a:normAutofit fontScale="92500" lnSpcReduction="20000"/>
          </a:bodyPr>
          <a:lstStyle/>
          <a:p>
            <a:pPr marL="0" indent="0">
              <a:buNone/>
            </a:pPr>
            <a:endParaRPr lang="en-GB" sz="2000" dirty="0">
              <a:solidFill>
                <a:srgbClr val="FFFFFF"/>
              </a:solidFill>
              <a:latin typeface="Arial" panose="020B0604020202020204" pitchFamily="34" charset="0"/>
              <a:ea typeface="Times New Roman" panose="02020603050405020304" pitchFamily="18" charset="0"/>
            </a:endParaRPr>
          </a:p>
          <a:p>
            <a:pPr marL="0" indent="0">
              <a:buNone/>
            </a:pPr>
            <a:r>
              <a:rPr lang="en-GB" sz="3200" dirty="0">
                <a:solidFill>
                  <a:srgbClr val="FFFFFF"/>
                </a:solidFill>
                <a:effectLst/>
                <a:latin typeface="Arial" panose="020B0604020202020204" pitchFamily="34" charset="0"/>
                <a:ea typeface="Times New Roman" panose="02020603050405020304" pitchFamily="18" charset="0"/>
              </a:rPr>
              <a:t>Title: Prevalence of physical activity among students in the  University of Kent</a:t>
            </a:r>
          </a:p>
          <a:p>
            <a:pPr marL="0" indent="0">
              <a:buNone/>
            </a:pPr>
            <a:br>
              <a:rPr lang="en-GB" sz="3200" dirty="0">
                <a:solidFill>
                  <a:srgbClr val="FFFFFF"/>
                </a:solidFill>
                <a:effectLst/>
                <a:latin typeface="Times New Roman" panose="02020603050405020304" pitchFamily="18" charset="0"/>
                <a:ea typeface="Times New Roman" panose="02020603050405020304" pitchFamily="18" charset="0"/>
              </a:rPr>
            </a:br>
            <a:endParaRPr lang="en-GB" sz="3200" dirty="0">
              <a:solidFill>
                <a:srgbClr val="FFFFFF"/>
              </a:solidFill>
            </a:endParaRPr>
          </a:p>
        </p:txBody>
      </p:sp>
      <p:sp>
        <p:nvSpPr>
          <p:cNvPr id="4" name="TextBox 3">
            <a:extLst>
              <a:ext uri="{FF2B5EF4-FFF2-40B4-BE49-F238E27FC236}">
                <a16:creationId xmlns:a16="http://schemas.microsoft.com/office/drawing/2014/main" id="{6846883A-170A-6AB6-EEA4-43DA8F1519A0}"/>
              </a:ext>
            </a:extLst>
          </p:cNvPr>
          <p:cNvSpPr txBox="1"/>
          <p:nvPr/>
        </p:nvSpPr>
        <p:spPr>
          <a:xfrm>
            <a:off x="8341796" y="6114757"/>
            <a:ext cx="2440270" cy="253916"/>
          </a:xfrm>
          <a:prstGeom prst="rect">
            <a:avLst/>
          </a:prstGeom>
          <a:noFill/>
        </p:spPr>
        <p:txBody>
          <a:bodyPr wrap="square" rtlCol="0">
            <a:spAutoFit/>
          </a:bodyPr>
          <a:lstStyle/>
          <a:p>
            <a:r>
              <a:rPr lang="en-GB" sz="1050" dirty="0">
                <a:solidFill>
                  <a:schemeClr val="bg1"/>
                </a:solidFill>
                <a:effectLst/>
                <a:latin typeface="Arial" panose="020B0604020202020204" pitchFamily="34" charset="0"/>
                <a:ea typeface="Calibri" panose="020F0502020204030204" pitchFamily="34" charset="0"/>
                <a:cs typeface="Arial" panose="020B0604020202020204" pitchFamily="34" charset="0"/>
              </a:rPr>
              <a:t>Source: upmcmyhealthmatters.com</a:t>
            </a:r>
            <a:endParaRPr lang="en-GB" sz="105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17520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A49B2-D770-C9EE-5F24-AED065EF934C}"/>
              </a:ext>
            </a:extLst>
          </p:cNvPr>
          <p:cNvSpPr>
            <a:spLocks noGrp="1"/>
          </p:cNvSpPr>
          <p:nvPr>
            <p:ph type="title"/>
          </p:nvPr>
        </p:nvSpPr>
        <p:spPr/>
        <p:txBody>
          <a:bodyPr/>
          <a:lstStyle/>
          <a:p>
            <a:r>
              <a:rPr lang="en-GB" sz="3600" b="1" dirty="0">
                <a:effectLst/>
                <a:latin typeface="Arial" panose="020B0604020202020204" pitchFamily="34" charset="0"/>
                <a:ea typeface="Times New Roman" panose="02020603050405020304" pitchFamily="18" charset="0"/>
              </a:rPr>
              <a:t>Introduction</a:t>
            </a:r>
            <a:br>
              <a:rPr lang="en-GB" sz="18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59C78DB7-8227-CACB-76BE-27FCB2EBA7D6}"/>
              </a:ext>
            </a:extLst>
          </p:cNvPr>
          <p:cNvSpPr>
            <a:spLocks noGrp="1"/>
          </p:cNvSpPr>
          <p:nvPr>
            <p:ph sz="half" idx="1"/>
          </p:nvPr>
        </p:nvSpPr>
        <p:spPr/>
        <p:txBody>
          <a:bodyPr/>
          <a:lstStyle/>
          <a:p>
            <a:pPr fontAlgn="base"/>
            <a:r>
              <a:rPr lang="en-GB" sz="1800">
                <a:effectLst/>
                <a:latin typeface="Arial" panose="020B0604020202020204" pitchFamily="34" charset="0"/>
                <a:ea typeface="Times New Roman" panose="02020603050405020304" pitchFamily="18" charset="0"/>
                <a:cs typeface="Arial" panose="020B0604020202020204" pitchFamily="34" charset="0"/>
              </a:rPr>
              <a:t>An in-depth understanding about students’ physical activity at a public university will be provided. Physical activity will be defined. A review of published literature relating to physical activity among student in a public university will be conducted. While being physically active is a healthy habit, the majority of adolescents around the world are sedentary (</a:t>
            </a:r>
            <a:r>
              <a:rPr lang="en-GB" sz="1800">
                <a:solidFill>
                  <a:srgbClr val="222222"/>
                </a:solidFill>
                <a:effectLst/>
                <a:latin typeface="Arial" panose="020B0604020202020204" pitchFamily="34" charset="0"/>
                <a:ea typeface="Times New Roman" panose="02020603050405020304" pitchFamily="18" charset="0"/>
                <a:cs typeface="Arial" panose="020B0604020202020204" pitchFamily="34" charset="0"/>
              </a:rPr>
              <a:t>Marques</a:t>
            </a:r>
            <a:r>
              <a:rPr lang="en-GB" sz="1800">
                <a:solidFill>
                  <a:srgbClr val="222222"/>
                </a:solidFill>
                <a:latin typeface="Arial" panose="020B0604020202020204" pitchFamily="34" charset="0"/>
                <a:ea typeface="Times New Roman" panose="02020603050405020304" pitchFamily="18" charset="0"/>
                <a:cs typeface="Arial" panose="020B0604020202020204" pitchFamily="34" charset="0"/>
              </a:rPr>
              <a:t> </a:t>
            </a:r>
            <a:r>
              <a:rPr lang="en-GB" sz="1800">
                <a:solidFill>
                  <a:srgbClr val="222222"/>
                </a:solidFill>
                <a:effectLst/>
                <a:latin typeface="Arial" panose="020B0604020202020204" pitchFamily="34" charset="0"/>
                <a:ea typeface="Times New Roman" panose="02020603050405020304" pitchFamily="18" charset="0"/>
                <a:cs typeface="Arial" panose="020B0604020202020204" pitchFamily="34" charset="0"/>
              </a:rPr>
              <a:t>et al, 2020).</a:t>
            </a:r>
            <a:endParaRPr lang="en-GB" sz="1800">
              <a:effectLst/>
              <a:latin typeface="Arial" panose="020B0604020202020204" pitchFamily="34" charset="0"/>
              <a:ea typeface="Times New Roman" panose="02020603050405020304" pitchFamily="18" charset="0"/>
              <a:cs typeface="Arial" panose="020B0604020202020204" pitchFamily="34" charset="0"/>
            </a:endParaRPr>
          </a:p>
          <a:p>
            <a:pPr fontAlgn="base"/>
            <a:r>
              <a:rPr lang="en-GB" sz="1800">
                <a:effectLst/>
                <a:latin typeface="Arial" panose="020B0604020202020204" pitchFamily="34" charset="0"/>
                <a:ea typeface="Times New Roman" panose="02020603050405020304" pitchFamily="18" charset="0"/>
                <a:cs typeface="Arial" panose="020B0604020202020204" pitchFamily="34" charset="0"/>
              </a:rPr>
              <a:t>University students are an identifiable group to watch as young adults because they have a higher prevalence of overweight and obesity than the overall population (</a:t>
            </a:r>
            <a:r>
              <a:rPr lang="en-GB" sz="1800">
                <a:solidFill>
                  <a:srgbClr val="222222"/>
                </a:solidFill>
                <a:effectLst/>
                <a:latin typeface="Arial" panose="020B0604020202020204" pitchFamily="34" charset="0"/>
                <a:ea typeface="Times New Roman" panose="02020603050405020304" pitchFamily="18" charset="0"/>
                <a:cs typeface="Arial" panose="020B0604020202020204" pitchFamily="34" charset="0"/>
              </a:rPr>
              <a:t>Janampa-Apaza et al, 202). Additionally, this study will discuss the purposes and goals of this research.</a:t>
            </a:r>
            <a:endParaRPr lang="en-GB" sz="1800">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pic>
        <p:nvPicPr>
          <p:cNvPr id="2050" name="Picture 2" descr="Image result for Physical Activity and Graduate Students">
            <a:extLst>
              <a:ext uri="{FF2B5EF4-FFF2-40B4-BE49-F238E27FC236}">
                <a16:creationId xmlns:a16="http://schemas.microsoft.com/office/drawing/2014/main" id="{2EDA3D48-6274-D143-4EF3-AF627B50D5A3}"/>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505574" y="1428750"/>
            <a:ext cx="5686425" cy="453276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1E28715-E3E3-DD75-D4FD-10824FC5DB0F}"/>
              </a:ext>
            </a:extLst>
          </p:cNvPr>
          <p:cNvSpPr txBox="1"/>
          <p:nvPr/>
        </p:nvSpPr>
        <p:spPr>
          <a:xfrm>
            <a:off x="7536655" y="5961519"/>
            <a:ext cx="2159197" cy="215444"/>
          </a:xfrm>
          <a:prstGeom prst="rect">
            <a:avLst/>
          </a:prstGeom>
          <a:noFill/>
        </p:spPr>
        <p:txBody>
          <a:bodyPr wrap="square">
            <a:spAutoFit/>
          </a:bodyPr>
          <a:lstStyle/>
          <a:p>
            <a:r>
              <a:rPr lang="en-GB" sz="800" dirty="0">
                <a:latin typeface="Arial" panose="020B0604020202020204" pitchFamily="34" charset="0"/>
                <a:cs typeface="Arial" panose="020B0604020202020204" pitchFamily="34" charset="0"/>
              </a:rPr>
              <a:t>Source: cehsp.d.umn.edu</a:t>
            </a:r>
          </a:p>
        </p:txBody>
      </p:sp>
    </p:spTree>
    <p:extLst>
      <p:ext uri="{BB962C8B-B14F-4D97-AF65-F5344CB8AC3E}">
        <p14:creationId xmlns:p14="http://schemas.microsoft.com/office/powerpoint/2010/main" val="22876399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2" name="Rectangle 2056">
            <a:extLst>
              <a:ext uri="{FF2B5EF4-FFF2-40B4-BE49-F238E27FC236}">
                <a16:creationId xmlns:a16="http://schemas.microsoft.com/office/drawing/2014/main" id="{C3D6EC93-F369-413E-AA67-5D4104161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84F481-E432-04C6-9615-D0A26F6C905C}"/>
              </a:ext>
            </a:extLst>
          </p:cNvPr>
          <p:cNvSpPr>
            <a:spLocks noGrp="1"/>
          </p:cNvSpPr>
          <p:nvPr>
            <p:ph type="title"/>
          </p:nvPr>
        </p:nvSpPr>
        <p:spPr>
          <a:xfrm>
            <a:off x="838201" y="1641752"/>
            <a:ext cx="4394200" cy="1323439"/>
          </a:xfrm>
        </p:spPr>
        <p:txBody>
          <a:bodyPr anchor="t">
            <a:normAutofit/>
          </a:bodyPr>
          <a:lstStyle/>
          <a:p>
            <a:r>
              <a:rPr lang="en-GB" sz="24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What is Physical activity?</a:t>
            </a:r>
            <a:br>
              <a:rPr lang="en-GB" sz="1800" dirty="0">
                <a:effectLst/>
                <a:latin typeface="Times New Roman" panose="02020603050405020304" pitchFamily="18" charset="0"/>
                <a:ea typeface="Times New Roman" panose="02020603050405020304" pitchFamily="18" charset="0"/>
              </a:rPr>
            </a:br>
            <a:endParaRPr lang="en-GB" sz="4000" dirty="0">
              <a:solidFill>
                <a:schemeClr val="bg1"/>
              </a:solidFill>
            </a:endParaRPr>
          </a:p>
        </p:txBody>
      </p:sp>
      <p:sp>
        <p:nvSpPr>
          <p:cNvPr id="2053" name="Content Placeholder 2053">
            <a:extLst>
              <a:ext uri="{FF2B5EF4-FFF2-40B4-BE49-F238E27FC236}">
                <a16:creationId xmlns:a16="http://schemas.microsoft.com/office/drawing/2014/main" id="{417217D5-3BBC-37E2-5DEF-913951E258B1}"/>
              </a:ext>
            </a:extLst>
          </p:cNvPr>
          <p:cNvSpPr>
            <a:spLocks noGrp="1"/>
          </p:cNvSpPr>
          <p:nvPr>
            <p:ph idx="1"/>
          </p:nvPr>
        </p:nvSpPr>
        <p:spPr>
          <a:xfrm>
            <a:off x="1049946" y="3201445"/>
            <a:ext cx="3532463" cy="2454300"/>
          </a:xfrm>
        </p:spPr>
        <p:txBody>
          <a:bodyPr>
            <a:normAutofit fontScale="92500"/>
          </a:bodyPr>
          <a:lstStyle/>
          <a:p>
            <a:r>
              <a:rPr lang="en-GB" sz="1800" dirty="0">
                <a:solidFill>
                  <a:schemeClr val="bg1"/>
                </a:solidFill>
                <a:effectLst/>
                <a:latin typeface="Arial" panose="020B0604020202020204" pitchFamily="34" charset="0"/>
                <a:ea typeface="Times New Roman" panose="02020603050405020304" pitchFamily="18" charset="0"/>
              </a:rPr>
              <a:t>Public Health England (2014) defines physical activity as any movement of the body that requires energy and increases heart rate. If performed frequently, for a long enough time, and with enough intensity, every type of activity that involves movement can be beneficial to health.</a:t>
            </a:r>
            <a:endParaRPr lang="en-GB" sz="1800" dirty="0">
              <a:solidFill>
                <a:schemeClr val="bg1"/>
              </a:solidFill>
              <a:effectLst/>
              <a:latin typeface="Times New Roman" panose="02020603050405020304" pitchFamily="18" charset="0"/>
              <a:ea typeface="Times New Roman" panose="02020603050405020304" pitchFamily="18" charset="0"/>
            </a:endParaRPr>
          </a:p>
          <a:p>
            <a:endParaRPr lang="en-US" sz="2400" dirty="0">
              <a:solidFill>
                <a:schemeClr val="bg1">
                  <a:alpha val="80000"/>
                </a:schemeClr>
              </a:solidFill>
            </a:endParaRPr>
          </a:p>
        </p:txBody>
      </p:sp>
      <p:pic>
        <p:nvPicPr>
          <p:cNvPr id="2050" name="Picture 2" descr="Image result for physical activity">
            <a:extLst>
              <a:ext uri="{FF2B5EF4-FFF2-40B4-BE49-F238E27FC236}">
                <a16:creationId xmlns:a16="http://schemas.microsoft.com/office/drawing/2014/main" id="{6D386D06-E61D-83D3-54AF-6B0CBFC9808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487" r="-2" b="-2"/>
          <a:stretch/>
        </p:blipFill>
        <p:spPr bwMode="auto">
          <a:xfrm>
            <a:off x="5553818" y="0"/>
            <a:ext cx="6597043" cy="6547256"/>
          </a:xfrm>
          <a:custGeom>
            <a:avLst/>
            <a:gdLst/>
            <a:ahLst/>
            <a:cxnLst/>
            <a:rect l="l" t="t" r="r" b="b"/>
            <a:pathLst>
              <a:path w="6439807" h="6857999">
                <a:moveTo>
                  <a:pt x="752157" y="6118149"/>
                </a:moveTo>
                <a:cubicBezTo>
                  <a:pt x="745608" y="6124102"/>
                  <a:pt x="737987" y="6129341"/>
                  <a:pt x="730938" y="6133722"/>
                </a:cubicBezTo>
                <a:cubicBezTo>
                  <a:pt x="723794" y="6138152"/>
                  <a:pt x="718448" y="6143474"/>
                  <a:pt x="714778" y="6149379"/>
                </a:cubicBezTo>
                <a:lnTo>
                  <a:pt x="709303" y="6166562"/>
                </a:lnTo>
                <a:lnTo>
                  <a:pt x="714778" y="6149380"/>
                </a:lnTo>
                <a:cubicBezTo>
                  <a:pt x="718448" y="6143474"/>
                  <a:pt x="723794" y="6138152"/>
                  <a:pt x="730938" y="6133723"/>
                </a:cubicBezTo>
                <a:cubicBezTo>
                  <a:pt x="737987" y="6129341"/>
                  <a:pt x="745608" y="6124102"/>
                  <a:pt x="752157" y="6118149"/>
                </a:cubicBezTo>
                <a:close/>
                <a:moveTo>
                  <a:pt x="844000" y="4941372"/>
                </a:moveTo>
                <a:lnTo>
                  <a:pt x="840670" y="4950868"/>
                </a:lnTo>
                <a:lnTo>
                  <a:pt x="830985" y="4991382"/>
                </a:lnTo>
                <a:lnTo>
                  <a:pt x="840670" y="4950869"/>
                </a:lnTo>
                <a:close/>
                <a:moveTo>
                  <a:pt x="840061" y="4749807"/>
                </a:moveTo>
                <a:cubicBezTo>
                  <a:pt x="852197" y="4762827"/>
                  <a:pt x="853054" y="4781365"/>
                  <a:pt x="854768" y="4799797"/>
                </a:cubicBezTo>
                <a:cubicBezTo>
                  <a:pt x="853054" y="4781365"/>
                  <a:pt x="852197" y="4762826"/>
                  <a:pt x="840061" y="4749807"/>
                </a:cubicBezTo>
                <a:close/>
                <a:moveTo>
                  <a:pt x="822263" y="4543185"/>
                </a:moveTo>
                <a:lnTo>
                  <a:pt x="816857" y="4557091"/>
                </a:lnTo>
                <a:cubicBezTo>
                  <a:pt x="805236" y="4573618"/>
                  <a:pt x="796449" y="4588275"/>
                  <a:pt x="790493" y="4602021"/>
                </a:cubicBezTo>
                <a:cubicBezTo>
                  <a:pt x="796449" y="4588275"/>
                  <a:pt x="805236" y="4573618"/>
                  <a:pt x="816857" y="4557092"/>
                </a:cubicBezTo>
                <a:cubicBezTo>
                  <a:pt x="819238" y="4553662"/>
                  <a:pt x="821286" y="4548281"/>
                  <a:pt x="822263" y="4543185"/>
                </a:cubicBezTo>
                <a:close/>
                <a:moveTo>
                  <a:pt x="356045" y="2819253"/>
                </a:moveTo>
                <a:lnTo>
                  <a:pt x="344401" y="2827483"/>
                </a:lnTo>
                <a:lnTo>
                  <a:pt x="344399" y="2827486"/>
                </a:lnTo>
                <a:lnTo>
                  <a:pt x="325551" y="2842392"/>
                </a:lnTo>
                <a:lnTo>
                  <a:pt x="315896" y="2861156"/>
                </a:lnTo>
                <a:lnTo>
                  <a:pt x="344399" y="2827486"/>
                </a:lnTo>
                <a:lnTo>
                  <a:pt x="344401" y="2827484"/>
                </a:lnTo>
                <a:close/>
                <a:moveTo>
                  <a:pt x="425699" y="1974015"/>
                </a:moveTo>
                <a:cubicBezTo>
                  <a:pt x="427224" y="1991685"/>
                  <a:pt x="433462" y="2008497"/>
                  <a:pt x="449941" y="2023547"/>
                </a:cubicBezTo>
                <a:cubicBezTo>
                  <a:pt x="441702" y="2016020"/>
                  <a:pt x="436022" y="2008056"/>
                  <a:pt x="432213" y="1999763"/>
                </a:cubicBezTo>
                <a:close/>
                <a:moveTo>
                  <a:pt x="442893" y="1768838"/>
                </a:moveTo>
                <a:cubicBezTo>
                  <a:pt x="451656" y="1779981"/>
                  <a:pt x="453942" y="1790986"/>
                  <a:pt x="452275" y="1801558"/>
                </a:cubicBezTo>
                <a:lnTo>
                  <a:pt x="451495" y="1785412"/>
                </a:lnTo>
                <a:cubicBezTo>
                  <a:pt x="450037" y="1779948"/>
                  <a:pt x="447274" y="1774411"/>
                  <a:pt x="442893" y="1768838"/>
                </a:cubicBezTo>
                <a:close/>
                <a:moveTo>
                  <a:pt x="333304" y="520953"/>
                </a:moveTo>
                <a:cubicBezTo>
                  <a:pt x="333742" y="528850"/>
                  <a:pt x="335479" y="536547"/>
                  <a:pt x="337867" y="544146"/>
                </a:cubicBezTo>
                <a:lnTo>
                  <a:pt x="340032" y="549926"/>
                </a:lnTo>
                <a:lnTo>
                  <a:pt x="340448" y="551717"/>
                </a:lnTo>
                <a:lnTo>
                  <a:pt x="346286" y="566616"/>
                </a:lnTo>
                <a:lnTo>
                  <a:pt x="346338" y="566754"/>
                </a:lnTo>
                <a:lnTo>
                  <a:pt x="352655" y="583595"/>
                </a:lnTo>
                <a:lnTo>
                  <a:pt x="359451" y="612658"/>
                </a:lnTo>
                <a:cubicBezTo>
                  <a:pt x="358988" y="604728"/>
                  <a:pt x="357231" y="597005"/>
                  <a:pt x="354829" y="589388"/>
                </a:cubicBezTo>
                <a:lnTo>
                  <a:pt x="352655" y="583595"/>
                </a:lnTo>
                <a:lnTo>
                  <a:pt x="352236" y="581804"/>
                </a:lnTo>
                <a:lnTo>
                  <a:pt x="346286" y="566616"/>
                </a:lnTo>
                <a:lnTo>
                  <a:pt x="340032" y="549926"/>
                </a:lnTo>
                <a:close/>
                <a:moveTo>
                  <a:pt x="384407" y="268794"/>
                </a:moveTo>
                <a:lnTo>
                  <a:pt x="387837" y="328017"/>
                </a:lnTo>
                <a:cubicBezTo>
                  <a:pt x="389527" y="318646"/>
                  <a:pt x="389932" y="309031"/>
                  <a:pt x="389283" y="299164"/>
                </a:cubicBezTo>
                <a:cubicBezTo>
                  <a:pt x="388634" y="289296"/>
                  <a:pt x="386932" y="279176"/>
                  <a:pt x="384407" y="268794"/>
                </a:cubicBezTo>
                <a:close/>
                <a:moveTo>
                  <a:pt x="66991" y="0"/>
                </a:moveTo>
                <a:lnTo>
                  <a:pt x="6439807" y="0"/>
                </a:lnTo>
                <a:lnTo>
                  <a:pt x="6439807" y="6857999"/>
                </a:lnTo>
                <a:lnTo>
                  <a:pt x="149318" y="6857999"/>
                </a:lnTo>
                <a:lnTo>
                  <a:pt x="149318" y="6857457"/>
                </a:lnTo>
                <a:lnTo>
                  <a:pt x="22079" y="6857457"/>
                </a:lnTo>
                <a:lnTo>
                  <a:pt x="26851" y="6796804"/>
                </a:lnTo>
                <a:cubicBezTo>
                  <a:pt x="32162" y="6777207"/>
                  <a:pt x="39591" y="6758011"/>
                  <a:pt x="44354" y="6738388"/>
                </a:cubicBezTo>
                <a:cubicBezTo>
                  <a:pt x="48736" y="6720103"/>
                  <a:pt x="58832" y="6702955"/>
                  <a:pt x="67214" y="6685617"/>
                </a:cubicBezTo>
                <a:cubicBezTo>
                  <a:pt x="83217" y="6652472"/>
                  <a:pt x="73120" y="6617036"/>
                  <a:pt x="77310" y="6583128"/>
                </a:cubicBezTo>
                <a:cubicBezTo>
                  <a:pt x="78646" y="6572269"/>
                  <a:pt x="80168" y="6561411"/>
                  <a:pt x="82837" y="6550742"/>
                </a:cubicBezTo>
                <a:cubicBezTo>
                  <a:pt x="89885" y="6521593"/>
                  <a:pt x="95981" y="6491874"/>
                  <a:pt x="105698" y="6463490"/>
                </a:cubicBezTo>
                <a:cubicBezTo>
                  <a:pt x="116555" y="6431292"/>
                  <a:pt x="131034" y="6400429"/>
                  <a:pt x="146085" y="6363664"/>
                </a:cubicBezTo>
                <a:cubicBezTo>
                  <a:pt x="142274" y="6350899"/>
                  <a:pt x="131986" y="6331277"/>
                  <a:pt x="131034" y="6311084"/>
                </a:cubicBezTo>
                <a:cubicBezTo>
                  <a:pt x="127795" y="6246121"/>
                  <a:pt x="145512" y="6185351"/>
                  <a:pt x="173519" y="6127247"/>
                </a:cubicBezTo>
                <a:cubicBezTo>
                  <a:pt x="181900" y="6109530"/>
                  <a:pt x="187424" y="6090477"/>
                  <a:pt x="195616" y="6072569"/>
                </a:cubicBezTo>
                <a:cubicBezTo>
                  <a:pt x="198472" y="6066284"/>
                  <a:pt x="204569" y="6058092"/>
                  <a:pt x="210287" y="6056948"/>
                </a:cubicBezTo>
                <a:cubicBezTo>
                  <a:pt x="243432" y="6050282"/>
                  <a:pt x="242862" y="6025515"/>
                  <a:pt x="244766" y="5999796"/>
                </a:cubicBezTo>
                <a:cubicBezTo>
                  <a:pt x="247051" y="5969124"/>
                  <a:pt x="252386" y="5938836"/>
                  <a:pt x="256958" y="5908355"/>
                </a:cubicBezTo>
                <a:cubicBezTo>
                  <a:pt x="257530" y="5904353"/>
                  <a:pt x="261530" y="5900735"/>
                  <a:pt x="264199" y="5897114"/>
                </a:cubicBezTo>
                <a:cubicBezTo>
                  <a:pt x="268199" y="5891590"/>
                  <a:pt x="274296" y="5886447"/>
                  <a:pt x="275818" y="5880348"/>
                </a:cubicBezTo>
                <a:cubicBezTo>
                  <a:pt x="283249" y="5849107"/>
                  <a:pt x="289535" y="5817674"/>
                  <a:pt x="296393" y="5786239"/>
                </a:cubicBezTo>
                <a:cubicBezTo>
                  <a:pt x="297919" y="5779191"/>
                  <a:pt x="299822" y="5771953"/>
                  <a:pt x="302870" y="5765474"/>
                </a:cubicBezTo>
                <a:cubicBezTo>
                  <a:pt x="305728" y="5759378"/>
                  <a:pt x="310682" y="5754234"/>
                  <a:pt x="313730" y="5748136"/>
                </a:cubicBezTo>
                <a:cubicBezTo>
                  <a:pt x="321921" y="5731564"/>
                  <a:pt x="329541" y="5714607"/>
                  <a:pt x="338685" y="5695178"/>
                </a:cubicBezTo>
                <a:cubicBezTo>
                  <a:pt x="321541" y="5684320"/>
                  <a:pt x="331258" y="5669647"/>
                  <a:pt x="339449" y="5651360"/>
                </a:cubicBezTo>
                <a:cubicBezTo>
                  <a:pt x="347831" y="5632691"/>
                  <a:pt x="350497" y="5611164"/>
                  <a:pt x="353546" y="5590590"/>
                </a:cubicBezTo>
                <a:cubicBezTo>
                  <a:pt x="359070" y="5552869"/>
                  <a:pt x="362499" y="5514957"/>
                  <a:pt x="367451" y="5477239"/>
                </a:cubicBezTo>
                <a:cubicBezTo>
                  <a:pt x="368595" y="5469236"/>
                  <a:pt x="370690" y="5460092"/>
                  <a:pt x="375454" y="5453995"/>
                </a:cubicBezTo>
                <a:cubicBezTo>
                  <a:pt x="407459" y="5412276"/>
                  <a:pt x="416411" y="5361598"/>
                  <a:pt x="413366" y="5313403"/>
                </a:cubicBezTo>
                <a:cubicBezTo>
                  <a:pt x="411078" y="5275491"/>
                  <a:pt x="409363" y="5238343"/>
                  <a:pt x="412601" y="5200813"/>
                </a:cubicBezTo>
                <a:cubicBezTo>
                  <a:pt x="412793" y="5197955"/>
                  <a:pt x="412411" y="5194145"/>
                  <a:pt x="410887" y="5192051"/>
                </a:cubicBezTo>
                <a:cubicBezTo>
                  <a:pt x="400791" y="5179097"/>
                  <a:pt x="400029" y="5165570"/>
                  <a:pt x="398315" y="5148995"/>
                </a:cubicBezTo>
                <a:cubicBezTo>
                  <a:pt x="395837" y="5125562"/>
                  <a:pt x="397553" y="5104036"/>
                  <a:pt x="401743" y="5082317"/>
                </a:cubicBezTo>
                <a:cubicBezTo>
                  <a:pt x="404791" y="5066505"/>
                  <a:pt x="411078" y="5050504"/>
                  <a:pt x="419080" y="5036405"/>
                </a:cubicBezTo>
                <a:cubicBezTo>
                  <a:pt x="430320" y="5016785"/>
                  <a:pt x="434701" y="4997922"/>
                  <a:pt x="419841" y="4979253"/>
                </a:cubicBezTo>
                <a:cubicBezTo>
                  <a:pt x="404029" y="4959061"/>
                  <a:pt x="409553" y="4936201"/>
                  <a:pt x="408983" y="4913909"/>
                </a:cubicBezTo>
                <a:cubicBezTo>
                  <a:pt x="408791" y="4904195"/>
                  <a:pt x="409174" y="4893907"/>
                  <a:pt x="406697" y="4884572"/>
                </a:cubicBezTo>
                <a:cubicBezTo>
                  <a:pt x="399647" y="4857522"/>
                  <a:pt x="388978" y="4831420"/>
                  <a:pt x="384216" y="4803988"/>
                </a:cubicBezTo>
                <a:cubicBezTo>
                  <a:pt x="381551" y="4788747"/>
                  <a:pt x="386312" y="4771793"/>
                  <a:pt x="389741" y="4755980"/>
                </a:cubicBezTo>
                <a:cubicBezTo>
                  <a:pt x="393361" y="4739978"/>
                  <a:pt x="398885" y="4724167"/>
                  <a:pt x="404601" y="4708734"/>
                </a:cubicBezTo>
                <a:cubicBezTo>
                  <a:pt x="408411" y="4698258"/>
                  <a:pt x="412031" y="4686828"/>
                  <a:pt x="418889" y="4678445"/>
                </a:cubicBezTo>
                <a:cubicBezTo>
                  <a:pt x="434510" y="4659393"/>
                  <a:pt x="437178" y="4639772"/>
                  <a:pt x="428986" y="4617291"/>
                </a:cubicBezTo>
                <a:cubicBezTo>
                  <a:pt x="427651" y="4613864"/>
                  <a:pt x="427651" y="4609863"/>
                  <a:pt x="427462" y="4606053"/>
                </a:cubicBezTo>
                <a:cubicBezTo>
                  <a:pt x="423462" y="4545086"/>
                  <a:pt x="420984" y="4484127"/>
                  <a:pt x="414888" y="4423545"/>
                </a:cubicBezTo>
                <a:cubicBezTo>
                  <a:pt x="412411" y="4398972"/>
                  <a:pt x="401553" y="4375349"/>
                  <a:pt x="394695" y="4351154"/>
                </a:cubicBezTo>
                <a:cubicBezTo>
                  <a:pt x="393361" y="4346201"/>
                  <a:pt x="391265" y="4340674"/>
                  <a:pt x="392218" y="4335722"/>
                </a:cubicBezTo>
                <a:cubicBezTo>
                  <a:pt x="401743" y="4281810"/>
                  <a:pt x="387837" y="4231324"/>
                  <a:pt x="369547" y="4181603"/>
                </a:cubicBezTo>
                <a:cubicBezTo>
                  <a:pt x="367642" y="4176461"/>
                  <a:pt x="368214" y="4170174"/>
                  <a:pt x="368595" y="4164458"/>
                </a:cubicBezTo>
                <a:cubicBezTo>
                  <a:pt x="369928" y="4148453"/>
                  <a:pt x="376597" y="4131119"/>
                  <a:pt x="372597" y="4116641"/>
                </a:cubicBezTo>
                <a:cubicBezTo>
                  <a:pt x="361545" y="4078159"/>
                  <a:pt x="348211" y="4040058"/>
                  <a:pt x="331447" y="4003861"/>
                </a:cubicBezTo>
                <a:cubicBezTo>
                  <a:pt x="314493" y="3967091"/>
                  <a:pt x="300203" y="3932993"/>
                  <a:pt x="317350" y="3890891"/>
                </a:cubicBezTo>
                <a:cubicBezTo>
                  <a:pt x="324589" y="3872985"/>
                  <a:pt x="319445" y="3849362"/>
                  <a:pt x="317541" y="3828785"/>
                </a:cubicBezTo>
                <a:cubicBezTo>
                  <a:pt x="316016" y="3813737"/>
                  <a:pt x="307442" y="3799258"/>
                  <a:pt x="307442" y="3784397"/>
                </a:cubicBezTo>
                <a:cubicBezTo>
                  <a:pt x="307442" y="3744770"/>
                  <a:pt x="297346" y="3709529"/>
                  <a:pt x="276771" y="3675238"/>
                </a:cubicBezTo>
                <a:cubicBezTo>
                  <a:pt x="268770" y="3661899"/>
                  <a:pt x="274105" y="3641134"/>
                  <a:pt x="272009" y="3623799"/>
                </a:cubicBezTo>
                <a:cubicBezTo>
                  <a:pt x="269533" y="3605509"/>
                  <a:pt x="267247" y="3586653"/>
                  <a:pt x="261721" y="3569124"/>
                </a:cubicBezTo>
                <a:cubicBezTo>
                  <a:pt x="247242" y="3523785"/>
                  <a:pt x="230859" y="3479015"/>
                  <a:pt x="215618" y="3433866"/>
                </a:cubicBezTo>
                <a:cubicBezTo>
                  <a:pt x="203045" y="3396719"/>
                  <a:pt x="212952" y="3360139"/>
                  <a:pt x="218285" y="3323372"/>
                </a:cubicBezTo>
                <a:cubicBezTo>
                  <a:pt x="221716" y="3300319"/>
                  <a:pt x="229907" y="3278795"/>
                  <a:pt x="217715" y="3252885"/>
                </a:cubicBezTo>
                <a:cubicBezTo>
                  <a:pt x="206093" y="3228119"/>
                  <a:pt x="208761" y="3196686"/>
                  <a:pt x="202474" y="3168870"/>
                </a:cubicBezTo>
                <a:cubicBezTo>
                  <a:pt x="197141" y="3145436"/>
                  <a:pt x="188566" y="3122770"/>
                  <a:pt x="180184" y="3100099"/>
                </a:cubicBezTo>
                <a:cubicBezTo>
                  <a:pt x="168753" y="3069235"/>
                  <a:pt x="156753" y="3038756"/>
                  <a:pt x="162468" y="3005035"/>
                </a:cubicBezTo>
                <a:cubicBezTo>
                  <a:pt x="168946" y="2966742"/>
                  <a:pt x="144561" y="2940455"/>
                  <a:pt x="128367" y="2910353"/>
                </a:cubicBezTo>
                <a:cubicBezTo>
                  <a:pt x="117318" y="2889587"/>
                  <a:pt x="109126" y="2866918"/>
                  <a:pt x="102267" y="2844248"/>
                </a:cubicBezTo>
                <a:cubicBezTo>
                  <a:pt x="93313" y="2813958"/>
                  <a:pt x="87978" y="2782716"/>
                  <a:pt x="79217" y="2752235"/>
                </a:cubicBezTo>
                <a:cubicBezTo>
                  <a:pt x="66072" y="2706131"/>
                  <a:pt x="55784" y="2659455"/>
                  <a:pt x="63024" y="2611450"/>
                </a:cubicBezTo>
                <a:cubicBezTo>
                  <a:pt x="66262" y="2589352"/>
                  <a:pt x="66072" y="2568774"/>
                  <a:pt x="61307" y="2546678"/>
                </a:cubicBezTo>
                <a:cubicBezTo>
                  <a:pt x="53497" y="2510483"/>
                  <a:pt x="52545" y="2473333"/>
                  <a:pt x="23399" y="2444184"/>
                </a:cubicBezTo>
                <a:cubicBezTo>
                  <a:pt x="13111" y="2433897"/>
                  <a:pt x="10446" y="2415420"/>
                  <a:pt x="5110" y="2400369"/>
                </a:cubicBezTo>
                <a:cubicBezTo>
                  <a:pt x="-1178" y="2383032"/>
                  <a:pt x="2062" y="2370270"/>
                  <a:pt x="20352" y="2360933"/>
                </a:cubicBezTo>
                <a:cubicBezTo>
                  <a:pt x="28541" y="2356744"/>
                  <a:pt x="36543" y="2344741"/>
                  <a:pt x="37878" y="2335405"/>
                </a:cubicBezTo>
                <a:cubicBezTo>
                  <a:pt x="41877" y="2307402"/>
                  <a:pt x="35972" y="2281683"/>
                  <a:pt x="23017" y="2254633"/>
                </a:cubicBezTo>
                <a:cubicBezTo>
                  <a:pt x="10825" y="2229296"/>
                  <a:pt x="12159" y="2197670"/>
                  <a:pt x="7395" y="2168903"/>
                </a:cubicBezTo>
                <a:cubicBezTo>
                  <a:pt x="5681" y="2158712"/>
                  <a:pt x="3062" y="2148519"/>
                  <a:pt x="871" y="2138304"/>
                </a:cubicBezTo>
                <a:lnTo>
                  <a:pt x="0" y="2131532"/>
                </a:lnTo>
                <a:lnTo>
                  <a:pt x="0" y="2072225"/>
                </a:lnTo>
                <a:lnTo>
                  <a:pt x="251" y="2069340"/>
                </a:lnTo>
                <a:cubicBezTo>
                  <a:pt x="2061" y="2056600"/>
                  <a:pt x="4156" y="2043835"/>
                  <a:pt x="5299" y="2030977"/>
                </a:cubicBezTo>
                <a:cubicBezTo>
                  <a:pt x="7203" y="2010974"/>
                  <a:pt x="6442" y="1990589"/>
                  <a:pt x="8729" y="1970586"/>
                </a:cubicBezTo>
                <a:cubicBezTo>
                  <a:pt x="10446" y="1954202"/>
                  <a:pt x="14826" y="1938009"/>
                  <a:pt x="18445" y="1921817"/>
                </a:cubicBezTo>
                <a:cubicBezTo>
                  <a:pt x="19779" y="1915912"/>
                  <a:pt x="24922" y="1910004"/>
                  <a:pt x="24161" y="1904673"/>
                </a:cubicBezTo>
                <a:cubicBezTo>
                  <a:pt x="15970" y="1851709"/>
                  <a:pt x="52545" y="1813610"/>
                  <a:pt x="68738" y="1768838"/>
                </a:cubicBezTo>
                <a:cubicBezTo>
                  <a:pt x="85885" y="1721785"/>
                  <a:pt x="112174" y="1676253"/>
                  <a:pt x="104364" y="1623675"/>
                </a:cubicBezTo>
                <a:cubicBezTo>
                  <a:pt x="99601" y="1591859"/>
                  <a:pt x="88551" y="1561189"/>
                  <a:pt x="81883" y="1529563"/>
                </a:cubicBezTo>
                <a:cubicBezTo>
                  <a:pt x="79597" y="1518324"/>
                  <a:pt x="79979" y="1505751"/>
                  <a:pt x="82264" y="1494509"/>
                </a:cubicBezTo>
                <a:cubicBezTo>
                  <a:pt x="92744" y="1440216"/>
                  <a:pt x="94267" y="1386684"/>
                  <a:pt x="77120" y="1333341"/>
                </a:cubicBezTo>
                <a:cubicBezTo>
                  <a:pt x="74262" y="1324198"/>
                  <a:pt x="71597" y="1314483"/>
                  <a:pt x="71597" y="1304955"/>
                </a:cubicBezTo>
                <a:cubicBezTo>
                  <a:pt x="71597" y="1252757"/>
                  <a:pt x="75597" y="1201512"/>
                  <a:pt x="94267" y="1151600"/>
                </a:cubicBezTo>
                <a:cubicBezTo>
                  <a:pt x="100554" y="1134834"/>
                  <a:pt x="96553" y="1114449"/>
                  <a:pt x="98078" y="1095972"/>
                </a:cubicBezTo>
                <a:cubicBezTo>
                  <a:pt x="99409" y="1078826"/>
                  <a:pt x="99981" y="1061298"/>
                  <a:pt x="104364" y="1044725"/>
                </a:cubicBezTo>
                <a:cubicBezTo>
                  <a:pt x="110839" y="1020529"/>
                  <a:pt x="111601" y="998052"/>
                  <a:pt x="105887" y="973095"/>
                </a:cubicBezTo>
                <a:cubicBezTo>
                  <a:pt x="100554" y="949281"/>
                  <a:pt x="103220" y="923562"/>
                  <a:pt x="103029" y="898797"/>
                </a:cubicBezTo>
                <a:cubicBezTo>
                  <a:pt x="102839" y="871173"/>
                  <a:pt x="102649" y="843552"/>
                  <a:pt x="103601" y="815929"/>
                </a:cubicBezTo>
                <a:cubicBezTo>
                  <a:pt x="103981" y="804877"/>
                  <a:pt x="111601" y="792306"/>
                  <a:pt x="108553" y="783158"/>
                </a:cubicBezTo>
                <a:cubicBezTo>
                  <a:pt x="98267" y="753633"/>
                  <a:pt x="110649" y="724104"/>
                  <a:pt x="105127" y="694576"/>
                </a:cubicBezTo>
                <a:cubicBezTo>
                  <a:pt x="102267" y="680096"/>
                  <a:pt x="110078" y="663713"/>
                  <a:pt x="110839" y="648092"/>
                </a:cubicBezTo>
                <a:cubicBezTo>
                  <a:pt x="112174" y="622564"/>
                  <a:pt x="111601" y="597037"/>
                  <a:pt x="111983" y="571508"/>
                </a:cubicBezTo>
                <a:cubicBezTo>
                  <a:pt x="112174" y="563125"/>
                  <a:pt x="112936" y="554933"/>
                  <a:pt x="113318" y="546552"/>
                </a:cubicBezTo>
                <a:cubicBezTo>
                  <a:pt x="113697" y="539121"/>
                  <a:pt x="115411" y="531310"/>
                  <a:pt x="114081" y="524262"/>
                </a:cubicBezTo>
                <a:cubicBezTo>
                  <a:pt x="109315" y="498733"/>
                  <a:pt x="101505" y="473587"/>
                  <a:pt x="98457" y="447870"/>
                </a:cubicBezTo>
                <a:cubicBezTo>
                  <a:pt x="95792" y="425581"/>
                  <a:pt x="99409" y="402529"/>
                  <a:pt x="97505" y="380050"/>
                </a:cubicBezTo>
                <a:cubicBezTo>
                  <a:pt x="94267" y="340425"/>
                  <a:pt x="88551" y="300800"/>
                  <a:pt x="84930" y="261173"/>
                </a:cubicBezTo>
                <a:cubicBezTo>
                  <a:pt x="84168" y="252600"/>
                  <a:pt x="88934" y="243648"/>
                  <a:pt x="89314" y="234883"/>
                </a:cubicBezTo>
                <a:cubicBezTo>
                  <a:pt x="90266" y="207450"/>
                  <a:pt x="90457" y="180017"/>
                  <a:pt x="91027" y="152584"/>
                </a:cubicBezTo>
                <a:cubicBezTo>
                  <a:pt x="91218" y="136963"/>
                  <a:pt x="90647" y="121150"/>
                  <a:pt x="92361" y="105718"/>
                </a:cubicBezTo>
                <a:cubicBezTo>
                  <a:pt x="94647" y="85336"/>
                  <a:pt x="98078" y="66857"/>
                  <a:pt x="83217" y="47806"/>
                </a:cubicBezTo>
                <a:cubicBezTo>
                  <a:pt x="77453" y="40471"/>
                  <a:pt x="73691" y="32636"/>
                  <a:pt x="71207" y="24480"/>
                </a:cubicBezTo>
                <a:close/>
              </a:path>
            </a:pathLst>
          </a:custGeom>
          <a:noFill/>
          <a:effectLst>
            <a:outerShdw blurRad="381000" dist="152400" dir="10800000" algn="tr" rotWithShape="0">
              <a:prstClr val="black">
                <a:alpha val="10000"/>
              </a:prstClr>
            </a:outerShdw>
          </a:effectLst>
          <a:extLst>
            <a:ext uri="{909E8E84-426E-40DD-AFC4-6F175D3DCCD1}">
              <a14:hiddenFill xmlns:a14="http://schemas.microsoft.com/office/drawing/2010/main">
                <a:solidFill>
                  <a:srgbClr val="FFFFFF"/>
                </a:solidFill>
              </a14:hiddenFill>
            </a:ext>
          </a:extLst>
        </p:spPr>
      </p:pic>
      <p:grpSp>
        <p:nvGrpSpPr>
          <p:cNvPr id="2056" name="Group 2058">
            <a:extLst>
              <a:ext uri="{FF2B5EF4-FFF2-40B4-BE49-F238E27FC236}">
                <a16:creationId xmlns:a16="http://schemas.microsoft.com/office/drawing/2014/main" id="{4EA04677-6B2C-40F4-975C-ED91965527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2356" y="0"/>
            <a:ext cx="874718" cy="6857455"/>
            <a:chOff x="5632356" y="0"/>
            <a:chExt cx="874718" cy="6857455"/>
          </a:xfrm>
        </p:grpSpPr>
        <p:sp>
          <p:nvSpPr>
            <p:cNvPr id="2060" name="Freeform: Shape 2059">
              <a:extLst>
                <a:ext uri="{FF2B5EF4-FFF2-40B4-BE49-F238E27FC236}">
                  <a16:creationId xmlns:a16="http://schemas.microsoft.com/office/drawing/2014/main" id="{3F1ABE2E-F19F-4BD3-B0FA-8A2D8885B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6"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58" name="Freeform: Shape 2060">
              <a:extLst>
                <a:ext uri="{FF2B5EF4-FFF2-40B4-BE49-F238E27FC236}">
                  <a16:creationId xmlns:a16="http://schemas.microsoft.com/office/drawing/2014/main" id="{C86D0F14-D449-4833-830D-A382829E2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TextBox 3">
            <a:extLst>
              <a:ext uri="{FF2B5EF4-FFF2-40B4-BE49-F238E27FC236}">
                <a16:creationId xmlns:a16="http://schemas.microsoft.com/office/drawing/2014/main" id="{761A6FEF-EE0F-A022-E605-D47D8F99A5B3}"/>
              </a:ext>
            </a:extLst>
          </p:cNvPr>
          <p:cNvSpPr txBox="1"/>
          <p:nvPr/>
        </p:nvSpPr>
        <p:spPr>
          <a:xfrm>
            <a:off x="9867666" y="6547800"/>
            <a:ext cx="2324334" cy="215444"/>
          </a:xfrm>
          <a:prstGeom prst="rect">
            <a:avLst/>
          </a:prstGeom>
          <a:noFill/>
        </p:spPr>
        <p:txBody>
          <a:bodyPr wrap="square" rtlCol="0">
            <a:spAutoFit/>
          </a:bodyPr>
          <a:lstStyle/>
          <a:p>
            <a:r>
              <a:rPr lang="en-GB" sz="800" dirty="0">
                <a:solidFill>
                  <a:schemeClr val="bg1"/>
                </a:solidFill>
                <a:effectLst/>
                <a:latin typeface="Arial" panose="020B0604020202020204" pitchFamily="34" charset="0"/>
                <a:ea typeface="Calibri" panose="020F0502020204030204" pitchFamily="34" charset="0"/>
                <a:cs typeface="Arial" panose="020B0604020202020204" pitchFamily="34" charset="0"/>
              </a:rPr>
              <a:t>Source: physicalactivityproslez.blogspot.com</a:t>
            </a:r>
            <a:endParaRPr lang="en-GB" sz="8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88433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325166D1-1B21-4128-AC42-61745528E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B5ACCD-6719-D458-0E7A-0D2A68F9C65D}"/>
              </a:ext>
            </a:extLst>
          </p:cNvPr>
          <p:cNvSpPr>
            <a:spLocks noGrp="1"/>
          </p:cNvSpPr>
          <p:nvPr>
            <p:ph type="title"/>
          </p:nvPr>
        </p:nvSpPr>
        <p:spPr>
          <a:xfrm>
            <a:off x="6425967" y="411061"/>
            <a:ext cx="4946882" cy="662730"/>
          </a:xfrm>
        </p:spPr>
        <p:txBody>
          <a:bodyPr anchor="t">
            <a:normAutofit/>
          </a:bodyPr>
          <a:lstStyle/>
          <a:p>
            <a:r>
              <a:rPr lang="en-GB" sz="2400" b="1" dirty="0">
                <a:solidFill>
                  <a:schemeClr val="bg1"/>
                </a:solidFill>
                <a:latin typeface="Arial" panose="020B0604020202020204" pitchFamily="34" charset="0"/>
                <a:cs typeface="Arial" panose="020B0604020202020204" pitchFamily="34" charset="0"/>
              </a:rPr>
              <a:t>Background to the Study</a:t>
            </a:r>
          </a:p>
        </p:txBody>
      </p:sp>
      <p:pic>
        <p:nvPicPr>
          <p:cNvPr id="3074" name="Picture 2" descr="Physical activities crucial for improvement in children with ...">
            <a:extLst>
              <a:ext uri="{FF2B5EF4-FFF2-40B4-BE49-F238E27FC236}">
                <a16:creationId xmlns:a16="http://schemas.microsoft.com/office/drawing/2014/main" id="{B4D2A91A-E3C4-396D-4EE0-A95EA672486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087" r="32694" b="-2"/>
          <a:stretch/>
        </p:blipFill>
        <p:spPr bwMode="auto">
          <a:xfrm>
            <a:off x="20" y="2"/>
            <a:ext cx="5981330" cy="6857998"/>
          </a:xfrm>
          <a:custGeom>
            <a:avLst/>
            <a:gdLst/>
            <a:ahLst/>
            <a:cxnLst/>
            <a:rect l="l" t="t" r="r" b="b"/>
            <a:pathLst>
              <a:path w="6187012" h="6857998">
                <a:moveTo>
                  <a:pt x="5434855" y="6118149"/>
                </a:moveTo>
                <a:cubicBezTo>
                  <a:pt x="5441404" y="6124102"/>
                  <a:pt x="5449025" y="6129341"/>
                  <a:pt x="5456075" y="6133723"/>
                </a:cubicBezTo>
                <a:cubicBezTo>
                  <a:pt x="5463218" y="6138152"/>
                  <a:pt x="5468564" y="6143474"/>
                  <a:pt x="5472234" y="6149380"/>
                </a:cubicBezTo>
                <a:lnTo>
                  <a:pt x="5477710" y="6166562"/>
                </a:lnTo>
                <a:lnTo>
                  <a:pt x="5472234" y="6149379"/>
                </a:lnTo>
                <a:cubicBezTo>
                  <a:pt x="5468564" y="6143474"/>
                  <a:pt x="5463218" y="6138152"/>
                  <a:pt x="5456075" y="6133722"/>
                </a:cubicBezTo>
                <a:cubicBezTo>
                  <a:pt x="5449025" y="6129341"/>
                  <a:pt x="5441404" y="6124102"/>
                  <a:pt x="5434855" y="6118149"/>
                </a:cubicBezTo>
                <a:close/>
                <a:moveTo>
                  <a:pt x="5343013" y="4941372"/>
                </a:moveTo>
                <a:lnTo>
                  <a:pt x="5346342" y="4950869"/>
                </a:lnTo>
                <a:lnTo>
                  <a:pt x="5356027" y="4991382"/>
                </a:lnTo>
                <a:lnTo>
                  <a:pt x="5346342" y="4950868"/>
                </a:lnTo>
                <a:close/>
                <a:moveTo>
                  <a:pt x="5346951" y="4749807"/>
                </a:moveTo>
                <a:cubicBezTo>
                  <a:pt x="5334815" y="4762826"/>
                  <a:pt x="5333958" y="4781365"/>
                  <a:pt x="5332244" y="4799797"/>
                </a:cubicBezTo>
                <a:cubicBezTo>
                  <a:pt x="5333958" y="4781365"/>
                  <a:pt x="5334815" y="4762827"/>
                  <a:pt x="5346951" y="4749807"/>
                </a:cubicBezTo>
                <a:close/>
                <a:moveTo>
                  <a:pt x="5364750" y="4543185"/>
                </a:moveTo>
                <a:cubicBezTo>
                  <a:pt x="5365727" y="4548281"/>
                  <a:pt x="5367775" y="4553662"/>
                  <a:pt x="5370156" y="4557092"/>
                </a:cubicBezTo>
                <a:cubicBezTo>
                  <a:pt x="5381776" y="4573618"/>
                  <a:pt x="5390563" y="4588275"/>
                  <a:pt x="5396519" y="4602021"/>
                </a:cubicBezTo>
                <a:cubicBezTo>
                  <a:pt x="5390563" y="4588275"/>
                  <a:pt x="5381776" y="4573618"/>
                  <a:pt x="5370156" y="4557091"/>
                </a:cubicBezTo>
                <a:close/>
                <a:moveTo>
                  <a:pt x="5830968" y="2819253"/>
                </a:moveTo>
                <a:lnTo>
                  <a:pt x="5842611" y="2827484"/>
                </a:lnTo>
                <a:lnTo>
                  <a:pt x="5842613" y="2827486"/>
                </a:lnTo>
                <a:lnTo>
                  <a:pt x="5871116" y="2861156"/>
                </a:lnTo>
                <a:lnTo>
                  <a:pt x="5861462" y="2842392"/>
                </a:lnTo>
                <a:lnTo>
                  <a:pt x="5842613" y="2827486"/>
                </a:lnTo>
                <a:lnTo>
                  <a:pt x="5842611" y="2827483"/>
                </a:lnTo>
                <a:close/>
                <a:moveTo>
                  <a:pt x="5761313" y="1974015"/>
                </a:moveTo>
                <a:lnTo>
                  <a:pt x="5754799" y="1999763"/>
                </a:lnTo>
                <a:cubicBezTo>
                  <a:pt x="5750990" y="2008056"/>
                  <a:pt x="5745310" y="2016020"/>
                  <a:pt x="5737071" y="2023547"/>
                </a:cubicBezTo>
                <a:cubicBezTo>
                  <a:pt x="5753550" y="2008497"/>
                  <a:pt x="5759789" y="1991685"/>
                  <a:pt x="5761313" y="1974015"/>
                </a:cubicBezTo>
                <a:close/>
                <a:moveTo>
                  <a:pt x="5744119" y="1768838"/>
                </a:moveTo>
                <a:cubicBezTo>
                  <a:pt x="5739738" y="1774411"/>
                  <a:pt x="5736975" y="1779948"/>
                  <a:pt x="5735518" y="1785412"/>
                </a:cubicBezTo>
                <a:lnTo>
                  <a:pt x="5734738" y="1801558"/>
                </a:lnTo>
                <a:cubicBezTo>
                  <a:pt x="5733070" y="1790986"/>
                  <a:pt x="5735356" y="1779981"/>
                  <a:pt x="5744119" y="1768838"/>
                </a:cubicBezTo>
                <a:close/>
                <a:moveTo>
                  <a:pt x="5853708" y="520953"/>
                </a:moveTo>
                <a:lnTo>
                  <a:pt x="5846981" y="549926"/>
                </a:lnTo>
                <a:lnTo>
                  <a:pt x="5840726" y="566616"/>
                </a:lnTo>
                <a:lnTo>
                  <a:pt x="5834776" y="581804"/>
                </a:lnTo>
                <a:lnTo>
                  <a:pt x="5834358" y="583595"/>
                </a:lnTo>
                <a:lnTo>
                  <a:pt x="5832183" y="589388"/>
                </a:lnTo>
                <a:cubicBezTo>
                  <a:pt x="5829783" y="597005"/>
                  <a:pt x="5828025" y="604728"/>
                  <a:pt x="5827560" y="612658"/>
                </a:cubicBezTo>
                <a:lnTo>
                  <a:pt x="5834358" y="583595"/>
                </a:lnTo>
                <a:lnTo>
                  <a:pt x="5840674" y="566754"/>
                </a:lnTo>
                <a:lnTo>
                  <a:pt x="5840726" y="566616"/>
                </a:lnTo>
                <a:lnTo>
                  <a:pt x="5846564" y="551717"/>
                </a:lnTo>
                <a:lnTo>
                  <a:pt x="5846981" y="549926"/>
                </a:lnTo>
                <a:lnTo>
                  <a:pt x="5849145" y="544146"/>
                </a:lnTo>
                <a:cubicBezTo>
                  <a:pt x="5851532" y="536547"/>
                  <a:pt x="5853271" y="528850"/>
                  <a:pt x="5853708" y="520953"/>
                </a:cubicBezTo>
                <a:close/>
                <a:moveTo>
                  <a:pt x="5802605" y="268794"/>
                </a:moveTo>
                <a:cubicBezTo>
                  <a:pt x="5800080" y="279176"/>
                  <a:pt x="5798377" y="289296"/>
                  <a:pt x="5797729" y="299164"/>
                </a:cubicBezTo>
                <a:cubicBezTo>
                  <a:pt x="5797080" y="309031"/>
                  <a:pt x="5797485" y="318646"/>
                  <a:pt x="5799176" y="328017"/>
                </a:cubicBezTo>
                <a:close/>
                <a:moveTo>
                  <a:pt x="0" y="0"/>
                </a:moveTo>
                <a:lnTo>
                  <a:pt x="6120021" y="0"/>
                </a:lnTo>
                <a:lnTo>
                  <a:pt x="6115806" y="24480"/>
                </a:lnTo>
                <a:cubicBezTo>
                  <a:pt x="6113321" y="32636"/>
                  <a:pt x="6109559" y="40471"/>
                  <a:pt x="6103795" y="47806"/>
                </a:cubicBezTo>
                <a:cubicBezTo>
                  <a:pt x="6088935" y="66857"/>
                  <a:pt x="6092364" y="85336"/>
                  <a:pt x="6094651" y="105718"/>
                </a:cubicBezTo>
                <a:cubicBezTo>
                  <a:pt x="6096365" y="121150"/>
                  <a:pt x="6095794" y="136963"/>
                  <a:pt x="6095986" y="152584"/>
                </a:cubicBezTo>
                <a:cubicBezTo>
                  <a:pt x="6096555" y="180017"/>
                  <a:pt x="6096746" y="207450"/>
                  <a:pt x="6097699" y="234883"/>
                </a:cubicBezTo>
                <a:cubicBezTo>
                  <a:pt x="6098079" y="243648"/>
                  <a:pt x="6102844" y="252600"/>
                  <a:pt x="6102082" y="261173"/>
                </a:cubicBezTo>
                <a:cubicBezTo>
                  <a:pt x="6098461" y="300800"/>
                  <a:pt x="6092746" y="340425"/>
                  <a:pt x="6089507" y="380050"/>
                </a:cubicBezTo>
                <a:cubicBezTo>
                  <a:pt x="6087603" y="402529"/>
                  <a:pt x="6091220" y="425581"/>
                  <a:pt x="6088555" y="447870"/>
                </a:cubicBezTo>
                <a:cubicBezTo>
                  <a:pt x="6085507" y="473587"/>
                  <a:pt x="6077697" y="498733"/>
                  <a:pt x="6072932" y="524262"/>
                </a:cubicBezTo>
                <a:cubicBezTo>
                  <a:pt x="6071600" y="531310"/>
                  <a:pt x="6073315" y="539121"/>
                  <a:pt x="6073694" y="546552"/>
                </a:cubicBezTo>
                <a:cubicBezTo>
                  <a:pt x="6074076" y="554933"/>
                  <a:pt x="6074838" y="563125"/>
                  <a:pt x="6075029" y="571508"/>
                </a:cubicBezTo>
                <a:cubicBezTo>
                  <a:pt x="6075411" y="597037"/>
                  <a:pt x="6074838" y="622564"/>
                  <a:pt x="6076173" y="648092"/>
                </a:cubicBezTo>
                <a:cubicBezTo>
                  <a:pt x="6076934" y="663713"/>
                  <a:pt x="6084744" y="680096"/>
                  <a:pt x="6081886" y="694576"/>
                </a:cubicBezTo>
                <a:cubicBezTo>
                  <a:pt x="6076363" y="724104"/>
                  <a:pt x="6088745" y="753633"/>
                  <a:pt x="6078459" y="783158"/>
                </a:cubicBezTo>
                <a:cubicBezTo>
                  <a:pt x="6075411" y="792306"/>
                  <a:pt x="6083031" y="804877"/>
                  <a:pt x="6083411" y="815929"/>
                </a:cubicBezTo>
                <a:cubicBezTo>
                  <a:pt x="6084363" y="843552"/>
                  <a:pt x="6084173" y="871173"/>
                  <a:pt x="6083983" y="898797"/>
                </a:cubicBezTo>
                <a:cubicBezTo>
                  <a:pt x="6083793" y="923562"/>
                  <a:pt x="6086459" y="949281"/>
                  <a:pt x="6081125" y="973095"/>
                </a:cubicBezTo>
                <a:cubicBezTo>
                  <a:pt x="6075411" y="998052"/>
                  <a:pt x="6076173" y="1020529"/>
                  <a:pt x="6082649" y="1044725"/>
                </a:cubicBezTo>
                <a:cubicBezTo>
                  <a:pt x="6087031" y="1061298"/>
                  <a:pt x="6087603" y="1078826"/>
                  <a:pt x="6088935" y="1095972"/>
                </a:cubicBezTo>
                <a:cubicBezTo>
                  <a:pt x="6090459" y="1114449"/>
                  <a:pt x="6086459" y="1134834"/>
                  <a:pt x="6092746" y="1151600"/>
                </a:cubicBezTo>
                <a:cubicBezTo>
                  <a:pt x="6111415" y="1201512"/>
                  <a:pt x="6115415" y="1252757"/>
                  <a:pt x="6115415" y="1304955"/>
                </a:cubicBezTo>
                <a:cubicBezTo>
                  <a:pt x="6115415" y="1314483"/>
                  <a:pt x="6112750" y="1324198"/>
                  <a:pt x="6109892" y="1333341"/>
                </a:cubicBezTo>
                <a:cubicBezTo>
                  <a:pt x="6092746" y="1386684"/>
                  <a:pt x="6094269" y="1440216"/>
                  <a:pt x="6104748" y="1494509"/>
                </a:cubicBezTo>
                <a:cubicBezTo>
                  <a:pt x="6107034" y="1505751"/>
                  <a:pt x="6107415" y="1518324"/>
                  <a:pt x="6105130" y="1529563"/>
                </a:cubicBezTo>
                <a:cubicBezTo>
                  <a:pt x="6098461" y="1561189"/>
                  <a:pt x="6087411" y="1591859"/>
                  <a:pt x="6082649" y="1623675"/>
                </a:cubicBezTo>
                <a:cubicBezTo>
                  <a:pt x="6074838" y="1676253"/>
                  <a:pt x="6101126" y="1721785"/>
                  <a:pt x="6118274" y="1768838"/>
                </a:cubicBezTo>
                <a:cubicBezTo>
                  <a:pt x="6134467" y="1813610"/>
                  <a:pt x="6171044" y="1851709"/>
                  <a:pt x="6162851" y="1904673"/>
                </a:cubicBezTo>
                <a:cubicBezTo>
                  <a:pt x="6162090" y="1910004"/>
                  <a:pt x="6167233" y="1915912"/>
                  <a:pt x="6168567" y="1921817"/>
                </a:cubicBezTo>
                <a:cubicBezTo>
                  <a:pt x="6172188" y="1938009"/>
                  <a:pt x="6176566" y="1954202"/>
                  <a:pt x="6178283" y="1970586"/>
                </a:cubicBezTo>
                <a:cubicBezTo>
                  <a:pt x="6180570" y="1990589"/>
                  <a:pt x="6179809" y="2010974"/>
                  <a:pt x="6181713" y="2030977"/>
                </a:cubicBezTo>
                <a:cubicBezTo>
                  <a:pt x="6182856" y="2043835"/>
                  <a:pt x="6184951" y="2056600"/>
                  <a:pt x="6186761" y="2069340"/>
                </a:cubicBezTo>
                <a:lnTo>
                  <a:pt x="6187012" y="2072225"/>
                </a:lnTo>
                <a:lnTo>
                  <a:pt x="6187012" y="2131532"/>
                </a:lnTo>
                <a:lnTo>
                  <a:pt x="6186141" y="2138304"/>
                </a:lnTo>
                <a:cubicBezTo>
                  <a:pt x="6183950" y="2148519"/>
                  <a:pt x="6181332" y="2158712"/>
                  <a:pt x="6179617" y="2168903"/>
                </a:cubicBezTo>
                <a:cubicBezTo>
                  <a:pt x="6174854" y="2197670"/>
                  <a:pt x="6176188" y="2229296"/>
                  <a:pt x="6163995" y="2254633"/>
                </a:cubicBezTo>
                <a:cubicBezTo>
                  <a:pt x="6151041" y="2281683"/>
                  <a:pt x="6145135" y="2307402"/>
                  <a:pt x="6149135" y="2335405"/>
                </a:cubicBezTo>
                <a:cubicBezTo>
                  <a:pt x="6150469" y="2344741"/>
                  <a:pt x="6158471" y="2356744"/>
                  <a:pt x="6166661" y="2360933"/>
                </a:cubicBezTo>
                <a:cubicBezTo>
                  <a:pt x="6184950" y="2370270"/>
                  <a:pt x="6188190" y="2383032"/>
                  <a:pt x="6181902" y="2400369"/>
                </a:cubicBezTo>
                <a:cubicBezTo>
                  <a:pt x="6176566" y="2415420"/>
                  <a:pt x="6173901" y="2433897"/>
                  <a:pt x="6163613" y="2444184"/>
                </a:cubicBezTo>
                <a:cubicBezTo>
                  <a:pt x="6134467" y="2473333"/>
                  <a:pt x="6133515" y="2510483"/>
                  <a:pt x="6125705" y="2546678"/>
                </a:cubicBezTo>
                <a:cubicBezTo>
                  <a:pt x="6120940" y="2568774"/>
                  <a:pt x="6120750" y="2589352"/>
                  <a:pt x="6123988" y="2611450"/>
                </a:cubicBezTo>
                <a:cubicBezTo>
                  <a:pt x="6131227" y="2659455"/>
                  <a:pt x="6120940" y="2706131"/>
                  <a:pt x="6107796" y="2752235"/>
                </a:cubicBezTo>
                <a:cubicBezTo>
                  <a:pt x="6099034" y="2782716"/>
                  <a:pt x="6093699" y="2813958"/>
                  <a:pt x="6084744" y="2844248"/>
                </a:cubicBezTo>
                <a:cubicBezTo>
                  <a:pt x="6077886" y="2866918"/>
                  <a:pt x="6069694" y="2889587"/>
                  <a:pt x="6058646" y="2910353"/>
                </a:cubicBezTo>
                <a:cubicBezTo>
                  <a:pt x="6042452" y="2940455"/>
                  <a:pt x="6018067" y="2966742"/>
                  <a:pt x="6024544" y="3005035"/>
                </a:cubicBezTo>
                <a:cubicBezTo>
                  <a:pt x="6030260" y="3038756"/>
                  <a:pt x="6018259" y="3069235"/>
                  <a:pt x="6006828" y="3100099"/>
                </a:cubicBezTo>
                <a:cubicBezTo>
                  <a:pt x="5998446" y="3122770"/>
                  <a:pt x="5989871" y="3145436"/>
                  <a:pt x="5984537" y="3168870"/>
                </a:cubicBezTo>
                <a:cubicBezTo>
                  <a:pt x="5978251" y="3196686"/>
                  <a:pt x="5980920" y="3228119"/>
                  <a:pt x="5969297" y="3252885"/>
                </a:cubicBezTo>
                <a:cubicBezTo>
                  <a:pt x="5957105" y="3278795"/>
                  <a:pt x="5965297" y="3300319"/>
                  <a:pt x="5968726" y="3323372"/>
                </a:cubicBezTo>
                <a:cubicBezTo>
                  <a:pt x="5974061" y="3360139"/>
                  <a:pt x="5983967" y="3396719"/>
                  <a:pt x="5971395" y="3433866"/>
                </a:cubicBezTo>
                <a:cubicBezTo>
                  <a:pt x="5956153" y="3479015"/>
                  <a:pt x="5939769" y="3523785"/>
                  <a:pt x="5925292" y="3569124"/>
                </a:cubicBezTo>
                <a:cubicBezTo>
                  <a:pt x="5919765" y="3586653"/>
                  <a:pt x="5917479" y="3605509"/>
                  <a:pt x="5915003" y="3623799"/>
                </a:cubicBezTo>
                <a:cubicBezTo>
                  <a:pt x="5912906" y="3641134"/>
                  <a:pt x="5918242" y="3661899"/>
                  <a:pt x="5910241" y="3675238"/>
                </a:cubicBezTo>
                <a:cubicBezTo>
                  <a:pt x="5889667" y="3709529"/>
                  <a:pt x="5879569" y="3744770"/>
                  <a:pt x="5879569" y="3784397"/>
                </a:cubicBezTo>
                <a:cubicBezTo>
                  <a:pt x="5879569" y="3799258"/>
                  <a:pt x="5870996" y="3813737"/>
                  <a:pt x="5869471" y="3828785"/>
                </a:cubicBezTo>
                <a:cubicBezTo>
                  <a:pt x="5867567" y="3849362"/>
                  <a:pt x="5862423" y="3872985"/>
                  <a:pt x="5869664" y="3890891"/>
                </a:cubicBezTo>
                <a:cubicBezTo>
                  <a:pt x="5886809" y="3932993"/>
                  <a:pt x="5872519" y="3967091"/>
                  <a:pt x="5855566" y="4003861"/>
                </a:cubicBezTo>
                <a:cubicBezTo>
                  <a:pt x="5838801" y="4040058"/>
                  <a:pt x="5825466" y="4078159"/>
                  <a:pt x="5814416" y="4116641"/>
                </a:cubicBezTo>
                <a:cubicBezTo>
                  <a:pt x="5810415" y="4131119"/>
                  <a:pt x="5817085" y="4148453"/>
                  <a:pt x="5818417" y="4164458"/>
                </a:cubicBezTo>
                <a:cubicBezTo>
                  <a:pt x="5818798" y="4170174"/>
                  <a:pt x="5819370" y="4176461"/>
                  <a:pt x="5817466" y="4181603"/>
                </a:cubicBezTo>
                <a:cubicBezTo>
                  <a:pt x="5799176" y="4231324"/>
                  <a:pt x="5785269" y="4281810"/>
                  <a:pt x="5794794" y="4335722"/>
                </a:cubicBezTo>
                <a:cubicBezTo>
                  <a:pt x="5795747" y="4340674"/>
                  <a:pt x="5793650" y="4346201"/>
                  <a:pt x="5792317" y="4351154"/>
                </a:cubicBezTo>
                <a:cubicBezTo>
                  <a:pt x="5785461" y="4375349"/>
                  <a:pt x="5774601" y="4398972"/>
                  <a:pt x="5772124" y="4423545"/>
                </a:cubicBezTo>
                <a:cubicBezTo>
                  <a:pt x="5766028" y="4484127"/>
                  <a:pt x="5763550" y="4545086"/>
                  <a:pt x="5759550" y="4606053"/>
                </a:cubicBezTo>
                <a:cubicBezTo>
                  <a:pt x="5759361" y="4609863"/>
                  <a:pt x="5759361" y="4613864"/>
                  <a:pt x="5758027" y="4617291"/>
                </a:cubicBezTo>
                <a:cubicBezTo>
                  <a:pt x="5749834" y="4639772"/>
                  <a:pt x="5752502" y="4659393"/>
                  <a:pt x="5768123" y="4678445"/>
                </a:cubicBezTo>
                <a:cubicBezTo>
                  <a:pt x="5774982" y="4686828"/>
                  <a:pt x="5778601" y="4698258"/>
                  <a:pt x="5782412" y="4708734"/>
                </a:cubicBezTo>
                <a:cubicBezTo>
                  <a:pt x="5788127" y="4724167"/>
                  <a:pt x="5793650" y="4739978"/>
                  <a:pt x="5797271" y="4755980"/>
                </a:cubicBezTo>
                <a:cubicBezTo>
                  <a:pt x="5800700" y="4771793"/>
                  <a:pt x="5805462" y="4788747"/>
                  <a:pt x="5802796" y="4803988"/>
                </a:cubicBezTo>
                <a:cubicBezTo>
                  <a:pt x="5798035" y="4831420"/>
                  <a:pt x="5787366" y="4857522"/>
                  <a:pt x="5780315" y="4884572"/>
                </a:cubicBezTo>
                <a:cubicBezTo>
                  <a:pt x="5777837" y="4893907"/>
                  <a:pt x="5778221" y="4904195"/>
                  <a:pt x="5778030" y="4913909"/>
                </a:cubicBezTo>
                <a:cubicBezTo>
                  <a:pt x="5777459" y="4936201"/>
                  <a:pt x="5782984" y="4959061"/>
                  <a:pt x="5767171" y="4979253"/>
                </a:cubicBezTo>
                <a:cubicBezTo>
                  <a:pt x="5752311" y="4997922"/>
                  <a:pt x="5756692" y="5016785"/>
                  <a:pt x="5767932" y="5036405"/>
                </a:cubicBezTo>
                <a:cubicBezTo>
                  <a:pt x="5775934" y="5050504"/>
                  <a:pt x="5782221" y="5066505"/>
                  <a:pt x="5785269" y="5082317"/>
                </a:cubicBezTo>
                <a:cubicBezTo>
                  <a:pt x="5789460" y="5104036"/>
                  <a:pt x="5791175" y="5125562"/>
                  <a:pt x="5788697" y="5148995"/>
                </a:cubicBezTo>
                <a:cubicBezTo>
                  <a:pt x="5786983" y="5165570"/>
                  <a:pt x="5786221" y="5179097"/>
                  <a:pt x="5776125" y="5192051"/>
                </a:cubicBezTo>
                <a:cubicBezTo>
                  <a:pt x="5774601" y="5194145"/>
                  <a:pt x="5774219" y="5197955"/>
                  <a:pt x="5774412" y="5200813"/>
                </a:cubicBezTo>
                <a:cubicBezTo>
                  <a:pt x="5777649" y="5238343"/>
                  <a:pt x="5775934" y="5275491"/>
                  <a:pt x="5773646" y="5313403"/>
                </a:cubicBezTo>
                <a:cubicBezTo>
                  <a:pt x="5770601" y="5361598"/>
                  <a:pt x="5779553" y="5412276"/>
                  <a:pt x="5811559" y="5453995"/>
                </a:cubicBezTo>
                <a:cubicBezTo>
                  <a:pt x="5816322" y="5460092"/>
                  <a:pt x="5818417" y="5469236"/>
                  <a:pt x="5819562" y="5477239"/>
                </a:cubicBezTo>
                <a:cubicBezTo>
                  <a:pt x="5824514" y="5514957"/>
                  <a:pt x="5827942" y="5552869"/>
                  <a:pt x="5833467" y="5590590"/>
                </a:cubicBezTo>
                <a:cubicBezTo>
                  <a:pt x="5836516" y="5611164"/>
                  <a:pt x="5839182" y="5632691"/>
                  <a:pt x="5847565" y="5651360"/>
                </a:cubicBezTo>
                <a:cubicBezTo>
                  <a:pt x="5855756" y="5669647"/>
                  <a:pt x="5865471" y="5684320"/>
                  <a:pt x="5848327" y="5695178"/>
                </a:cubicBezTo>
                <a:cubicBezTo>
                  <a:pt x="5857471" y="5714607"/>
                  <a:pt x="5865092" y="5731564"/>
                  <a:pt x="5873282" y="5748136"/>
                </a:cubicBezTo>
                <a:cubicBezTo>
                  <a:pt x="5876329" y="5754234"/>
                  <a:pt x="5881284" y="5759378"/>
                  <a:pt x="5884142" y="5765474"/>
                </a:cubicBezTo>
                <a:cubicBezTo>
                  <a:pt x="5887190" y="5771953"/>
                  <a:pt x="5889094" y="5779191"/>
                  <a:pt x="5890620" y="5786239"/>
                </a:cubicBezTo>
                <a:cubicBezTo>
                  <a:pt x="5897477" y="5817674"/>
                  <a:pt x="5903763" y="5849107"/>
                  <a:pt x="5911194" y="5880348"/>
                </a:cubicBezTo>
                <a:cubicBezTo>
                  <a:pt x="5912717" y="5886447"/>
                  <a:pt x="5918813" y="5891590"/>
                  <a:pt x="5922813" y="5897114"/>
                </a:cubicBezTo>
                <a:cubicBezTo>
                  <a:pt x="5925481" y="5900735"/>
                  <a:pt x="5929482" y="5904353"/>
                  <a:pt x="5930054" y="5908355"/>
                </a:cubicBezTo>
                <a:cubicBezTo>
                  <a:pt x="5934626" y="5938836"/>
                  <a:pt x="5939961" y="5969124"/>
                  <a:pt x="5942246" y="5999796"/>
                </a:cubicBezTo>
                <a:cubicBezTo>
                  <a:pt x="5944149" y="6025515"/>
                  <a:pt x="5943580" y="6050282"/>
                  <a:pt x="5976728" y="6056948"/>
                </a:cubicBezTo>
                <a:cubicBezTo>
                  <a:pt x="5982443" y="6058092"/>
                  <a:pt x="5988540" y="6066284"/>
                  <a:pt x="5991396" y="6072569"/>
                </a:cubicBezTo>
                <a:cubicBezTo>
                  <a:pt x="5999589" y="6090477"/>
                  <a:pt x="6005113" y="6109530"/>
                  <a:pt x="6013494" y="6127247"/>
                </a:cubicBezTo>
                <a:cubicBezTo>
                  <a:pt x="6041500" y="6185351"/>
                  <a:pt x="6059217" y="6246121"/>
                  <a:pt x="6055978" y="6311084"/>
                </a:cubicBezTo>
                <a:cubicBezTo>
                  <a:pt x="6055026" y="6331277"/>
                  <a:pt x="6044737" y="6350899"/>
                  <a:pt x="6040926" y="6363664"/>
                </a:cubicBezTo>
                <a:cubicBezTo>
                  <a:pt x="6055978" y="6400429"/>
                  <a:pt x="6070456" y="6431292"/>
                  <a:pt x="6081315" y="6463490"/>
                </a:cubicBezTo>
                <a:cubicBezTo>
                  <a:pt x="6091031" y="6491874"/>
                  <a:pt x="6097127" y="6521593"/>
                  <a:pt x="6104175" y="6550742"/>
                </a:cubicBezTo>
                <a:cubicBezTo>
                  <a:pt x="6106844" y="6561411"/>
                  <a:pt x="6108367" y="6572269"/>
                  <a:pt x="6109702" y="6583128"/>
                </a:cubicBezTo>
                <a:cubicBezTo>
                  <a:pt x="6113892" y="6617036"/>
                  <a:pt x="6103795" y="6652472"/>
                  <a:pt x="6119798" y="6685617"/>
                </a:cubicBezTo>
                <a:cubicBezTo>
                  <a:pt x="6128180" y="6702955"/>
                  <a:pt x="6138276" y="6720103"/>
                  <a:pt x="6142658" y="6738388"/>
                </a:cubicBezTo>
                <a:cubicBezTo>
                  <a:pt x="6147421" y="6758011"/>
                  <a:pt x="6154851" y="6777207"/>
                  <a:pt x="6160162" y="6796804"/>
                </a:cubicBezTo>
                <a:lnTo>
                  <a:pt x="6164933" y="6857457"/>
                </a:lnTo>
                <a:lnTo>
                  <a:pt x="6037694" y="6857457"/>
                </a:lnTo>
                <a:lnTo>
                  <a:pt x="6037694" y="6857998"/>
                </a:lnTo>
                <a:lnTo>
                  <a:pt x="0" y="6857998"/>
                </a:lnTo>
                <a:close/>
              </a:path>
            </a:pathLst>
          </a:custGeom>
          <a:noFill/>
          <a:effectLst>
            <a:outerShdw blurRad="381000" dist="152400" algn="tl" rotWithShape="0">
              <a:prstClr val="black">
                <a:alpha val="10000"/>
              </a:prstClr>
            </a:outerShdw>
          </a:effectLst>
          <a:extLst>
            <a:ext uri="{909E8E84-426E-40DD-AFC4-6F175D3DCCD1}">
              <a14:hiddenFill xmlns:a14="http://schemas.microsoft.com/office/drawing/2010/main">
                <a:solidFill>
                  <a:srgbClr val="FFFFFF"/>
                </a:solidFill>
              </a14:hiddenFill>
            </a:ext>
          </a:extLst>
        </p:spPr>
      </p:pic>
      <p:grpSp>
        <p:nvGrpSpPr>
          <p:cNvPr id="3081" name="Group 3080">
            <a:extLst>
              <a:ext uri="{FF2B5EF4-FFF2-40B4-BE49-F238E27FC236}">
                <a16:creationId xmlns:a16="http://schemas.microsoft.com/office/drawing/2014/main" id="{E6517BAC-C80F-4065-90D8-703493E0B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95368" y="0"/>
            <a:ext cx="874718" cy="6857455"/>
            <a:chOff x="5395368" y="0"/>
            <a:chExt cx="874718" cy="6857455"/>
          </a:xfrm>
        </p:grpSpPr>
        <p:sp>
          <p:nvSpPr>
            <p:cNvPr id="3082" name="Freeform: Shape 3081">
              <a:extLst>
                <a:ext uri="{FF2B5EF4-FFF2-40B4-BE49-F238E27FC236}">
                  <a16:creationId xmlns:a16="http://schemas.microsoft.com/office/drawing/2014/main" id="{984DCDA5-A261-4103-B44C-068DCEA033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4000"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83" name="Freeform: Shape 3082">
              <a:extLst>
                <a:ext uri="{FF2B5EF4-FFF2-40B4-BE49-F238E27FC236}">
                  <a16:creationId xmlns:a16="http://schemas.microsoft.com/office/drawing/2014/main" id="{4E59A2A1-1352-47AA-80C2-0FF537594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399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F78B11D5-6248-50AD-7D5D-EE8B19367BB1}"/>
              </a:ext>
            </a:extLst>
          </p:cNvPr>
          <p:cNvSpPr>
            <a:spLocks noGrp="1"/>
          </p:cNvSpPr>
          <p:nvPr>
            <p:ph idx="1"/>
          </p:nvPr>
        </p:nvSpPr>
        <p:spPr>
          <a:xfrm>
            <a:off x="6096000" y="1208015"/>
            <a:ext cx="5276850" cy="5419289"/>
          </a:xfrm>
        </p:spPr>
        <p:txBody>
          <a:bodyPr>
            <a:normAutofit/>
          </a:bodyPr>
          <a:lstStyle/>
          <a:p>
            <a:pPr fontAlgn="base"/>
            <a:r>
              <a:rPr lang="en-GB" sz="1800" dirty="0">
                <a:solidFill>
                  <a:schemeClr val="bg1">
                    <a:alpha val="80000"/>
                  </a:schemeClr>
                </a:solidFill>
                <a:latin typeface="Arial" panose="020B0604020202020204" pitchFamily="34" charset="0"/>
                <a:ea typeface="Times New Roman" panose="02020603050405020304" pitchFamily="18" charset="0"/>
                <a:cs typeface="Arial" panose="020B0604020202020204" pitchFamily="34" charset="0"/>
              </a:rPr>
              <a:t>Gov.</a:t>
            </a:r>
            <a:r>
              <a:rPr lang="en-GB" sz="1800" dirty="0">
                <a:solidFill>
                  <a:schemeClr val="bg1">
                    <a:alpha val="80000"/>
                  </a:schemeClr>
                </a:solidFill>
                <a:effectLst/>
                <a:latin typeface="Arial" panose="020B0604020202020204" pitchFamily="34" charset="0"/>
                <a:ea typeface="Times New Roman" panose="02020603050405020304" pitchFamily="18" charset="0"/>
                <a:cs typeface="Arial" panose="020B0604020202020204" pitchFamily="34" charset="0"/>
              </a:rPr>
              <a:t>UK (2022) estimates that 1 in 6 deaths are related to physical inactivity, which costs the country £7.4 billion yearly. Sadly, the UK population is 20% less active today than it was in the 1960s.</a:t>
            </a:r>
          </a:p>
          <a:p>
            <a:pPr fontAlgn="base"/>
            <a:r>
              <a:rPr lang="en-GB" sz="1800" dirty="0">
                <a:solidFill>
                  <a:schemeClr val="bg1">
                    <a:alpha val="80000"/>
                  </a:schemeClr>
                </a:solidFill>
                <a:effectLst/>
                <a:latin typeface="Arial" panose="020B0604020202020204" pitchFamily="34" charset="0"/>
                <a:ea typeface="Times New Roman" panose="02020603050405020304" pitchFamily="18" charset="0"/>
                <a:cs typeface="Arial" panose="020B0604020202020204" pitchFamily="34" charset="0"/>
              </a:rPr>
              <a:t>By 2030, it is expected to become 35% less active if current trends continue. Many individuals are unaware of the numerous advantages exercise has for overall health, including mental and physical health</a:t>
            </a:r>
            <a:r>
              <a:rPr lang="en-GB" sz="1800" dirty="0">
                <a:solidFill>
                  <a:schemeClr val="bg1">
                    <a:alpha val="80000"/>
                  </a:schemeClr>
                </a:solidFill>
                <a:latin typeface="Arial" panose="020B0604020202020204" pitchFamily="34" charset="0"/>
                <a:ea typeface="Times New Roman" panose="02020603050405020304" pitchFamily="18" charset="0"/>
                <a:cs typeface="Arial" panose="020B0604020202020204" pitchFamily="34" charset="0"/>
              </a:rPr>
              <a:t> </a:t>
            </a:r>
            <a:r>
              <a:rPr lang="en-GB" sz="1800" dirty="0">
                <a:solidFill>
                  <a:schemeClr val="bg1">
                    <a:alpha val="80000"/>
                  </a:schemeClr>
                </a:solidFill>
                <a:effectLst/>
                <a:latin typeface="Arial" panose="020B0604020202020204" pitchFamily="34" charset="0"/>
                <a:ea typeface="Times New Roman" panose="02020603050405020304" pitchFamily="18" charset="0"/>
                <a:cs typeface="Arial" panose="020B0604020202020204" pitchFamily="34" charset="0"/>
              </a:rPr>
              <a:t>(Gov.UK, 2022). </a:t>
            </a:r>
          </a:p>
          <a:p>
            <a:pPr fontAlgn="base"/>
            <a:r>
              <a:rPr lang="en-GB" sz="1800" dirty="0">
                <a:solidFill>
                  <a:schemeClr val="bg1">
                    <a:alpha val="80000"/>
                  </a:schemeClr>
                </a:solidFill>
                <a:effectLst/>
                <a:latin typeface="Arial" panose="020B0604020202020204" pitchFamily="34" charset="0"/>
                <a:ea typeface="Times New Roman" panose="02020603050405020304" pitchFamily="18" charset="0"/>
                <a:cs typeface="Arial" panose="020B0604020202020204" pitchFamily="34" charset="0"/>
              </a:rPr>
              <a:t>Nearly one-third (34%) of men and one-half (42%) of women do not engage in enough physical activity for optimal health (Gov.UK, 2022). </a:t>
            </a:r>
          </a:p>
          <a:p>
            <a:pPr fontAlgn="base"/>
            <a:r>
              <a:rPr lang="en-GB" sz="1800" dirty="0">
                <a:solidFill>
                  <a:schemeClr val="bg1">
                    <a:alpha val="80000"/>
                  </a:schemeClr>
                </a:solidFill>
                <a:effectLst/>
                <a:latin typeface="Arial" panose="020B0604020202020204" pitchFamily="34" charset="0"/>
                <a:ea typeface="Times New Roman" panose="02020603050405020304" pitchFamily="18" charset="0"/>
                <a:cs typeface="Arial" panose="020B0604020202020204" pitchFamily="34" charset="0"/>
              </a:rPr>
              <a:t>Six percent of deaths worldwide are caused by the fourth-leading risk factor for mortality, which is physical inactivity (PHE, 2023).</a:t>
            </a:r>
          </a:p>
          <a:p>
            <a:pPr fontAlgn="base"/>
            <a:r>
              <a:rPr lang="en-GB" sz="1100" dirty="0">
                <a:solidFill>
                  <a:schemeClr val="bg1">
                    <a:alpha val="80000"/>
                  </a:schemeClr>
                </a:solidFill>
                <a:effectLst/>
                <a:latin typeface="Arial" panose="020B0604020202020204" pitchFamily="34" charset="0"/>
                <a:ea typeface="Times New Roman" panose="02020603050405020304" pitchFamily="18" charset="0"/>
              </a:rPr>
              <a:t> </a:t>
            </a:r>
            <a:endParaRPr lang="en-GB" sz="1100" dirty="0">
              <a:solidFill>
                <a:schemeClr val="bg1">
                  <a:alpha val="80000"/>
                </a:schemeClr>
              </a:solidFill>
              <a:effectLst/>
              <a:latin typeface="Times New Roman" panose="02020603050405020304" pitchFamily="18" charset="0"/>
              <a:ea typeface="Times New Roman" panose="02020603050405020304" pitchFamily="18" charset="0"/>
            </a:endParaRPr>
          </a:p>
          <a:p>
            <a:endParaRPr lang="en-GB" sz="1100" dirty="0">
              <a:solidFill>
                <a:schemeClr val="bg1">
                  <a:alpha val="80000"/>
                </a:schemeClr>
              </a:solidFill>
            </a:endParaRPr>
          </a:p>
        </p:txBody>
      </p:sp>
    </p:spTree>
    <p:extLst>
      <p:ext uri="{BB962C8B-B14F-4D97-AF65-F5344CB8AC3E}">
        <p14:creationId xmlns:p14="http://schemas.microsoft.com/office/powerpoint/2010/main" val="24883899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D7F27-9389-DD51-9EE8-6A8BA4E98F55}"/>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Background to the Study</a:t>
            </a:r>
          </a:p>
        </p:txBody>
      </p:sp>
      <p:sp>
        <p:nvSpPr>
          <p:cNvPr id="3" name="Content Placeholder 2">
            <a:extLst>
              <a:ext uri="{FF2B5EF4-FFF2-40B4-BE49-F238E27FC236}">
                <a16:creationId xmlns:a16="http://schemas.microsoft.com/office/drawing/2014/main" id="{9D0DD881-8C32-A6AA-3944-EE70EB06967F}"/>
              </a:ext>
            </a:extLst>
          </p:cNvPr>
          <p:cNvSpPr>
            <a:spLocks noGrp="1"/>
          </p:cNvSpPr>
          <p:nvPr>
            <p:ph idx="1"/>
          </p:nvPr>
        </p:nvSpPr>
        <p:spPr/>
        <p:txBody>
          <a:bodyPr/>
          <a:lstStyle/>
          <a:p>
            <a:pPr fontAlgn="base"/>
            <a:r>
              <a:rPr lang="en-GB" sz="1800" dirty="0">
                <a:effectLst/>
                <a:latin typeface="Arial" panose="020B0604020202020204" pitchFamily="34" charset="0"/>
                <a:ea typeface="Times New Roman" panose="02020603050405020304" pitchFamily="18" charset="0"/>
                <a:cs typeface="Arial" panose="020B0604020202020204" pitchFamily="34" charset="0"/>
              </a:rPr>
              <a:t>According to the WHO, (2018) physical activity is walking, cycling, participating in sports, and engaging in energetic pastimes like dancing, yoga, and tai chi are all examples of methods to engage in physical activity. The workplace and the home are other places where physical activity can be done. </a:t>
            </a:r>
          </a:p>
          <a:p>
            <a:pPr fontAlgn="base"/>
            <a:r>
              <a:rPr lang="en-GB" sz="1800" dirty="0">
                <a:effectLst/>
                <a:latin typeface="Arial" panose="020B0604020202020204" pitchFamily="34" charset="0"/>
                <a:ea typeface="Times New Roman" panose="02020603050405020304" pitchFamily="18" charset="0"/>
                <a:cs typeface="Arial" panose="020B0604020202020204" pitchFamily="34" charset="0"/>
              </a:rPr>
              <a:t>It is estimated that 31% of adults over 15 in the world do not engage in the minimal amount of physical activity that the World Health Organisation recommends (WHO, 2020). </a:t>
            </a:r>
          </a:p>
          <a:p>
            <a:pPr fontAlgn="base"/>
            <a:r>
              <a:rPr lang="en-GB" sz="1800" dirty="0">
                <a:effectLst/>
                <a:latin typeface="Arial" panose="020B0604020202020204" pitchFamily="34" charset="0"/>
                <a:ea typeface="Times New Roman" panose="02020603050405020304" pitchFamily="18" charset="0"/>
                <a:cs typeface="Arial" panose="020B0604020202020204" pitchFamily="34" charset="0"/>
              </a:rPr>
              <a:t>Young individuals have been shown to have a rise in physical inactivity as well as a higher prevalence of behavioural risk factors, such as smoking or eating poorly (</a:t>
            </a:r>
            <a:r>
              <a:rPr lang="en-GB" sz="1800" dirty="0">
                <a:solidFill>
                  <a:srgbClr val="212121"/>
                </a:solidFill>
                <a:effectLst/>
                <a:latin typeface="Arial" panose="020B0604020202020204" pitchFamily="34" charset="0"/>
                <a:ea typeface="Times New Roman" panose="02020603050405020304" pitchFamily="18" charset="0"/>
                <a:cs typeface="Arial" panose="020B0604020202020204" pitchFamily="34" charset="0"/>
              </a:rPr>
              <a:t>Andersson and </a:t>
            </a:r>
            <a:r>
              <a:rPr lang="en-GB" sz="1800" dirty="0" err="1">
                <a:solidFill>
                  <a:srgbClr val="212121"/>
                </a:solidFill>
                <a:effectLst/>
                <a:latin typeface="Arial" panose="020B0604020202020204" pitchFamily="34" charset="0"/>
                <a:ea typeface="Times New Roman" panose="02020603050405020304" pitchFamily="18" charset="0"/>
                <a:cs typeface="Arial" panose="020B0604020202020204" pitchFamily="34" charset="0"/>
              </a:rPr>
              <a:t>Vasan</a:t>
            </a:r>
            <a:r>
              <a:rPr lang="en-GB" sz="1800" dirty="0">
                <a:solidFill>
                  <a:srgbClr val="212121"/>
                </a:solidFill>
                <a:effectLst/>
                <a:latin typeface="Arial" panose="020B0604020202020204" pitchFamily="34" charset="0"/>
                <a:ea typeface="Times New Roman" panose="02020603050405020304" pitchFamily="18" charset="0"/>
                <a:cs typeface="Arial" panose="020B0604020202020204" pitchFamily="34" charset="0"/>
              </a:rPr>
              <a:t>, 2018). </a:t>
            </a:r>
          </a:p>
          <a:p>
            <a:pPr fontAlgn="base"/>
            <a:r>
              <a:rPr lang="en-GB" sz="1800" dirty="0">
                <a:solidFill>
                  <a:srgbClr val="212121"/>
                </a:solidFill>
                <a:effectLst/>
                <a:latin typeface="Arial" panose="020B0604020202020204" pitchFamily="34" charset="0"/>
                <a:ea typeface="Times New Roman" panose="02020603050405020304" pitchFamily="18" charset="0"/>
                <a:cs typeface="Arial" panose="020B0604020202020204" pitchFamily="34" charset="0"/>
              </a:rPr>
              <a:t>It has been demonstrated that regular exercise can aid in the prevention and treatment of noncommunicable diseases such breast and colon cancer, diabetes, heart disease, and stroke. Additionally, it aids in the prevention of high blood pressure, obesity, and overweight, and it can enhance wellbeing and mental health (WHO, 2018).</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Tree>
    <p:extLst>
      <p:ext uri="{BB962C8B-B14F-4D97-AF65-F5344CB8AC3E}">
        <p14:creationId xmlns:p14="http://schemas.microsoft.com/office/powerpoint/2010/main" val="34965091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9" name="Freeform: Shape 8">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Freeform: Shape 10">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5E550AE-0F34-F970-AC21-69B2AC85AED8}"/>
              </a:ext>
            </a:extLst>
          </p:cNvPr>
          <p:cNvSpPr>
            <a:spLocks noGrp="1"/>
          </p:cNvSpPr>
          <p:nvPr>
            <p:ph type="title"/>
          </p:nvPr>
        </p:nvSpPr>
        <p:spPr>
          <a:xfrm>
            <a:off x="804672" y="1412489"/>
            <a:ext cx="2871095" cy="2127124"/>
          </a:xfrm>
        </p:spPr>
        <p:txBody>
          <a:bodyPr anchor="t">
            <a:normAutofit/>
          </a:bodyPr>
          <a:lstStyle/>
          <a:p>
            <a:r>
              <a:rPr lang="en-GB" sz="36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Rationale &amp; Research Question</a:t>
            </a:r>
            <a:br>
              <a:rPr lang="en-GB" sz="3600" b="1" kern="0" dirty="0">
                <a:solidFill>
                  <a:schemeClr val="bg1"/>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GB" sz="3600" dirty="0">
              <a:solidFill>
                <a:schemeClr val="bg1"/>
              </a:solidFill>
            </a:endParaRPr>
          </a:p>
        </p:txBody>
      </p:sp>
      <p:sp>
        <p:nvSpPr>
          <p:cNvPr id="21" name="Content Placeholder 2">
            <a:extLst>
              <a:ext uri="{FF2B5EF4-FFF2-40B4-BE49-F238E27FC236}">
                <a16:creationId xmlns:a16="http://schemas.microsoft.com/office/drawing/2014/main" id="{4AB86DE9-E586-174B-A93B-63FCCA451E05}"/>
              </a:ext>
            </a:extLst>
          </p:cNvPr>
          <p:cNvSpPr>
            <a:spLocks noGrp="1"/>
          </p:cNvSpPr>
          <p:nvPr>
            <p:ph sz="half" idx="1"/>
          </p:nvPr>
        </p:nvSpPr>
        <p:spPr>
          <a:xfrm>
            <a:off x="4421332" y="1098958"/>
            <a:ext cx="2985186" cy="4705679"/>
          </a:xfrm>
        </p:spPr>
        <p:txBody>
          <a:bodyPr>
            <a:normAutofit/>
          </a:bodyPr>
          <a:lstStyle/>
          <a:p>
            <a:pPr marL="0" indent="0">
              <a:buNone/>
            </a:pPr>
            <a:r>
              <a:rPr lang="en-GB" sz="2000" b="1" dirty="0">
                <a:latin typeface="Arial" panose="020B0604020202020204" pitchFamily="34" charset="0"/>
                <a:cs typeface="Arial" panose="020B0604020202020204" pitchFamily="34" charset="0"/>
              </a:rPr>
              <a:t>Research question: </a:t>
            </a:r>
          </a:p>
          <a:p>
            <a:pPr marL="0" indent="0">
              <a:buNone/>
            </a:pPr>
            <a:r>
              <a:rPr lang="en-GB" sz="1800" dirty="0">
                <a:effectLst/>
                <a:latin typeface="Arial" panose="020B0604020202020204" pitchFamily="34" charset="0"/>
                <a:ea typeface="Calibri" panose="020F0502020204030204" pitchFamily="34" charset="0"/>
                <a:cs typeface="Arial" panose="020B0604020202020204" pitchFamily="34" charset="0"/>
              </a:rPr>
              <a:t>What is the prevalence of physical activity among student in University of Kent? </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pPr marL="0" indent="0">
              <a:buNone/>
            </a:pPr>
            <a:r>
              <a:rPr lang="en-GB" sz="2000" b="1" dirty="0">
                <a:latin typeface="Arial" panose="020B0604020202020204" pitchFamily="34" charset="0"/>
                <a:cs typeface="Arial" panose="020B0604020202020204" pitchFamily="34" charset="0"/>
              </a:rPr>
              <a:t>Rationale: </a:t>
            </a:r>
          </a:p>
          <a:p>
            <a:pPr marL="0" indent="0">
              <a:buNone/>
            </a:pPr>
            <a:r>
              <a:rPr lang="en-GB" sz="1800" dirty="0">
                <a:effectLst/>
                <a:latin typeface="Arial" panose="020B0604020202020204" pitchFamily="34" charset="0"/>
                <a:ea typeface="Calibri" panose="020F0502020204030204" pitchFamily="34" charset="0"/>
                <a:cs typeface="Arial" panose="020B0604020202020204" pitchFamily="34" charset="0"/>
              </a:rPr>
              <a:t>The purpose of this research is to </a:t>
            </a:r>
            <a:r>
              <a:rPr lang="en-GB" sz="1800" dirty="0">
                <a:latin typeface="Arial" panose="020B0604020202020204" pitchFamily="34" charset="0"/>
                <a:ea typeface="Calibri" panose="020F0502020204030204" pitchFamily="34" charset="0"/>
                <a:cs typeface="Arial" panose="020B0604020202020204" pitchFamily="34" charset="0"/>
              </a:rPr>
              <a:t>explore</a:t>
            </a:r>
            <a:r>
              <a:rPr lang="en-GB" sz="1800" dirty="0">
                <a:effectLst/>
                <a:latin typeface="Arial" panose="020B0604020202020204" pitchFamily="34" charset="0"/>
                <a:ea typeface="Calibri" panose="020F0502020204030204" pitchFamily="34" charset="0"/>
                <a:cs typeface="Arial" panose="020B0604020202020204" pitchFamily="34" charset="0"/>
              </a:rPr>
              <a:t> the research question and find the gaps.</a:t>
            </a:r>
          </a:p>
          <a:p>
            <a:endParaRPr lang="en-GB" sz="18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69803A81-7536-A685-3079-A7CC001E91E0}"/>
              </a:ext>
            </a:extLst>
          </p:cNvPr>
          <p:cNvSpPr>
            <a:spLocks noGrp="1"/>
          </p:cNvSpPr>
          <p:nvPr>
            <p:ph sz="half" idx="2"/>
          </p:nvPr>
        </p:nvSpPr>
        <p:spPr>
          <a:xfrm>
            <a:off x="7686779" y="167781"/>
            <a:ext cx="4421332" cy="6618914"/>
          </a:xfrm>
        </p:spPr>
        <p:txBody>
          <a:bodyPr>
            <a:normAutofit/>
          </a:bodyPr>
          <a:lstStyle/>
          <a:p>
            <a:pPr marL="0" indent="0">
              <a:buNone/>
            </a:pPr>
            <a:r>
              <a:rPr lang="en-GB" sz="1800" b="1" dirty="0">
                <a:latin typeface="Arial" panose="020B0604020202020204" pitchFamily="34" charset="0"/>
                <a:cs typeface="Arial" panose="020B0604020202020204" pitchFamily="34" charset="0"/>
              </a:rPr>
              <a:t>Aim: </a:t>
            </a:r>
          </a:p>
          <a:p>
            <a:pPr marL="0" indent="0">
              <a:buNone/>
            </a:pPr>
            <a:r>
              <a:rPr lang="en-GB" sz="1800" dirty="0">
                <a:effectLst/>
                <a:latin typeface="Arial" panose="020B0604020202020204" pitchFamily="34" charset="0"/>
                <a:ea typeface="Calibri" panose="020F0502020204030204" pitchFamily="34" charset="0"/>
                <a:cs typeface="Arial" panose="020B0604020202020204" pitchFamily="34" charset="0"/>
              </a:rPr>
              <a:t>This research aims to explore the topic question and find out if physically active university students are healthier than inactive students.</a:t>
            </a:r>
          </a:p>
          <a:p>
            <a:pPr marL="0" indent="0">
              <a:buNone/>
            </a:pPr>
            <a:endParaRPr lang="en-GB" sz="1400" b="1"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Objective:</a:t>
            </a:r>
          </a:p>
          <a:p>
            <a:pPr marL="342900" indent="-342900">
              <a:spcAft>
                <a:spcPts val="800"/>
              </a:spcAft>
              <a:tabLst>
                <a:tab pos="457200" algn="l"/>
              </a:tabLst>
            </a:pPr>
            <a:r>
              <a:rPr lang="en-US" sz="1800" dirty="0">
                <a:latin typeface="Arial" panose="020B0604020202020204" pitchFamily="34" charset="0"/>
                <a:ea typeface="Calibri" panose="020F0502020204030204" pitchFamily="34" charset="0"/>
                <a:cs typeface="Arial" panose="020B0604020202020204" pitchFamily="34" charset="0"/>
              </a:rPr>
              <a:t>I</a:t>
            </a:r>
            <a:r>
              <a:rPr lang="en-US" sz="1800" dirty="0">
                <a:effectLst/>
                <a:latin typeface="Arial" panose="020B0604020202020204" pitchFamily="34" charset="0"/>
                <a:ea typeface="Calibri" panose="020F0502020204030204" pitchFamily="34" charset="0"/>
                <a:cs typeface="Arial" panose="020B0604020202020204" pitchFamily="34" charset="0"/>
              </a:rPr>
              <a:t>dentifying the prevalence of physical activity among the students </a:t>
            </a:r>
            <a:r>
              <a:rPr lang="en-GB" sz="1800" dirty="0">
                <a:effectLst/>
                <a:latin typeface="Arial" panose="020B0604020202020204" pitchFamily="34" charset="0"/>
                <a:ea typeface="Calibri" panose="020F0502020204030204" pitchFamily="34" charset="0"/>
                <a:cs typeface="Arial" panose="020B0604020202020204" pitchFamily="34" charset="0"/>
              </a:rPr>
              <a:t>in University of Kent? </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spcAft>
                <a:spcPts val="800"/>
              </a:spcAft>
              <a:buFont typeface="Arial" panose="020B0604020202020204" pitchFamily="34" charset="0"/>
              <a:buChar char="•"/>
              <a:tabLst>
                <a:tab pos="457200" algn="l"/>
              </a:tabLst>
            </a:pPr>
            <a:r>
              <a:rPr lang="en-GB" sz="1800" dirty="0">
                <a:effectLst/>
                <a:latin typeface="Arial" panose="020B0604020202020204" pitchFamily="34" charset="0"/>
                <a:ea typeface="Calibri" panose="020F0502020204030204" pitchFamily="34" charset="0"/>
                <a:cs typeface="Arial" panose="020B0604020202020204" pitchFamily="34" charset="0"/>
              </a:rPr>
              <a:t>To examine the health benefits of  physical activity for student in University of Kent </a:t>
            </a:r>
          </a:p>
          <a:p>
            <a:r>
              <a:rPr lang="en-US" sz="1800" dirty="0">
                <a:latin typeface="Arial" panose="020B0604020202020204" pitchFamily="34" charset="0"/>
                <a:cs typeface="Arial" panose="020B0604020202020204" pitchFamily="34" charset="0"/>
              </a:rPr>
              <a:t>To characterise physical activity by observation, analysis, and investigation into numerous literatures</a:t>
            </a:r>
            <a:endParaRPr lang="en-GB" sz="1800" dirty="0">
              <a:latin typeface="Arial" panose="020B0604020202020204" pitchFamily="34" charset="0"/>
              <a:cs typeface="Arial" panose="020B0604020202020204" pitchFamily="34" charset="0"/>
            </a:endParaRPr>
          </a:p>
          <a:p>
            <a:endParaRPr lang="en-GB" sz="1400" dirty="0"/>
          </a:p>
        </p:txBody>
      </p:sp>
    </p:spTree>
    <p:extLst>
      <p:ext uri="{BB962C8B-B14F-4D97-AF65-F5344CB8AC3E}">
        <p14:creationId xmlns:p14="http://schemas.microsoft.com/office/powerpoint/2010/main" val="361099437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8" name="Rectangle 103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e result for physical activity in university students">
            <a:extLst>
              <a:ext uri="{FF2B5EF4-FFF2-40B4-BE49-F238E27FC236}">
                <a16:creationId xmlns:a16="http://schemas.microsoft.com/office/drawing/2014/main" id="{F66138F9-7940-E78F-D8FD-26161044E681}"/>
              </a:ext>
            </a:extLst>
          </p:cNvPr>
          <p:cNvPicPr>
            <a:picLocks noGrp="1" noChangeAspect="1" noChangeArrowheads="1"/>
          </p:cNvPicPr>
          <p:nvPr>
            <p:ph sz="quarter" idx="4"/>
          </p:nvPr>
        </p:nvPicPr>
        <p:blipFill rotWithShape="1">
          <a:blip r:embed="rId2">
            <a:extLst>
              <a:ext uri="{28A0092B-C50C-407E-A947-70E740481C1C}">
                <a14:useLocalDpi xmlns:a14="http://schemas.microsoft.com/office/drawing/2010/main" val="0"/>
              </a:ext>
            </a:extLst>
          </a:blip>
          <a:srcRect t="13963" r="-1" b="22561"/>
          <a:stretch/>
        </p:blipFill>
        <p:spPr bwMode="auto">
          <a:xfrm>
            <a:off x="2622369"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59" name="Rectangle 103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F9BE9C4-EB86-20BD-C0BF-97C7252A69F1}"/>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b="1">
                <a:effectLst/>
              </a:rPr>
              <a:t>Methodology</a:t>
            </a:r>
            <a:endParaRPr lang="en-US" sz="4000"/>
          </a:p>
        </p:txBody>
      </p:sp>
      <p:sp>
        <p:nvSpPr>
          <p:cNvPr id="4" name="Content Placeholder 3">
            <a:extLst>
              <a:ext uri="{FF2B5EF4-FFF2-40B4-BE49-F238E27FC236}">
                <a16:creationId xmlns:a16="http://schemas.microsoft.com/office/drawing/2014/main" id="{618C47A3-01D3-3F50-8EB5-ACA78B79CCD9}"/>
              </a:ext>
            </a:extLst>
          </p:cNvPr>
          <p:cNvSpPr>
            <a:spLocks noGrp="1"/>
          </p:cNvSpPr>
          <p:nvPr>
            <p:ph sz="half" idx="2"/>
          </p:nvPr>
        </p:nvSpPr>
        <p:spPr>
          <a:xfrm>
            <a:off x="838200" y="2434201"/>
            <a:ext cx="3822189" cy="3742762"/>
          </a:xfrm>
        </p:spPr>
        <p:txBody>
          <a:bodyPr vert="horz" lIns="91440" tIns="45720" rIns="91440" bIns="45720" rtlCol="0">
            <a:normAutofit/>
          </a:bodyPr>
          <a:lstStyle/>
          <a:p>
            <a:r>
              <a:rPr lang="en-US" sz="2000" b="1" dirty="0">
                <a:effectLst/>
              </a:rPr>
              <a:t>Recruitment: </a:t>
            </a:r>
            <a:r>
              <a:rPr lang="en-US" sz="2000" dirty="0">
                <a:effectLst/>
              </a:rPr>
              <a:t>Students at the University of Kent.</a:t>
            </a:r>
          </a:p>
          <a:p>
            <a:endParaRPr lang="en-US" sz="2000" b="1" dirty="0">
              <a:effectLst/>
            </a:endParaRPr>
          </a:p>
          <a:p>
            <a:r>
              <a:rPr lang="en-US" sz="2000" b="1" dirty="0">
                <a:effectLst/>
              </a:rPr>
              <a:t>Sampling Strategy: </a:t>
            </a:r>
            <a:r>
              <a:rPr lang="en-US" sz="2000" dirty="0">
                <a:effectLst/>
              </a:rPr>
              <a:t>Simple Random Sampling</a:t>
            </a:r>
          </a:p>
          <a:p>
            <a:pPr marL="0"/>
            <a:endParaRPr lang="en-US" sz="2000" dirty="0">
              <a:effectLst/>
            </a:endParaRPr>
          </a:p>
          <a:p>
            <a:r>
              <a:rPr lang="en-US" sz="2000" b="1" dirty="0">
                <a:effectLst/>
              </a:rPr>
              <a:t>Study Participants: </a:t>
            </a:r>
          </a:p>
          <a:p>
            <a:pPr marL="0"/>
            <a:r>
              <a:rPr lang="en-US" sz="2000" b="1" dirty="0"/>
              <a:t> - </a:t>
            </a:r>
            <a:r>
              <a:rPr lang="en-US" sz="2000" dirty="0">
                <a:effectLst/>
              </a:rPr>
              <a:t>Non-</a:t>
            </a:r>
            <a:r>
              <a:rPr lang="en-US" sz="2000" dirty="0"/>
              <a:t>probability sampling </a:t>
            </a:r>
          </a:p>
          <a:p>
            <a:pPr marL="0"/>
            <a:r>
              <a:rPr lang="en-US" sz="2000" dirty="0"/>
              <a:t> - </a:t>
            </a:r>
            <a:r>
              <a:rPr lang="en-US" sz="2000" dirty="0">
                <a:effectLst/>
              </a:rPr>
              <a:t>Voluntary </a:t>
            </a:r>
            <a:r>
              <a:rPr lang="en-US" sz="2000" dirty="0"/>
              <a:t>r</a:t>
            </a:r>
            <a:r>
              <a:rPr lang="en-US" sz="2000" dirty="0">
                <a:effectLst/>
              </a:rPr>
              <a:t>esponse </a:t>
            </a:r>
            <a:r>
              <a:rPr lang="en-US" sz="2000" dirty="0"/>
              <a:t>s</a:t>
            </a:r>
            <a:r>
              <a:rPr lang="en-US" sz="2000" dirty="0">
                <a:effectLst/>
              </a:rPr>
              <a:t>ampling</a:t>
            </a:r>
          </a:p>
          <a:p>
            <a:endParaRPr lang="en-US" sz="2000" dirty="0"/>
          </a:p>
        </p:txBody>
      </p:sp>
      <p:sp>
        <p:nvSpPr>
          <p:cNvPr id="8" name="TextBox 7">
            <a:extLst>
              <a:ext uri="{FF2B5EF4-FFF2-40B4-BE49-F238E27FC236}">
                <a16:creationId xmlns:a16="http://schemas.microsoft.com/office/drawing/2014/main" id="{87FD0106-D916-F04C-1AC8-6C21D6B6B872}"/>
              </a:ext>
            </a:extLst>
          </p:cNvPr>
          <p:cNvSpPr txBox="1"/>
          <p:nvPr/>
        </p:nvSpPr>
        <p:spPr>
          <a:xfrm>
            <a:off x="10294144" y="6115050"/>
            <a:ext cx="1894807" cy="21544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Source: evergreen.edu</a:t>
            </a:r>
          </a:p>
        </p:txBody>
      </p:sp>
    </p:spTree>
    <p:extLst>
      <p:ext uri="{BB962C8B-B14F-4D97-AF65-F5344CB8AC3E}">
        <p14:creationId xmlns:p14="http://schemas.microsoft.com/office/powerpoint/2010/main" val="14225917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69AC8-3001-EEE4-5EEC-AE257431A573}"/>
              </a:ext>
            </a:extLst>
          </p:cNvPr>
          <p:cNvSpPr>
            <a:spLocks noGrp="1"/>
          </p:cNvSpPr>
          <p:nvPr>
            <p:ph type="title"/>
          </p:nvPr>
        </p:nvSpPr>
        <p:spPr/>
        <p:txBody>
          <a:bodyPr/>
          <a:lstStyle/>
          <a:p>
            <a:br>
              <a:rPr lang="en-GB"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r>
              <a:rPr lang="en-GB" sz="3600" b="1" kern="0" dirty="0">
                <a:effectLst/>
                <a:latin typeface="Arial" panose="020B0604020202020204" pitchFamily="34" charset="0"/>
                <a:ea typeface="Times New Roman" panose="02020603050405020304" pitchFamily="18" charset="0"/>
                <a:cs typeface="Times New Roman" panose="02020603050405020304" pitchFamily="18" charset="0"/>
              </a:rPr>
              <a:t>Methodology</a:t>
            </a:r>
            <a:endParaRPr lang="en-GB" sz="3600" dirty="0"/>
          </a:p>
        </p:txBody>
      </p:sp>
      <p:sp>
        <p:nvSpPr>
          <p:cNvPr id="3" name="Content Placeholder 2">
            <a:extLst>
              <a:ext uri="{FF2B5EF4-FFF2-40B4-BE49-F238E27FC236}">
                <a16:creationId xmlns:a16="http://schemas.microsoft.com/office/drawing/2014/main" id="{A0B136AA-FFB5-E4B2-2E01-4D35B073F9BD}"/>
              </a:ext>
            </a:extLst>
          </p:cNvPr>
          <p:cNvSpPr>
            <a:spLocks noGrp="1"/>
          </p:cNvSpPr>
          <p:nvPr>
            <p:ph sz="half" idx="1"/>
          </p:nvPr>
        </p:nvSpPr>
        <p:spPr/>
        <p:txBody>
          <a:bodyPr/>
          <a:lstStyle/>
          <a:p>
            <a:r>
              <a:rPr lang="en-GB" sz="1800" b="1" dirty="0">
                <a:effectLst/>
                <a:latin typeface="Arial" panose="020B0604020202020204" pitchFamily="34" charset="0"/>
                <a:ea typeface="Arial Unicode MS"/>
                <a:cs typeface="Times New Roman" panose="02020603050405020304" pitchFamily="18" charset="0"/>
              </a:rPr>
              <a:t>Methods: </a:t>
            </a:r>
            <a:r>
              <a:rPr lang="en-US" sz="1800" dirty="0">
                <a:effectLst/>
                <a:latin typeface="Arial" panose="020B0604020202020204" pitchFamily="34" charset="0"/>
                <a:ea typeface="Arial Unicode MS"/>
                <a:cs typeface="Times New Roman" panose="02020603050405020304" pitchFamily="18" charset="0"/>
              </a:rPr>
              <a:t>A quantitative approach will be used for published primary research. </a:t>
            </a:r>
          </a:p>
          <a:p>
            <a:endParaRPr lang="en-US" sz="1800" b="1" dirty="0">
              <a:effectLst/>
              <a:latin typeface="Arial" panose="020B0604020202020204" pitchFamily="34" charset="0"/>
              <a:ea typeface="Arial Unicode MS"/>
              <a:cs typeface="Times New Roman" panose="02020603050405020304" pitchFamily="18" charset="0"/>
            </a:endParaRPr>
          </a:p>
          <a:p>
            <a:r>
              <a:rPr lang="en-US" sz="1800" b="1" dirty="0">
                <a:effectLst/>
                <a:latin typeface="Arial" panose="020B0604020202020204" pitchFamily="34" charset="0"/>
                <a:ea typeface="Arial Unicode MS"/>
                <a:cs typeface="Times New Roman" panose="02020603050405020304" pitchFamily="18" charset="0"/>
              </a:rPr>
              <a:t>Search Words: </a:t>
            </a:r>
            <a:r>
              <a:rPr lang="en-US" sz="1800" dirty="0">
                <a:effectLst/>
                <a:latin typeface="Arial" panose="020B0604020202020204" pitchFamily="34" charset="0"/>
                <a:ea typeface="Arial Unicode MS"/>
                <a:cs typeface="Times New Roman" panose="02020603050405020304" pitchFamily="18" charset="0"/>
              </a:rPr>
              <a:t>Physical activity, students, universities, University of Kent, active students, inactive students, health benefits of physical activity.</a:t>
            </a:r>
          </a:p>
          <a:p>
            <a:endParaRPr lang="en-US" sz="1800" b="1" dirty="0">
              <a:effectLst/>
              <a:latin typeface="Arial" panose="020B0604020202020204" pitchFamily="34" charset="0"/>
              <a:ea typeface="Arial Unicode MS"/>
              <a:cs typeface="Arial" panose="020B0604020202020204" pitchFamily="34" charset="0"/>
            </a:endParaRPr>
          </a:p>
          <a:p>
            <a:r>
              <a:rPr lang="en-US" sz="1800" b="1" dirty="0">
                <a:effectLst/>
                <a:latin typeface="Arial" panose="020B0604020202020204" pitchFamily="34" charset="0"/>
                <a:ea typeface="Arial Unicode MS"/>
                <a:cs typeface="Arial" panose="020B0604020202020204" pitchFamily="34" charset="0"/>
              </a:rPr>
              <a:t>Data collection method: </a:t>
            </a:r>
            <a:r>
              <a:rPr lang="en-US" sz="1800" dirty="0">
                <a:effectLst/>
                <a:latin typeface="Arial" panose="020B0604020202020204" pitchFamily="34" charset="0"/>
                <a:ea typeface="Arial Unicode MS"/>
                <a:cs typeface="Arial" panose="020B0604020202020204" pitchFamily="34" charset="0"/>
              </a:rPr>
              <a:t>Google scholar, PubMed, </a:t>
            </a:r>
            <a:r>
              <a:rPr lang="en-GB" sz="1800" dirty="0">
                <a:effectLst/>
                <a:latin typeface="Arial" panose="020B0604020202020204" pitchFamily="34" charset="0"/>
                <a:ea typeface="Calibri" panose="020F0502020204030204" pitchFamily="34" charset="0"/>
                <a:cs typeface="Arial" panose="020B0604020202020204" pitchFamily="34" charset="0"/>
              </a:rPr>
              <a:t>ProQuest, </a:t>
            </a:r>
            <a:r>
              <a:rPr lang="en-US" sz="1800" dirty="0">
                <a:effectLst/>
                <a:latin typeface="Arial" panose="020B0604020202020204" pitchFamily="34" charset="0"/>
                <a:ea typeface="Arial Unicode MS"/>
                <a:cs typeface="Arial" panose="020B0604020202020204" pitchFamily="34" charset="0"/>
              </a:rPr>
              <a:t>Published articles, UWTSD library and UNI of Kent website.</a:t>
            </a:r>
          </a:p>
          <a:p>
            <a:endParaRPr lang="en-US" sz="1800" b="1" dirty="0">
              <a:latin typeface="Arial" panose="020B0604020202020204" pitchFamily="34" charset="0"/>
              <a:ea typeface="Arial Unicode MS"/>
              <a:cs typeface="Arial" panose="020B0604020202020204" pitchFamily="34" charset="0"/>
            </a:endParaRPr>
          </a:p>
          <a:p>
            <a:endParaRPr lang="en-US" sz="1800" dirty="0">
              <a:latin typeface="Arial" panose="020B0604020202020204" pitchFamily="34" charset="0"/>
              <a:ea typeface="Arial Unicode MS"/>
              <a:cs typeface="Times New Roman" panose="02020603050405020304" pitchFamily="18" charset="0"/>
            </a:endParaRPr>
          </a:p>
          <a:p>
            <a:pPr marL="0" indent="0">
              <a:buNone/>
            </a:pPr>
            <a:endParaRPr lang="en-GB" dirty="0"/>
          </a:p>
        </p:txBody>
      </p:sp>
      <p:sp>
        <p:nvSpPr>
          <p:cNvPr id="5" name="Content Placeholder 4">
            <a:extLst>
              <a:ext uri="{FF2B5EF4-FFF2-40B4-BE49-F238E27FC236}">
                <a16:creationId xmlns:a16="http://schemas.microsoft.com/office/drawing/2014/main" id="{48267DCC-DC67-9BEE-00D8-45946DE2CD5A}"/>
              </a:ext>
            </a:extLst>
          </p:cNvPr>
          <p:cNvSpPr>
            <a:spLocks noGrp="1"/>
          </p:cNvSpPr>
          <p:nvPr>
            <p:ph sz="half" idx="2"/>
          </p:nvPr>
        </p:nvSpPr>
        <p:spPr/>
        <p:txBody>
          <a:bodyPr>
            <a:normAutofit/>
          </a:bodyPr>
          <a:lstStyle/>
          <a:p>
            <a:r>
              <a:rPr lang="en-GB" sz="1800" b="1" dirty="0">
                <a:effectLst/>
                <a:latin typeface="Arial" panose="020B0604020202020204" pitchFamily="34" charset="0"/>
                <a:ea typeface="Calibri" panose="020F0502020204030204" pitchFamily="34" charset="0"/>
                <a:cs typeface="Arial" panose="020B0604020202020204" pitchFamily="34" charset="0"/>
              </a:rPr>
              <a:t>Inclusion: </a:t>
            </a:r>
            <a:r>
              <a:rPr lang="en-US" sz="1800" dirty="0">
                <a:effectLst/>
                <a:latin typeface="Arial" panose="020B0604020202020204" pitchFamily="34" charset="0"/>
                <a:ea typeface="Calibri" panose="020F0502020204030204" pitchFamily="34" charset="0"/>
                <a:cs typeface="Arial" panose="020B0604020202020204" pitchFamily="34" charset="0"/>
              </a:rPr>
              <a:t>Physical activity, college students, inactivity among college students, students exercising, and students leading healthier lives will be the inclusion criteria. Literature that was published within the last ten years. English will be the publishing language. The UK will be the setting. </a:t>
            </a:r>
          </a:p>
          <a:p>
            <a:r>
              <a:rPr lang="en-GB" sz="1800" b="1" dirty="0">
                <a:effectLst/>
                <a:latin typeface="Arial" panose="020B0604020202020204" pitchFamily="34" charset="0"/>
                <a:ea typeface="Calibri" panose="020F0502020204030204" pitchFamily="34" charset="0"/>
              </a:rPr>
              <a:t>Exclusion criteria: </a:t>
            </a:r>
            <a:r>
              <a:rPr lang="en-US" sz="1800" dirty="0">
                <a:effectLst/>
                <a:latin typeface="Arial" panose="020B0604020202020204" pitchFamily="34" charset="0"/>
                <a:ea typeface="Calibri" panose="020F0502020204030204" pitchFamily="34" charset="0"/>
              </a:rPr>
              <a:t>Everyone not affiliated with a university. The study will not include secondary data literature or any other literatures that are not academic journal articles. </a:t>
            </a:r>
            <a:r>
              <a:rPr lang="en-US" sz="1800" dirty="0">
                <a:latin typeface="Arial" panose="020B0604020202020204" pitchFamily="34" charset="0"/>
                <a:ea typeface="Calibri" panose="020F0502020204030204" pitchFamily="34" charset="0"/>
              </a:rPr>
              <a:t>All</a:t>
            </a:r>
            <a:r>
              <a:rPr lang="en-US" sz="1800" dirty="0">
                <a:effectLst/>
                <a:latin typeface="Arial" panose="020B0604020202020204" pitchFamily="34" charset="0"/>
                <a:ea typeface="Calibri" panose="020F0502020204030204" pitchFamily="34" charset="0"/>
              </a:rPr>
              <a:t> non-English articles. Literature published earlier than 2013. Anyplace outside of the UK.</a:t>
            </a:r>
            <a:endParaRPr lang="en-GB" sz="1800" dirty="0">
              <a:effectLst/>
              <a:latin typeface="Arial" panose="020B0604020202020204" pitchFamily="34" charset="0"/>
              <a:ea typeface="Arial Unicode MS"/>
              <a:cs typeface="Arial" panose="020B0604020202020204" pitchFamily="34" charset="0"/>
            </a:endParaRPr>
          </a:p>
        </p:txBody>
      </p:sp>
    </p:spTree>
    <p:extLst>
      <p:ext uri="{BB962C8B-B14F-4D97-AF65-F5344CB8AC3E}">
        <p14:creationId xmlns:p14="http://schemas.microsoft.com/office/powerpoint/2010/main" val="37488782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E8AFE-836C-F435-F904-BFE4FFCCCA43}"/>
              </a:ext>
            </a:extLst>
          </p:cNvPr>
          <p:cNvSpPr>
            <a:spLocks noGrp="1"/>
          </p:cNvSpPr>
          <p:nvPr>
            <p:ph type="title"/>
          </p:nvPr>
        </p:nvSpPr>
        <p:spPr>
          <a:xfrm>
            <a:off x="1378743" y="328613"/>
            <a:ext cx="9444037" cy="1007268"/>
          </a:xfrm>
        </p:spPr>
        <p:txBody>
          <a:bodyPr anchor="t">
            <a:normAutofit/>
          </a:bodyPr>
          <a:lstStyle/>
          <a:p>
            <a:pPr algn="ctr"/>
            <a:r>
              <a:rPr lang="en-GB" sz="3600" b="1" dirty="0">
                <a:latin typeface="Arial" panose="020B0604020202020204" pitchFamily="34" charset="0"/>
                <a:cs typeface="Arial" panose="020B0604020202020204" pitchFamily="34" charset="0"/>
              </a:rPr>
              <a:t>Plan of work and </a:t>
            </a:r>
            <a:r>
              <a:rPr lang="en-GB" sz="3600" b="1" dirty="0" err="1">
                <a:latin typeface="Arial" panose="020B0604020202020204" pitchFamily="34" charset="0"/>
                <a:cs typeface="Arial" panose="020B0604020202020204" pitchFamily="34" charset="0"/>
              </a:rPr>
              <a:t>TimeTable</a:t>
            </a:r>
            <a:r>
              <a:rPr lang="en-GB" sz="3600" b="1" dirty="0">
                <a:latin typeface="Arial" panose="020B0604020202020204" pitchFamily="34" charset="0"/>
                <a:cs typeface="Arial" panose="020B0604020202020204" pitchFamily="34" charset="0"/>
              </a:rPr>
              <a:t> </a:t>
            </a:r>
            <a:r>
              <a:rPr lang="en-GB" sz="3200" dirty="0">
                <a:latin typeface="Arial" panose="020B0604020202020204" pitchFamily="34" charset="0"/>
                <a:cs typeface="Arial" panose="020B0604020202020204" pitchFamily="34" charset="0"/>
              </a:rPr>
              <a:t>(Gantt Chart)</a:t>
            </a:r>
          </a:p>
        </p:txBody>
      </p:sp>
      <p:graphicFrame>
        <p:nvGraphicFramePr>
          <p:cNvPr id="4" name="Content Placeholder 3">
            <a:extLst>
              <a:ext uri="{FF2B5EF4-FFF2-40B4-BE49-F238E27FC236}">
                <a16:creationId xmlns:a16="http://schemas.microsoft.com/office/drawing/2014/main" id="{5E198080-E437-5CD2-770C-39D4EE078C0D}"/>
              </a:ext>
            </a:extLst>
          </p:cNvPr>
          <p:cNvGraphicFramePr>
            <a:graphicFrameLocks noGrp="1"/>
          </p:cNvGraphicFramePr>
          <p:nvPr>
            <p:ph idx="1"/>
            <p:extLst>
              <p:ext uri="{D42A27DB-BD31-4B8C-83A1-F6EECF244321}">
                <p14:modId xmlns:p14="http://schemas.microsoft.com/office/powerpoint/2010/main" val="2303370882"/>
              </p:ext>
            </p:extLst>
          </p:nvPr>
        </p:nvGraphicFramePr>
        <p:xfrm>
          <a:off x="1328737" y="907257"/>
          <a:ext cx="9621569" cy="5836443"/>
        </p:xfrm>
        <a:graphic>
          <a:graphicData uri="http://schemas.openxmlformats.org/drawingml/2006/table">
            <a:tbl>
              <a:tblPr firstRow="1" firstCol="1" bandRow="1"/>
              <a:tblGrid>
                <a:gridCol w="2613001">
                  <a:extLst>
                    <a:ext uri="{9D8B030D-6E8A-4147-A177-3AD203B41FA5}">
                      <a16:colId xmlns:a16="http://schemas.microsoft.com/office/drawing/2014/main" val="120179147"/>
                    </a:ext>
                  </a:extLst>
                </a:gridCol>
                <a:gridCol w="532637">
                  <a:extLst>
                    <a:ext uri="{9D8B030D-6E8A-4147-A177-3AD203B41FA5}">
                      <a16:colId xmlns:a16="http://schemas.microsoft.com/office/drawing/2014/main" val="3375108701"/>
                    </a:ext>
                  </a:extLst>
                </a:gridCol>
                <a:gridCol w="532637">
                  <a:extLst>
                    <a:ext uri="{9D8B030D-6E8A-4147-A177-3AD203B41FA5}">
                      <a16:colId xmlns:a16="http://schemas.microsoft.com/office/drawing/2014/main" val="2863289925"/>
                    </a:ext>
                  </a:extLst>
                </a:gridCol>
                <a:gridCol w="531511">
                  <a:extLst>
                    <a:ext uri="{9D8B030D-6E8A-4147-A177-3AD203B41FA5}">
                      <a16:colId xmlns:a16="http://schemas.microsoft.com/office/drawing/2014/main" val="187738699"/>
                    </a:ext>
                  </a:extLst>
                </a:gridCol>
                <a:gridCol w="531510">
                  <a:extLst>
                    <a:ext uri="{9D8B030D-6E8A-4147-A177-3AD203B41FA5}">
                      <a16:colId xmlns:a16="http://schemas.microsoft.com/office/drawing/2014/main" val="1831347402"/>
                    </a:ext>
                  </a:extLst>
                </a:gridCol>
                <a:gridCol w="531510">
                  <a:extLst>
                    <a:ext uri="{9D8B030D-6E8A-4147-A177-3AD203B41FA5}">
                      <a16:colId xmlns:a16="http://schemas.microsoft.com/office/drawing/2014/main" val="3438761447"/>
                    </a:ext>
                  </a:extLst>
                </a:gridCol>
                <a:gridCol w="531510">
                  <a:extLst>
                    <a:ext uri="{9D8B030D-6E8A-4147-A177-3AD203B41FA5}">
                      <a16:colId xmlns:a16="http://schemas.microsoft.com/office/drawing/2014/main" val="861893020"/>
                    </a:ext>
                  </a:extLst>
                </a:gridCol>
                <a:gridCol w="531510">
                  <a:extLst>
                    <a:ext uri="{9D8B030D-6E8A-4147-A177-3AD203B41FA5}">
                      <a16:colId xmlns:a16="http://schemas.microsoft.com/office/drawing/2014/main" val="2253823865"/>
                    </a:ext>
                  </a:extLst>
                </a:gridCol>
                <a:gridCol w="531510">
                  <a:extLst>
                    <a:ext uri="{9D8B030D-6E8A-4147-A177-3AD203B41FA5}">
                      <a16:colId xmlns:a16="http://schemas.microsoft.com/office/drawing/2014/main" val="619761748"/>
                    </a:ext>
                  </a:extLst>
                </a:gridCol>
                <a:gridCol w="602478">
                  <a:extLst>
                    <a:ext uri="{9D8B030D-6E8A-4147-A177-3AD203B41FA5}">
                      <a16:colId xmlns:a16="http://schemas.microsoft.com/office/drawing/2014/main" val="3703686192"/>
                    </a:ext>
                  </a:extLst>
                </a:gridCol>
                <a:gridCol w="647911">
                  <a:extLst>
                    <a:ext uri="{9D8B030D-6E8A-4147-A177-3AD203B41FA5}">
                      <a16:colId xmlns:a16="http://schemas.microsoft.com/office/drawing/2014/main" val="4209865240"/>
                    </a:ext>
                  </a:extLst>
                </a:gridCol>
                <a:gridCol w="751922">
                  <a:extLst>
                    <a:ext uri="{9D8B030D-6E8A-4147-A177-3AD203B41FA5}">
                      <a16:colId xmlns:a16="http://schemas.microsoft.com/office/drawing/2014/main" val="2518636193"/>
                    </a:ext>
                  </a:extLst>
                </a:gridCol>
                <a:gridCol w="751922">
                  <a:extLst>
                    <a:ext uri="{9D8B030D-6E8A-4147-A177-3AD203B41FA5}">
                      <a16:colId xmlns:a16="http://schemas.microsoft.com/office/drawing/2014/main" val="4170854942"/>
                    </a:ext>
                  </a:extLst>
                </a:gridCol>
              </a:tblGrid>
              <a:tr h="416064">
                <a:tc rowSpan="2">
                  <a:txBody>
                    <a:bodyPr/>
                    <a:lstStyle/>
                    <a:p>
                      <a:pPr algn="l" fontAlgn="t">
                        <a:lnSpc>
                          <a:spcPct val="107000"/>
                        </a:lnSpc>
                        <a:spcBef>
                          <a:spcPts val="0"/>
                        </a:spcBef>
                        <a:spcAft>
                          <a:spcPts val="800"/>
                        </a:spcAft>
                      </a:pPr>
                      <a:r>
                        <a:rPr lang="en-GB" sz="1800" b="1" i="0" u="none" strike="noStrike" dirty="0">
                          <a:effectLst/>
                          <a:latin typeface="Arial" panose="020B0604020202020204" pitchFamily="34" charset="0"/>
                          <a:ea typeface="Calibri" panose="020F0502020204030204" pitchFamily="34" charset="0"/>
                          <a:cs typeface="Times New Roman" panose="02020603050405020304" pitchFamily="18" charset="0"/>
                        </a:rPr>
                        <a:t>Project Proposal Plan</a:t>
                      </a:r>
                      <a:endParaRPr lang="en-GB" sz="1800" b="0" i="0" u="none" strike="noStrike" dirty="0">
                        <a:effectLst/>
                        <a:latin typeface="Arial" panose="020B0604020202020204" pitchFamily="34" charset="0"/>
                      </a:endParaRPr>
                    </a:p>
                  </a:txBody>
                  <a:tcPr marL="75728" marR="75728" marT="37864" marB="3786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12">
                  <a:txBody>
                    <a:bodyPr/>
                    <a:lstStyle/>
                    <a:p>
                      <a:pPr algn="ctr" fontAlgn="t">
                        <a:lnSpc>
                          <a:spcPct val="107000"/>
                        </a:lnSpc>
                        <a:spcBef>
                          <a:spcPts val="0"/>
                        </a:spcBef>
                        <a:spcAft>
                          <a:spcPts val="800"/>
                        </a:spcAft>
                      </a:pPr>
                      <a:r>
                        <a:rPr lang="en-GB" sz="1800" b="1" i="0" u="none" strike="noStrike" dirty="0">
                          <a:effectLst/>
                          <a:latin typeface="Arial" panose="020B0604020202020204" pitchFamily="34" charset="0"/>
                          <a:ea typeface="Calibri" panose="020F0502020204030204" pitchFamily="34" charset="0"/>
                          <a:cs typeface="Times New Roman" panose="02020603050405020304" pitchFamily="18" charset="0"/>
                        </a:rPr>
                        <a:t>Weeks</a:t>
                      </a:r>
                      <a:endParaRPr lang="en-GB" sz="1800" b="0" i="0" u="none" strike="noStrike" dirty="0">
                        <a:effectLst/>
                        <a:latin typeface="Arial" panose="020B0604020202020204" pitchFamily="34" charset="0"/>
                      </a:endParaRPr>
                    </a:p>
                  </a:txBody>
                  <a:tcPr marL="75728" marR="75728" marT="37864" marB="3786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804579913"/>
                  </a:ext>
                </a:extLst>
              </a:tr>
              <a:tr h="256064">
                <a:tc vMerge="1">
                  <a:txBody>
                    <a:bodyPr/>
                    <a:lstStyle/>
                    <a:p>
                      <a:endParaRPr lang="en-GB"/>
                    </a:p>
                  </a:txBody>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1</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2</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3</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dirty="0">
                          <a:effectLst/>
                          <a:latin typeface="Arial" panose="020B0604020202020204" pitchFamily="34" charset="0"/>
                          <a:ea typeface="Calibri" panose="020F0502020204030204" pitchFamily="34" charset="0"/>
                          <a:cs typeface="Times New Roman" panose="02020603050405020304" pitchFamily="18" charset="0"/>
                        </a:rPr>
                        <a:t>4</a:t>
                      </a:r>
                      <a:endParaRPr lang="en-GB" sz="1500" b="0" i="0" u="none" strike="noStrike" dirty="0">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5</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6</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7</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8</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9</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10</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11</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12</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18567872"/>
                  </a:ext>
                </a:extLst>
              </a:tr>
              <a:tr h="784837">
                <a:tc>
                  <a:txBody>
                    <a:bodyPr/>
                    <a:lstStyle/>
                    <a:p>
                      <a:pPr algn="l" fontAlgn="t">
                        <a:lnSpc>
                          <a:spcPct val="107000"/>
                        </a:lnSpc>
                        <a:spcBef>
                          <a:spcPts val="0"/>
                        </a:spcBef>
                        <a:spcAft>
                          <a:spcPts val="800"/>
                        </a:spcAft>
                      </a:pPr>
                      <a:r>
                        <a:rPr lang="en-GB" sz="1800" b="0" i="0" u="none" strike="noStrike" dirty="0">
                          <a:effectLst/>
                          <a:latin typeface="Arial" panose="020B0604020202020204" pitchFamily="34" charset="0"/>
                          <a:ea typeface="Calibri" panose="020F0502020204030204" pitchFamily="34" charset="0"/>
                          <a:cs typeface="Times New Roman" panose="02020603050405020304" pitchFamily="18" charset="0"/>
                        </a:rPr>
                        <a:t>Title and</a:t>
                      </a:r>
                      <a:endParaRPr lang="en-GB" sz="1800" b="0" i="0" u="none" strike="noStrike" dirty="0">
                        <a:effectLst/>
                        <a:latin typeface="Arial" panose="020B0604020202020204" pitchFamily="34" charset="0"/>
                      </a:endParaRPr>
                    </a:p>
                    <a:p>
                      <a:pPr algn="l" fontAlgn="t">
                        <a:lnSpc>
                          <a:spcPct val="107000"/>
                        </a:lnSpc>
                        <a:spcBef>
                          <a:spcPts val="0"/>
                        </a:spcBef>
                        <a:spcAft>
                          <a:spcPts val="800"/>
                        </a:spcAft>
                      </a:pPr>
                      <a:r>
                        <a:rPr lang="en-GB" sz="1800" b="0" i="0" u="none" strike="noStrike" dirty="0">
                          <a:effectLst/>
                          <a:latin typeface="Arial" panose="020B0604020202020204" pitchFamily="34" charset="0"/>
                          <a:ea typeface="Calibri" panose="020F0502020204030204" pitchFamily="34" charset="0"/>
                          <a:cs typeface="Times New Roman" panose="02020603050405020304" pitchFamily="18" charset="0"/>
                        </a:rPr>
                        <a:t>Research Question</a:t>
                      </a:r>
                      <a:endParaRPr lang="en-GB" sz="1800" b="0" i="0" u="none" strike="noStrike" dirty="0">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99038944"/>
                  </a:ext>
                </a:extLst>
              </a:tr>
              <a:tr h="670347">
                <a:tc>
                  <a:txBody>
                    <a:bodyPr/>
                    <a:lstStyle/>
                    <a:p>
                      <a:pPr algn="l" fontAlgn="t">
                        <a:lnSpc>
                          <a:spcPct val="107000"/>
                        </a:lnSpc>
                        <a:spcBef>
                          <a:spcPts val="0"/>
                        </a:spcBef>
                        <a:spcAft>
                          <a:spcPts val="800"/>
                        </a:spcAft>
                      </a:pPr>
                      <a:r>
                        <a:rPr lang="en-GB" sz="1800" b="0" i="0" u="none" strike="noStrike" dirty="0">
                          <a:effectLst/>
                          <a:latin typeface="Arial" panose="020B0604020202020204" pitchFamily="34" charset="0"/>
                          <a:ea typeface="Calibri" panose="020F0502020204030204" pitchFamily="34" charset="0"/>
                          <a:cs typeface="Times New Roman" panose="02020603050405020304" pitchFamily="18" charset="0"/>
                        </a:rPr>
                        <a:t>Present Plan to UNI for approval</a:t>
                      </a:r>
                      <a:endParaRPr lang="en-GB" sz="1800" b="0" i="0" u="none" strike="noStrike" dirty="0">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0000"/>
                    </a:solidFill>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62909420"/>
                  </a:ext>
                </a:extLst>
              </a:tr>
              <a:tr h="670347">
                <a:tc>
                  <a:txBody>
                    <a:bodyPr/>
                    <a:lstStyle/>
                    <a:p>
                      <a:pPr algn="l" fontAlgn="t">
                        <a:lnSpc>
                          <a:spcPct val="107000"/>
                        </a:lnSpc>
                        <a:spcBef>
                          <a:spcPts val="0"/>
                        </a:spcBef>
                        <a:spcAft>
                          <a:spcPts val="800"/>
                        </a:spcAft>
                      </a:pPr>
                      <a:r>
                        <a:rPr lang="en-GB" sz="1800" b="0" i="0" u="none" strike="noStrike" dirty="0">
                          <a:effectLst/>
                          <a:latin typeface="Arial" panose="020B0604020202020204" pitchFamily="34" charset="0"/>
                          <a:ea typeface="Calibri" panose="020F0502020204030204" pitchFamily="34" charset="0"/>
                          <a:cs typeface="Times New Roman" panose="02020603050405020304" pitchFamily="18" charset="0"/>
                        </a:rPr>
                        <a:t>Introduction/Background information</a:t>
                      </a:r>
                      <a:endParaRPr lang="en-GB" sz="1800" b="0" i="0" u="none" strike="noStrike" dirty="0">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63203601"/>
                  </a:ext>
                </a:extLst>
              </a:tr>
              <a:tr h="670347">
                <a:tc>
                  <a:txBody>
                    <a:bodyPr/>
                    <a:lstStyle/>
                    <a:p>
                      <a:pPr algn="l" fontAlgn="t">
                        <a:lnSpc>
                          <a:spcPct val="107000"/>
                        </a:lnSpc>
                        <a:spcBef>
                          <a:spcPts val="0"/>
                        </a:spcBef>
                        <a:spcAft>
                          <a:spcPts val="800"/>
                        </a:spcAft>
                      </a:pPr>
                      <a:r>
                        <a:rPr lang="en-GB" sz="1800" b="0" i="0" u="none" strike="noStrike" dirty="0">
                          <a:effectLst/>
                          <a:latin typeface="Arial" panose="020B0604020202020204" pitchFamily="34" charset="0"/>
                          <a:ea typeface="Calibri" panose="020F0502020204030204" pitchFamily="34" charset="0"/>
                          <a:cs typeface="Times New Roman" panose="02020603050405020304" pitchFamily="18" charset="0"/>
                        </a:rPr>
                        <a:t>Rationale, Aims and Objective </a:t>
                      </a:r>
                      <a:endParaRPr lang="en-GB" sz="1800" b="0" i="0" u="none" strike="noStrike" dirty="0">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dirty="0">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59480318"/>
                  </a:ext>
                </a:extLst>
              </a:tr>
              <a:tr h="339618">
                <a:tc>
                  <a:txBody>
                    <a:bodyPr/>
                    <a:lstStyle/>
                    <a:p>
                      <a:pPr algn="l" fontAlgn="t">
                        <a:lnSpc>
                          <a:spcPct val="107000"/>
                        </a:lnSpc>
                        <a:spcBef>
                          <a:spcPts val="0"/>
                        </a:spcBef>
                        <a:spcAft>
                          <a:spcPts val="800"/>
                        </a:spcAft>
                      </a:pPr>
                      <a:r>
                        <a:rPr lang="en-GB" sz="1800" b="0" i="0" u="none" strike="noStrike" dirty="0">
                          <a:effectLst/>
                          <a:latin typeface="Arial" panose="020B0604020202020204" pitchFamily="34" charset="0"/>
                          <a:ea typeface="Calibri" panose="020F0502020204030204" pitchFamily="34" charset="0"/>
                          <a:cs typeface="Times New Roman" panose="02020603050405020304" pitchFamily="18" charset="0"/>
                        </a:rPr>
                        <a:t>Methodology</a:t>
                      </a:r>
                      <a:endParaRPr lang="en-GB" sz="1800" b="0" i="0" u="none" strike="noStrike" dirty="0">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70C0"/>
                    </a:solidFill>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70C0"/>
                    </a:solidFill>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36198891"/>
                  </a:ext>
                </a:extLst>
              </a:tr>
              <a:tr h="339618">
                <a:tc>
                  <a:txBody>
                    <a:bodyPr/>
                    <a:lstStyle/>
                    <a:p>
                      <a:pPr algn="l" fontAlgn="t">
                        <a:lnSpc>
                          <a:spcPct val="107000"/>
                        </a:lnSpc>
                        <a:spcBef>
                          <a:spcPts val="0"/>
                        </a:spcBef>
                        <a:spcAft>
                          <a:spcPts val="800"/>
                        </a:spcAft>
                      </a:pPr>
                      <a:r>
                        <a:rPr lang="en-GB" sz="1800" b="0" i="0" u="none" strike="noStrike" dirty="0">
                          <a:effectLst/>
                          <a:latin typeface="Arial" panose="020B0604020202020204" pitchFamily="34" charset="0"/>
                          <a:ea typeface="Calibri" panose="020F0502020204030204" pitchFamily="34" charset="0"/>
                          <a:cs typeface="Times New Roman" panose="02020603050405020304" pitchFamily="18" charset="0"/>
                        </a:rPr>
                        <a:t>Data analysis</a:t>
                      </a:r>
                      <a:endParaRPr lang="en-GB" sz="1800" b="0" i="0" u="none" strike="noStrike" dirty="0">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solidFill>
                            <a:srgbClr val="7030A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7030A0"/>
                    </a:solidFill>
                  </a:tcPr>
                </a:tc>
                <a:tc>
                  <a:txBody>
                    <a:bodyPr/>
                    <a:lstStyle/>
                    <a:p>
                      <a:pPr algn="ctr" fontAlgn="t">
                        <a:lnSpc>
                          <a:spcPct val="107000"/>
                        </a:lnSpc>
                        <a:spcBef>
                          <a:spcPts val="0"/>
                        </a:spcBef>
                        <a:spcAft>
                          <a:spcPts val="800"/>
                        </a:spcAft>
                      </a:pPr>
                      <a:r>
                        <a:rPr lang="en-GB" sz="1200" b="1" i="0" u="none" strike="noStrike">
                          <a:solidFill>
                            <a:srgbClr val="7030A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7030A0"/>
                    </a:solidFill>
                  </a:tcPr>
                </a:tc>
                <a:tc>
                  <a:txBody>
                    <a:bodyPr/>
                    <a:lstStyle/>
                    <a:p>
                      <a:pPr algn="ctr" fontAlgn="t">
                        <a:lnSpc>
                          <a:spcPct val="107000"/>
                        </a:lnSpc>
                        <a:spcBef>
                          <a:spcPts val="0"/>
                        </a:spcBef>
                        <a:spcAft>
                          <a:spcPts val="800"/>
                        </a:spcAft>
                      </a:pPr>
                      <a:r>
                        <a:rPr lang="en-GB" sz="1200" b="1" i="0" u="none" strike="noStrike">
                          <a:solidFill>
                            <a:srgbClr val="7030A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7030A0"/>
                    </a:solidFill>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37062257"/>
                  </a:ext>
                </a:extLst>
              </a:tr>
              <a:tr h="670347">
                <a:tc>
                  <a:txBody>
                    <a:bodyPr/>
                    <a:lstStyle/>
                    <a:p>
                      <a:pPr algn="l" fontAlgn="t">
                        <a:lnSpc>
                          <a:spcPct val="107000"/>
                        </a:lnSpc>
                        <a:spcBef>
                          <a:spcPts val="0"/>
                        </a:spcBef>
                        <a:spcAft>
                          <a:spcPts val="800"/>
                        </a:spcAft>
                      </a:pPr>
                      <a:r>
                        <a:rPr lang="en-GB" sz="1800" b="0" i="0" u="none" strike="noStrike" dirty="0">
                          <a:effectLst/>
                          <a:latin typeface="Arial" panose="020B0604020202020204" pitchFamily="34" charset="0"/>
                          <a:ea typeface="Calibri" panose="020F0502020204030204" pitchFamily="34" charset="0"/>
                          <a:cs typeface="Times New Roman" panose="02020603050405020304" pitchFamily="18" charset="0"/>
                        </a:rPr>
                        <a:t>Supervisor progress and feedback</a:t>
                      </a:r>
                      <a:endParaRPr lang="en-GB" sz="1800" b="0" i="0" u="none" strike="noStrike" dirty="0">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64641775"/>
                  </a:ext>
                </a:extLst>
              </a:tr>
              <a:tr h="339618">
                <a:tc>
                  <a:txBody>
                    <a:bodyPr/>
                    <a:lstStyle/>
                    <a:p>
                      <a:pPr algn="l" fontAlgn="t">
                        <a:lnSpc>
                          <a:spcPct val="107000"/>
                        </a:lnSpc>
                        <a:spcBef>
                          <a:spcPts val="0"/>
                        </a:spcBef>
                        <a:spcAft>
                          <a:spcPts val="800"/>
                        </a:spcAft>
                      </a:pPr>
                      <a:r>
                        <a:rPr lang="en-GB" sz="1800" b="0" i="0" u="none" strike="noStrike" dirty="0">
                          <a:effectLst/>
                          <a:latin typeface="Arial" panose="020B0604020202020204" pitchFamily="34" charset="0"/>
                          <a:ea typeface="Calibri" panose="020F0502020204030204" pitchFamily="34" charset="0"/>
                          <a:cs typeface="Times New Roman" panose="02020603050405020304" pitchFamily="18" charset="0"/>
                        </a:rPr>
                        <a:t>Ethical Principles</a:t>
                      </a:r>
                      <a:endParaRPr lang="en-GB" sz="1800" b="0" i="0" u="none" strike="noStrike" dirty="0">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EAADB"/>
                    </a:solidFill>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EAADB"/>
                    </a:solidFill>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EAADB"/>
                    </a:solidFill>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EAADB"/>
                    </a:solidFill>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26240086"/>
                  </a:ext>
                </a:extLst>
              </a:tr>
              <a:tr h="339618">
                <a:tc>
                  <a:txBody>
                    <a:bodyPr/>
                    <a:lstStyle/>
                    <a:p>
                      <a:pPr algn="l" fontAlgn="t">
                        <a:lnSpc>
                          <a:spcPct val="107000"/>
                        </a:lnSpc>
                        <a:spcBef>
                          <a:spcPts val="0"/>
                        </a:spcBef>
                        <a:spcAft>
                          <a:spcPts val="800"/>
                        </a:spcAft>
                      </a:pPr>
                      <a:r>
                        <a:rPr lang="en-GB" sz="1800" b="0" i="0" u="none" strike="noStrike" dirty="0">
                          <a:effectLst/>
                          <a:latin typeface="Arial" panose="020B0604020202020204" pitchFamily="34" charset="0"/>
                          <a:ea typeface="Calibri" panose="020F0502020204030204" pitchFamily="34" charset="0"/>
                          <a:cs typeface="Times New Roman" panose="02020603050405020304" pitchFamily="18" charset="0"/>
                        </a:rPr>
                        <a:t>Implication of research</a:t>
                      </a:r>
                      <a:endParaRPr lang="en-GB" sz="1800" b="0" i="0" u="none" strike="noStrike" dirty="0">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66"/>
                    </a:solidFill>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35000178"/>
                  </a:ext>
                </a:extLst>
              </a:tr>
              <a:tr h="339618">
                <a:tc>
                  <a:txBody>
                    <a:bodyPr/>
                    <a:lstStyle/>
                    <a:p>
                      <a:pPr algn="l" fontAlgn="t">
                        <a:lnSpc>
                          <a:spcPct val="107000"/>
                        </a:lnSpc>
                        <a:spcBef>
                          <a:spcPts val="0"/>
                        </a:spcBef>
                        <a:spcAft>
                          <a:spcPts val="800"/>
                        </a:spcAft>
                      </a:pPr>
                      <a:r>
                        <a:rPr lang="en-GB" sz="1800" b="0" i="0" u="none" strike="noStrike" dirty="0">
                          <a:effectLst/>
                          <a:latin typeface="Arial" panose="020B0604020202020204" pitchFamily="34" charset="0"/>
                          <a:ea typeface="Calibri" panose="020F0502020204030204" pitchFamily="34" charset="0"/>
                          <a:cs typeface="Times New Roman" panose="02020603050405020304" pitchFamily="18" charset="0"/>
                        </a:rPr>
                        <a:t>Reference list</a:t>
                      </a:r>
                      <a:endParaRPr lang="en-GB" sz="1800" b="0" i="0" u="none" strike="noStrike" dirty="0">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800"/>
                        </a:spcAft>
                      </a:pPr>
                      <a:r>
                        <a:rPr lang="en-GB" sz="1200" b="1" i="0"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1500" b="0" i="0" u="none" strike="noStrike" dirty="0">
                        <a:effectLst/>
                        <a:latin typeface="Arial" panose="020B0604020202020204" pitchFamily="34" charset="0"/>
                      </a:endParaRPr>
                    </a:p>
                  </a:txBody>
                  <a:tcPr marL="56796" marR="56796" marT="788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3366FF"/>
                    </a:solidFill>
                  </a:tcPr>
                </a:tc>
                <a:extLst>
                  <a:ext uri="{0D108BD9-81ED-4DB2-BD59-A6C34878D82A}">
                    <a16:rowId xmlns:a16="http://schemas.microsoft.com/office/drawing/2014/main" val="1073532632"/>
                  </a:ext>
                </a:extLst>
              </a:tr>
            </a:tbl>
          </a:graphicData>
        </a:graphic>
      </p:graphicFrame>
    </p:spTree>
    <p:extLst>
      <p:ext uri="{BB962C8B-B14F-4D97-AF65-F5344CB8AC3E}">
        <p14:creationId xmlns:p14="http://schemas.microsoft.com/office/powerpoint/2010/main" val="35885876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468169-95A8-4C8A-59D1-A76FB56681C5}"/>
              </a:ext>
            </a:extLst>
          </p:cNvPr>
          <p:cNvSpPr>
            <a:spLocks noGrp="1"/>
          </p:cNvSpPr>
          <p:nvPr>
            <p:ph type="title"/>
          </p:nvPr>
        </p:nvSpPr>
        <p:spPr/>
        <p:txBody>
          <a:bodyPr/>
          <a:lstStyle/>
          <a:p>
            <a:r>
              <a:rPr lang="en-US" sz="4400" b="1" dirty="0">
                <a:latin typeface="Arial" panose="020B0604020202020204" pitchFamily="34" charset="0"/>
                <a:ea typeface="Arial Unicode MS"/>
                <a:cs typeface="Arial" panose="020B0604020202020204" pitchFamily="34" charset="0"/>
              </a:rPr>
              <a:t>Data analysis technique:</a:t>
            </a:r>
            <a:endParaRPr lang="en-GB" dirty="0"/>
          </a:p>
        </p:txBody>
      </p:sp>
      <p:sp>
        <p:nvSpPr>
          <p:cNvPr id="3" name="Content Placeholder 2">
            <a:extLst>
              <a:ext uri="{FF2B5EF4-FFF2-40B4-BE49-F238E27FC236}">
                <a16:creationId xmlns:a16="http://schemas.microsoft.com/office/drawing/2014/main" id="{E8B1CCDB-F2DA-5EFA-7D6C-CEFA57E7C8F3}"/>
              </a:ext>
            </a:extLst>
          </p:cNvPr>
          <p:cNvSpPr>
            <a:spLocks noGrp="1"/>
          </p:cNvSpPr>
          <p:nvPr>
            <p:ph sz="half" idx="1"/>
          </p:nvPr>
        </p:nvSpPr>
        <p:spPr/>
        <p:txBody>
          <a:bodyPr/>
          <a:lstStyle/>
          <a:p>
            <a:r>
              <a:rPr lang="en-GB" sz="2800" dirty="0">
                <a:latin typeface="Arial" panose="020B0604020202020204" pitchFamily="34" charset="0"/>
                <a:cs typeface="Arial" panose="020B0604020202020204" pitchFamily="34" charset="0"/>
              </a:rPr>
              <a:t>Descriptive research</a:t>
            </a:r>
            <a:endParaRPr lang="en-US" sz="2800" dirty="0">
              <a:effectLst/>
              <a:latin typeface="Arial" panose="020B0604020202020204" pitchFamily="34" charset="0"/>
              <a:ea typeface="Arial Unicode MS"/>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1320FAD0-745D-5EDD-D03B-E137688504D3}"/>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9086694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25" name="Rectangle 4124">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Image result for Ethical Consideration">
            <a:extLst>
              <a:ext uri="{FF2B5EF4-FFF2-40B4-BE49-F238E27FC236}">
                <a16:creationId xmlns:a16="http://schemas.microsoft.com/office/drawing/2014/main" id="{6ABE3924-FE2E-1B44-10C8-C388951D2DB5}"/>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r="907" b="1"/>
          <a:stretch/>
        </p:blipFill>
        <p:spPr bwMode="auto">
          <a:xfrm>
            <a:off x="16" y="429"/>
            <a:ext cx="8115280" cy="640831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C7B7908-23EC-302C-94CC-DE99186BB137}"/>
              </a:ext>
            </a:extLst>
          </p:cNvPr>
          <p:cNvSpPr>
            <a:spLocks noGrp="1"/>
          </p:cNvSpPr>
          <p:nvPr>
            <p:ph sz="half" idx="1"/>
          </p:nvPr>
        </p:nvSpPr>
        <p:spPr>
          <a:xfrm>
            <a:off x="8643193" y="566592"/>
            <a:ext cx="2942813" cy="5392082"/>
          </a:xfrm>
        </p:spPr>
        <p:txBody>
          <a:bodyPr vert="horz" lIns="91440" tIns="45720" rIns="91440" bIns="45720" rtlCol="0">
            <a:normAutofit/>
          </a:bodyPr>
          <a:lstStyle/>
          <a:p>
            <a:r>
              <a:rPr lang="en-US" sz="1800" dirty="0">
                <a:latin typeface="Arial" panose="020B0604020202020204" pitchFamily="34" charset="0"/>
                <a:cs typeface="Arial" panose="020B0604020202020204" pitchFamily="34" charset="0"/>
              </a:rPr>
              <a:t>Acknowledged Consent (The-SRA, 2023).</a:t>
            </a:r>
          </a:p>
          <a:p>
            <a:r>
              <a:rPr lang="en-US" sz="1800" dirty="0">
                <a:latin typeface="Arial" panose="020B0604020202020204" pitchFamily="34" charset="0"/>
                <a:cs typeface="Arial" panose="020B0604020202020204" pitchFamily="34" charset="0"/>
              </a:rPr>
              <a:t>Sensitivity to privacy (The-SRA, 2023).</a:t>
            </a:r>
          </a:p>
          <a:p>
            <a:r>
              <a:rPr lang="en-US" sz="1800" dirty="0">
                <a:latin typeface="Arial" panose="020B0604020202020204" pitchFamily="34" charset="0"/>
                <a:cs typeface="Arial" panose="020B0604020202020204" pitchFamily="34" charset="0"/>
              </a:rPr>
              <a:t>Data anonymity and confidentiality (</a:t>
            </a:r>
            <a:r>
              <a:rPr lang="en-US" sz="1800" i="0" dirty="0">
                <a:effectLst/>
                <a:latin typeface="Arial" panose="020B0604020202020204" pitchFamily="34" charset="0"/>
                <a:cs typeface="Arial" panose="020B0604020202020204" pitchFamily="34" charset="0"/>
              </a:rPr>
              <a:t>GOV.UK, (2023) </a:t>
            </a:r>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What questions are acceptable? (BBC, 2014).</a:t>
            </a:r>
          </a:p>
          <a:p>
            <a:r>
              <a:rPr lang="en-US" sz="1800" dirty="0">
                <a:latin typeface="Arial" panose="020B0604020202020204" pitchFamily="34" charset="0"/>
                <a:cs typeface="Arial" panose="020B0604020202020204" pitchFamily="34" charset="0"/>
              </a:rPr>
              <a:t>The researcher and the subjects are safe (RES, 2022).</a:t>
            </a:r>
          </a:p>
          <a:p>
            <a:r>
              <a:rPr lang="en-US" sz="1800" dirty="0">
                <a:latin typeface="Arial" panose="020B0604020202020204" pitchFamily="34" charset="0"/>
                <a:cs typeface="Arial" panose="020B0604020202020204" pitchFamily="34" charset="0"/>
              </a:rPr>
              <a:t>No fabrications or lies during the study process (BBC, 2014).</a:t>
            </a:r>
          </a:p>
          <a:p>
            <a:r>
              <a:rPr lang="en-US" sz="1800" dirty="0">
                <a:latin typeface="Arial" panose="020B0604020202020204" pitchFamily="34" charset="0"/>
                <a:cs typeface="Arial" panose="020B0604020202020204" pitchFamily="34" charset="0"/>
              </a:rPr>
              <a:t>Implications of publishing (RES, 2022).</a:t>
            </a:r>
          </a:p>
        </p:txBody>
      </p:sp>
      <p:sp>
        <p:nvSpPr>
          <p:cNvPr id="4127" name="Rectangle 4126">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9" name="Rectangle 4128">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60F9B0D-2FD0-E723-6A12-8E0935498DBC}"/>
              </a:ext>
            </a:extLst>
          </p:cNvPr>
          <p:cNvSpPr txBox="1"/>
          <p:nvPr/>
        </p:nvSpPr>
        <p:spPr>
          <a:xfrm>
            <a:off x="3674429" y="6075985"/>
            <a:ext cx="1598798" cy="21544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Source: blogspot.com</a:t>
            </a:r>
          </a:p>
        </p:txBody>
      </p:sp>
    </p:spTree>
    <p:extLst>
      <p:ext uri="{BB962C8B-B14F-4D97-AF65-F5344CB8AC3E}">
        <p14:creationId xmlns:p14="http://schemas.microsoft.com/office/powerpoint/2010/main" val="10312876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59F23-292E-A950-B74A-81C895BEAA7E}"/>
              </a:ext>
            </a:extLst>
          </p:cNvPr>
          <p:cNvSpPr>
            <a:spLocks noGrp="1"/>
          </p:cNvSpPr>
          <p:nvPr>
            <p:ph type="title"/>
          </p:nvPr>
        </p:nvSpPr>
        <p:spPr/>
        <p:txBody>
          <a:bodyPr/>
          <a:lstStyle/>
          <a:p>
            <a:r>
              <a:rPr lang="en-GB" sz="4400" b="1" dirty="0">
                <a:latin typeface="Arial" panose="020B0604020202020204" pitchFamily="34" charset="0"/>
                <a:cs typeface="Arial" panose="020B0604020202020204" pitchFamily="34" charset="0"/>
              </a:rPr>
              <a:t>Implication of research</a:t>
            </a:r>
            <a:endParaRPr lang="en-GB" dirty="0"/>
          </a:p>
        </p:txBody>
      </p:sp>
      <p:sp>
        <p:nvSpPr>
          <p:cNvPr id="3" name="Content Placeholder 2">
            <a:extLst>
              <a:ext uri="{FF2B5EF4-FFF2-40B4-BE49-F238E27FC236}">
                <a16:creationId xmlns:a16="http://schemas.microsoft.com/office/drawing/2014/main" id="{ECCCE490-F7EE-AC02-DF2F-3CE7D9E3BC1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7569156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4E4EF-D099-EBE5-364E-4D4D4728DF12}"/>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Reference</a:t>
            </a:r>
          </a:p>
        </p:txBody>
      </p:sp>
      <p:sp>
        <p:nvSpPr>
          <p:cNvPr id="3" name="Content Placeholder 2">
            <a:extLst>
              <a:ext uri="{FF2B5EF4-FFF2-40B4-BE49-F238E27FC236}">
                <a16:creationId xmlns:a16="http://schemas.microsoft.com/office/drawing/2014/main" id="{2A4D8CE4-5D66-76A8-156F-B0871249871E}"/>
              </a:ext>
            </a:extLst>
          </p:cNvPr>
          <p:cNvSpPr>
            <a:spLocks noGrp="1"/>
          </p:cNvSpPr>
          <p:nvPr>
            <p:ph sz="half" idx="1"/>
          </p:nvPr>
        </p:nvSpPr>
        <p:spPr/>
        <p:txBody>
          <a:bodyPr>
            <a:normAutofit fontScale="40000" lnSpcReduction="20000"/>
          </a:bodyPr>
          <a:lstStyle/>
          <a:p>
            <a:pPr fontAlgn="base"/>
            <a:r>
              <a:rPr lang="en-GB" sz="1800" dirty="0">
                <a:solidFill>
                  <a:srgbClr val="212121"/>
                </a:solidFill>
                <a:effectLst/>
                <a:latin typeface="Arial" panose="020B0604020202020204" pitchFamily="34" charset="0"/>
                <a:ea typeface="Times New Roman" panose="02020603050405020304" pitchFamily="18" charset="0"/>
              </a:rPr>
              <a:t>Andersson C and </a:t>
            </a:r>
            <a:r>
              <a:rPr lang="en-GB" sz="1800" dirty="0" err="1">
                <a:solidFill>
                  <a:srgbClr val="212121"/>
                </a:solidFill>
                <a:effectLst/>
                <a:latin typeface="Arial" panose="020B0604020202020204" pitchFamily="34" charset="0"/>
                <a:ea typeface="Times New Roman" panose="02020603050405020304" pitchFamily="18" charset="0"/>
              </a:rPr>
              <a:t>Vasan</a:t>
            </a:r>
            <a:r>
              <a:rPr lang="en-GB" sz="1800" dirty="0">
                <a:solidFill>
                  <a:srgbClr val="212121"/>
                </a:solidFill>
                <a:effectLst/>
                <a:latin typeface="Arial" panose="020B0604020202020204" pitchFamily="34" charset="0"/>
                <a:ea typeface="Times New Roman" panose="02020603050405020304" pitchFamily="18" charset="0"/>
              </a:rPr>
              <a:t> RS, (2018) Epidemiology of cardiovascular disease in young individuals. Nat Rev </a:t>
            </a:r>
            <a:r>
              <a:rPr lang="en-GB" sz="1800" dirty="0" err="1">
                <a:solidFill>
                  <a:srgbClr val="212121"/>
                </a:solidFill>
                <a:effectLst/>
                <a:latin typeface="Arial" panose="020B0604020202020204" pitchFamily="34" charset="0"/>
                <a:ea typeface="Times New Roman" panose="02020603050405020304" pitchFamily="18" charset="0"/>
              </a:rPr>
              <a:t>Cardiol</a:t>
            </a:r>
            <a:r>
              <a:rPr lang="en-GB" sz="1800" dirty="0">
                <a:solidFill>
                  <a:srgbClr val="212121"/>
                </a:solidFill>
                <a:effectLst/>
                <a:latin typeface="Arial" panose="020B0604020202020204" pitchFamily="34" charset="0"/>
                <a:ea typeface="Times New Roman" panose="02020603050405020304" pitchFamily="18" charset="0"/>
              </a:rPr>
              <a:t>. 15(4):230-240. </a:t>
            </a:r>
            <a:r>
              <a:rPr lang="en-GB" sz="1800" dirty="0" err="1">
                <a:solidFill>
                  <a:srgbClr val="212121"/>
                </a:solidFill>
                <a:effectLst/>
                <a:latin typeface="Arial" panose="020B0604020202020204" pitchFamily="34" charset="0"/>
                <a:ea typeface="Times New Roman" panose="02020603050405020304" pitchFamily="18" charset="0"/>
              </a:rPr>
              <a:t>doi</a:t>
            </a:r>
            <a:r>
              <a:rPr lang="en-GB" sz="1800" dirty="0">
                <a:solidFill>
                  <a:srgbClr val="212121"/>
                </a:solidFill>
                <a:effectLst/>
                <a:latin typeface="Arial" panose="020B0604020202020204" pitchFamily="34" charset="0"/>
                <a:ea typeface="Times New Roman" panose="02020603050405020304" pitchFamily="18" charset="0"/>
              </a:rPr>
              <a:t>: 10.1038/nrcardio.2017.154. </a:t>
            </a:r>
            <a:r>
              <a:rPr lang="en-GB" sz="1800" dirty="0" err="1">
                <a:solidFill>
                  <a:srgbClr val="212121"/>
                </a:solidFill>
                <a:effectLst/>
                <a:latin typeface="Arial" panose="020B0604020202020204" pitchFamily="34" charset="0"/>
                <a:ea typeface="Times New Roman" panose="02020603050405020304" pitchFamily="18" charset="0"/>
              </a:rPr>
              <a:t>Epub</a:t>
            </a:r>
            <a:r>
              <a:rPr lang="en-GB" sz="1800" dirty="0">
                <a:solidFill>
                  <a:srgbClr val="212121"/>
                </a:solidFill>
                <a:effectLst/>
                <a:latin typeface="Arial" panose="020B0604020202020204" pitchFamily="34" charset="0"/>
                <a:ea typeface="Times New Roman" panose="02020603050405020304" pitchFamily="18" charset="0"/>
              </a:rPr>
              <a:t> 2017 Oct 12. PMID: 29022571.</a:t>
            </a:r>
            <a:r>
              <a:rPr lang="en-GB" sz="1800" dirty="0">
                <a:hlinkClick r:id="rId2"/>
              </a:rPr>
              <a:t> /(Accessed</a:t>
            </a:r>
            <a:r>
              <a:rPr lang="en-GB" sz="1800" dirty="0"/>
              <a:t>: 1</a:t>
            </a:r>
            <a:r>
              <a:rPr lang="en-GB" sz="1800" baseline="30000" dirty="0"/>
              <a:t>st</a:t>
            </a:r>
            <a:r>
              <a:rPr lang="en-GB" sz="1800" dirty="0"/>
              <a:t> July 2023).</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Arial" panose="020B0604020202020204" pitchFamily="34" charset="0"/>
                <a:ea typeface="Times New Roman" panose="02020603050405020304" pitchFamily="18" charset="0"/>
              </a:rPr>
              <a:t>World Health Organization (2018) Global action plan on physical activity 2018–2030: more active people for a healthier world ISBN 978-92-4-151418-7 © </a:t>
            </a:r>
            <a:r>
              <a:rPr lang="en-GB" sz="1800" u="sng" dirty="0">
                <a:solidFill>
                  <a:srgbClr val="0000FF"/>
                </a:solidFill>
                <a:effectLst/>
                <a:latin typeface="Arial" panose="020B0604020202020204" pitchFamily="34" charset="0"/>
                <a:ea typeface="Times New Roman" panose="02020603050405020304" pitchFamily="18" charset="0"/>
                <a:hlinkClick r:id="rId3"/>
              </a:rPr>
              <a:t>9789241514187-eng.pdf (who.int)</a:t>
            </a:r>
            <a:r>
              <a:rPr lang="en-GB" sz="1800" dirty="0">
                <a:hlinkClick r:id="rId2"/>
              </a:rPr>
              <a:t> /(Accessed</a:t>
            </a:r>
            <a:r>
              <a:rPr lang="en-GB" sz="1800" dirty="0"/>
              <a:t>: 1</a:t>
            </a:r>
            <a:r>
              <a:rPr lang="en-GB" sz="1800" baseline="30000" dirty="0"/>
              <a:t>st</a:t>
            </a:r>
            <a:r>
              <a:rPr lang="en-GB" sz="1800" dirty="0"/>
              <a:t> July 2023).</a:t>
            </a:r>
            <a:endParaRPr lang="en-GB" sz="1800" dirty="0">
              <a:effectLst/>
              <a:latin typeface="Times New Roman" panose="02020603050405020304" pitchFamily="18" charset="0"/>
              <a:ea typeface="Times New Roman" panose="02020603050405020304" pitchFamily="18" charset="0"/>
            </a:endParaRPr>
          </a:p>
          <a:p>
            <a:pPr fontAlgn="base"/>
            <a:r>
              <a:rPr lang="en-GB" sz="1800" dirty="0" err="1">
                <a:solidFill>
                  <a:srgbClr val="222222"/>
                </a:solidFill>
                <a:effectLst/>
                <a:latin typeface="Arial" panose="020B0604020202020204" pitchFamily="34" charset="0"/>
                <a:ea typeface="Times New Roman" panose="02020603050405020304" pitchFamily="18" charset="0"/>
              </a:rPr>
              <a:t>Janampa-Apaza</a:t>
            </a:r>
            <a:r>
              <a:rPr lang="en-GB" sz="1800" dirty="0">
                <a:solidFill>
                  <a:srgbClr val="222222"/>
                </a:solidFill>
                <a:effectLst/>
                <a:latin typeface="Arial" panose="020B0604020202020204" pitchFamily="34" charset="0"/>
                <a:ea typeface="Times New Roman" panose="02020603050405020304" pitchFamily="18" charset="0"/>
              </a:rPr>
              <a:t>, et al, (2021). Physical activity and sedentary </a:t>
            </a:r>
            <a:r>
              <a:rPr lang="en-GB" sz="1800" dirty="0" err="1">
                <a:solidFill>
                  <a:srgbClr val="222222"/>
                </a:solidFill>
                <a:effectLst/>
                <a:latin typeface="Arial" panose="020B0604020202020204" pitchFamily="34" charset="0"/>
                <a:ea typeface="Times New Roman" panose="02020603050405020304" pitchFamily="18" charset="0"/>
              </a:rPr>
              <a:t>behavior</a:t>
            </a:r>
            <a:r>
              <a:rPr lang="en-GB" sz="1800" dirty="0">
                <a:solidFill>
                  <a:srgbClr val="222222"/>
                </a:solidFill>
                <a:effectLst/>
                <a:latin typeface="Arial" panose="020B0604020202020204" pitchFamily="34" charset="0"/>
                <a:ea typeface="Times New Roman" panose="02020603050405020304" pitchFamily="18" charset="0"/>
              </a:rPr>
              <a:t> in medical students at a Peruvian public university. </a:t>
            </a:r>
            <a:r>
              <a:rPr lang="en-GB" sz="1800" i="1" dirty="0" err="1">
                <a:solidFill>
                  <a:srgbClr val="222222"/>
                </a:solidFill>
                <a:effectLst/>
                <a:latin typeface="Arial" panose="020B0604020202020204" pitchFamily="34" charset="0"/>
                <a:ea typeface="Times New Roman" panose="02020603050405020304" pitchFamily="18" charset="0"/>
              </a:rPr>
              <a:t>Medwave</a:t>
            </a:r>
            <a:r>
              <a:rPr lang="en-GB" sz="1800" dirty="0">
                <a:solidFill>
                  <a:srgbClr val="222222"/>
                </a:solidFill>
                <a:effectLst/>
                <a:latin typeface="Arial" panose="020B0604020202020204" pitchFamily="34" charset="0"/>
                <a:ea typeface="Times New Roman" panose="02020603050405020304" pitchFamily="18" charset="0"/>
              </a:rPr>
              <a:t>, </a:t>
            </a:r>
            <a:r>
              <a:rPr lang="en-GB" sz="1800" i="1" dirty="0">
                <a:solidFill>
                  <a:srgbClr val="222222"/>
                </a:solidFill>
                <a:effectLst/>
                <a:latin typeface="Arial" panose="020B0604020202020204" pitchFamily="34" charset="0"/>
                <a:ea typeface="Times New Roman" panose="02020603050405020304" pitchFamily="18" charset="0"/>
              </a:rPr>
              <a:t>21</a:t>
            </a:r>
            <a:r>
              <a:rPr lang="en-GB" sz="1800" dirty="0">
                <a:solidFill>
                  <a:srgbClr val="222222"/>
                </a:solidFill>
                <a:effectLst/>
                <a:latin typeface="Arial" panose="020B0604020202020204" pitchFamily="34" charset="0"/>
                <a:ea typeface="Times New Roman" panose="02020603050405020304" pitchFamily="18" charset="0"/>
              </a:rPr>
              <a:t>(05).</a:t>
            </a:r>
            <a:r>
              <a:rPr lang="en-GB" sz="1800" dirty="0">
                <a:hlinkClick r:id="rId2"/>
              </a:rPr>
              <a:t> /(Accessed</a:t>
            </a:r>
            <a:r>
              <a:rPr lang="en-GB" sz="1800" dirty="0"/>
              <a:t>: 1</a:t>
            </a:r>
            <a:r>
              <a:rPr lang="en-GB" sz="1800" baseline="30000" dirty="0"/>
              <a:t>st</a:t>
            </a:r>
            <a:r>
              <a:rPr lang="en-GB" sz="1800" dirty="0"/>
              <a:t> July 2023).</a:t>
            </a:r>
            <a:endParaRPr lang="en-GB" sz="1800" dirty="0">
              <a:effectLst/>
              <a:latin typeface="Times New Roman" panose="02020603050405020304" pitchFamily="18" charset="0"/>
              <a:ea typeface="Times New Roman" panose="02020603050405020304" pitchFamily="18" charset="0"/>
            </a:endParaRPr>
          </a:p>
          <a:p>
            <a:pPr fontAlgn="base"/>
            <a:r>
              <a:rPr lang="en-GB" sz="1800" dirty="0">
                <a:solidFill>
                  <a:srgbClr val="222222"/>
                </a:solidFill>
                <a:effectLst/>
                <a:latin typeface="Arial" panose="020B0604020202020204" pitchFamily="34" charset="0"/>
                <a:ea typeface="Times New Roman" panose="02020603050405020304" pitchFamily="18" charset="0"/>
              </a:rPr>
              <a:t>Marques, A. et al., (2020). Prevalence of physical activity among adolescents from 105 low, middle, and high-income countries. </a:t>
            </a:r>
            <a:r>
              <a:rPr lang="en-GB" sz="1800" i="1" dirty="0">
                <a:solidFill>
                  <a:srgbClr val="222222"/>
                </a:solidFill>
                <a:effectLst/>
                <a:latin typeface="Arial" panose="020B0604020202020204" pitchFamily="34" charset="0"/>
                <a:ea typeface="Times New Roman" panose="02020603050405020304" pitchFamily="18" charset="0"/>
              </a:rPr>
              <a:t>International journal of environmental research and public health</a:t>
            </a:r>
            <a:r>
              <a:rPr lang="en-GB" sz="1800" dirty="0">
                <a:solidFill>
                  <a:srgbClr val="222222"/>
                </a:solidFill>
                <a:effectLst/>
                <a:latin typeface="Arial" panose="020B0604020202020204" pitchFamily="34" charset="0"/>
                <a:ea typeface="Times New Roman" panose="02020603050405020304" pitchFamily="18" charset="0"/>
              </a:rPr>
              <a:t>, </a:t>
            </a:r>
            <a:r>
              <a:rPr lang="en-GB" sz="1800" i="1" dirty="0">
                <a:solidFill>
                  <a:srgbClr val="222222"/>
                </a:solidFill>
                <a:effectLst/>
                <a:latin typeface="Arial" panose="020B0604020202020204" pitchFamily="34" charset="0"/>
                <a:ea typeface="Times New Roman" panose="02020603050405020304" pitchFamily="18" charset="0"/>
              </a:rPr>
              <a:t>17</a:t>
            </a:r>
            <a:r>
              <a:rPr lang="en-GB" sz="1800" dirty="0">
                <a:solidFill>
                  <a:srgbClr val="222222"/>
                </a:solidFill>
                <a:effectLst/>
                <a:latin typeface="Arial" panose="020B0604020202020204" pitchFamily="34" charset="0"/>
                <a:ea typeface="Times New Roman" panose="02020603050405020304" pitchFamily="18" charset="0"/>
              </a:rPr>
              <a:t>(9), p.3145.</a:t>
            </a:r>
            <a:r>
              <a:rPr lang="en-GB" sz="1800" dirty="0">
                <a:hlinkClick r:id="rId2"/>
              </a:rPr>
              <a:t> /(Accessed</a:t>
            </a:r>
            <a:r>
              <a:rPr lang="en-GB" sz="1800" dirty="0"/>
              <a:t>: 1</a:t>
            </a:r>
            <a:r>
              <a:rPr lang="en-GB" sz="1800" baseline="30000" dirty="0"/>
              <a:t>st</a:t>
            </a:r>
            <a:r>
              <a:rPr lang="en-GB" sz="1800" dirty="0"/>
              <a:t> July 2023).</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Arial" panose="020B0604020202020204" pitchFamily="34" charset="0"/>
                <a:ea typeface="Times New Roman" panose="02020603050405020304" pitchFamily="18" charset="0"/>
              </a:rPr>
              <a:t>Gov.UK, (2022) Physical activity: applying All Our Health</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Updated 10 March 2022</a:t>
            </a:r>
            <a:r>
              <a:rPr lang="en-GB" sz="1800" dirty="0">
                <a:solidFill>
                  <a:srgbClr val="000000"/>
                </a:solidFill>
                <a:effectLst/>
                <a:latin typeface="Arial" panose="020B0604020202020204" pitchFamily="34" charset="0"/>
                <a:ea typeface="Times New Roman" panose="02020603050405020304" pitchFamily="18" charset="0"/>
              </a:rPr>
              <a:t> </a:t>
            </a:r>
            <a:r>
              <a:rPr lang="en-GB" sz="1800" u="sng" dirty="0">
                <a:solidFill>
                  <a:srgbClr val="0000FF"/>
                </a:solidFill>
                <a:effectLst/>
                <a:latin typeface="Arial" panose="020B0604020202020204" pitchFamily="34" charset="0"/>
                <a:ea typeface="Times New Roman" panose="02020603050405020304" pitchFamily="18" charset="0"/>
                <a:hlinkClick r:id="rId4"/>
              </a:rPr>
              <a:t>https://www.gov.uk/government/publications/physical-activity-applying</a:t>
            </a:r>
            <a:r>
              <a:rPr lang="en-GB" sz="1800" dirty="0">
                <a:solidFill>
                  <a:srgbClr val="000000"/>
                </a:solidFill>
                <a:effectLst/>
                <a:latin typeface="Arial" panose="020B0604020202020204" pitchFamily="34" charset="0"/>
                <a:ea typeface="Times New Roman" panose="02020603050405020304" pitchFamily="18" charset="0"/>
              </a:rPr>
              <a:t>..</a:t>
            </a:r>
            <a:r>
              <a:rPr lang="en-GB" sz="1800" dirty="0">
                <a:hlinkClick r:id="rId2"/>
              </a:rPr>
              <a:t> /(Accessed</a:t>
            </a:r>
            <a:r>
              <a:rPr lang="en-GB" sz="1800" dirty="0"/>
              <a:t>: 3</a:t>
            </a:r>
            <a:r>
              <a:rPr lang="en-GB" sz="1800" baseline="30000" dirty="0"/>
              <a:t>rd</a:t>
            </a:r>
            <a:r>
              <a:rPr lang="en-GB" sz="1800" dirty="0"/>
              <a:t>  July 2023).</a:t>
            </a:r>
            <a:r>
              <a:rPr lang="en-GB" sz="1800" dirty="0">
                <a:solidFill>
                  <a:srgbClr val="000000"/>
                </a:solidFill>
                <a:effectLst/>
                <a:latin typeface="Arial" panose="020B060402020202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Public Health England, (2023) </a:t>
            </a:r>
            <a:r>
              <a:rPr lang="en-GB" sz="1800" u="sng" dirty="0">
                <a:solidFill>
                  <a:srgbClr val="0000FF"/>
                </a:solidFill>
                <a:effectLst/>
                <a:latin typeface="Arial" panose="020B0604020202020204" pitchFamily="34" charset="0"/>
                <a:ea typeface="Times New Roman" panose="02020603050405020304" pitchFamily="18" charset="0"/>
                <a:hlinkClick r:id="rId5"/>
              </a:rPr>
              <a:t>Physical Activity - OHID (phe.org.uk)</a:t>
            </a:r>
            <a:r>
              <a:rPr lang="en-GB" sz="1800" dirty="0">
                <a:hlinkClick r:id="rId2"/>
              </a:rPr>
              <a:t> /(Accessed</a:t>
            </a:r>
            <a:r>
              <a:rPr lang="en-GB" sz="1800" dirty="0"/>
              <a:t>: 3</a:t>
            </a:r>
            <a:r>
              <a:rPr lang="en-GB" sz="1800" baseline="30000" dirty="0"/>
              <a:t>rd</a:t>
            </a:r>
            <a:r>
              <a:rPr lang="en-GB" sz="1800" dirty="0"/>
              <a:t>  July 2023).</a:t>
            </a:r>
            <a:r>
              <a:rPr lang="en-GB" sz="1800" u="none" strike="noStrike" dirty="0">
                <a:solidFill>
                  <a:srgbClr val="0000FF"/>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fontAlgn="base"/>
            <a:r>
              <a:rPr lang="en-GB" sz="1800" dirty="0">
                <a:effectLst/>
                <a:latin typeface="Arial" panose="020B0604020202020204" pitchFamily="34" charset="0"/>
                <a:ea typeface="Times New Roman" panose="02020603050405020304" pitchFamily="18" charset="0"/>
              </a:rPr>
              <a:t>Public Health England, (2014)</a:t>
            </a:r>
            <a:r>
              <a:rPr lang="en-GB" sz="1800" dirty="0">
                <a:hlinkClick r:id="rId2"/>
              </a:rPr>
              <a:t> /(Accessed</a:t>
            </a:r>
            <a:r>
              <a:rPr lang="en-GB" sz="1800" dirty="0"/>
              <a:t>: 3</a:t>
            </a:r>
            <a:r>
              <a:rPr lang="en-GB" sz="1800" baseline="30000" dirty="0"/>
              <a:t>rd</a:t>
            </a:r>
            <a:r>
              <a:rPr lang="en-GB" sz="1800" dirty="0"/>
              <a:t>  July 2023).</a:t>
            </a:r>
            <a:endParaRPr lang="en-GB" sz="18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800"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6"/>
              </a:rPr>
              <a:t>Physical Activity and Exercise: What's the Difference? (upmcmyhealthmatters.com)</a:t>
            </a:r>
            <a:r>
              <a:rPr lang="en-GB" sz="1800" dirty="0">
                <a:hlinkClick r:id="rId2"/>
              </a:rPr>
              <a:t> /(Accessed</a:t>
            </a:r>
            <a:r>
              <a:rPr lang="en-GB" sz="1800" dirty="0"/>
              <a:t>: 3</a:t>
            </a:r>
            <a:r>
              <a:rPr lang="en-GB" sz="1800" baseline="30000" dirty="0"/>
              <a:t>rd</a:t>
            </a:r>
            <a:r>
              <a:rPr lang="en-GB" sz="1800" dirty="0"/>
              <a:t>  July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7"/>
              </a:rPr>
              <a:t>Physical Activity: Physiology Of Physical Activity (physicalactivityproslez.blogspot.com)</a:t>
            </a:r>
            <a:r>
              <a:rPr lang="en-GB" sz="1800" dirty="0">
                <a:hlinkClick r:id="rId2"/>
              </a:rPr>
              <a:t> /(Accessed</a:t>
            </a:r>
            <a:r>
              <a:rPr lang="en-GB" sz="1800" dirty="0"/>
              <a:t>: 3</a:t>
            </a:r>
            <a:r>
              <a:rPr lang="en-GB" sz="1800" baseline="30000" dirty="0"/>
              <a:t>rd</a:t>
            </a:r>
            <a:r>
              <a:rPr lang="en-GB" sz="1800" dirty="0"/>
              <a:t>  July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8"/>
              </a:rPr>
              <a:t>Physical activities crucial for improvement in children with disabilities | Day of Dubai - Dubai's Leading Information Portal | News | Jobs | Events</a:t>
            </a:r>
            <a:r>
              <a:rPr lang="en-GB" sz="1800" dirty="0">
                <a:hlinkClick r:id="rId2"/>
              </a:rPr>
              <a:t> /(Accessed</a:t>
            </a:r>
            <a:r>
              <a:rPr lang="en-GB" sz="1800" dirty="0"/>
              <a:t>: 3</a:t>
            </a:r>
            <a:r>
              <a:rPr lang="en-GB" sz="1800" baseline="30000" dirty="0"/>
              <a:t>rd</a:t>
            </a:r>
            <a:r>
              <a:rPr lang="en-GB" sz="1800" dirty="0"/>
              <a:t>  July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9"/>
              </a:rPr>
              <a:t>https://cehsp.d.umn.edu/departments-centers/departments/applied-human-sciences/programs/physical-education</a:t>
            </a:r>
            <a:r>
              <a:rPr lang="en-GB" sz="1800" dirty="0">
                <a:hlinkClick r:id="rId2"/>
              </a:rPr>
              <a:t> /(Accessed</a:t>
            </a:r>
            <a:r>
              <a:rPr lang="en-GB" sz="1800" dirty="0"/>
              <a:t>: 10</a:t>
            </a:r>
            <a:r>
              <a:rPr lang="en-GB" sz="1800" baseline="30000" dirty="0"/>
              <a:t>th</a:t>
            </a:r>
            <a:r>
              <a:rPr lang="en-GB" sz="1800" dirty="0"/>
              <a:t> July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https://evergreen.edu/activities</a:t>
            </a:r>
            <a:r>
              <a:rPr lang="en-GB" sz="1800" dirty="0">
                <a:hlinkClick r:id="rId2"/>
              </a:rPr>
              <a:t> /(Accessed</a:t>
            </a:r>
            <a:r>
              <a:rPr lang="en-GB" sz="1800" dirty="0"/>
              <a:t>: 10</a:t>
            </a:r>
            <a:r>
              <a:rPr lang="en-GB" sz="1800" baseline="30000" dirty="0"/>
              <a:t>th</a:t>
            </a:r>
            <a:r>
              <a:rPr lang="en-GB" sz="1800" dirty="0"/>
              <a:t> July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D90097D5-66E5-D201-ED03-55A9B24831CB}"/>
              </a:ext>
            </a:extLst>
          </p:cNvPr>
          <p:cNvSpPr>
            <a:spLocks noGrp="1"/>
          </p:cNvSpPr>
          <p:nvPr>
            <p:ph sz="half" idx="2"/>
          </p:nvPr>
        </p:nvSpPr>
        <p:spPr/>
        <p:txBody>
          <a:bodyPr>
            <a:normAutofit fontScale="40000" lnSpcReduction="20000"/>
          </a:bodyPr>
          <a:lstStyle/>
          <a:p>
            <a:r>
              <a:rPr lang="en-GB" dirty="0">
                <a:hlinkClick r:id="rId10"/>
              </a:rPr>
              <a:t>https://ojstrial.blogspot.com/p/ethical-considerations_22.html</a:t>
            </a:r>
            <a:r>
              <a:rPr lang="en-GB" dirty="0">
                <a:hlinkClick r:id="rId2"/>
              </a:rPr>
              <a:t> /(Accessed</a:t>
            </a:r>
            <a:r>
              <a:rPr lang="en-GB" dirty="0"/>
              <a:t>: 10</a:t>
            </a:r>
            <a:r>
              <a:rPr lang="en-GB" baseline="30000" dirty="0"/>
              <a:t>th</a:t>
            </a:r>
            <a:r>
              <a:rPr lang="en-GB" dirty="0"/>
              <a:t> July 2023).</a:t>
            </a:r>
          </a:p>
          <a:p>
            <a:r>
              <a:rPr lang="en-GB" dirty="0"/>
              <a:t>BBC, (2014)  Ethics Guide. Lying. Available at: </a:t>
            </a:r>
            <a:r>
              <a:rPr lang="en-GB" dirty="0">
                <a:hlinkClick r:id="rId2"/>
              </a:rPr>
              <a:t>https://www.bbc.co.uk/ethics/lying/(Accessed</a:t>
            </a:r>
            <a:r>
              <a:rPr lang="en-GB" dirty="0"/>
              <a:t>: 10</a:t>
            </a:r>
            <a:r>
              <a:rPr lang="en-GB" baseline="30000" dirty="0"/>
              <a:t>th</a:t>
            </a:r>
            <a:r>
              <a:rPr lang="en-GB" dirty="0"/>
              <a:t> July 2023).</a:t>
            </a:r>
          </a:p>
          <a:p>
            <a:r>
              <a:rPr lang="en-US" sz="2800" dirty="0"/>
              <a:t>The-SRA, (2023) </a:t>
            </a:r>
            <a:r>
              <a:rPr lang="en-GB" b="1" dirty="0">
                <a:solidFill>
                  <a:srgbClr val="212529"/>
                </a:solidFill>
                <a:effectLst/>
              </a:rPr>
              <a:t>In-house solicitors thematic review. Available at: </a:t>
            </a:r>
            <a:r>
              <a:rPr lang="en-GB" dirty="0">
                <a:hlinkClick r:id="rId11"/>
              </a:rPr>
              <a:t>https://www.sra.org.uk/sra/research-publications/in-house-solicitors-the</a:t>
            </a:r>
            <a:endParaRPr lang="en-GB" dirty="0"/>
          </a:p>
          <a:p>
            <a:r>
              <a:rPr lang="en-GB" b="1" i="0" dirty="0">
                <a:effectLst/>
                <a:latin typeface="FrutigerLight"/>
              </a:rPr>
              <a:t>Research Ethics Service (2022)</a:t>
            </a:r>
            <a:r>
              <a:rPr lang="en-US" b="0" i="0" dirty="0">
                <a:solidFill>
                  <a:srgbClr val="71777D"/>
                </a:solidFill>
                <a:effectLst/>
                <a:latin typeface="Roboto" panose="02000000000000000000" pitchFamily="2" charset="0"/>
              </a:rPr>
              <a:t> The UK wide Research </a:t>
            </a:r>
            <a:r>
              <a:rPr lang="en-US" b="1" i="0" dirty="0">
                <a:solidFill>
                  <a:srgbClr val="767676"/>
                </a:solidFill>
                <a:effectLst/>
                <a:latin typeface="Roboto" panose="02000000000000000000" pitchFamily="2" charset="0"/>
              </a:rPr>
              <a:t>Ethics</a:t>
            </a:r>
            <a:r>
              <a:rPr lang="en-US" b="0" i="0" dirty="0">
                <a:solidFill>
                  <a:srgbClr val="71777D"/>
                </a:solidFill>
                <a:effectLst/>
                <a:latin typeface="Roboto" panose="02000000000000000000" pitchFamily="2" charset="0"/>
              </a:rPr>
              <a:t> Service </a:t>
            </a:r>
            <a:r>
              <a:rPr lang="en-GB" b="1" i="0" dirty="0">
                <a:effectLst/>
                <a:latin typeface="FrutigerLight"/>
              </a:rPr>
              <a:t> </a:t>
            </a:r>
            <a:r>
              <a:rPr lang="en-US" dirty="0">
                <a:hlinkClick r:id="rId12"/>
              </a:rPr>
              <a:t>Research Ethics Service - Health Research Authority (hra.nhs.uk)</a:t>
            </a:r>
            <a:endParaRPr lang="en-GB" b="1" i="0" dirty="0">
              <a:effectLst/>
              <a:latin typeface="FrutigerLight"/>
            </a:endParaRPr>
          </a:p>
          <a:p>
            <a:pPr algn="l"/>
            <a:r>
              <a:rPr lang="en-US" b="1" i="0" dirty="0">
                <a:effectLst/>
                <a:latin typeface="GDS Transport"/>
              </a:rPr>
              <a:t>GOV.UK, (2023) Report: Enabling responsible access to demographic data to make AI systems fairer Available at: </a:t>
            </a:r>
            <a:r>
              <a:rPr lang="en-GB" dirty="0"/>
              <a:t>https://www.gov.uk/government/organisations/centre-for-data-ethics-and-innovation</a:t>
            </a:r>
          </a:p>
        </p:txBody>
      </p:sp>
    </p:spTree>
    <p:extLst>
      <p:ext uri="{BB962C8B-B14F-4D97-AF65-F5344CB8AC3E}">
        <p14:creationId xmlns:p14="http://schemas.microsoft.com/office/powerpoint/2010/main" val="13303061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TM03457464[[fn=Dividend]]</Template>
  <TotalTime>755</TotalTime>
  <Words>1661</Words>
  <Application>Microsoft Office PowerPoint</Application>
  <PresentationFormat>Widescreen</PresentationFormat>
  <Paragraphs>237</Paragraphs>
  <Slides>14</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Calibri</vt:lpstr>
      <vt:lpstr>Calibri Light</vt:lpstr>
      <vt:lpstr>FrutigerLight</vt:lpstr>
      <vt:lpstr>GDS Transport</vt:lpstr>
      <vt:lpstr>Roboto</vt:lpstr>
      <vt:lpstr>Times New Roman</vt:lpstr>
      <vt:lpstr>Office Theme</vt:lpstr>
      <vt:lpstr>MSc Public Health and Social Care in Practice  Module: Practice-Base Research  Module Code: LCHS700  </vt:lpstr>
      <vt:lpstr> Mini Research Project Proposal </vt:lpstr>
      <vt:lpstr>Introduction </vt:lpstr>
      <vt:lpstr>What is Physical activity? </vt:lpstr>
      <vt:lpstr>Background to the Study</vt:lpstr>
      <vt:lpstr>Background to the Study</vt:lpstr>
      <vt:lpstr>Rationale &amp; Research Question </vt:lpstr>
      <vt:lpstr>Methodology</vt:lpstr>
      <vt:lpstr> Methodology</vt:lpstr>
      <vt:lpstr>Plan of work and TimeTable (Gantt Chart)</vt:lpstr>
      <vt:lpstr>Data analysis technique:</vt:lpstr>
      <vt:lpstr>PowerPoint Presentation</vt:lpstr>
      <vt:lpstr>Implication of research</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Carlene</dc:creator>
  <cp:lastModifiedBy>Carlene</cp:lastModifiedBy>
  <cp:revision>5</cp:revision>
  <dcterms:created xsi:type="dcterms:W3CDTF">2023-07-05T20:43:25Z</dcterms:created>
  <dcterms:modified xsi:type="dcterms:W3CDTF">2023-07-12T04:29:41Z</dcterms:modified>
</cp:coreProperties>
</file>