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2"/>
  </p:notesMasterIdLst>
  <p:sldIdLst>
    <p:sldId id="256" r:id="rId2"/>
    <p:sldId id="257" r:id="rId3"/>
    <p:sldId id="265" r:id="rId4"/>
    <p:sldId id="260" r:id="rId5"/>
    <p:sldId id="259" r:id="rId6"/>
    <p:sldId id="261" r:id="rId7"/>
    <p:sldId id="262" r:id="rId8"/>
    <p:sldId id="263" r:id="rId9"/>
    <p:sldId id="267" r:id="rId10"/>
    <p:sldId id="325" r:id="rId11"/>
    <p:sldId id="327" r:id="rId12"/>
    <p:sldId id="318" r:id="rId13"/>
    <p:sldId id="335" r:id="rId14"/>
    <p:sldId id="269" r:id="rId15"/>
    <p:sldId id="337" r:id="rId16"/>
    <p:sldId id="282" r:id="rId17"/>
    <p:sldId id="287" r:id="rId18"/>
    <p:sldId id="288" r:id="rId19"/>
    <p:sldId id="283" r:id="rId20"/>
    <p:sldId id="266" r:id="rId21"/>
    <p:sldId id="281" r:id="rId22"/>
    <p:sldId id="326" r:id="rId23"/>
    <p:sldId id="328" r:id="rId24"/>
    <p:sldId id="268" r:id="rId25"/>
    <p:sldId id="330" r:id="rId26"/>
    <p:sldId id="280" r:id="rId27"/>
    <p:sldId id="286" r:id="rId28"/>
    <p:sldId id="331" r:id="rId29"/>
    <p:sldId id="285" r:id="rId30"/>
    <p:sldId id="332" r:id="rId31"/>
    <p:sldId id="270" r:id="rId32"/>
    <p:sldId id="273" r:id="rId33"/>
    <p:sldId id="321" r:id="rId34"/>
    <p:sldId id="320" r:id="rId35"/>
    <p:sldId id="322" r:id="rId36"/>
    <p:sldId id="319" r:id="rId37"/>
    <p:sldId id="284" r:id="rId38"/>
    <p:sldId id="338" r:id="rId39"/>
    <p:sldId id="324" r:id="rId40"/>
    <p:sldId id="292" r:id="rId41"/>
    <p:sldId id="293" r:id="rId42"/>
    <p:sldId id="277" r:id="rId43"/>
    <p:sldId id="294" r:id="rId44"/>
    <p:sldId id="295" r:id="rId45"/>
    <p:sldId id="296" r:id="rId46"/>
    <p:sldId id="297" r:id="rId47"/>
    <p:sldId id="279" r:id="rId48"/>
    <p:sldId id="316" r:id="rId49"/>
    <p:sldId id="315"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13" r:id="rId66"/>
    <p:sldId id="314" r:id="rId67"/>
    <p:sldId id="275" r:id="rId68"/>
    <p:sldId id="333" r:id="rId69"/>
    <p:sldId id="334" r:id="rId70"/>
    <p:sldId id="258"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70"/>
    <p:restoredTop sz="91837"/>
  </p:normalViewPr>
  <p:slideViewPr>
    <p:cSldViewPr snapToGrid="0" snapToObjects="1">
      <p:cViewPr varScale="1">
        <p:scale>
          <a:sx n="117" d="100"/>
          <a:sy n="117" d="100"/>
        </p:scale>
        <p:origin x="7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5CB3D9-4CCD-6B4C-8C68-13B4D4CE2BD8}" type="datetimeFigureOut">
              <a:rPr lang="en-US" smtClean="0"/>
              <a:t>1/26/22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CEA5E5-9EE6-984F-B9E0-FAB4E3B5DA47}" type="slidenum">
              <a:rPr lang="en-US" smtClean="0"/>
              <a:t>‹#›</a:t>
            </a:fld>
            <a:endParaRPr lang="en-US"/>
          </a:p>
        </p:txBody>
      </p:sp>
    </p:spTree>
    <p:extLst>
      <p:ext uri="{BB962C8B-B14F-4D97-AF65-F5344CB8AC3E}">
        <p14:creationId xmlns:p14="http://schemas.microsoft.com/office/powerpoint/2010/main" val="264130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teoria.com/en/tutorials/forms/ternary/04-compound.php"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2</a:t>
            </a:fld>
            <a:endParaRPr lang="en-US"/>
          </a:p>
        </p:txBody>
      </p:sp>
    </p:spTree>
    <p:extLst>
      <p:ext uri="{BB962C8B-B14F-4D97-AF65-F5344CB8AC3E}">
        <p14:creationId xmlns:p14="http://schemas.microsoft.com/office/powerpoint/2010/main" val="3545584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3</a:t>
            </a:fld>
            <a:endParaRPr lang="en-US"/>
          </a:p>
        </p:txBody>
      </p:sp>
    </p:spTree>
    <p:extLst>
      <p:ext uri="{BB962C8B-B14F-4D97-AF65-F5344CB8AC3E}">
        <p14:creationId xmlns:p14="http://schemas.microsoft.com/office/powerpoint/2010/main" val="1577985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a:t>
            </a:fld>
            <a:endParaRPr lang="en-US"/>
          </a:p>
        </p:txBody>
      </p:sp>
    </p:spTree>
    <p:extLst>
      <p:ext uri="{BB962C8B-B14F-4D97-AF65-F5344CB8AC3E}">
        <p14:creationId xmlns:p14="http://schemas.microsoft.com/office/powerpoint/2010/main" val="489770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5</a:t>
            </a:fld>
            <a:endParaRPr lang="en-US"/>
          </a:p>
        </p:txBody>
      </p:sp>
    </p:spTree>
    <p:extLst>
      <p:ext uri="{BB962C8B-B14F-4D97-AF65-F5344CB8AC3E}">
        <p14:creationId xmlns:p14="http://schemas.microsoft.com/office/powerpoint/2010/main" val="272929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6</a:t>
            </a:fld>
            <a:endParaRPr lang="en-US"/>
          </a:p>
        </p:txBody>
      </p:sp>
    </p:spTree>
    <p:extLst>
      <p:ext uri="{BB962C8B-B14F-4D97-AF65-F5344CB8AC3E}">
        <p14:creationId xmlns:p14="http://schemas.microsoft.com/office/powerpoint/2010/main" val="3144320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7</a:t>
            </a:fld>
            <a:endParaRPr lang="en-US"/>
          </a:p>
        </p:txBody>
      </p:sp>
    </p:spTree>
    <p:extLst>
      <p:ext uri="{BB962C8B-B14F-4D97-AF65-F5344CB8AC3E}">
        <p14:creationId xmlns:p14="http://schemas.microsoft.com/office/powerpoint/2010/main" val="3266870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8</a:t>
            </a:fld>
            <a:endParaRPr lang="en-US"/>
          </a:p>
        </p:txBody>
      </p:sp>
    </p:spTree>
    <p:extLst>
      <p:ext uri="{BB962C8B-B14F-4D97-AF65-F5344CB8AC3E}">
        <p14:creationId xmlns:p14="http://schemas.microsoft.com/office/powerpoint/2010/main" val="1266068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9</a:t>
            </a:fld>
            <a:endParaRPr lang="en-US"/>
          </a:p>
        </p:txBody>
      </p:sp>
    </p:spTree>
    <p:extLst>
      <p:ext uri="{BB962C8B-B14F-4D97-AF65-F5344CB8AC3E}">
        <p14:creationId xmlns:p14="http://schemas.microsoft.com/office/powerpoint/2010/main" val="1081886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10</a:t>
            </a:fld>
            <a:endParaRPr lang="en-US"/>
          </a:p>
        </p:txBody>
      </p:sp>
    </p:spTree>
    <p:extLst>
      <p:ext uri="{BB962C8B-B14F-4D97-AF65-F5344CB8AC3E}">
        <p14:creationId xmlns:p14="http://schemas.microsoft.com/office/powerpoint/2010/main" val="2653017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11</a:t>
            </a:fld>
            <a:endParaRPr lang="en-US"/>
          </a:p>
        </p:txBody>
      </p:sp>
    </p:spTree>
    <p:extLst>
      <p:ext uri="{BB962C8B-B14F-4D97-AF65-F5344CB8AC3E}">
        <p14:creationId xmlns:p14="http://schemas.microsoft.com/office/powerpoint/2010/main" val="3980077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Algorithmic composition is </a:t>
            </a:r>
            <a:r>
              <a:rPr lang="en-GB" sz="1200" b="1" i="0" u="none" strike="noStrike" kern="1200" dirty="0">
                <a:solidFill>
                  <a:schemeClr val="tx1"/>
                </a:solidFill>
                <a:effectLst/>
                <a:latin typeface="+mn-lt"/>
                <a:ea typeface="+mn-ea"/>
                <a:cs typeface="+mn-cs"/>
              </a:rPr>
              <a:t>the technique of using algorithms to create music</a:t>
            </a:r>
            <a:r>
              <a:rPr lang="en-GB" sz="1200" b="0" i="0" u="none" strike="noStrike" kern="1200" dirty="0">
                <a:solidFill>
                  <a:schemeClr val="tx1"/>
                </a:solidFill>
                <a:effectLst/>
                <a:latin typeface="+mn-lt"/>
                <a:ea typeface="+mn-ea"/>
                <a:cs typeface="+mn-cs"/>
              </a:rPr>
              <a:t>. ... The term can be used to describe music-generating techniques that run without ongoing human intervention, for example through the introduction of chance procedures.</a:t>
            </a:r>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12</a:t>
            </a:fld>
            <a:endParaRPr lang="en-US"/>
          </a:p>
        </p:txBody>
      </p:sp>
    </p:spTree>
    <p:extLst>
      <p:ext uri="{BB962C8B-B14F-4D97-AF65-F5344CB8AC3E}">
        <p14:creationId xmlns:p14="http://schemas.microsoft.com/office/powerpoint/2010/main" val="3823097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well can you do you know it….? </a:t>
            </a:r>
          </a:p>
        </p:txBody>
      </p:sp>
      <p:sp>
        <p:nvSpPr>
          <p:cNvPr id="4" name="Slide Number Placeholder 3"/>
          <p:cNvSpPr>
            <a:spLocks noGrp="1"/>
          </p:cNvSpPr>
          <p:nvPr>
            <p:ph type="sldNum" sz="quarter" idx="5"/>
          </p:nvPr>
        </p:nvSpPr>
        <p:spPr/>
        <p:txBody>
          <a:bodyPr/>
          <a:lstStyle/>
          <a:p>
            <a:fld id="{E6CEA5E5-9EE6-984F-B9E0-FAB4E3B5DA47}" type="slidenum">
              <a:rPr lang="en-US" smtClean="0"/>
              <a:t>18</a:t>
            </a:fld>
            <a:endParaRPr lang="en-US"/>
          </a:p>
        </p:txBody>
      </p:sp>
    </p:spTree>
    <p:extLst>
      <p:ext uri="{BB962C8B-B14F-4D97-AF65-F5344CB8AC3E}">
        <p14:creationId xmlns:p14="http://schemas.microsoft.com/office/powerpoint/2010/main" val="2616253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19</a:t>
            </a:fld>
            <a:endParaRPr lang="en-US"/>
          </a:p>
        </p:txBody>
      </p:sp>
    </p:spTree>
    <p:extLst>
      <p:ext uri="{BB962C8B-B14F-4D97-AF65-F5344CB8AC3E}">
        <p14:creationId xmlns:p14="http://schemas.microsoft.com/office/powerpoint/2010/main" val="2369562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Popular Music genres would include (but would not be limited to) </a:t>
            </a:r>
            <a:r>
              <a:rPr lang="en-GB" sz="1200" b="1" i="0" u="none" strike="noStrike" kern="1200" dirty="0">
                <a:solidFill>
                  <a:schemeClr val="tx1"/>
                </a:solidFill>
                <a:effectLst/>
                <a:latin typeface="+mn-lt"/>
                <a:ea typeface="+mn-ea"/>
                <a:cs typeface="+mn-cs"/>
              </a:rPr>
              <a:t>blues</a:t>
            </a:r>
            <a:r>
              <a:rPr lang="en-GB" sz="1200" b="0" i="0" u="none" strike="noStrike" kern="1200" dirty="0">
                <a:solidFill>
                  <a:schemeClr val="tx1"/>
                </a:solidFill>
                <a:effectLst/>
                <a:latin typeface="+mn-lt"/>
                <a:ea typeface="+mn-ea"/>
                <a:cs typeface="+mn-cs"/>
              </a:rPr>
              <a:t>, country, electronic/dance, experimental, folk, funk, </a:t>
            </a:r>
            <a:r>
              <a:rPr lang="en-GB" sz="1200" b="0" i="0" u="none" strike="noStrike" kern="1200" dirty="0" err="1">
                <a:solidFill>
                  <a:schemeClr val="tx1"/>
                </a:solidFill>
                <a:effectLst/>
                <a:latin typeface="+mn-lt"/>
                <a:ea typeface="+mn-ea"/>
                <a:cs typeface="+mn-cs"/>
              </a:rPr>
              <a:t>hiphop</a:t>
            </a:r>
            <a:r>
              <a:rPr lang="en-GB" sz="1200" b="0" i="0" u="none" strike="noStrike" kern="1200" dirty="0">
                <a:solidFill>
                  <a:schemeClr val="tx1"/>
                </a:solidFill>
                <a:effectLst/>
                <a:latin typeface="+mn-lt"/>
                <a:ea typeface="+mn-ea"/>
                <a:cs typeface="+mn-cs"/>
              </a:rPr>
              <a:t>, jazz, metal, pop, </a:t>
            </a:r>
            <a:r>
              <a:rPr lang="en-GB" sz="1200" b="1" i="0" u="none" strike="noStrike" kern="1200" dirty="0">
                <a:solidFill>
                  <a:schemeClr val="tx1"/>
                </a:solidFill>
                <a:effectLst/>
                <a:latin typeface="+mn-lt"/>
                <a:ea typeface="+mn-ea"/>
                <a:cs typeface="+mn-cs"/>
              </a:rPr>
              <a:t>rock</a:t>
            </a:r>
            <a:r>
              <a:rPr lang="en-GB" sz="1200" b="0" i="0" u="none" strike="noStrike" kern="1200" dirty="0">
                <a:solidFill>
                  <a:schemeClr val="tx1"/>
                </a:solidFill>
                <a:effectLst/>
                <a:latin typeface="+mn-lt"/>
                <a:ea typeface="+mn-ea"/>
                <a:cs typeface="+mn-cs"/>
              </a:rPr>
              <a:t>, roots, and world</a:t>
            </a:r>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20</a:t>
            </a:fld>
            <a:endParaRPr lang="en-US"/>
          </a:p>
        </p:txBody>
      </p:sp>
    </p:spTree>
    <p:extLst>
      <p:ext uri="{BB962C8B-B14F-4D97-AF65-F5344CB8AC3E}">
        <p14:creationId xmlns:p14="http://schemas.microsoft.com/office/powerpoint/2010/main" val="2962473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Music theory makes reading, writing and performing musical languages more accurate</a:t>
            </a:r>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21</a:t>
            </a:fld>
            <a:endParaRPr lang="en-US"/>
          </a:p>
        </p:txBody>
      </p:sp>
    </p:spTree>
    <p:extLst>
      <p:ext uri="{BB962C8B-B14F-4D97-AF65-F5344CB8AC3E}">
        <p14:creationId xmlns:p14="http://schemas.microsoft.com/office/powerpoint/2010/main" val="3210096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Music theory makes reading, writing and performing musical languages more accurate</a:t>
            </a:r>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22</a:t>
            </a:fld>
            <a:endParaRPr lang="en-US"/>
          </a:p>
        </p:txBody>
      </p:sp>
    </p:spTree>
    <p:extLst>
      <p:ext uri="{BB962C8B-B14F-4D97-AF65-F5344CB8AC3E}">
        <p14:creationId xmlns:p14="http://schemas.microsoft.com/office/powerpoint/2010/main" val="13259603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24</a:t>
            </a:fld>
            <a:endParaRPr lang="en-US"/>
          </a:p>
        </p:txBody>
      </p:sp>
    </p:spTree>
    <p:extLst>
      <p:ext uri="{BB962C8B-B14F-4D97-AF65-F5344CB8AC3E}">
        <p14:creationId xmlns:p14="http://schemas.microsoft.com/office/powerpoint/2010/main" val="379082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Simple methods to understand and improve the elements of music </a:t>
            </a:r>
          </a:p>
        </p:txBody>
      </p:sp>
      <p:sp>
        <p:nvSpPr>
          <p:cNvPr id="4" name="Slide Number Placeholder 3"/>
          <p:cNvSpPr>
            <a:spLocks noGrp="1"/>
          </p:cNvSpPr>
          <p:nvPr>
            <p:ph type="sldNum" sz="quarter" idx="5"/>
          </p:nvPr>
        </p:nvSpPr>
        <p:spPr/>
        <p:txBody>
          <a:bodyPr/>
          <a:lstStyle/>
          <a:p>
            <a:fld id="{E6CEA5E5-9EE6-984F-B9E0-FAB4E3B5DA47}" type="slidenum">
              <a:rPr lang="en-US" smtClean="0"/>
              <a:t>26</a:t>
            </a:fld>
            <a:endParaRPr lang="en-US"/>
          </a:p>
        </p:txBody>
      </p:sp>
    </p:spTree>
    <p:extLst>
      <p:ext uri="{BB962C8B-B14F-4D97-AF65-F5344CB8AC3E}">
        <p14:creationId xmlns:p14="http://schemas.microsoft.com/office/powerpoint/2010/main" val="28119817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Music theory makes reading, writing and performing musical languages more accurate</a:t>
            </a:r>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27</a:t>
            </a:fld>
            <a:endParaRPr lang="en-US"/>
          </a:p>
        </p:txBody>
      </p:sp>
    </p:spTree>
    <p:extLst>
      <p:ext uri="{BB962C8B-B14F-4D97-AF65-F5344CB8AC3E}">
        <p14:creationId xmlns:p14="http://schemas.microsoft.com/office/powerpoint/2010/main" val="14488151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well can you speak the language? </a:t>
            </a:r>
          </a:p>
          <a:p>
            <a:r>
              <a:rPr lang="en-US" dirty="0"/>
              <a:t>Practice makes perfect – language is communication and that can happen in lots of diverse ways. </a:t>
            </a:r>
          </a:p>
        </p:txBody>
      </p:sp>
      <p:sp>
        <p:nvSpPr>
          <p:cNvPr id="4" name="Slide Number Placeholder 3"/>
          <p:cNvSpPr>
            <a:spLocks noGrp="1"/>
          </p:cNvSpPr>
          <p:nvPr>
            <p:ph type="sldNum" sz="quarter" idx="5"/>
          </p:nvPr>
        </p:nvSpPr>
        <p:spPr/>
        <p:txBody>
          <a:bodyPr/>
          <a:lstStyle/>
          <a:p>
            <a:fld id="{E6CEA5E5-9EE6-984F-B9E0-FAB4E3B5DA47}" type="slidenum">
              <a:rPr lang="en-US" smtClean="0"/>
              <a:t>28</a:t>
            </a:fld>
            <a:endParaRPr lang="en-US"/>
          </a:p>
        </p:txBody>
      </p:sp>
    </p:spTree>
    <p:extLst>
      <p:ext uri="{BB962C8B-B14F-4D97-AF65-F5344CB8AC3E}">
        <p14:creationId xmlns:p14="http://schemas.microsoft.com/office/powerpoint/2010/main" val="21585907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29</a:t>
            </a:fld>
            <a:endParaRPr lang="en-US"/>
          </a:p>
        </p:txBody>
      </p:sp>
    </p:spTree>
    <p:extLst>
      <p:ext uri="{BB962C8B-B14F-4D97-AF65-F5344CB8AC3E}">
        <p14:creationId xmlns:p14="http://schemas.microsoft.com/office/powerpoint/2010/main" val="1367106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Open Sans Light" panose="020B0306030504020204" pitchFamily="34" charset="0"/>
                <a:ea typeface="Open Sans Light" panose="020B0306030504020204" pitchFamily="34" charset="0"/>
                <a:cs typeface="Open Sans Light" panose="020B0306030504020204" pitchFamily="34" charset="0"/>
              </a:rPr>
              <a:t>Composing with a Set of Rules </a:t>
            </a:r>
            <a:br>
              <a:rPr lang="en-US" sz="1200" dirty="0">
                <a:latin typeface="Open Sans Light" panose="020B0306030504020204" pitchFamily="34" charset="0"/>
                <a:ea typeface="Open Sans Light" panose="020B0306030504020204" pitchFamily="34" charset="0"/>
                <a:cs typeface="Open Sans Light" panose="020B0306030504020204" pitchFamily="34" charset="0"/>
              </a:rPr>
            </a:br>
            <a:r>
              <a:rPr lang="en-US" sz="1200" dirty="0">
                <a:latin typeface="Open Sans Light" panose="020B0306030504020204" pitchFamily="34" charset="0"/>
                <a:ea typeface="Open Sans Light" panose="020B0306030504020204" pitchFamily="34" charset="0"/>
                <a:cs typeface="Open Sans Light" panose="020B0306030504020204" pitchFamily="34" charset="0"/>
              </a:rPr>
              <a:t>(or Limitations)</a:t>
            </a:r>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31</a:t>
            </a:fld>
            <a:endParaRPr lang="en-US"/>
          </a:p>
        </p:txBody>
      </p:sp>
    </p:spTree>
    <p:extLst>
      <p:ext uri="{BB962C8B-B14F-4D97-AF65-F5344CB8AC3E}">
        <p14:creationId xmlns:p14="http://schemas.microsoft.com/office/powerpoint/2010/main" val="18975839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Leave different amounts of space between letters for pauses </a:t>
            </a:r>
          </a:p>
        </p:txBody>
      </p:sp>
      <p:sp>
        <p:nvSpPr>
          <p:cNvPr id="4" name="Slide Number Placeholder 3"/>
          <p:cNvSpPr>
            <a:spLocks noGrp="1"/>
          </p:cNvSpPr>
          <p:nvPr>
            <p:ph type="sldNum" sz="quarter" idx="5"/>
          </p:nvPr>
        </p:nvSpPr>
        <p:spPr/>
        <p:txBody>
          <a:bodyPr/>
          <a:lstStyle/>
          <a:p>
            <a:fld id="{E6CEA5E5-9EE6-984F-B9E0-FAB4E3B5DA47}" type="slidenum">
              <a:rPr lang="en-US" smtClean="0"/>
              <a:t>32</a:t>
            </a:fld>
            <a:endParaRPr lang="en-US"/>
          </a:p>
        </p:txBody>
      </p:sp>
    </p:spTree>
    <p:extLst>
      <p:ext uri="{BB962C8B-B14F-4D97-AF65-F5344CB8AC3E}">
        <p14:creationId xmlns:p14="http://schemas.microsoft.com/office/powerpoint/2010/main" val="15300361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Leave different amounts of space between letters for pauses </a:t>
            </a:r>
          </a:p>
        </p:txBody>
      </p:sp>
      <p:sp>
        <p:nvSpPr>
          <p:cNvPr id="4" name="Slide Number Placeholder 3"/>
          <p:cNvSpPr>
            <a:spLocks noGrp="1"/>
          </p:cNvSpPr>
          <p:nvPr>
            <p:ph type="sldNum" sz="quarter" idx="5"/>
          </p:nvPr>
        </p:nvSpPr>
        <p:spPr/>
        <p:txBody>
          <a:bodyPr/>
          <a:lstStyle/>
          <a:p>
            <a:fld id="{E6CEA5E5-9EE6-984F-B9E0-FAB4E3B5DA47}" type="slidenum">
              <a:rPr lang="en-US" smtClean="0"/>
              <a:t>33</a:t>
            </a:fld>
            <a:endParaRPr lang="en-US"/>
          </a:p>
        </p:txBody>
      </p:sp>
    </p:spTree>
    <p:extLst>
      <p:ext uri="{BB962C8B-B14F-4D97-AF65-F5344CB8AC3E}">
        <p14:creationId xmlns:p14="http://schemas.microsoft.com/office/powerpoint/2010/main" val="39550775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36</a:t>
            </a:fld>
            <a:endParaRPr lang="en-US"/>
          </a:p>
        </p:txBody>
      </p:sp>
    </p:spTree>
    <p:extLst>
      <p:ext uri="{BB962C8B-B14F-4D97-AF65-F5344CB8AC3E}">
        <p14:creationId xmlns:p14="http://schemas.microsoft.com/office/powerpoint/2010/main" val="19866109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37</a:t>
            </a:fld>
            <a:endParaRPr lang="en-US"/>
          </a:p>
        </p:txBody>
      </p:sp>
    </p:spTree>
    <p:extLst>
      <p:ext uri="{BB962C8B-B14F-4D97-AF65-F5344CB8AC3E}">
        <p14:creationId xmlns:p14="http://schemas.microsoft.com/office/powerpoint/2010/main" val="20447404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haven’t got access to an accordion player perhaps it’s advisable not to write music for one…. </a:t>
            </a:r>
          </a:p>
        </p:txBody>
      </p:sp>
      <p:sp>
        <p:nvSpPr>
          <p:cNvPr id="4" name="Slide Number Placeholder 3"/>
          <p:cNvSpPr>
            <a:spLocks noGrp="1"/>
          </p:cNvSpPr>
          <p:nvPr>
            <p:ph type="sldNum" sz="quarter" idx="5"/>
          </p:nvPr>
        </p:nvSpPr>
        <p:spPr/>
        <p:txBody>
          <a:bodyPr/>
          <a:lstStyle/>
          <a:p>
            <a:fld id="{E6CEA5E5-9EE6-984F-B9E0-FAB4E3B5DA47}" type="slidenum">
              <a:rPr lang="en-US" smtClean="0"/>
              <a:t>38</a:t>
            </a:fld>
            <a:endParaRPr lang="en-US"/>
          </a:p>
        </p:txBody>
      </p:sp>
    </p:spTree>
    <p:extLst>
      <p:ext uri="{BB962C8B-B14F-4D97-AF65-F5344CB8AC3E}">
        <p14:creationId xmlns:p14="http://schemas.microsoft.com/office/powerpoint/2010/main" val="19973084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Don’t want to overcomplicate things, we all speak music as a language to some extent – little knowledge can help progression. </a:t>
            </a:r>
          </a:p>
          <a:p>
            <a:endParaRPr lang="en-US" dirty="0"/>
          </a:p>
          <a:p>
            <a:r>
              <a:rPr lang="en-US" dirty="0"/>
              <a:t>What do we know about Musical form ? </a:t>
            </a:r>
          </a:p>
        </p:txBody>
      </p:sp>
      <p:sp>
        <p:nvSpPr>
          <p:cNvPr id="4" name="Slide Number Placeholder 3"/>
          <p:cNvSpPr>
            <a:spLocks noGrp="1"/>
          </p:cNvSpPr>
          <p:nvPr>
            <p:ph type="sldNum" sz="quarter" idx="5"/>
          </p:nvPr>
        </p:nvSpPr>
        <p:spPr/>
        <p:txBody>
          <a:bodyPr/>
          <a:lstStyle/>
          <a:p>
            <a:fld id="{E6CEA5E5-9EE6-984F-B9E0-FAB4E3B5DA47}" type="slidenum">
              <a:rPr lang="en-US" smtClean="0"/>
              <a:t>39</a:t>
            </a:fld>
            <a:endParaRPr lang="en-US"/>
          </a:p>
        </p:txBody>
      </p:sp>
    </p:spTree>
    <p:extLst>
      <p:ext uri="{BB962C8B-B14F-4D97-AF65-F5344CB8AC3E}">
        <p14:creationId xmlns:p14="http://schemas.microsoft.com/office/powerpoint/2010/main" val="13429098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Open Sans Light" panose="020B0306030504020204" pitchFamily="34" charset="0"/>
                <a:ea typeface="Open Sans Light" panose="020B0306030504020204" pitchFamily="34" charset="0"/>
                <a:cs typeface="Open Sans Light" panose="020B0306030504020204" pitchFamily="34" charset="0"/>
              </a:rPr>
              <a:t>In music, form refers to the structure of a musical composition or performance. </a:t>
            </a:r>
          </a:p>
          <a:p>
            <a:endParaRPr lang="en-GB" sz="12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1200" dirty="0">
                <a:latin typeface="Open Sans Light" panose="020B0306030504020204" pitchFamily="34" charset="0"/>
                <a:ea typeface="Open Sans Light" panose="020B0306030504020204" pitchFamily="34" charset="0"/>
                <a:cs typeface="Open Sans Light" panose="020B0306030504020204" pitchFamily="34" charset="0"/>
              </a:rPr>
              <a:t>In his book, </a:t>
            </a:r>
            <a:r>
              <a:rPr lang="en-GB" sz="1200" b="1" dirty="0">
                <a:latin typeface="Open Sans SemiBold" panose="020B0606030504020204" pitchFamily="34" charset="0"/>
                <a:ea typeface="Open Sans SemiBold" panose="020B0606030504020204" pitchFamily="34" charset="0"/>
                <a:cs typeface="Open Sans SemiBold" panose="020B0606030504020204" pitchFamily="34" charset="0"/>
              </a:rPr>
              <a:t>Worlds of Music</a:t>
            </a:r>
            <a:r>
              <a:rPr lang="en-GB" sz="1200" dirty="0">
                <a:latin typeface="Open Sans Light" panose="020B0306030504020204" pitchFamily="34" charset="0"/>
                <a:ea typeface="Open Sans Light" panose="020B0306030504020204" pitchFamily="34" charset="0"/>
                <a:cs typeface="Open Sans Light" panose="020B0306030504020204" pitchFamily="34" charset="0"/>
              </a:rPr>
              <a:t>, Jeff Todd </a:t>
            </a:r>
            <a:r>
              <a:rPr lang="en-GB" sz="1200" dirty="0" err="1">
                <a:latin typeface="Open Sans Light" panose="020B0306030504020204" pitchFamily="34" charset="0"/>
                <a:ea typeface="Open Sans Light" panose="020B0306030504020204" pitchFamily="34" charset="0"/>
                <a:cs typeface="Open Sans Light" panose="020B0306030504020204" pitchFamily="34" charset="0"/>
              </a:rPr>
              <a:t>Titon</a:t>
            </a:r>
            <a:r>
              <a:rPr lang="en-GB" sz="1200" dirty="0">
                <a:latin typeface="Open Sans Light" panose="020B0306030504020204" pitchFamily="34" charset="0"/>
                <a:ea typeface="Open Sans Light" panose="020B0306030504020204" pitchFamily="34" charset="0"/>
                <a:cs typeface="Open Sans Light" panose="020B0306030504020204" pitchFamily="34" charset="0"/>
              </a:rPr>
              <a:t> suggests that a number of organizational elements may determine the formal structure of a piece of music, such as "the arrangement of musical units of rhythm, melody, and/or harmony that show repetition or variation, the arrangement of the instruments (as in the order of solos in a jazz or bluegrass performance), or the way a symphonic piece is orchestrated", among other factors.</a:t>
            </a:r>
            <a:endParaRPr lang="en-GB" sz="1200" baseline="300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GB" sz="12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1200" dirty="0">
                <a:latin typeface="Open Sans Light" panose="020B0306030504020204" pitchFamily="34" charset="0"/>
                <a:ea typeface="Open Sans Light" panose="020B0306030504020204" pitchFamily="34" charset="0"/>
                <a:cs typeface="Open Sans Light" panose="020B0306030504020204" pitchFamily="34" charset="0"/>
              </a:rPr>
              <a:t>These organizational elements may be broken into smaller units called phrases, which express a musical idea but lack sufficient weight to stand alone. Musical form unfolds over time through the expansion and development of these ideas.</a:t>
            </a:r>
            <a:endParaRPr lang="en-GB" sz="1200" u="none" strike="noStrike" dirty="0">
              <a:effectLst/>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40</a:t>
            </a:fld>
            <a:endParaRPr lang="en-US"/>
          </a:p>
        </p:txBody>
      </p:sp>
    </p:spTree>
    <p:extLst>
      <p:ext uri="{BB962C8B-B14F-4D97-AF65-F5344CB8AC3E}">
        <p14:creationId xmlns:p14="http://schemas.microsoft.com/office/powerpoint/2010/main" val="42610846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41</a:t>
            </a:fld>
            <a:endParaRPr lang="en-US"/>
          </a:p>
        </p:txBody>
      </p:sp>
    </p:spTree>
    <p:extLst>
      <p:ext uri="{BB962C8B-B14F-4D97-AF65-F5344CB8AC3E}">
        <p14:creationId xmlns:p14="http://schemas.microsoft.com/office/powerpoint/2010/main" val="9910341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Resource for learning about form </a:t>
            </a:r>
          </a:p>
          <a:p>
            <a:endParaRPr lang="en-US" dirty="0"/>
          </a:p>
          <a:p>
            <a:r>
              <a:rPr lang="en-US" dirty="0"/>
              <a:t>Pierre </a:t>
            </a:r>
            <a:r>
              <a:rPr lang="en-US" dirty="0" err="1"/>
              <a:t>Lunaire</a:t>
            </a:r>
            <a:r>
              <a:rPr lang="en-US" dirty="0"/>
              <a:t>: https://</a:t>
            </a:r>
            <a:r>
              <a:rPr lang="en-US" dirty="0" err="1"/>
              <a:t>www.youtube.com</a:t>
            </a:r>
            <a:r>
              <a:rPr lang="en-US" dirty="0"/>
              <a:t>/</a:t>
            </a:r>
            <a:r>
              <a:rPr lang="en-US" dirty="0" err="1"/>
              <a:t>watch?v</a:t>
            </a:r>
            <a:r>
              <a:rPr lang="en-US" dirty="0"/>
              <a:t>=</a:t>
            </a:r>
            <a:r>
              <a:rPr lang="en-US" dirty="0" err="1"/>
              <a:t>vQVkbKULKpI</a:t>
            </a:r>
            <a:endParaRPr lang="en-US" dirty="0"/>
          </a:p>
          <a:p>
            <a:endParaRPr lang="en-US" dirty="0"/>
          </a:p>
          <a:p>
            <a:r>
              <a:rPr lang="en-US" dirty="0"/>
              <a:t>12 tone technique – each not in the chromatic scale is equal: https://</a:t>
            </a:r>
            <a:r>
              <a:rPr lang="en-US" dirty="0" err="1"/>
              <a:t>en.wikipedia.org</a:t>
            </a:r>
            <a:r>
              <a:rPr lang="en-US" dirty="0"/>
              <a:t>/wiki/Twelve-</a:t>
            </a:r>
            <a:r>
              <a:rPr lang="en-US" dirty="0" err="1"/>
              <a:t>tone_technique</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42</a:t>
            </a:fld>
            <a:endParaRPr lang="en-US"/>
          </a:p>
        </p:txBody>
      </p:sp>
    </p:spTree>
    <p:extLst>
      <p:ext uri="{BB962C8B-B14F-4D97-AF65-F5344CB8AC3E}">
        <p14:creationId xmlns:p14="http://schemas.microsoft.com/office/powerpoint/2010/main" val="28321606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43</a:t>
            </a:fld>
            <a:endParaRPr lang="en-US"/>
          </a:p>
        </p:txBody>
      </p:sp>
    </p:spTree>
    <p:extLst>
      <p:ext uri="{BB962C8B-B14F-4D97-AF65-F5344CB8AC3E}">
        <p14:creationId xmlns:p14="http://schemas.microsoft.com/office/powerpoint/2010/main" val="739044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44</a:t>
            </a:fld>
            <a:endParaRPr lang="en-US"/>
          </a:p>
        </p:txBody>
      </p:sp>
    </p:spTree>
    <p:extLst>
      <p:ext uri="{BB962C8B-B14F-4D97-AF65-F5344CB8AC3E}">
        <p14:creationId xmlns:p14="http://schemas.microsoft.com/office/powerpoint/2010/main" val="7045936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45</a:t>
            </a:fld>
            <a:endParaRPr lang="en-US"/>
          </a:p>
        </p:txBody>
      </p:sp>
    </p:spTree>
    <p:extLst>
      <p:ext uri="{BB962C8B-B14F-4D97-AF65-F5344CB8AC3E}">
        <p14:creationId xmlns:p14="http://schemas.microsoft.com/office/powerpoint/2010/main" val="29906722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46</a:t>
            </a:fld>
            <a:endParaRPr lang="en-US"/>
          </a:p>
        </p:txBody>
      </p:sp>
    </p:spTree>
    <p:extLst>
      <p:ext uri="{BB962C8B-B14F-4D97-AF65-F5344CB8AC3E}">
        <p14:creationId xmlns:p14="http://schemas.microsoft.com/office/powerpoint/2010/main" val="2342514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47</a:t>
            </a:fld>
            <a:endParaRPr lang="en-US"/>
          </a:p>
        </p:txBody>
      </p:sp>
    </p:spTree>
    <p:extLst>
      <p:ext uri="{BB962C8B-B14F-4D97-AF65-F5344CB8AC3E}">
        <p14:creationId xmlns:p14="http://schemas.microsoft.com/office/powerpoint/2010/main" val="22911181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48</a:t>
            </a:fld>
            <a:endParaRPr lang="en-US"/>
          </a:p>
        </p:txBody>
      </p:sp>
    </p:spTree>
    <p:extLst>
      <p:ext uri="{BB962C8B-B14F-4D97-AF65-F5344CB8AC3E}">
        <p14:creationId xmlns:p14="http://schemas.microsoft.com/office/powerpoint/2010/main" val="9056050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49</a:t>
            </a:fld>
            <a:endParaRPr lang="en-US"/>
          </a:p>
        </p:txBody>
      </p:sp>
    </p:spTree>
    <p:extLst>
      <p:ext uri="{BB962C8B-B14F-4D97-AF65-F5344CB8AC3E}">
        <p14:creationId xmlns:p14="http://schemas.microsoft.com/office/powerpoint/2010/main" val="19830324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God Save The Queen </a:t>
            </a:r>
          </a:p>
          <a:p>
            <a:pPr algn="l"/>
            <a:r>
              <a:rPr lang="en-US" dirty="0"/>
              <a:t>Nursery Rhymes </a:t>
            </a:r>
          </a:p>
          <a:p>
            <a:pPr algn="l"/>
            <a:r>
              <a:rPr lang="en-US" dirty="0"/>
              <a:t>Christmas Carols </a:t>
            </a:r>
          </a:p>
          <a:p>
            <a:pPr algn="l"/>
            <a:endParaRPr lang="en-US" dirty="0"/>
          </a:p>
          <a:p>
            <a:pPr algn="l"/>
            <a:r>
              <a:rPr lang="en-US" sz="1200" dirty="0"/>
              <a:t>Row Row Row Your Boat</a:t>
            </a:r>
          </a:p>
          <a:p>
            <a:pPr algn="l"/>
            <a:r>
              <a:rPr lang="en-US" sz="1200" dirty="0"/>
              <a:t>The Wheels on the Bus</a:t>
            </a:r>
          </a:p>
          <a:p>
            <a:pPr algn="l"/>
            <a:r>
              <a:rPr lang="en-US" sz="1200" dirty="0"/>
              <a:t>A Sailor Went To Sea</a:t>
            </a:r>
          </a:p>
          <a:p>
            <a:pPr algn="l"/>
            <a:r>
              <a:rPr lang="en-US" sz="1200" dirty="0"/>
              <a:t>Hush, Little Baby</a:t>
            </a:r>
          </a:p>
          <a:p>
            <a:pPr algn="l"/>
            <a:r>
              <a:rPr lang="en-US" sz="1200" dirty="0"/>
              <a:t>If You’re Happy and You Know It</a:t>
            </a:r>
          </a:p>
          <a:p>
            <a:pPr algn="l"/>
            <a:endParaRPr lang="en-US" sz="1200" dirty="0"/>
          </a:p>
          <a:p>
            <a:pPr algn="l"/>
            <a:r>
              <a:rPr lang="en-US" sz="1200" dirty="0"/>
              <a:t>Scarborough Fair</a:t>
            </a:r>
          </a:p>
          <a:p>
            <a:pPr algn="l"/>
            <a:r>
              <a:rPr lang="en-US" sz="1200" dirty="0"/>
              <a:t>Amazing Grace</a:t>
            </a:r>
          </a:p>
          <a:p>
            <a:pPr algn="l"/>
            <a:r>
              <a:rPr lang="en-US" sz="1200" dirty="0"/>
              <a:t>Mack The Knife</a:t>
            </a:r>
          </a:p>
          <a:p>
            <a:pPr algn="l"/>
            <a:r>
              <a:rPr lang="en-US" sz="1200" dirty="0"/>
              <a:t>English</a:t>
            </a:r>
            <a:r>
              <a:rPr lang="en-GB" sz="1200" dirty="0"/>
              <a:t> National Anthem</a:t>
            </a:r>
            <a:endParaRPr lang="en-US" sz="1200" dirty="0"/>
          </a:p>
          <a:p>
            <a:pPr algn="l"/>
            <a:r>
              <a:rPr lang="en-US" sz="1200" dirty="0"/>
              <a:t>Man of Constant Sorrow</a:t>
            </a:r>
          </a:p>
          <a:p>
            <a:pPr algn="l"/>
            <a:endParaRPr lang="en-US" sz="1200" dirty="0"/>
          </a:p>
          <a:p>
            <a:pPr algn="l"/>
            <a:r>
              <a:rPr lang="en-US" sz="1200" dirty="0"/>
              <a:t>Deck The Halls</a:t>
            </a:r>
          </a:p>
          <a:p>
            <a:pPr algn="l"/>
            <a:r>
              <a:rPr lang="en-US" sz="1200" dirty="0"/>
              <a:t>Silent Night</a:t>
            </a:r>
          </a:p>
          <a:p>
            <a:pPr algn="l"/>
            <a:r>
              <a:rPr lang="en-US" sz="1200" dirty="0"/>
              <a:t>God Rest Ye Merry Gentlemen</a:t>
            </a:r>
          </a:p>
          <a:p>
            <a:pPr algn="l"/>
            <a:r>
              <a:rPr lang="en-US" sz="1200" dirty="0"/>
              <a:t>While Shepherds Watched</a:t>
            </a:r>
          </a:p>
          <a:p>
            <a:pPr algn="l"/>
            <a:endParaRPr lang="en-US" sz="1200" dirty="0"/>
          </a:p>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50</a:t>
            </a:fld>
            <a:endParaRPr lang="en-US"/>
          </a:p>
        </p:txBody>
      </p:sp>
    </p:spTree>
    <p:extLst>
      <p:ext uri="{BB962C8B-B14F-4D97-AF65-F5344CB8AC3E}">
        <p14:creationId xmlns:p14="http://schemas.microsoft.com/office/powerpoint/2010/main" val="35968319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God Save The Queen </a:t>
            </a:r>
          </a:p>
          <a:p>
            <a:r>
              <a:rPr lang="en-US" dirty="0"/>
              <a:t>Nursery Rhymes </a:t>
            </a:r>
          </a:p>
          <a:p>
            <a:r>
              <a:rPr lang="en-US" dirty="0"/>
              <a:t>Christmas Carols </a:t>
            </a:r>
          </a:p>
        </p:txBody>
      </p:sp>
      <p:sp>
        <p:nvSpPr>
          <p:cNvPr id="4" name="Slide Number Placeholder 3"/>
          <p:cNvSpPr>
            <a:spLocks noGrp="1"/>
          </p:cNvSpPr>
          <p:nvPr>
            <p:ph type="sldNum" sz="quarter" idx="5"/>
          </p:nvPr>
        </p:nvSpPr>
        <p:spPr/>
        <p:txBody>
          <a:bodyPr/>
          <a:lstStyle/>
          <a:p>
            <a:fld id="{E6CEA5E5-9EE6-984F-B9E0-FAB4E3B5DA47}" type="slidenum">
              <a:rPr lang="en-US" smtClean="0"/>
              <a:t>51</a:t>
            </a:fld>
            <a:endParaRPr lang="en-US"/>
          </a:p>
        </p:txBody>
      </p:sp>
    </p:spTree>
    <p:extLst>
      <p:ext uri="{BB962C8B-B14F-4D97-AF65-F5344CB8AC3E}">
        <p14:creationId xmlns:p14="http://schemas.microsoft.com/office/powerpoint/2010/main" val="16658170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Basically, two contrasting sections. </a:t>
            </a:r>
          </a:p>
          <a:p>
            <a:endParaRPr lang="en-US" dirty="0"/>
          </a:p>
          <a:p>
            <a:r>
              <a:rPr lang="en-US" dirty="0"/>
              <a:t>Example – Empire Ants, The Gorillaz: https://</a:t>
            </a:r>
            <a:r>
              <a:rPr lang="en-US" dirty="0" err="1"/>
              <a:t>open.spotify.com</a:t>
            </a:r>
            <a:r>
              <a:rPr lang="en-US" dirty="0"/>
              <a:t>/track/3a6PN6BRB8PP3ms48s7kU1?si=OWWgXq6SQ4mC1WaN702tMA</a:t>
            </a:r>
          </a:p>
          <a:p>
            <a:endParaRPr lang="en-US" dirty="0"/>
          </a:p>
          <a:p>
            <a:r>
              <a:rPr lang="en-US" dirty="0"/>
              <a:t>Faithless – Insomnia: https://</a:t>
            </a:r>
            <a:r>
              <a:rPr lang="en-US" dirty="0" err="1"/>
              <a:t>open.spotify.com</a:t>
            </a:r>
            <a:r>
              <a:rPr lang="en-US" dirty="0"/>
              <a:t>/track/3dX6WDwnHwYzB5t754oB4T?si=EZQM2Qv6RpSzHdf42hHyXQ</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52</a:t>
            </a:fld>
            <a:endParaRPr lang="en-US"/>
          </a:p>
        </p:txBody>
      </p:sp>
    </p:spTree>
    <p:extLst>
      <p:ext uri="{BB962C8B-B14F-4D97-AF65-F5344CB8AC3E}">
        <p14:creationId xmlns:p14="http://schemas.microsoft.com/office/powerpoint/2010/main" val="3659741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a:p>
            <a:pPr algn="l"/>
            <a:r>
              <a:rPr lang="en-US" sz="1200" i="1" dirty="0">
                <a:hlinkClick r:id="rId3"/>
              </a:rPr>
              <a:t>Yesterday – the Beatles (loosly) </a:t>
            </a:r>
          </a:p>
        </p:txBody>
      </p:sp>
      <p:sp>
        <p:nvSpPr>
          <p:cNvPr id="4" name="Slide Number Placeholder 3"/>
          <p:cNvSpPr>
            <a:spLocks noGrp="1"/>
          </p:cNvSpPr>
          <p:nvPr>
            <p:ph type="sldNum" sz="quarter" idx="5"/>
          </p:nvPr>
        </p:nvSpPr>
        <p:spPr/>
        <p:txBody>
          <a:bodyPr/>
          <a:lstStyle/>
          <a:p>
            <a:fld id="{E6CEA5E5-9EE6-984F-B9E0-FAB4E3B5DA47}" type="slidenum">
              <a:rPr lang="en-US" smtClean="0"/>
              <a:t>53</a:t>
            </a:fld>
            <a:endParaRPr lang="en-US"/>
          </a:p>
        </p:txBody>
      </p:sp>
    </p:spTree>
    <p:extLst>
      <p:ext uri="{BB962C8B-B14F-4D97-AF65-F5344CB8AC3E}">
        <p14:creationId xmlns:p14="http://schemas.microsoft.com/office/powerpoint/2010/main" val="10480088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a:p>
            <a:pPr algn="l"/>
            <a:r>
              <a:rPr lang="en-US" sz="1200" i="0" dirty="0">
                <a:hlinkClick r:id="rId3"/>
              </a:rPr>
              <a:t>Emerson Lake and Palmer – Hoedown: https://open.spotify.com/track/6X184uZotHv7RLogv2HJiu?si=FfrKswF1TEG4A7vqaqjxJA</a:t>
            </a:r>
          </a:p>
          <a:p>
            <a:pPr algn="l"/>
            <a:endParaRPr lang="en-GB" sz="1200" b="0" i="0" u="none" strike="noStrike" kern="1200" dirty="0">
              <a:solidFill>
                <a:schemeClr val="tx1"/>
              </a:solidFill>
              <a:effectLst/>
              <a:latin typeface="+mn-lt"/>
              <a:ea typeface="+mn-ea"/>
              <a:cs typeface="+mn-cs"/>
              <a:hlinkClick r:id="rId3"/>
            </a:endParaRPr>
          </a:p>
          <a:p>
            <a:pPr algn="l"/>
            <a:r>
              <a:rPr lang="en-GB" sz="1200" b="0" i="0" u="none" strike="noStrike" kern="1200" dirty="0">
                <a:solidFill>
                  <a:schemeClr val="tx1"/>
                </a:solidFill>
                <a:effectLst/>
                <a:latin typeface="+mn-lt"/>
                <a:ea typeface="+mn-ea"/>
                <a:cs typeface="+mn-cs"/>
                <a:hlinkClick r:id="rId3"/>
              </a:rPr>
              <a:t>Police – Every Breath: </a:t>
            </a:r>
            <a:endParaRPr lang="en-US" sz="1200" i="1" dirty="0">
              <a:hlinkClick r:id="rId3"/>
            </a:endParaRPr>
          </a:p>
          <a:p>
            <a:pPr algn="l"/>
            <a:r>
              <a:rPr lang="en-GB" sz="1200" b="0" i="0" u="none" strike="noStrike" kern="1200" dirty="0">
                <a:solidFill>
                  <a:schemeClr val="tx1"/>
                </a:solidFill>
                <a:effectLst/>
                <a:latin typeface="+mn-lt"/>
                <a:ea typeface="+mn-ea"/>
                <a:cs typeface="+mn-cs"/>
              </a:rPr>
              <a:t>AB(my poor heart) A C(since you’ve gone) ABA </a:t>
            </a:r>
          </a:p>
          <a:p>
            <a:pPr algn="l"/>
            <a:endParaRPr lang="en-GB" sz="1200" b="0" i="0" u="none" strike="noStrike" kern="1200" dirty="0">
              <a:solidFill>
                <a:schemeClr val="tx1"/>
              </a:solidFill>
              <a:effectLst/>
              <a:latin typeface="+mn-lt"/>
              <a:ea typeface="+mn-ea"/>
              <a:cs typeface="+mn-cs"/>
              <a:hlinkClick r:id="rId3"/>
            </a:endParaRPr>
          </a:p>
          <a:p>
            <a:pPr algn="l"/>
            <a:r>
              <a:rPr lang="en-US" sz="1200" i="0" dirty="0">
                <a:hlinkClick r:id="rId3"/>
              </a:rPr>
              <a:t>Focus – Hocus Pocus: https://open.spotify.com/track/6iZtDWu3FTuxu7AprIqA3Y?si=0ThwM4h2TPur-1t6JDC-4w</a:t>
            </a:r>
          </a:p>
          <a:p>
            <a:pPr algn="l"/>
            <a:r>
              <a:rPr lang="en-GB" sz="1200" b="0" i="0" u="none" strike="noStrike" kern="1200" dirty="0" err="1">
                <a:solidFill>
                  <a:schemeClr val="tx1"/>
                </a:solidFill>
                <a:effectLst/>
                <a:latin typeface="+mn-lt"/>
                <a:ea typeface="+mn-ea"/>
                <a:cs typeface="+mn-cs"/>
                <a:hlinkClick r:id="rId3"/>
              </a:rPr>
              <a:t>A</a:t>
            </a:r>
            <a:r>
              <a:rPr lang="en-GB" sz="1200" b="0" i="0" u="none" strike="noStrike" kern="1200" dirty="0" err="1">
                <a:solidFill>
                  <a:schemeClr val="tx1"/>
                </a:solidFill>
                <a:effectLst/>
                <a:latin typeface="+mn-lt"/>
                <a:ea typeface="+mn-ea"/>
                <a:cs typeface="+mn-cs"/>
              </a:rPr>
              <a:t>babacabadaeaba</a:t>
            </a:r>
            <a:endParaRPr lang="en-GB" sz="1200" b="0" i="0" u="none" strike="noStrike" kern="1200" dirty="0">
              <a:solidFill>
                <a:schemeClr val="tx1"/>
              </a:solidFill>
              <a:effectLst/>
              <a:latin typeface="+mn-lt"/>
              <a:ea typeface="+mn-ea"/>
              <a:cs typeface="+mn-cs"/>
            </a:endParaRPr>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54</a:t>
            </a:fld>
            <a:endParaRPr lang="en-US"/>
          </a:p>
        </p:txBody>
      </p:sp>
    </p:spTree>
    <p:extLst>
      <p:ext uri="{BB962C8B-B14F-4D97-AF65-F5344CB8AC3E}">
        <p14:creationId xmlns:p14="http://schemas.microsoft.com/office/powerpoint/2010/main" val="416042765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GO THROUGH THE SLIDES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a:p>
            <a:pPr algn="l"/>
            <a:r>
              <a:rPr lang="en-US" sz="1200" i="1" dirty="0">
                <a:hlinkClick r:id="rId3"/>
              </a:rPr>
              <a:t>Van Halen – Jump </a:t>
            </a:r>
          </a:p>
        </p:txBody>
      </p:sp>
      <p:sp>
        <p:nvSpPr>
          <p:cNvPr id="4" name="Slide Number Placeholder 3"/>
          <p:cNvSpPr>
            <a:spLocks noGrp="1"/>
          </p:cNvSpPr>
          <p:nvPr>
            <p:ph type="sldNum" sz="quarter" idx="5"/>
          </p:nvPr>
        </p:nvSpPr>
        <p:spPr/>
        <p:txBody>
          <a:bodyPr/>
          <a:lstStyle/>
          <a:p>
            <a:fld id="{E6CEA5E5-9EE6-984F-B9E0-FAB4E3B5DA47}" type="slidenum">
              <a:rPr lang="en-US" smtClean="0"/>
              <a:t>55</a:t>
            </a:fld>
            <a:endParaRPr lang="en-US"/>
          </a:p>
        </p:txBody>
      </p:sp>
    </p:spTree>
    <p:extLst>
      <p:ext uri="{BB962C8B-B14F-4D97-AF65-F5344CB8AC3E}">
        <p14:creationId xmlns:p14="http://schemas.microsoft.com/office/powerpoint/2010/main" val="36061146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hlinkClick r:id="rId3"/>
              </a:rPr>
              <a:t>Van Halen – Jump </a:t>
            </a:r>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56</a:t>
            </a:fld>
            <a:endParaRPr lang="en-US"/>
          </a:p>
        </p:txBody>
      </p:sp>
    </p:spTree>
    <p:extLst>
      <p:ext uri="{BB962C8B-B14F-4D97-AF65-F5344CB8AC3E}">
        <p14:creationId xmlns:p14="http://schemas.microsoft.com/office/powerpoint/2010/main" val="2979738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57</a:t>
            </a:fld>
            <a:endParaRPr lang="en-US"/>
          </a:p>
        </p:txBody>
      </p:sp>
    </p:spTree>
    <p:extLst>
      <p:ext uri="{BB962C8B-B14F-4D97-AF65-F5344CB8AC3E}">
        <p14:creationId xmlns:p14="http://schemas.microsoft.com/office/powerpoint/2010/main" val="57582511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58</a:t>
            </a:fld>
            <a:endParaRPr lang="en-US"/>
          </a:p>
        </p:txBody>
      </p:sp>
    </p:spTree>
    <p:extLst>
      <p:ext uri="{BB962C8B-B14F-4D97-AF65-F5344CB8AC3E}">
        <p14:creationId xmlns:p14="http://schemas.microsoft.com/office/powerpoint/2010/main" val="33002171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Jump – Van Halen: https://</a:t>
            </a:r>
            <a:r>
              <a:rPr lang="en-US" sz="1200" dirty="0" err="1"/>
              <a:t>open.spotify.com</a:t>
            </a:r>
            <a:r>
              <a:rPr lang="en-US" sz="1200" dirty="0"/>
              <a:t>/track/6Fba9RZtC6vTY814JToDtP?si=to1c5EORSdqK9mmtCSYOfA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 A1 – B “Can’t you see” - A2 – (LONG SECTION, not quite by the rules)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59</a:t>
            </a:fld>
            <a:endParaRPr lang="en-US"/>
          </a:p>
        </p:txBody>
      </p:sp>
    </p:spTree>
    <p:extLst>
      <p:ext uri="{BB962C8B-B14F-4D97-AF65-F5344CB8AC3E}">
        <p14:creationId xmlns:p14="http://schemas.microsoft.com/office/powerpoint/2010/main" val="272998770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60</a:t>
            </a:fld>
            <a:endParaRPr lang="en-US"/>
          </a:p>
        </p:txBody>
      </p:sp>
    </p:spTree>
    <p:extLst>
      <p:ext uri="{BB962C8B-B14F-4D97-AF65-F5344CB8AC3E}">
        <p14:creationId xmlns:p14="http://schemas.microsoft.com/office/powerpoint/2010/main" val="411626851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61</a:t>
            </a:fld>
            <a:endParaRPr lang="en-US"/>
          </a:p>
        </p:txBody>
      </p:sp>
    </p:spTree>
    <p:extLst>
      <p:ext uri="{BB962C8B-B14F-4D97-AF65-F5344CB8AC3E}">
        <p14:creationId xmlns:p14="http://schemas.microsoft.com/office/powerpoint/2010/main" val="35438529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62</a:t>
            </a:fld>
            <a:endParaRPr lang="en-US"/>
          </a:p>
        </p:txBody>
      </p:sp>
    </p:spTree>
    <p:extLst>
      <p:ext uri="{BB962C8B-B14F-4D97-AF65-F5344CB8AC3E}">
        <p14:creationId xmlns:p14="http://schemas.microsoft.com/office/powerpoint/2010/main" val="68953506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63</a:t>
            </a:fld>
            <a:endParaRPr lang="en-US"/>
          </a:p>
        </p:txBody>
      </p:sp>
    </p:spTree>
    <p:extLst>
      <p:ext uri="{BB962C8B-B14F-4D97-AF65-F5344CB8AC3E}">
        <p14:creationId xmlns:p14="http://schemas.microsoft.com/office/powerpoint/2010/main" val="406659601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a:p>
            <a:pPr algn="l"/>
            <a:r>
              <a:rPr lang="en-US" sz="1200" i="1" dirty="0">
                <a:hlinkClick r:id="rId3"/>
              </a:rPr>
              <a:t>Daft Punk – Harder, Better Stronger, Faster - https://open.spotify.com/track/5W3cjX2J3tjhG8zb6u0qHn?si=vXOjZ7AyQzOG5TcM4jXdug</a:t>
            </a:r>
          </a:p>
          <a:p>
            <a:pPr algn="l"/>
            <a:endParaRPr lang="en-US" sz="1200" i="1" dirty="0">
              <a:hlinkClick r:id="rId3"/>
            </a:endParaRPr>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64</a:t>
            </a:fld>
            <a:endParaRPr lang="en-US"/>
          </a:p>
        </p:txBody>
      </p:sp>
    </p:spTree>
    <p:extLst>
      <p:ext uri="{BB962C8B-B14F-4D97-AF65-F5344CB8AC3E}">
        <p14:creationId xmlns:p14="http://schemas.microsoft.com/office/powerpoint/2010/main" val="122198883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65</a:t>
            </a:fld>
            <a:endParaRPr lang="en-US"/>
          </a:p>
        </p:txBody>
      </p:sp>
    </p:spTree>
    <p:extLst>
      <p:ext uri="{BB962C8B-B14F-4D97-AF65-F5344CB8AC3E}">
        <p14:creationId xmlns:p14="http://schemas.microsoft.com/office/powerpoint/2010/main" val="253494088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 compound ternary form each section is a dance movement in binary form (two sub-sections which are each repeated) and a contrasting trio movement also in binary form with repeats. </a:t>
            </a:r>
            <a:r>
              <a:rPr lang="en-US" sz="1200" dirty="0">
                <a:hlinkClick r:id="rId3"/>
              </a:rPr>
              <a:t>http://teoria.com/en/tutorials/forms/ternary/04-compound.php</a:t>
            </a:r>
            <a:endParaRPr lang="en-US" sz="1200" dirty="0"/>
          </a:p>
          <a:p>
            <a:pPr algn="l"/>
            <a:endParaRPr lang="en-US" sz="1200" i="1" dirty="0">
              <a:hlinkClick r:id="rId3"/>
            </a:endParaRPr>
          </a:p>
        </p:txBody>
      </p:sp>
      <p:sp>
        <p:nvSpPr>
          <p:cNvPr id="4" name="Slide Number Placeholder 3"/>
          <p:cNvSpPr>
            <a:spLocks noGrp="1"/>
          </p:cNvSpPr>
          <p:nvPr>
            <p:ph type="sldNum" sz="quarter" idx="5"/>
          </p:nvPr>
        </p:nvSpPr>
        <p:spPr/>
        <p:txBody>
          <a:bodyPr/>
          <a:lstStyle/>
          <a:p>
            <a:fld id="{E6CEA5E5-9EE6-984F-B9E0-FAB4E3B5DA47}" type="slidenum">
              <a:rPr lang="en-US" smtClean="0"/>
              <a:t>66</a:t>
            </a:fld>
            <a:endParaRPr lang="en-US"/>
          </a:p>
        </p:txBody>
      </p:sp>
    </p:spTree>
    <p:extLst>
      <p:ext uri="{BB962C8B-B14F-4D97-AF65-F5344CB8AC3E}">
        <p14:creationId xmlns:p14="http://schemas.microsoft.com/office/powerpoint/2010/main" val="427161151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Examples: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Contrapuntal Composition Techniques:</a:t>
            </a:r>
          </a:p>
          <a:p>
            <a:pPr algn="l"/>
            <a:r>
              <a:rPr lang="en-US" sz="1200" dirty="0"/>
              <a:t>The Canon </a:t>
            </a:r>
          </a:p>
          <a:p>
            <a:pPr algn="l"/>
            <a:r>
              <a:rPr lang="en-US" sz="1200" dirty="0"/>
              <a:t>The Intervention </a:t>
            </a:r>
          </a:p>
          <a:p>
            <a:pPr algn="l"/>
            <a:r>
              <a:rPr lang="en-US" sz="1200" dirty="0"/>
              <a:t>The Fugue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Song Structure is different </a:t>
            </a:r>
          </a:p>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67</a:t>
            </a:fld>
            <a:endParaRPr lang="en-US"/>
          </a:p>
        </p:txBody>
      </p:sp>
    </p:spTree>
    <p:extLst>
      <p:ext uri="{BB962C8B-B14F-4D97-AF65-F5344CB8AC3E}">
        <p14:creationId xmlns:p14="http://schemas.microsoft.com/office/powerpoint/2010/main" val="56461718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68</a:t>
            </a:fld>
            <a:endParaRPr lang="en-US"/>
          </a:p>
        </p:txBody>
      </p:sp>
    </p:spTree>
    <p:extLst>
      <p:ext uri="{BB962C8B-B14F-4D97-AF65-F5344CB8AC3E}">
        <p14:creationId xmlns:p14="http://schemas.microsoft.com/office/powerpoint/2010/main" val="420783303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69</a:t>
            </a:fld>
            <a:endParaRPr lang="en-US"/>
          </a:p>
        </p:txBody>
      </p:sp>
    </p:spTree>
    <p:extLst>
      <p:ext uri="{BB962C8B-B14F-4D97-AF65-F5344CB8AC3E}">
        <p14:creationId xmlns:p14="http://schemas.microsoft.com/office/powerpoint/2010/main" val="298454549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CEA5E5-9EE6-984F-B9E0-FAB4E3B5DA47}" type="slidenum">
              <a:rPr lang="en-US" smtClean="0"/>
              <a:t>70</a:t>
            </a:fld>
            <a:endParaRPr lang="en-US"/>
          </a:p>
        </p:txBody>
      </p:sp>
    </p:spTree>
    <p:extLst>
      <p:ext uri="{BB962C8B-B14F-4D97-AF65-F5344CB8AC3E}">
        <p14:creationId xmlns:p14="http://schemas.microsoft.com/office/powerpoint/2010/main" val="2915321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January 26, 2022</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591812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January 26, 2022</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36608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January 26, 2022</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83293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January 26, 2022</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09678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January 26, 2022</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9638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January 26, 2022</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323608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January 26, 2022</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58537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January 26, 2022</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944576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January 26, 2022</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102639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January 26, 2022</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96235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January 26, 2022</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28378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Wednesday, January 26, 2022</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874658346"/>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gif"/></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ollinsdictionary.com/word-lists/music-types-of-composition"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hyperlink" Target="https://en.wikipedia.org/wiki/List_of_music_styl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slideLayout" Target="../slideLayouts/slideLayout2.xml"/><Relationship Id="rId1" Type="http://schemas.openxmlformats.org/officeDocument/2006/relationships/video" Target="https://www.youtube.com/embed/yoAbXwr3qkg?start=64&amp;feature=oembed" TargetMode="External"/><Relationship Id="rId4" Type="http://schemas.openxmlformats.org/officeDocument/2006/relationships/image" Target="../media/image4.jpeg"/></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news.harvard.edu/gazette/story/2019/11/new-harvard-study-establishes-music-is-universa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books.google.co.uk/books?id=nZ-TetwzVcIC&amp;printsec=frontcover&amp;dq=computer+music+tutorial&amp;source=bl&amp;ots=BbQtijwr6x&amp;sig=NcUr_8kMGDYOEgPKphxId-X9lKk&amp;hl=en&amp;ei=82-JTcCCAYGatgehne3cDQ&amp;sa=X&amp;oi=book_result&amp;ct=result&amp;redir_esc=y#v=onepage&amp;q&amp;f=false" TargetMode="External"/><Relationship Id="rId4" Type="http://schemas.openxmlformats.org/officeDocument/2006/relationships/image" Target="../media/image12.jpg"/></Relationships>
</file>

<file path=ppt/slides/_rels/slide21.xml.rels><?xml version="1.0" encoding="UTF-8" standalone="yes"?>
<Relationships xmlns="http://schemas.openxmlformats.org/package/2006/relationships"><Relationship Id="rId3" Type="http://schemas.openxmlformats.org/officeDocument/2006/relationships/hyperlink" Target="https://www.schoolofcomposition.com/how-to-get-better-at-music-compositio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hyperlink" Target="https://www.schoolofcomposition.com/how-to-get-better-at-music-compositio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earmaster.com/" TargetMode="External"/><Relationship Id="rId7"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trainer.thetamusic.com/" TargetMode="External"/><Relationship Id="rId5" Type="http://schemas.openxmlformats.org/officeDocument/2006/relationships/hyperlink" Target="http://thepracticeroom.net/exercises-main.php" TargetMode="External"/><Relationship Id="rId4" Type="http://schemas.openxmlformats.org/officeDocument/2006/relationships/hyperlink" Target="https://www.musictheory.net/exercises/not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news.harvard.edu/gazette/story/2019/11/new-harvard-study-establishes-music-is-universa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artofcomposing.com/author/jonbrantingha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3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hyperlink" Target="https://musescore.org/en"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28.jpg"/><Relationship Id="rId4" Type="http://schemas.openxmlformats.org/officeDocument/2006/relationships/hyperlink" Target="https://www.scribd.com/doc/225904452/The-Study-of-Orchestration-3rd-Edition-by-Samuel-Adler"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britannica.com/art/musical-form"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britannica.com/art/musical-form"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monoskop.org/images/d/da/Schoenberg_Arnold_Fundamentals_of_Musical_Composition_no_OCR.pdf"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monoskop.org/images/d/da/Schoenberg_Arnold_Fundamentals_of_Musical_Composition_no_OCR.pdf"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monoskop.org/images/d/da/Schoenberg_Arnold_Fundamentals_of_Musical_Composition_no_OCR.pdf"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monoskop.org/images/d/da/Schoenberg_Arnold_Fundamentals_of_Musical_Composition_no_OCR.pdf"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monoskop.org/images/d/da/Schoenberg_Arnold_Fundamentals_of_Musical_Composition_no_OCR.pdf"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s://monoskop.org/images/d/da/Schoenberg_Arnold_Fundamentals_of_Musical_Composition_no_OCR.pdf"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teoria.com/en/tutorials/forms/binary/02-piece.php"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teoria.com/en/tutorials/forms/ternary/index.php"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54.xml.rels><?xml version="1.0" encoding="UTF-8" standalone="yes"?>
<Relationships xmlns="http://schemas.openxmlformats.org/package/2006/relationships"><Relationship Id="rId3" Type="http://schemas.openxmlformats.org/officeDocument/2006/relationships/hyperlink" Target="http://teoria.com/en/tutorials/forms/rondo/"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teoria.com/en/tutorials/forms/sonata/"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soundcloud.com/benjamin-dunnett/a-time-to-love"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hyperlink" Target="http://teoria.com/en/tutorials/forms/variations/" TargetMode="External"/><Relationship Id="rId5" Type="http://schemas.openxmlformats.org/officeDocument/2006/relationships/hyperlink" Target="https://www.youtube.com/watch?v=1EIE78D0m1g" TargetMode="External"/><Relationship Id="rId4" Type="http://schemas.openxmlformats.org/officeDocument/2006/relationships/hyperlink" Target="https://www.youtube.com/watch?v=-5Wm_MFnAto" TargetMode="Externa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40.jpg"/><Relationship Id="rId7" Type="http://schemas.openxmlformats.org/officeDocument/2006/relationships/image" Target="../media/image44.jpg"/><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image" Target="../media/image43.jpg"/><Relationship Id="rId5" Type="http://schemas.openxmlformats.org/officeDocument/2006/relationships/image" Target="../media/image42.jpg"/><Relationship Id="rId4" Type="http://schemas.openxmlformats.org/officeDocument/2006/relationships/image" Target="../media/image41.jpg"/></Relationships>
</file>

<file path=ppt/slides/_rels/slide6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7A20C9C2-0D49-4F77-8D95-43F4EDDC1F2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0"/>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1" name="Rectangle 10">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92000" y="-3"/>
            <a:ext cx="9000000"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B546A-363C-D84E-B509-C8ECB4B6FE8B}"/>
              </a:ext>
            </a:extLst>
          </p:cNvPr>
          <p:cNvSpPr>
            <a:spLocks noGrp="1"/>
          </p:cNvSpPr>
          <p:nvPr>
            <p:ph type="ctrTitle"/>
          </p:nvPr>
        </p:nvSpPr>
        <p:spPr>
          <a:xfrm>
            <a:off x="6203951" y="549275"/>
            <a:ext cx="5437187" cy="2986234"/>
          </a:xfrm>
        </p:spPr>
        <p:txBody>
          <a:bodyPr anchor="b">
            <a:normAutofit/>
          </a:bodyPr>
          <a:lstStyle/>
          <a:p>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Studio Project</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ADFM5032</a:t>
            </a:r>
          </a:p>
        </p:txBody>
      </p:sp>
      <p:sp>
        <p:nvSpPr>
          <p:cNvPr id="3" name="Subtitle 2">
            <a:extLst>
              <a:ext uri="{FF2B5EF4-FFF2-40B4-BE49-F238E27FC236}">
                <a16:creationId xmlns:a16="http://schemas.microsoft.com/office/drawing/2014/main" id="{A5642548-C8BC-0040-8707-7B9B44D4D166}"/>
              </a:ext>
            </a:extLst>
          </p:cNvPr>
          <p:cNvSpPr>
            <a:spLocks noGrp="1"/>
          </p:cNvSpPr>
          <p:nvPr>
            <p:ph type="subTitle" idx="1"/>
          </p:nvPr>
        </p:nvSpPr>
        <p:spPr>
          <a:xfrm>
            <a:off x="6203951" y="3827610"/>
            <a:ext cx="5437187" cy="2265216"/>
          </a:xfrm>
        </p:spPr>
        <p:txBody>
          <a:bodyPr>
            <a:normAutofit/>
          </a:bodyPr>
          <a:lstStyle/>
          <a:p>
            <a:r>
              <a:rPr lang="en-US" dirty="0">
                <a:solidFill>
                  <a:schemeClr val="tx1">
                    <a:alpha val="60000"/>
                  </a:schemeClr>
                </a:solidFill>
                <a:latin typeface="Open Sans Light" panose="020B0306030504020204" pitchFamily="34" charset="0"/>
                <a:ea typeface="Open Sans Light" panose="020B0306030504020204" pitchFamily="34" charset="0"/>
                <a:cs typeface="Open Sans Light" panose="020B0306030504020204" pitchFamily="34" charset="0"/>
              </a:rPr>
              <a:t>Week 1 </a:t>
            </a:r>
          </a:p>
        </p:txBody>
      </p:sp>
    </p:spTree>
    <p:extLst>
      <p:ext uri="{BB962C8B-B14F-4D97-AF65-F5344CB8AC3E}">
        <p14:creationId xmlns:p14="http://schemas.microsoft.com/office/powerpoint/2010/main" val="2616759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81867" y="245302"/>
            <a:ext cx="4270389" cy="6367396"/>
          </a:xfrm>
        </p:spPr>
        <p:txBody>
          <a:bodyPr anchor="t">
            <a:normAutofit fontScale="77500" lnSpcReduction="20000"/>
          </a:bodyPr>
          <a:lstStyle/>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Students explore creating a set of original compositions consisting of fixed media (i.e. acousmatic) work and/or electroacoustic (i.e. instrumental) composition.  </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This process is designed to enable students to become more familiar and proficient in contemporary studio-based composition tools, techniques and processes through the creation of the portfolio of original work.  </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The flexibility within the assignment criteria is designed to allow students to develop skills and knowledge within their specialist area of interest, i.e. working with sound synthesis, developing compositional tools (i.e. Pure Data) or writing for musical instruments. </a:t>
            </a: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8" y="4774801"/>
            <a:ext cx="7641102"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Module Aims</a:t>
            </a:r>
          </a:p>
        </p:txBody>
      </p:sp>
    </p:spTree>
    <p:extLst>
      <p:ext uri="{BB962C8B-B14F-4D97-AF65-F5344CB8AC3E}">
        <p14:creationId xmlns:p14="http://schemas.microsoft.com/office/powerpoint/2010/main" val="1886630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215454" y="278027"/>
            <a:ext cx="4119989" cy="6301946"/>
          </a:xfrm>
        </p:spPr>
        <p:txBody>
          <a:bodyPr anchor="t">
            <a:normAutofit/>
          </a:bodyPr>
          <a:lstStyle/>
          <a:p>
            <a:pPr marL="0" indent="0">
              <a:lnSpc>
                <a:spcPct val="100000"/>
              </a:lnSpc>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Upon the successful completion of this module, the student should be able to:</a:t>
            </a:r>
          </a:p>
          <a:p>
            <a:pPr lvl="0">
              <a:lnSpc>
                <a:spcPct val="10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Demonstrate a knowledge and understanding in the application of studio based compositional processes and techniques.  </a:t>
            </a:r>
          </a:p>
          <a:p>
            <a:pPr lvl="0">
              <a:lnSpc>
                <a:spcPct val="10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Develop and express compositional ideas through the composition of original and contemporary music. </a:t>
            </a:r>
          </a:p>
          <a:p>
            <a:pPr>
              <a:lnSpc>
                <a:spcPct val="10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Present new music for performance dissemination. </a:t>
            </a:r>
            <a:endParaRPr lang="en-US"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8" y="4774801"/>
            <a:ext cx="7641102"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Module Learning Outcomes</a:t>
            </a:r>
          </a:p>
        </p:txBody>
      </p:sp>
    </p:spTree>
    <p:extLst>
      <p:ext uri="{BB962C8B-B14F-4D97-AF65-F5344CB8AC3E}">
        <p14:creationId xmlns:p14="http://schemas.microsoft.com/office/powerpoint/2010/main" val="868264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44736" y="1343763"/>
            <a:ext cx="4406161" cy="5514237"/>
          </a:xfrm>
        </p:spPr>
        <p:txBody>
          <a:bodyPr anchor="t">
            <a:normAutofit/>
          </a:bodyPr>
          <a:lstStyle/>
          <a:p>
            <a:pPr marL="0" indent="0">
              <a:buNone/>
            </a:pPr>
            <a:r>
              <a:rPr lang="en-GB" sz="28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Create an original portfolio of compositions or recordings.</a:t>
            </a:r>
          </a:p>
          <a:p>
            <a:pPr marL="0" indent="0">
              <a:buNone/>
            </a:pPr>
            <a:endPar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lnSpc>
                <a:spcPct val="100000"/>
              </a:lnSpc>
              <a:buNone/>
            </a:pPr>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Minimum duration: </a:t>
            </a:r>
          </a:p>
          <a:p>
            <a:pPr marL="0" indent="0">
              <a:lnSpc>
                <a:spcPct val="100000"/>
              </a:lnSpc>
              <a:buNone/>
            </a:pPr>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20 minutes. </a:t>
            </a:r>
          </a:p>
          <a:p>
            <a:pPr marL="0" indent="0">
              <a:buNone/>
            </a:pPr>
            <a:endPar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8" y="4774801"/>
            <a:ext cx="7641102"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Assignment Brief</a:t>
            </a:r>
          </a:p>
        </p:txBody>
      </p:sp>
    </p:spTree>
    <p:extLst>
      <p:ext uri="{BB962C8B-B14F-4D97-AF65-F5344CB8AC3E}">
        <p14:creationId xmlns:p14="http://schemas.microsoft.com/office/powerpoint/2010/main" val="4198435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18770" y="1383708"/>
            <a:ext cx="4313356" cy="4090584"/>
          </a:xfrm>
        </p:spPr>
        <p:txBody>
          <a:bodyPr anchor="t">
            <a:normAutofit/>
          </a:bodyPr>
          <a:lstStyle/>
          <a:p>
            <a:pPr marL="0" indent="0">
              <a:buNone/>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Original compositions should explore a variety of techniques and approaches.  This may include, but is not limited to, Popular Music, Scoring and Writing for Instruments, Graphic Scores, Sonic Art, Acousmatic Composition, Multichannel-Loudspeaker Composition. </a:t>
            </a: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Assignment Brief</a:t>
            </a:r>
          </a:p>
        </p:txBody>
      </p:sp>
    </p:spTree>
    <p:extLst>
      <p:ext uri="{BB962C8B-B14F-4D97-AF65-F5344CB8AC3E}">
        <p14:creationId xmlns:p14="http://schemas.microsoft.com/office/powerpoint/2010/main" val="900255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07550" y="759923"/>
            <a:ext cx="4335796" cy="5338154"/>
          </a:xfrm>
        </p:spPr>
        <p:txBody>
          <a:bodyPr anchor="t">
            <a:normAutofit fontScale="92500"/>
          </a:bodyPr>
          <a:lstStyle/>
          <a:p>
            <a:pPr marL="0" indent="0">
              <a:buNone/>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Recording approaches and techniques explored may include Multitrack Recording, Stereo Microphone Techniques, Binaural Recording Techniques, Surround Sound Recording Techniques and Ambisonic Recording Techniques.  </a:t>
            </a:r>
          </a:p>
          <a:p>
            <a:pPr marL="0" indent="0">
              <a:buNone/>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You are encouraged to explore recording different types of original media which allows for contrasting recording techniques to be explored.</a:t>
            </a: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Assignment Brief</a:t>
            </a:r>
          </a:p>
        </p:txBody>
      </p:sp>
    </p:spTree>
    <p:extLst>
      <p:ext uri="{BB962C8B-B14F-4D97-AF65-F5344CB8AC3E}">
        <p14:creationId xmlns:p14="http://schemas.microsoft.com/office/powerpoint/2010/main" val="1512243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215100" y="435575"/>
            <a:ext cx="4120696" cy="5986849"/>
          </a:xfrm>
        </p:spPr>
        <p:txBody>
          <a:bodyPr anchor="t">
            <a:normAutofit/>
          </a:bodyPr>
          <a:lstStyle/>
          <a:p>
            <a:pPr marL="0" indent="0">
              <a:buNone/>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The submission must be supplemented by a document outlining the creative or technical process explored. Essential information includes:</a:t>
            </a:r>
          </a:p>
          <a:p>
            <a:pPr lvl="0"/>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Title of work.</a:t>
            </a:r>
          </a:p>
          <a:p>
            <a:pPr lvl="0"/>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Brief description of the creative process or approaches. </a:t>
            </a:r>
          </a:p>
          <a:p>
            <a:pPr lvl="0"/>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Brief description of the Methodology (e.g. recording techniques explored).</a:t>
            </a: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Assignment Brief</a:t>
            </a:r>
          </a:p>
        </p:txBody>
      </p:sp>
    </p:spTree>
    <p:extLst>
      <p:ext uri="{BB962C8B-B14F-4D97-AF65-F5344CB8AC3E}">
        <p14:creationId xmlns:p14="http://schemas.microsoft.com/office/powerpoint/2010/main" val="2260693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56870" y="1534959"/>
            <a:ext cx="4142988" cy="3788082"/>
          </a:xfrm>
        </p:spPr>
        <p:txBody>
          <a:bodyPr anchor="t">
            <a:normAutofit/>
          </a:bodyPr>
          <a:lstStyle/>
          <a:p>
            <a:pPr marL="0" indent="0">
              <a:buNone/>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The assignment and accompanying documentation must be submitted via USB drive or a file transfer service, e.g. OneDrive or WeTransfer.  </a:t>
            </a:r>
          </a:p>
          <a:p>
            <a:pPr marL="0" indent="0">
              <a:buNone/>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a:t>
            </a:r>
          </a:p>
          <a:p>
            <a:pPr marL="0" indent="0">
              <a:buNone/>
            </a:pP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Assignment Deadline: 12:00pm, 4</a:t>
            </a:r>
            <a:r>
              <a:rPr lang="en-GB" baseline="300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th</a:t>
            </a:r>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May, 2022</a:t>
            </a: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Assignment Brief</a:t>
            </a:r>
          </a:p>
        </p:txBody>
      </p:sp>
    </p:spTree>
    <p:extLst>
      <p:ext uri="{BB962C8B-B14F-4D97-AF65-F5344CB8AC3E}">
        <p14:creationId xmlns:p14="http://schemas.microsoft.com/office/powerpoint/2010/main" val="1324156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07550" y="805159"/>
            <a:ext cx="4335796" cy="5510705"/>
          </a:xfrm>
        </p:spPr>
        <p:txBody>
          <a:bodyPr anchor="t">
            <a:normAutofit/>
          </a:bodyPr>
          <a:lstStyle/>
          <a:p>
            <a:pPr lvl="0"/>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The portfolio should demonstrate a knowledge and understanding for a wide range of (compositional or recording) approaches and techniques.  </a:t>
            </a:r>
          </a:p>
          <a:p>
            <a:pPr lvl="0"/>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Original materials must be generated. </a:t>
            </a:r>
          </a:p>
          <a:p>
            <a:pPr lvl="0"/>
            <a:r>
              <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Execute industry standard techniques and approaches.  </a:t>
            </a:r>
          </a:p>
          <a:p>
            <a:pPr marL="0" indent="0">
              <a:buNone/>
            </a:pPr>
            <a:endPar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GB" sz="3200" b="1" dirty="0">
                <a:latin typeface="Open Sans SemiBold" panose="020B0606030504020204" pitchFamily="34" charset="0"/>
                <a:ea typeface="Open Sans SemiBold" panose="020B0606030504020204" pitchFamily="34" charset="0"/>
                <a:cs typeface="Open Sans SemiBold" panose="020B0606030504020204" pitchFamily="34" charset="0"/>
              </a:rPr>
              <a:t>Guidance specific to this assessment</a:t>
            </a:r>
            <a:r>
              <a:rPr lang="en-GB" sz="2800" b="1" dirty="0">
                <a:latin typeface="Open Sans SemiBold" panose="020B0606030504020204" pitchFamily="34" charset="0"/>
                <a:ea typeface="Open Sans SemiBold" panose="020B0606030504020204" pitchFamily="34" charset="0"/>
                <a:cs typeface="Open Sans SemiBold" panose="020B0606030504020204" pitchFamily="34" charset="0"/>
              </a:rPr>
              <a:t> </a:t>
            </a:r>
            <a:endParaRPr lang="en-US" sz="28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452513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07550" y="805159"/>
            <a:ext cx="4335796" cy="5510705"/>
          </a:xfrm>
        </p:spPr>
        <p:txBody>
          <a:bodyPr anchor="t">
            <a:normAutofit/>
          </a:bodyPr>
          <a:lstStyle/>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Dialogue Recording </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Stereo Recording Techniques</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Multitrack Recording Techniques</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Binaural Recording Techniques</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Surround Sound Recording Techniques </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Ambisonic Recording Techniques</a:t>
            </a: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3600" b="1" dirty="0">
                <a:latin typeface="Open Sans SemiBold" panose="020B0606030504020204" pitchFamily="34" charset="0"/>
                <a:ea typeface="Open Sans SemiBold" panose="020B0606030504020204" pitchFamily="34" charset="0"/>
                <a:cs typeface="Open Sans SemiBold" panose="020B0606030504020204" pitchFamily="34" charset="0"/>
              </a:rPr>
              <a:t>Recording Approaches Examples</a:t>
            </a:r>
          </a:p>
        </p:txBody>
      </p:sp>
    </p:spTree>
    <p:extLst>
      <p:ext uri="{BB962C8B-B14F-4D97-AF65-F5344CB8AC3E}">
        <p14:creationId xmlns:p14="http://schemas.microsoft.com/office/powerpoint/2010/main" val="3582275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07550" y="1261951"/>
            <a:ext cx="4335796" cy="5510705"/>
          </a:xfrm>
        </p:spPr>
        <p:txBody>
          <a:bodyPr anchor="t">
            <a:normAutofit/>
          </a:bodyPr>
          <a:lstStyle/>
          <a:p>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Music (what is music?)</a:t>
            </a:r>
          </a:p>
          <a:p>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Live Performance</a:t>
            </a:r>
          </a:p>
          <a:p>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Spoken Word </a:t>
            </a:r>
          </a:p>
          <a:p>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Narrative </a:t>
            </a:r>
          </a:p>
          <a:p>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Podcast </a:t>
            </a:r>
          </a:p>
          <a:p>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ASMR</a:t>
            </a:r>
          </a:p>
          <a:p>
            <a:r>
              <a:rPr lang="en-GB"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Other examples? </a:t>
            </a:r>
          </a:p>
          <a:p>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3600" b="1" dirty="0">
                <a:latin typeface="Open Sans SemiBold" panose="020B0606030504020204" pitchFamily="34" charset="0"/>
                <a:ea typeface="Open Sans SemiBold" panose="020B0606030504020204" pitchFamily="34" charset="0"/>
                <a:cs typeface="Open Sans SemiBold" panose="020B0606030504020204" pitchFamily="34" charset="0"/>
              </a:rPr>
              <a:t>Recorded Media Examples</a:t>
            </a:r>
          </a:p>
        </p:txBody>
      </p:sp>
    </p:spTree>
    <p:extLst>
      <p:ext uri="{BB962C8B-B14F-4D97-AF65-F5344CB8AC3E}">
        <p14:creationId xmlns:p14="http://schemas.microsoft.com/office/powerpoint/2010/main" val="1747924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98128" y="85344"/>
            <a:ext cx="4313234" cy="6772656"/>
          </a:xfrm>
        </p:spPr>
        <p:txBody>
          <a:bodyPr anchor="t">
            <a:normAutofit fontScale="70000" lnSpcReduction="20000"/>
          </a:bodyPr>
          <a:lstStyle/>
          <a:p>
            <a:pPr marL="0" indent="0">
              <a:lnSpc>
                <a:spcPct val="120000"/>
              </a:lnSpc>
              <a:buNone/>
            </a:pPr>
            <a:r>
              <a:rPr lang="en-GB" b="1" u="sng"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Traditional Styles of Composition: </a:t>
            </a:r>
          </a:p>
          <a:p>
            <a:pPr marL="0" indent="0">
              <a:lnSpc>
                <a:spcPct val="120000"/>
              </a:lnSpc>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https://www.collinsdictionary.com/word-lists/music-types-of-composition</a:t>
            </a:r>
            <a:endParaRPr lang="en-GB" sz="12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lnSpc>
                <a:spcPct val="120000"/>
              </a:lnSpc>
              <a:buNone/>
            </a:pPr>
            <a:r>
              <a:rPr lang="en-GB" b="1" u="sng"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Modern Styles of Composition: </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Popular Music: </a:t>
            </a: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https://en.wikipedia.org/wiki/List_of_music_styles</a:t>
            </a: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Instrumental Music/Music for Traditional Instruments</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Electroacoustic Music</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Soundscape Composition </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Acousmatic Music </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Multichannel Composition</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Graphic Scores </a:t>
            </a:r>
          </a:p>
          <a:p>
            <a:pPr>
              <a:lnSpc>
                <a:spcPct val="120000"/>
              </a:lnSpc>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Minimalism</a:t>
            </a:r>
          </a:p>
          <a:p>
            <a:pPr>
              <a:lnSpc>
                <a:spcPct val="120000"/>
              </a:lnSpc>
            </a:pPr>
            <a:r>
              <a:rPr lang="en-GB" dirty="0" err="1">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Algorhythmic</a:t>
            </a: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Composition</a:t>
            </a: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5"/>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3200" b="1" dirty="0">
                <a:latin typeface="Open Sans SemiBold" panose="020B0606030504020204" pitchFamily="34" charset="0"/>
                <a:ea typeface="Open Sans SemiBold" panose="020B0606030504020204" pitchFamily="34" charset="0"/>
                <a:cs typeface="Open Sans SemiBold" panose="020B0606030504020204" pitchFamily="34" charset="0"/>
              </a:rPr>
              <a:t>Compositional Approaches Examples</a:t>
            </a:r>
          </a:p>
        </p:txBody>
      </p:sp>
    </p:spTree>
    <p:extLst>
      <p:ext uri="{BB962C8B-B14F-4D97-AF65-F5344CB8AC3E}">
        <p14:creationId xmlns:p14="http://schemas.microsoft.com/office/powerpoint/2010/main" val="2098769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FDD4C-E06E-A640-9B14-AF7ED9FE3817}"/>
              </a:ext>
            </a:extLst>
          </p:cNvPr>
          <p:cNvSpPr>
            <a:spLocks noGrp="1"/>
          </p:cNvSpPr>
          <p:nvPr>
            <p:ph type="title"/>
          </p:nvPr>
        </p:nvSpPr>
        <p:spPr/>
        <p:txBody>
          <a:bodyPr>
            <a:normAutofit fontScale="90000"/>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John Cage </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4’33”</a:t>
            </a:r>
          </a:p>
        </p:txBody>
      </p:sp>
      <p:pic>
        <p:nvPicPr>
          <p:cNvPr id="5" name="Content Placeholder 4" descr="Text, letter&#10;&#10;Description automatically generated">
            <a:extLst>
              <a:ext uri="{FF2B5EF4-FFF2-40B4-BE49-F238E27FC236}">
                <a16:creationId xmlns:a16="http://schemas.microsoft.com/office/drawing/2014/main" id="{01B561ED-A1B1-774D-A005-9FD76D5A8F42}"/>
              </a:ext>
            </a:extLst>
          </p:cNvPr>
          <p:cNvPicPr>
            <a:picLocks noGrp="1" noChangeAspect="1"/>
          </p:cNvPicPr>
          <p:nvPr>
            <p:ph idx="1"/>
          </p:nvPr>
        </p:nvPicPr>
        <p:blipFill rotWithShape="1">
          <a:blip r:embed="rId3"/>
          <a:srcRect l="7833" t="10096" r="2349" b="3761"/>
          <a:stretch/>
        </p:blipFill>
        <p:spPr>
          <a:xfrm>
            <a:off x="7340600" y="30281"/>
            <a:ext cx="4851400" cy="6836385"/>
          </a:xfrm>
        </p:spPr>
      </p:pic>
      <p:pic>
        <p:nvPicPr>
          <p:cNvPr id="9" name="Online Media 8" descr="4'33&quot; by John Cage - John Cage Live at the Barbican - BBC Four Collections">
            <a:hlinkClick r:id="" action="ppaction://media"/>
            <a:extLst>
              <a:ext uri="{FF2B5EF4-FFF2-40B4-BE49-F238E27FC236}">
                <a16:creationId xmlns:a16="http://schemas.microsoft.com/office/drawing/2014/main" id="{B136B2A0-DC26-1D40-A350-BC2DC1DF0683}"/>
              </a:ext>
            </a:extLst>
          </p:cNvPr>
          <p:cNvPicPr>
            <a:picLocks noRot="1" noChangeAspect="1"/>
          </p:cNvPicPr>
          <p:nvPr>
            <a:videoFile r:link="rId1"/>
          </p:nvPr>
        </p:nvPicPr>
        <p:blipFill>
          <a:blip r:embed="rId4"/>
          <a:stretch>
            <a:fillRect/>
          </a:stretch>
        </p:blipFill>
        <p:spPr>
          <a:xfrm>
            <a:off x="114300" y="2260600"/>
            <a:ext cx="7164822" cy="4048125"/>
          </a:xfrm>
          <a:prstGeom prst="rect">
            <a:avLst/>
          </a:prstGeom>
          <a:ln w="22225">
            <a:solidFill>
              <a:schemeClr val="tx1"/>
            </a:solidFill>
          </a:ln>
        </p:spPr>
      </p:pic>
    </p:spTree>
    <p:extLst>
      <p:ext uri="{BB962C8B-B14F-4D97-AF65-F5344CB8AC3E}">
        <p14:creationId xmlns:p14="http://schemas.microsoft.com/office/powerpoint/2010/main" val="179091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CAD3557-F01E-F94D-A5AB-D5CE95EFA7E2}"/>
              </a:ext>
            </a:extLst>
          </p:cNvPr>
          <p:cNvPicPr>
            <a:picLocks noChangeAspect="1"/>
          </p:cNvPicPr>
          <p:nvPr/>
        </p:nvPicPr>
        <p:blipFill>
          <a:blip r:embed="rId2"/>
          <a:srcRect t="7812" b="7812"/>
          <a:stretch/>
        </p:blipFill>
        <p:spPr>
          <a:xfrm>
            <a:off x="20" y="0"/>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4" name="Rectangle 23">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3F0826C-E723-1B47-8108-DF21805FA386}"/>
              </a:ext>
            </a:extLst>
          </p:cNvPr>
          <p:cNvSpPr txBox="1">
            <a:spLocks/>
          </p:cNvSpPr>
          <p:nvPr/>
        </p:nvSpPr>
        <p:spPr>
          <a:xfrm>
            <a:off x="412410" y="-483821"/>
            <a:ext cx="3844050" cy="2887174"/>
          </a:xfrm>
          <a:prstGeom prst="rect">
            <a:avLst/>
          </a:prstGeom>
        </p:spPr>
        <p:txBody>
          <a:bodyPr vert="horz" wrap="square" lIns="0" tIns="0" rIns="0" bIns="0" rtlCol="0" anchor="b" anchorCtr="0">
            <a:normAutofit/>
          </a:bodyPr>
          <a:lst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a:lstStyle>
          <a:p>
            <a:pPr>
              <a:spcAft>
                <a:spcPts val="600"/>
              </a:spcAft>
            </a:pPr>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How Do You Compose Music?</a:t>
            </a:r>
          </a:p>
        </p:txBody>
      </p:sp>
      <p:sp>
        <p:nvSpPr>
          <p:cNvPr id="26" name="Rectangle 25">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0683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CAD3557-F01E-F94D-A5AB-D5CE95EFA7E2}"/>
              </a:ext>
            </a:extLst>
          </p:cNvPr>
          <p:cNvPicPr>
            <a:picLocks noChangeAspect="1"/>
          </p:cNvPicPr>
          <p:nvPr/>
        </p:nvPicPr>
        <p:blipFill>
          <a:blip r:embed="rId2"/>
          <a:srcRect t="7823" b="7823"/>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4" name="Rectangle 23">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3F0826C-E723-1B47-8108-DF21805FA386}"/>
              </a:ext>
            </a:extLst>
          </p:cNvPr>
          <p:cNvSpPr txBox="1">
            <a:spLocks/>
          </p:cNvSpPr>
          <p:nvPr/>
        </p:nvSpPr>
        <p:spPr>
          <a:xfrm>
            <a:off x="324088" y="-1164556"/>
            <a:ext cx="3452725" cy="2887174"/>
          </a:xfrm>
          <a:prstGeom prst="rect">
            <a:avLst/>
          </a:prstGeom>
        </p:spPr>
        <p:txBody>
          <a:bodyPr vert="horz" wrap="square" lIns="0" tIns="0" rIns="0" bIns="0" rtlCol="0" anchor="b" anchorCtr="0">
            <a:normAutofit/>
          </a:bodyPr>
          <a:lst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a:lstStyle>
          <a:p>
            <a:pPr>
              <a:spcAft>
                <a:spcPts val="600"/>
              </a:spcAft>
            </a:pPr>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Recording Sounds</a:t>
            </a:r>
          </a:p>
        </p:txBody>
      </p:sp>
      <p:sp>
        <p:nvSpPr>
          <p:cNvPr id="26" name="Rectangle 25">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5310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CAD3557-F01E-F94D-A5AB-D5CE95EFA7E2}"/>
              </a:ext>
            </a:extLst>
          </p:cNvPr>
          <p:cNvPicPr>
            <a:picLocks noChangeAspect="1"/>
          </p:cNvPicPr>
          <p:nvPr/>
        </p:nvPicPr>
        <p:blipFill>
          <a:blip r:embed="rId2"/>
          <a:srcRect t="7796" b="7796"/>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4" name="Rectangle 23">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3F0826C-E723-1B47-8108-DF21805FA386}"/>
              </a:ext>
            </a:extLst>
          </p:cNvPr>
          <p:cNvSpPr txBox="1">
            <a:spLocks/>
          </p:cNvSpPr>
          <p:nvPr/>
        </p:nvSpPr>
        <p:spPr>
          <a:xfrm>
            <a:off x="324088" y="-1164556"/>
            <a:ext cx="5148664" cy="2887174"/>
          </a:xfrm>
          <a:prstGeom prst="rect">
            <a:avLst/>
          </a:prstGeom>
        </p:spPr>
        <p:txBody>
          <a:bodyPr vert="horz" wrap="square" lIns="0" tIns="0" rIns="0" bIns="0" rtlCol="0" anchor="b" anchorCtr="0">
            <a:normAutofit/>
          </a:bodyPr>
          <a:lst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a:lstStyle>
          <a:p>
            <a:pPr>
              <a:spcAft>
                <a:spcPts val="600"/>
              </a:spcAft>
            </a:pPr>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Recording Studio as an Instrument</a:t>
            </a:r>
          </a:p>
        </p:txBody>
      </p:sp>
      <p:sp>
        <p:nvSpPr>
          <p:cNvPr id="26" name="Rectangle 25">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4435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with medium confidence">
            <a:extLst>
              <a:ext uri="{FF2B5EF4-FFF2-40B4-BE49-F238E27FC236}">
                <a16:creationId xmlns:a16="http://schemas.microsoft.com/office/drawing/2014/main" id="{CCAD3557-F01E-F94D-A5AB-D5CE95EFA7E2}"/>
              </a:ext>
            </a:extLst>
          </p:cNvPr>
          <p:cNvPicPr>
            <a:picLocks noChangeAspect="1"/>
          </p:cNvPicPr>
          <p:nvPr/>
        </p:nvPicPr>
        <p:blipFill rotWithShape="1">
          <a:blip r:embed="rId2"/>
          <a:srcRect t="23620" b="138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4" name="Rectangle 23">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3F0826C-E723-1B47-8108-DF21805FA386}"/>
              </a:ext>
            </a:extLst>
          </p:cNvPr>
          <p:cNvSpPr txBox="1">
            <a:spLocks/>
          </p:cNvSpPr>
          <p:nvPr/>
        </p:nvSpPr>
        <p:spPr>
          <a:xfrm>
            <a:off x="324088" y="-1164556"/>
            <a:ext cx="3452725" cy="2887174"/>
          </a:xfrm>
          <a:prstGeom prst="rect">
            <a:avLst/>
          </a:prstGeom>
        </p:spPr>
        <p:txBody>
          <a:bodyPr vert="horz" wrap="square" lIns="0" tIns="0" rIns="0" bIns="0" rtlCol="0" anchor="b" anchorCtr="0">
            <a:normAutofit/>
          </a:bodyPr>
          <a:lst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a:lstStyle>
          <a:p>
            <a:pPr>
              <a:spcAft>
                <a:spcPts val="600"/>
              </a:spcAft>
            </a:pPr>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Composing by Ear</a:t>
            </a:r>
          </a:p>
        </p:txBody>
      </p:sp>
      <p:sp>
        <p:nvSpPr>
          <p:cNvPr id="26" name="Rectangle 25">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304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3"/>
          <a:srcRect t="5124" b="5124"/>
          <a:stretch/>
        </p:blipFill>
        <p:spPr>
          <a:xfrm>
            <a:off x="4703709" y="-2"/>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22830" y="116006"/>
            <a:ext cx="4428068" cy="6741994"/>
          </a:xfrm>
        </p:spPr>
        <p:txBody>
          <a:bodyPr anchor="t">
            <a:normAutofit/>
          </a:bodyPr>
          <a:lstStyle/>
          <a:p>
            <a:pPr marL="0" indent="0">
              <a:lnSpc>
                <a:spcPct val="120000"/>
              </a:lnSpc>
              <a:buNone/>
            </a:pPr>
            <a:r>
              <a:rPr lang="en-GB" sz="3200" b="1" i="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Music is the Universal Language of Mankind.</a:t>
            </a:r>
          </a:p>
          <a:p>
            <a:pPr marL="0" indent="0">
              <a:lnSpc>
                <a:spcPct val="120000"/>
              </a:lnSpc>
              <a:buNone/>
            </a:pPr>
            <a:r>
              <a:rPr lang="en-GB" sz="32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Henry Wadsworth Longfellow</a:t>
            </a: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GB" sz="20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https://news.harvard.edu/gazette/story/2019/11/new-harvard-study-establishes-music-is-universal/</a:t>
            </a:r>
            <a:endParaRPr lang="en-GB" sz="20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064555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097DDB91-D4E4-DB48-8693-13F325ED5D49}"/>
              </a:ext>
            </a:extLst>
          </p:cNvPr>
          <p:cNvPicPr>
            <a:picLocks noChangeAspect="1"/>
          </p:cNvPicPr>
          <p:nvPr/>
        </p:nvPicPr>
        <p:blipFill rotWithShape="1">
          <a:blip r:embed="rId3"/>
          <a:srcRect t="7761" b="7761"/>
          <a:stretch/>
        </p:blipFill>
        <p:spPr>
          <a:xfrm>
            <a:off x="0" y="0"/>
            <a:ext cx="12192000" cy="6858000"/>
          </a:xfrm>
          <a:prstGeom prst="rect">
            <a:avLst/>
          </a:prstGeom>
        </p:spPr>
      </p:pic>
    </p:spTree>
    <p:extLst>
      <p:ext uri="{BB962C8B-B14F-4D97-AF65-F5344CB8AC3E}">
        <p14:creationId xmlns:p14="http://schemas.microsoft.com/office/powerpoint/2010/main" val="2650973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3"/>
          <a:srcRect t="16694" b="16694"/>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Computer Music</a:t>
            </a:r>
          </a:p>
        </p:txBody>
      </p:sp>
      <p:pic>
        <p:nvPicPr>
          <p:cNvPr id="8" name="Picture 7">
            <a:extLst>
              <a:ext uri="{FF2B5EF4-FFF2-40B4-BE49-F238E27FC236}">
                <a16:creationId xmlns:a16="http://schemas.microsoft.com/office/drawing/2014/main" id="{0B39506D-0F22-204E-B161-1411DC28DA12}"/>
              </a:ext>
            </a:extLst>
          </p:cNvPr>
          <p:cNvPicPr>
            <a:picLocks noChangeAspect="1"/>
          </p:cNvPicPr>
          <p:nvPr/>
        </p:nvPicPr>
        <p:blipFill>
          <a:blip r:embed="rId4"/>
          <a:stretch>
            <a:fillRect/>
          </a:stretch>
        </p:blipFill>
        <p:spPr>
          <a:xfrm>
            <a:off x="395628" y="251782"/>
            <a:ext cx="3759640" cy="4523019"/>
          </a:xfrm>
          <a:prstGeom prst="rect">
            <a:avLst/>
          </a:prstGeom>
          <a:ln w="47625">
            <a:solidFill>
              <a:schemeClr val="tx1"/>
            </a:solidFill>
          </a:ln>
        </p:spPr>
      </p:pic>
      <p:sp>
        <p:nvSpPr>
          <p:cNvPr id="9" name="TextBox 8">
            <a:extLst>
              <a:ext uri="{FF2B5EF4-FFF2-40B4-BE49-F238E27FC236}">
                <a16:creationId xmlns:a16="http://schemas.microsoft.com/office/drawing/2014/main" id="{5D54C610-E2AC-784A-95E4-2CF6321BD77C}"/>
              </a:ext>
            </a:extLst>
          </p:cNvPr>
          <p:cNvSpPr txBox="1"/>
          <p:nvPr/>
        </p:nvSpPr>
        <p:spPr>
          <a:xfrm>
            <a:off x="395628" y="4965174"/>
            <a:ext cx="3759640" cy="1892826"/>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The Computer Music Tutorial</a:t>
            </a: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rPr>
              <a:t>Curtis Roads</a:t>
            </a:r>
          </a:p>
          <a:p>
            <a:pPr algn="ct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900" dirty="0">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books.google.co.uk/books?id=nZ-TetwzVcIC&amp;printsec=frontcover&amp;dq=computer+music+tutorial&amp;source=bl&amp;ots=BbQtijwr6x&amp;sig=NcUr_8kMGDYOEgPKphxId-X9lKk&amp;hl=en&amp;ei=82-JTcCCAYGatgehne3cDQ&amp;sa=X&amp;oi=book_result&amp;ct=result&amp;redir_esc=y#v=onepage&amp;q&amp;f=false</a:t>
            </a:r>
            <a:endParaRPr lang="en-US" sz="9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9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206643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66870" y="685755"/>
            <a:ext cx="4217158" cy="6660291"/>
          </a:xfrm>
        </p:spPr>
        <p:txBody>
          <a:bodyPr anchor="t">
            <a:normAutofit/>
          </a:bodyPr>
          <a:lstStyle/>
          <a:p>
            <a:pPr marL="0" indent="0" fontAlgn="base">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In its broadest sense, music theory is everything from the rudiments of notation to the details of how notes are organized (into rhythms, scales, chords, etc.) as well as to the more advanced topics of harmony, counterpoint, form, orchestration and so on.</a:t>
            </a:r>
          </a:p>
          <a:p>
            <a:pPr marL="0" indent="0" fontAlgn="base">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endParaRPr>
          </a:p>
          <a:p>
            <a:pPr marL="0" indent="0" fontAlgn="base">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https://www.schoolofcomposition.com/how-to-get-better-at-music-composition/</a:t>
            </a: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fontAlgn="base">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4"/>
          <a:srcRect t="5124" b="5124"/>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6338753" y="-1312100"/>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Music Theory</a:t>
            </a:r>
          </a:p>
        </p:txBody>
      </p:sp>
    </p:spTree>
    <p:extLst>
      <p:ext uri="{BB962C8B-B14F-4D97-AF65-F5344CB8AC3E}">
        <p14:creationId xmlns:p14="http://schemas.microsoft.com/office/powerpoint/2010/main" val="9967097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66870" y="197709"/>
            <a:ext cx="4252730" cy="6660291"/>
          </a:xfrm>
        </p:spPr>
        <p:txBody>
          <a:bodyPr anchor="t">
            <a:normAutofit/>
          </a:bodyPr>
          <a:lstStyle/>
          <a:p>
            <a:pPr marL="0" indent="0" fontAlgn="base">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Contrary to what some believe, music theory doesn’t make you unoriginal. I will leave that argument for another day but when done properly, music theory is simply about understanding how music works and why it works that way. Music theory doesn’t make you unoriginal, it makes you informed.</a:t>
            </a:r>
          </a:p>
          <a:p>
            <a:pPr marL="0" indent="0" fontAlgn="base">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fontAlgn="base">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https://www.schoolofcomposition.com/how-to-get-better-at-music-composition/</a:t>
            </a: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fontAlgn="base">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4"/>
          <a:srcRect t="5124" b="5124"/>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6338753" y="-1312100"/>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Music Theory</a:t>
            </a:r>
          </a:p>
        </p:txBody>
      </p:sp>
    </p:spTree>
    <p:extLst>
      <p:ext uri="{BB962C8B-B14F-4D97-AF65-F5344CB8AC3E}">
        <p14:creationId xmlns:p14="http://schemas.microsoft.com/office/powerpoint/2010/main" val="2073736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sic sheet">
            <a:extLst>
              <a:ext uri="{FF2B5EF4-FFF2-40B4-BE49-F238E27FC236}">
                <a16:creationId xmlns:a16="http://schemas.microsoft.com/office/drawing/2014/main" id="{B25F0786-E0F6-4263-97F6-3FDE3A3BFAE5}"/>
              </a:ext>
            </a:extLst>
          </p:cNvPr>
          <p:cNvPicPr>
            <a:picLocks noChangeAspect="1"/>
          </p:cNvPicPr>
          <p:nvPr/>
        </p:nvPicPr>
        <p:blipFill rotWithShape="1">
          <a:blip r:embed="rId2"/>
          <a:srcRect t="1573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2C81F-6C02-D64C-93C8-F9A6708EB405}"/>
              </a:ext>
            </a:extLst>
          </p:cNvPr>
          <p:cNvSpPr>
            <a:spLocks noGrp="1"/>
          </p:cNvSpPr>
          <p:nvPr>
            <p:ph type="title"/>
          </p:nvPr>
        </p:nvSpPr>
        <p:spPr>
          <a:xfrm>
            <a:off x="550864" y="549275"/>
            <a:ext cx="3565524" cy="2887174"/>
          </a:xfrm>
        </p:spPr>
        <p:txBody>
          <a:bodyPr vert="horz" wrap="square" lIns="0" tIns="0" rIns="0" bIns="0" rtlCol="0" anchor="b" anchorCtr="0">
            <a:normAutofit fontScale="90000"/>
          </a:bodyPr>
          <a:lstStyle/>
          <a:p>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What are the Elements of Music? </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60210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4550898" y="109182"/>
            <a:ext cx="7564902" cy="6639638"/>
          </a:xfrm>
        </p:spPr>
        <p:txBody>
          <a:bodyPr anchor="t">
            <a:normAutofit fontScale="92500" lnSpcReduction="10000"/>
          </a:bodyPr>
          <a:lstStyle/>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Pitch</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how high or low a note sounds.</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Rhythm</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pattern of regular or irregular pulses caused in music by the occurrence of strong and weak beats. (In everyday language this is the “groove”).</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Duration</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length of a musical note.</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Articulation</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a:t>
            </a:r>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 determines how a single note or other discrete event is sounded.</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Structure</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way in which an overall piece of music is arranged into similar and contrasting sections.</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Dynamics</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how loud/quiet the music is (either the overall sound or of individual notes/instruments within it).</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Pulse</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beat of the music.</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Texture</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way in which melody, rhythm and harmony are combined in a piece of music. What each part/instrument is doing at any given point.</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Tempo</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speed of the pulse.</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Timbre</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tone of a musical note.</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Tonality</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key in which a piece is written (can change as piece progresses).</a:t>
            </a:r>
          </a:p>
          <a:p>
            <a:pPr marL="0" indent="0">
              <a:lnSpc>
                <a:spcPct val="120000"/>
              </a:lnSpc>
              <a:buNone/>
            </a:pPr>
            <a:r>
              <a:rPr lang="en-GB" sz="16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Harmony</a:t>
            </a:r>
            <a:r>
              <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 – the relationship between 2 or more simultaneously sounding notes.</a:t>
            </a: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29113" t="5124" r="29113" b="5124"/>
          <a:stretch/>
        </p:blipFill>
        <p:spPr>
          <a:xfrm>
            <a:off x="-2759341" y="10"/>
            <a:ext cx="7234039"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554349" y="109182"/>
            <a:ext cx="4907001" cy="641445"/>
          </a:xfrm>
          <a:solidFill>
            <a:schemeClr val="tx1">
              <a:alpha val="66000"/>
            </a:schemeClr>
          </a:solidFill>
          <a:ln w="25400">
            <a:solidFill>
              <a:schemeClr val="bg1"/>
            </a:solidFill>
          </a:ln>
        </p:spPr>
        <p:txBody>
          <a:bodyPr wrap="square" anchor="b">
            <a:normAutofit/>
          </a:bodyPr>
          <a:lstStyle/>
          <a:p>
            <a:pPr algn="ctr">
              <a:lnSpc>
                <a:spcPct val="90000"/>
              </a:lnSpc>
            </a:pPr>
            <a:r>
              <a:rPr lang="en-US" sz="4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Elements of Music</a:t>
            </a:r>
          </a:p>
        </p:txBody>
      </p:sp>
    </p:spTree>
    <p:extLst>
      <p:ext uri="{BB962C8B-B14F-4D97-AF65-F5344CB8AC3E}">
        <p14:creationId xmlns:p14="http://schemas.microsoft.com/office/powerpoint/2010/main" val="4251633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sic sheet">
            <a:extLst>
              <a:ext uri="{FF2B5EF4-FFF2-40B4-BE49-F238E27FC236}">
                <a16:creationId xmlns:a16="http://schemas.microsoft.com/office/drawing/2014/main" id="{B25F0786-E0F6-4263-97F6-3FDE3A3BFAE5}"/>
              </a:ext>
            </a:extLst>
          </p:cNvPr>
          <p:cNvPicPr>
            <a:picLocks noChangeAspect="1"/>
          </p:cNvPicPr>
          <p:nvPr/>
        </p:nvPicPr>
        <p:blipFill rotWithShape="1">
          <a:blip r:embed="rId2"/>
          <a:srcRect t="1573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2C81F-6C02-D64C-93C8-F9A6708EB405}"/>
              </a:ext>
            </a:extLst>
          </p:cNvPr>
          <p:cNvSpPr>
            <a:spLocks noGrp="1"/>
          </p:cNvSpPr>
          <p:nvPr>
            <p:ph type="title"/>
          </p:nvPr>
        </p:nvSpPr>
        <p:spPr>
          <a:xfrm>
            <a:off x="550864" y="549275"/>
            <a:ext cx="3565524" cy="2887174"/>
          </a:xfrm>
        </p:spPr>
        <p:txBody>
          <a:bodyPr vert="horz" wrap="square" lIns="0" tIns="0" rIns="0" bIns="0" rtlCol="0" anchor="b" anchorCtr="0">
            <a:normAutofit fontScale="90000"/>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How can you break down the Elements of Music?</a:t>
            </a:r>
            <a:endPar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9129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0" y="1447800"/>
            <a:ext cx="4085603" cy="3800136"/>
          </a:xfrm>
        </p:spPr>
        <p:txBody>
          <a:bodyPr wrap="square" anchor="b">
            <a:normAutofit fontScale="90000"/>
          </a:bodyPr>
          <a:lstStyle/>
          <a:p>
            <a:pP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Breaking Down the </a:t>
            </a:r>
            <a:b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Elements of Music:</a:t>
            </a:r>
            <a:b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Time Signatures</a:t>
            </a:r>
          </a:p>
        </p:txBody>
      </p:sp>
      <p:pic>
        <p:nvPicPr>
          <p:cNvPr id="9" name="Picture 8">
            <a:extLst>
              <a:ext uri="{FF2B5EF4-FFF2-40B4-BE49-F238E27FC236}">
                <a16:creationId xmlns:a16="http://schemas.microsoft.com/office/drawing/2014/main" id="{64C2F5E5-F4B3-494B-818F-A2CA4F24CF37}"/>
              </a:ext>
            </a:extLst>
          </p:cNvPr>
          <p:cNvPicPr>
            <a:picLocks noChangeAspect="1"/>
          </p:cNvPicPr>
          <p:nvPr/>
        </p:nvPicPr>
        <p:blipFill rotWithShape="1">
          <a:blip r:embed="rId3"/>
          <a:srcRect b="15400"/>
          <a:stretch/>
        </p:blipFill>
        <p:spPr>
          <a:xfrm>
            <a:off x="4085603" y="0"/>
            <a:ext cx="8106397" cy="6858000"/>
          </a:xfrm>
          <a:prstGeom prst="rect">
            <a:avLst/>
          </a:prstGeom>
          <a:ln w="25400">
            <a:solidFill>
              <a:schemeClr val="tx1"/>
            </a:solidFill>
          </a:ln>
        </p:spPr>
      </p:pic>
    </p:spTree>
    <p:extLst>
      <p:ext uri="{BB962C8B-B14F-4D97-AF65-F5344CB8AC3E}">
        <p14:creationId xmlns:p14="http://schemas.microsoft.com/office/powerpoint/2010/main" val="654739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225652" y="197709"/>
            <a:ext cx="4099591" cy="6660291"/>
          </a:xfrm>
        </p:spPr>
        <p:txBody>
          <a:bodyPr anchor="t">
            <a:normAutofit fontScale="92500" lnSpcReduction="20000"/>
          </a:bodyPr>
          <a:lstStyle/>
          <a:p>
            <a:pPr marL="0" indent="0">
              <a:buNone/>
            </a:pPr>
            <a:r>
              <a:rPr lang="en-US" sz="28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Ear Master 7:</a:t>
            </a:r>
          </a:p>
          <a:p>
            <a:pPr marL="0" indent="0">
              <a:buNone/>
            </a:pPr>
            <a:r>
              <a:rPr lang="en-US"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https://www.earmaster.com/</a:t>
            </a:r>
            <a:endParaRPr lang="en-US"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2800" b="1"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US" sz="28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Music Theory online:</a:t>
            </a:r>
          </a:p>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https://www.musictheory.net/exercises/note</a:t>
            </a:r>
            <a:endParaRPr lang="en-US"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US" sz="28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The Practice Room: </a:t>
            </a:r>
          </a:p>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http://thepracticeroom.net/exercises-main.php</a:t>
            </a: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GB" sz="28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Theta Music Trainer:</a:t>
            </a:r>
          </a:p>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https://trainer.thetamusic.com/</a:t>
            </a:r>
            <a:endParaRPr lang="en-US"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7"/>
          <a:srcRect t="5124" b="5124"/>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Music Theory</a:t>
            </a:r>
          </a:p>
        </p:txBody>
      </p:sp>
    </p:spTree>
    <p:extLst>
      <p:ext uri="{BB962C8B-B14F-4D97-AF65-F5344CB8AC3E}">
        <p14:creationId xmlns:p14="http://schemas.microsoft.com/office/powerpoint/2010/main" val="7125110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B6E8-93D0-4649-BDFF-934562E38745}"/>
              </a:ext>
            </a:extLst>
          </p:cNvPr>
          <p:cNvSpPr>
            <a:spLocks noGrp="1"/>
          </p:cNvSpPr>
          <p:nvPr>
            <p:ph type="title"/>
          </p:nvPr>
        </p:nvSpPr>
        <p:spPr/>
        <p:txBody>
          <a:bodyPr/>
          <a:lstStyle/>
          <a:p>
            <a:endParaRPr lang="en-US"/>
          </a:p>
        </p:txBody>
      </p:sp>
      <p:pic>
        <p:nvPicPr>
          <p:cNvPr id="5" name="Content Placeholder 4" descr="A picture containing text, queen&#10;&#10;Description automatically generated">
            <a:extLst>
              <a:ext uri="{FF2B5EF4-FFF2-40B4-BE49-F238E27FC236}">
                <a16:creationId xmlns:a16="http://schemas.microsoft.com/office/drawing/2014/main" id="{6CF21043-2EE7-CC4A-90DE-6EC45A60B7C7}"/>
              </a:ext>
            </a:extLst>
          </p:cNvPr>
          <p:cNvPicPr>
            <a:picLocks noGrp="1" noChangeAspect="1"/>
          </p:cNvPicPr>
          <p:nvPr>
            <p:ph idx="1"/>
          </p:nvPr>
        </p:nvPicPr>
        <p:blipFill rotWithShape="1">
          <a:blip r:embed="rId3"/>
          <a:srcRect t="8666" b="4681"/>
          <a:stretch/>
        </p:blipFill>
        <p:spPr>
          <a:xfrm>
            <a:off x="0" y="0"/>
            <a:ext cx="12280900" cy="6858000"/>
          </a:xfrm>
        </p:spPr>
      </p:pic>
      <p:sp>
        <p:nvSpPr>
          <p:cNvPr id="6" name="Content Placeholder 2">
            <a:extLst>
              <a:ext uri="{FF2B5EF4-FFF2-40B4-BE49-F238E27FC236}">
                <a16:creationId xmlns:a16="http://schemas.microsoft.com/office/drawing/2014/main" id="{298DAD6B-6F58-8348-B652-E00C4BA0A61B}"/>
              </a:ext>
            </a:extLst>
          </p:cNvPr>
          <p:cNvSpPr txBox="1">
            <a:spLocks/>
          </p:cNvSpPr>
          <p:nvPr/>
        </p:nvSpPr>
        <p:spPr>
          <a:xfrm>
            <a:off x="165100" y="3986979"/>
            <a:ext cx="7835900" cy="1979494"/>
          </a:xfrm>
          <a:prstGeom prst="rect">
            <a:avLst/>
          </a:prstGeom>
          <a:solidFill>
            <a:schemeClr val="bg1">
              <a:lumMod val="95000"/>
              <a:lumOff val="5000"/>
              <a:alpha val="58155"/>
            </a:schemeClr>
          </a:solidFill>
        </p:spPr>
        <p:txBody>
          <a:bodyPr vert="horz" wrap="square" lIns="0" tIns="0" rIns="0" bIns="0" rtlCol="0" anchor="t">
            <a:normAutofit fontScale="85000" lnSpcReduction="20000"/>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3200" b="1" i="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Music is the Universal Language of Mankind.</a:t>
            </a:r>
          </a:p>
          <a:p>
            <a:pPr marL="0" indent="0">
              <a:lnSpc>
                <a:spcPct val="120000"/>
              </a:lnSpc>
              <a:buFont typeface="Arial" panose="020B0604020202020204" pitchFamily="34" charset="0"/>
              <a:buNone/>
            </a:pPr>
            <a:r>
              <a:rPr lang="en-GB" sz="32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Henry Wadsworth Longfellow</a:t>
            </a: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Font typeface="Arial" panose="020B0604020202020204" pitchFamily="34" charset="0"/>
              <a:buNone/>
            </a:pPr>
            <a:r>
              <a:rPr lang="en-GB" sz="20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https://news.harvard.edu/gazette/story/2019/11/new-harvard-study-establishes-music-is-universal/</a:t>
            </a:r>
            <a:endParaRPr lang="en-GB" sz="20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Font typeface="Arial" panose="020B0604020202020204" pitchFamily="34" charset="0"/>
              <a:buNone/>
            </a:pPr>
            <a:endParaRPr lang="en-GB" sz="14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861628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26607" y="166503"/>
            <a:ext cx="4576021" cy="6681216"/>
          </a:xfrm>
        </p:spPr>
        <p:txBody>
          <a:bodyPr anchor="t">
            <a:normAutofit fontScale="92500" lnSpcReduction="20000"/>
          </a:bodyPr>
          <a:lstStyle/>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more.</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even more.</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even more than that.</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when you don’t want to.</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when you do.</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when you have inspiration.</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when you don’t.</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Compose everyday.</a:t>
            </a:r>
          </a:p>
          <a:p>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Keep composing.</a:t>
            </a:r>
          </a:p>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https://www.artofcomposing.com/author/jonbrantingham</a:t>
            </a: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lgn="ctr">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4"/>
          <a:srcRect l="12860" r="12860"/>
          <a:stretch/>
        </p:blipFill>
        <p:spPr>
          <a:xfrm>
            <a:off x="4785693" y="10"/>
            <a:ext cx="7406307"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Composition Tips</a:t>
            </a:r>
          </a:p>
        </p:txBody>
      </p:sp>
    </p:spTree>
    <p:extLst>
      <p:ext uri="{BB962C8B-B14F-4D97-AF65-F5344CB8AC3E}">
        <p14:creationId xmlns:p14="http://schemas.microsoft.com/office/powerpoint/2010/main" val="4259913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1C92-AB72-B84F-BD0E-7F2E6B90B89C}"/>
              </a:ext>
            </a:extLst>
          </p:cNvPr>
          <p:cNvSpPr>
            <a:spLocks noGrp="1"/>
          </p:cNvSpPr>
          <p:nvPr>
            <p:ph type="title"/>
          </p:nvPr>
        </p:nvSpPr>
        <p:spPr>
          <a:xfrm>
            <a:off x="7759700" y="2762437"/>
            <a:ext cx="4021800" cy="1332000"/>
          </a:xfrm>
        </p:spPr>
        <p:txBody>
          <a:bodyPr>
            <a:normAutofit fontScale="90000"/>
          </a:bodyPr>
          <a:lstStyle/>
          <a:p>
            <a:pPr algn="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Compositional Aids:</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Creating Rules and Boundaries</a:t>
            </a:r>
          </a:p>
        </p:txBody>
      </p:sp>
      <p:pic>
        <p:nvPicPr>
          <p:cNvPr id="5" name="Picture 4" descr="A picture containing text, envelope, stationary, businesscard&#10;&#10;Description automatically generated">
            <a:extLst>
              <a:ext uri="{FF2B5EF4-FFF2-40B4-BE49-F238E27FC236}">
                <a16:creationId xmlns:a16="http://schemas.microsoft.com/office/drawing/2014/main" id="{4E6BFC57-B8DB-1D42-A570-46D5497A6E02}"/>
              </a:ext>
            </a:extLst>
          </p:cNvPr>
          <p:cNvPicPr>
            <a:picLocks noChangeAspect="1"/>
          </p:cNvPicPr>
          <p:nvPr/>
        </p:nvPicPr>
        <p:blipFill rotWithShape="1">
          <a:blip r:embed="rId2"/>
          <a:srcRect t="29922"/>
          <a:stretch/>
        </p:blipFill>
        <p:spPr>
          <a:xfrm>
            <a:off x="0" y="0"/>
            <a:ext cx="7594600" cy="6858000"/>
          </a:xfrm>
          <a:prstGeom prst="rect">
            <a:avLst/>
          </a:prstGeom>
        </p:spPr>
      </p:pic>
    </p:spTree>
    <p:extLst>
      <p:ext uri="{BB962C8B-B14F-4D97-AF65-F5344CB8AC3E}">
        <p14:creationId xmlns:p14="http://schemas.microsoft.com/office/powerpoint/2010/main" val="2042836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83550" y="105178"/>
            <a:ext cx="3447197" cy="2225588"/>
          </a:xfrm>
        </p:spPr>
        <p:txBody>
          <a:bodyPr anchor="t">
            <a:normAutofit/>
          </a:bodyPr>
          <a:lstStyle/>
          <a:p>
            <a:pPr marL="0" indent="0">
              <a:buNone/>
            </a:pPr>
            <a:r>
              <a:rPr lang="en-GB" sz="54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Compose a Fanfare</a:t>
            </a:r>
            <a:endParaRPr lang="en-GB" sz="40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3"/>
          <a:srcRect l="5280" r="5280"/>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2B8139E-5D63-8240-BF9B-D78ED223531B}"/>
              </a:ext>
            </a:extLst>
          </p:cNvPr>
          <p:cNvSpPr txBox="1"/>
          <p:nvPr/>
        </p:nvSpPr>
        <p:spPr>
          <a:xfrm>
            <a:off x="94649" y="4527234"/>
            <a:ext cx="3999047" cy="2492990"/>
          </a:xfrm>
          <a:prstGeom prst="rect">
            <a:avLst/>
          </a:prstGeom>
          <a:noFill/>
        </p:spPr>
        <p:txBody>
          <a:bodyPr wrap="square">
            <a:spAutoFit/>
          </a:bodyPr>
          <a:lstStyle/>
          <a:p>
            <a:r>
              <a:rPr lang="en-GB" sz="2400" dirty="0">
                <a:effectLst/>
                <a:latin typeface="Open Sans Light" panose="020B0306030504020204" pitchFamily="34" charset="0"/>
                <a:ea typeface="Open Sans Light" panose="020B0306030504020204" pitchFamily="34" charset="0"/>
                <a:cs typeface="Open Sans Light" panose="020B0306030504020204" pitchFamily="34" charset="0"/>
              </a:rPr>
              <a:t>Fanfare: a short ceremonial tune or flourish played on brass instruments, typically to introduce something or someone important.</a:t>
            </a:r>
          </a:p>
          <a:p>
            <a:br>
              <a:rPr lang="en-GB" dirty="0"/>
            </a:br>
            <a:endParaRPr lang="en-US" dirty="0"/>
          </a:p>
        </p:txBody>
      </p:sp>
    </p:spTree>
    <p:extLst>
      <p:ext uri="{BB962C8B-B14F-4D97-AF65-F5344CB8AC3E}">
        <p14:creationId xmlns:p14="http://schemas.microsoft.com/office/powerpoint/2010/main" val="1160672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8B128C-6159-7F41-83F5-C01984B3CE2C}"/>
              </a:ext>
            </a:extLst>
          </p:cNvPr>
          <p:cNvPicPr>
            <a:picLocks noChangeAspect="1"/>
          </p:cNvPicPr>
          <p:nvPr/>
        </p:nvPicPr>
        <p:blipFill>
          <a:blip r:embed="rId3"/>
          <a:stretch>
            <a:fillRect/>
          </a:stretch>
        </p:blipFill>
        <p:spPr>
          <a:xfrm>
            <a:off x="10510" y="697896"/>
            <a:ext cx="12181490" cy="6090745"/>
          </a:xfrm>
          <a:prstGeom prst="rect">
            <a:avLst/>
          </a:prstGeom>
        </p:spPr>
      </p:pic>
      <p:sp>
        <p:nvSpPr>
          <p:cNvPr id="4" name="TextBox 3">
            <a:extLst>
              <a:ext uri="{FF2B5EF4-FFF2-40B4-BE49-F238E27FC236}">
                <a16:creationId xmlns:a16="http://schemas.microsoft.com/office/drawing/2014/main" id="{CBB7F473-8FD0-BD42-A49B-4B8F8FD38ED5}"/>
              </a:ext>
            </a:extLst>
          </p:cNvPr>
          <p:cNvSpPr txBox="1"/>
          <p:nvPr/>
        </p:nvSpPr>
        <p:spPr>
          <a:xfrm>
            <a:off x="2759543" y="0"/>
            <a:ext cx="6662401" cy="584775"/>
          </a:xfrm>
          <a:prstGeom prst="rect">
            <a:avLst/>
          </a:prstGeom>
          <a:noFill/>
        </p:spPr>
        <p:txBody>
          <a:bodyPr wrap="none" rtlCol="0">
            <a:spAutoFit/>
          </a:bodyPr>
          <a:lstStyle/>
          <a:p>
            <a:r>
              <a:rPr lang="en-US" sz="3200" b="1" dirty="0">
                <a:latin typeface="Open Sans SemiBold" panose="020B0606030504020204" pitchFamily="34" charset="0"/>
                <a:ea typeface="Open Sans SemiBold" panose="020B0606030504020204" pitchFamily="34" charset="0"/>
                <a:cs typeface="Open Sans SemiBold" panose="020B0606030504020204" pitchFamily="34" charset="0"/>
              </a:rPr>
              <a:t>Morse Code – Rhythm Generator</a:t>
            </a:r>
          </a:p>
        </p:txBody>
      </p:sp>
    </p:spTree>
    <p:extLst>
      <p:ext uri="{BB962C8B-B14F-4D97-AF65-F5344CB8AC3E}">
        <p14:creationId xmlns:p14="http://schemas.microsoft.com/office/powerpoint/2010/main" val="3653328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B7F473-8FD0-BD42-A49B-4B8F8FD38ED5}"/>
              </a:ext>
            </a:extLst>
          </p:cNvPr>
          <p:cNvSpPr txBox="1"/>
          <p:nvPr/>
        </p:nvSpPr>
        <p:spPr>
          <a:xfrm>
            <a:off x="2759543" y="0"/>
            <a:ext cx="6662401" cy="584775"/>
          </a:xfrm>
          <a:prstGeom prst="rect">
            <a:avLst/>
          </a:prstGeom>
          <a:noFill/>
        </p:spPr>
        <p:txBody>
          <a:bodyPr wrap="none" rtlCol="0">
            <a:spAutoFit/>
          </a:bodyPr>
          <a:lstStyle/>
          <a:p>
            <a:r>
              <a:rPr lang="en-US" sz="3200" b="1" dirty="0">
                <a:latin typeface="Open Sans SemiBold" panose="020B0606030504020204" pitchFamily="34" charset="0"/>
                <a:ea typeface="Open Sans SemiBold" panose="020B0606030504020204" pitchFamily="34" charset="0"/>
                <a:cs typeface="Open Sans SemiBold" panose="020B0606030504020204" pitchFamily="34" charset="0"/>
              </a:rPr>
              <a:t>Morse Code – Rhythm Generator</a:t>
            </a:r>
          </a:p>
        </p:txBody>
      </p:sp>
      <p:pic>
        <p:nvPicPr>
          <p:cNvPr id="5" name="Picture 4" descr="Chart, scatter chart&#10;&#10;Description automatically generated">
            <a:extLst>
              <a:ext uri="{FF2B5EF4-FFF2-40B4-BE49-F238E27FC236}">
                <a16:creationId xmlns:a16="http://schemas.microsoft.com/office/drawing/2014/main" id="{CBFA04F5-5F12-1642-A8B9-AA8117BC875D}"/>
              </a:ext>
            </a:extLst>
          </p:cNvPr>
          <p:cNvPicPr>
            <a:picLocks noChangeAspect="1"/>
          </p:cNvPicPr>
          <p:nvPr/>
        </p:nvPicPr>
        <p:blipFill rotWithShape="1">
          <a:blip r:embed="rId3"/>
          <a:srcRect t="16157" b="10455"/>
          <a:stretch/>
        </p:blipFill>
        <p:spPr>
          <a:xfrm>
            <a:off x="0" y="1421026"/>
            <a:ext cx="12192000" cy="1245973"/>
          </a:xfrm>
          <a:prstGeom prst="rect">
            <a:avLst/>
          </a:prstGeom>
        </p:spPr>
      </p:pic>
      <p:pic>
        <p:nvPicPr>
          <p:cNvPr id="7" name="Picture 6">
            <a:extLst>
              <a:ext uri="{FF2B5EF4-FFF2-40B4-BE49-F238E27FC236}">
                <a16:creationId xmlns:a16="http://schemas.microsoft.com/office/drawing/2014/main" id="{45BC884B-2325-3B45-9A7E-42500D30B648}"/>
              </a:ext>
            </a:extLst>
          </p:cNvPr>
          <p:cNvPicPr>
            <a:picLocks noChangeAspect="1"/>
          </p:cNvPicPr>
          <p:nvPr/>
        </p:nvPicPr>
        <p:blipFill>
          <a:blip r:embed="rId4"/>
          <a:stretch>
            <a:fillRect/>
          </a:stretch>
        </p:blipFill>
        <p:spPr>
          <a:xfrm>
            <a:off x="0" y="3287425"/>
            <a:ext cx="12265047" cy="1245973"/>
          </a:xfrm>
          <a:prstGeom prst="rect">
            <a:avLst/>
          </a:prstGeom>
        </p:spPr>
      </p:pic>
      <p:pic>
        <p:nvPicPr>
          <p:cNvPr id="9" name="Picture 8">
            <a:extLst>
              <a:ext uri="{FF2B5EF4-FFF2-40B4-BE49-F238E27FC236}">
                <a16:creationId xmlns:a16="http://schemas.microsoft.com/office/drawing/2014/main" id="{2C3E7806-B316-7A41-87F4-84FDD459FB91}"/>
              </a:ext>
            </a:extLst>
          </p:cNvPr>
          <p:cNvPicPr>
            <a:picLocks noChangeAspect="1"/>
          </p:cNvPicPr>
          <p:nvPr/>
        </p:nvPicPr>
        <p:blipFill rotWithShape="1">
          <a:blip r:embed="rId5"/>
          <a:srcRect t="10939"/>
          <a:stretch/>
        </p:blipFill>
        <p:spPr>
          <a:xfrm>
            <a:off x="0" y="5369649"/>
            <a:ext cx="12261929" cy="1245974"/>
          </a:xfrm>
          <a:prstGeom prst="rect">
            <a:avLst/>
          </a:prstGeom>
        </p:spPr>
      </p:pic>
    </p:spTree>
    <p:extLst>
      <p:ext uri="{BB962C8B-B14F-4D97-AF65-F5344CB8AC3E}">
        <p14:creationId xmlns:p14="http://schemas.microsoft.com/office/powerpoint/2010/main" val="31938396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B7F473-8FD0-BD42-A49B-4B8F8FD38ED5}"/>
              </a:ext>
            </a:extLst>
          </p:cNvPr>
          <p:cNvSpPr txBox="1"/>
          <p:nvPr/>
        </p:nvSpPr>
        <p:spPr>
          <a:xfrm>
            <a:off x="2759543" y="197963"/>
            <a:ext cx="6276077" cy="584775"/>
          </a:xfrm>
          <a:prstGeom prst="rect">
            <a:avLst/>
          </a:prstGeom>
          <a:noFill/>
        </p:spPr>
        <p:txBody>
          <a:bodyPr wrap="none" rtlCol="0">
            <a:spAutoFit/>
          </a:bodyPr>
          <a:lstStyle/>
          <a:p>
            <a:r>
              <a:rPr lang="en-US" sz="3200" b="1" dirty="0">
                <a:latin typeface="Open Sans SemiBold" panose="020B0606030504020204" pitchFamily="34" charset="0"/>
                <a:ea typeface="Open Sans SemiBold" panose="020B0606030504020204" pitchFamily="34" charset="0"/>
                <a:cs typeface="Open Sans SemiBold" panose="020B0606030504020204" pitchFamily="34" charset="0"/>
              </a:rPr>
              <a:t>Add Dynamics to your Fanfare</a:t>
            </a:r>
          </a:p>
        </p:txBody>
      </p:sp>
      <p:pic>
        <p:nvPicPr>
          <p:cNvPr id="6" name="Picture 5" descr="Text&#10;&#10;Description automatically generated">
            <a:extLst>
              <a:ext uri="{FF2B5EF4-FFF2-40B4-BE49-F238E27FC236}">
                <a16:creationId xmlns:a16="http://schemas.microsoft.com/office/drawing/2014/main" id="{41865750-1282-8E4C-A580-4AB46B9E1FF0}"/>
              </a:ext>
            </a:extLst>
          </p:cNvPr>
          <p:cNvPicPr>
            <a:picLocks noChangeAspect="1"/>
          </p:cNvPicPr>
          <p:nvPr/>
        </p:nvPicPr>
        <p:blipFill>
          <a:blip r:embed="rId2"/>
          <a:stretch>
            <a:fillRect/>
          </a:stretch>
        </p:blipFill>
        <p:spPr>
          <a:xfrm>
            <a:off x="2393305" y="1365432"/>
            <a:ext cx="7008554" cy="4805866"/>
          </a:xfrm>
          <a:prstGeom prst="rect">
            <a:avLst/>
          </a:prstGeom>
          <a:solidFill>
            <a:schemeClr val="tx1"/>
          </a:solidFill>
        </p:spPr>
      </p:pic>
    </p:spTree>
    <p:extLst>
      <p:ext uri="{BB962C8B-B14F-4D97-AF65-F5344CB8AC3E}">
        <p14:creationId xmlns:p14="http://schemas.microsoft.com/office/powerpoint/2010/main" val="573469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B7F473-8FD0-BD42-A49B-4B8F8FD38ED5}"/>
              </a:ext>
            </a:extLst>
          </p:cNvPr>
          <p:cNvSpPr txBox="1"/>
          <p:nvPr/>
        </p:nvSpPr>
        <p:spPr>
          <a:xfrm>
            <a:off x="2759544" y="0"/>
            <a:ext cx="6276077" cy="584775"/>
          </a:xfrm>
          <a:prstGeom prst="rect">
            <a:avLst/>
          </a:prstGeom>
          <a:noFill/>
        </p:spPr>
        <p:txBody>
          <a:bodyPr wrap="none" rtlCol="0">
            <a:spAutoFit/>
          </a:bodyPr>
          <a:lstStyle/>
          <a:p>
            <a:r>
              <a:rPr lang="en-US" sz="3200" b="1" dirty="0">
                <a:latin typeface="Open Sans SemiBold" panose="020B0606030504020204" pitchFamily="34" charset="0"/>
                <a:ea typeface="Open Sans SemiBold" panose="020B0606030504020204" pitchFamily="34" charset="0"/>
                <a:cs typeface="Open Sans SemiBold" panose="020B0606030504020204" pitchFamily="34" charset="0"/>
              </a:rPr>
              <a:t>Add Dynamics to your Fanfare</a:t>
            </a:r>
          </a:p>
        </p:txBody>
      </p:sp>
      <p:pic>
        <p:nvPicPr>
          <p:cNvPr id="3" name="Picture 2">
            <a:extLst>
              <a:ext uri="{FF2B5EF4-FFF2-40B4-BE49-F238E27FC236}">
                <a16:creationId xmlns:a16="http://schemas.microsoft.com/office/drawing/2014/main" id="{2A776A75-878E-634A-8470-ED4B2B1F48BF}"/>
              </a:ext>
            </a:extLst>
          </p:cNvPr>
          <p:cNvPicPr>
            <a:picLocks noChangeAspect="1"/>
          </p:cNvPicPr>
          <p:nvPr/>
        </p:nvPicPr>
        <p:blipFill>
          <a:blip r:embed="rId2"/>
          <a:stretch>
            <a:fillRect/>
          </a:stretch>
        </p:blipFill>
        <p:spPr>
          <a:xfrm>
            <a:off x="142102" y="2095557"/>
            <a:ext cx="11907795" cy="1473619"/>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995DA379-B865-FC45-BBA1-95CAF330D0CB}"/>
              </a:ext>
            </a:extLst>
          </p:cNvPr>
          <p:cNvPicPr>
            <a:picLocks noChangeAspect="1"/>
          </p:cNvPicPr>
          <p:nvPr/>
        </p:nvPicPr>
        <p:blipFill>
          <a:blip r:embed="rId3"/>
          <a:stretch>
            <a:fillRect/>
          </a:stretch>
        </p:blipFill>
        <p:spPr>
          <a:xfrm>
            <a:off x="0" y="3749194"/>
            <a:ext cx="12192000" cy="1546942"/>
          </a:xfrm>
          <a:prstGeom prst="rect">
            <a:avLst/>
          </a:prstGeom>
        </p:spPr>
      </p:pic>
    </p:spTree>
    <p:extLst>
      <p:ext uri="{BB962C8B-B14F-4D97-AF65-F5344CB8AC3E}">
        <p14:creationId xmlns:p14="http://schemas.microsoft.com/office/powerpoint/2010/main" val="1020855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62239" y="91440"/>
            <a:ext cx="4226415" cy="1777866"/>
          </a:xfrm>
        </p:spPr>
        <p:txBody>
          <a:bodyPr anchor="t">
            <a:normAutofit/>
          </a:bodyPr>
          <a:lstStyle/>
          <a:p>
            <a:pPr marL="0" indent="0" algn="ctr">
              <a:buNone/>
            </a:pPr>
            <a:r>
              <a:rPr lang="en-GB" sz="44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Notation Software</a:t>
            </a:r>
          </a:p>
          <a:p>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Muse Score</a:t>
            </a:r>
          </a:p>
        </p:txBody>
      </p:sp>
      <p:sp>
        <p:nvSpPr>
          <p:cNvPr id="4" name="TextBox 3">
            <a:extLst>
              <a:ext uri="{FF2B5EF4-FFF2-40B4-BE49-F238E27FC236}">
                <a16:creationId xmlns:a16="http://schemas.microsoft.com/office/drawing/2014/main" id="{19619968-3172-354A-A0A7-3C12B5DFB99E}"/>
              </a:ext>
            </a:extLst>
          </p:cNvPr>
          <p:cNvSpPr txBox="1"/>
          <p:nvPr/>
        </p:nvSpPr>
        <p:spPr>
          <a:xfrm>
            <a:off x="558161" y="5878259"/>
            <a:ext cx="3434575" cy="646331"/>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https://musescore.org/en</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p>
        </p:txBody>
      </p:sp>
      <p:pic>
        <p:nvPicPr>
          <p:cNvPr id="7" name="Picture 6">
            <a:extLst>
              <a:ext uri="{FF2B5EF4-FFF2-40B4-BE49-F238E27FC236}">
                <a16:creationId xmlns:a16="http://schemas.microsoft.com/office/drawing/2014/main" id="{4F24C35B-C5B8-6747-9782-A996CAAE65C3}"/>
              </a:ext>
            </a:extLst>
          </p:cNvPr>
          <p:cNvPicPr>
            <a:picLocks noChangeAspect="1"/>
          </p:cNvPicPr>
          <p:nvPr/>
        </p:nvPicPr>
        <p:blipFill>
          <a:blip r:embed="rId5"/>
          <a:srcRect/>
          <a:stretch/>
        </p:blipFill>
        <p:spPr>
          <a:xfrm>
            <a:off x="865865" y="2367281"/>
            <a:ext cx="2819165" cy="2819165"/>
          </a:xfrm>
          <a:prstGeom prst="rect">
            <a:avLst/>
          </a:prstGeom>
        </p:spPr>
      </p:pic>
    </p:spTree>
    <p:extLst>
      <p:ext uri="{BB962C8B-B14F-4D97-AF65-F5344CB8AC3E}">
        <p14:creationId xmlns:p14="http://schemas.microsoft.com/office/powerpoint/2010/main" val="3360390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216617" y="0"/>
            <a:ext cx="4117660" cy="1769508"/>
          </a:xfrm>
        </p:spPr>
        <p:txBody>
          <a:bodyPr anchor="t">
            <a:normAutofit fontScale="77500" lnSpcReduction="20000"/>
          </a:bodyPr>
          <a:lstStyle/>
          <a:p>
            <a:pPr marL="0" indent="0" algn="ctr">
              <a:buNone/>
            </a:pPr>
            <a:r>
              <a:rPr lang="en-GB" sz="44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The Study of Orchestration </a:t>
            </a:r>
          </a:p>
          <a:p>
            <a:pPr marL="0" indent="0" algn="ctr">
              <a:buNone/>
            </a:pPr>
            <a:r>
              <a:rPr lang="en-GB" sz="4400" b="1"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Samuel Adler</a:t>
            </a:r>
          </a:p>
          <a:p>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descr="A pair of headphones on a table&#10;&#10;Description automatically generated with medium confidence">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18289" r="7338"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550897" y="4774801"/>
            <a:ext cx="7641103"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Writing for Instruments</a:t>
            </a:r>
          </a:p>
        </p:txBody>
      </p:sp>
      <p:sp>
        <p:nvSpPr>
          <p:cNvPr id="4" name="TextBox 3">
            <a:extLst>
              <a:ext uri="{FF2B5EF4-FFF2-40B4-BE49-F238E27FC236}">
                <a16:creationId xmlns:a16="http://schemas.microsoft.com/office/drawing/2014/main" id="{19619968-3172-354A-A0A7-3C12B5DFB99E}"/>
              </a:ext>
            </a:extLst>
          </p:cNvPr>
          <p:cNvSpPr txBox="1"/>
          <p:nvPr/>
        </p:nvSpPr>
        <p:spPr>
          <a:xfrm>
            <a:off x="216616" y="5875328"/>
            <a:ext cx="4117660" cy="1200329"/>
          </a:xfrm>
          <a:prstGeom prst="rect">
            <a:avLst/>
          </a:prstGeom>
          <a:noFill/>
        </p:spPr>
        <p:txBody>
          <a:bodyPr wrap="square" rtlCol="0">
            <a:spAutoFit/>
          </a:bodyPr>
          <a:lstStyle/>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https://www.scribd.com/doc/225904452/The-Study-of-Orchestration-3rd-Edition-by-Samuel-Adler</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p>
        </p:txBody>
      </p:sp>
      <p:pic>
        <p:nvPicPr>
          <p:cNvPr id="7" name="Picture 6" descr="A stack of books&#10;&#10;Description automatically generated with medium confidence">
            <a:extLst>
              <a:ext uri="{FF2B5EF4-FFF2-40B4-BE49-F238E27FC236}">
                <a16:creationId xmlns:a16="http://schemas.microsoft.com/office/drawing/2014/main" id="{4F24C35B-C5B8-6747-9782-A996CAAE65C3}"/>
              </a:ext>
            </a:extLst>
          </p:cNvPr>
          <p:cNvPicPr>
            <a:picLocks noChangeAspect="1"/>
          </p:cNvPicPr>
          <p:nvPr/>
        </p:nvPicPr>
        <p:blipFill>
          <a:blip r:embed="rId5"/>
          <a:stretch>
            <a:fillRect/>
          </a:stretch>
        </p:blipFill>
        <p:spPr>
          <a:xfrm>
            <a:off x="865864" y="1756417"/>
            <a:ext cx="2819165" cy="4017311"/>
          </a:xfrm>
          <a:prstGeom prst="rect">
            <a:avLst/>
          </a:prstGeom>
          <a:ln w="25400">
            <a:solidFill>
              <a:schemeClr val="tx1"/>
            </a:solidFill>
          </a:ln>
        </p:spPr>
      </p:pic>
    </p:spTree>
    <p:extLst>
      <p:ext uri="{BB962C8B-B14F-4D97-AF65-F5344CB8AC3E}">
        <p14:creationId xmlns:p14="http://schemas.microsoft.com/office/powerpoint/2010/main" val="9655656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playing a guitar&#10;&#10;Description automatically generated with low confidence">
            <a:extLst>
              <a:ext uri="{FF2B5EF4-FFF2-40B4-BE49-F238E27FC236}">
                <a16:creationId xmlns:a16="http://schemas.microsoft.com/office/drawing/2014/main" id="{667FA5AC-F195-40B8-9BAA-C4879EF1A804}"/>
              </a:ext>
            </a:extLst>
          </p:cNvPr>
          <p:cNvPicPr>
            <a:picLocks noChangeAspect="1"/>
          </p:cNvPicPr>
          <p:nvPr/>
        </p:nvPicPr>
        <p:blipFill>
          <a:blip r:embed="rId3"/>
          <a:srcRect l="15120" r="1512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E49CA12F-6E27-4C54-88C4-EE6CE7C47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2"/>
            <a:ext cx="12192000" cy="4857751"/>
          </a:xfrm>
          <a:prstGeom prst="rect">
            <a:avLst/>
          </a:prstGeom>
          <a:gradFill flip="none" rotWithShape="1">
            <a:gsLst>
              <a:gs pos="70000">
                <a:schemeClr val="bg2">
                  <a:alpha val="60000"/>
                </a:schemeClr>
              </a:gs>
              <a:gs pos="26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64584-D416-B64D-8C46-1A867CCA9B0B}"/>
              </a:ext>
            </a:extLst>
          </p:cNvPr>
          <p:cNvSpPr>
            <a:spLocks noGrp="1"/>
          </p:cNvSpPr>
          <p:nvPr>
            <p:ph type="title"/>
          </p:nvPr>
        </p:nvSpPr>
        <p:spPr>
          <a:xfrm>
            <a:off x="324088" y="321898"/>
            <a:ext cx="7308849" cy="984885"/>
          </a:xfrm>
        </p:spPr>
        <p:txBody>
          <a:bodyPr vert="horz" wrap="square" lIns="0" tIns="0" rIns="0" bIns="0" rtlCol="0" anchor="ctr" anchorCtr="0">
            <a:normAutofit/>
          </a:bodyPr>
          <a:lstStyle/>
          <a:p>
            <a:r>
              <a:rPr lang="en-US" sz="4400"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Learning through Practice </a:t>
            </a:r>
          </a:p>
        </p:txBody>
      </p:sp>
      <p:sp>
        <p:nvSpPr>
          <p:cNvPr id="25" name="Rectangle 24">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9549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6" name="Group 3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7" name="Freeform: Shape 3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Oval 3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2" name="Rectangle 4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DNA render">
            <a:extLst>
              <a:ext uri="{FF2B5EF4-FFF2-40B4-BE49-F238E27FC236}">
                <a16:creationId xmlns:a16="http://schemas.microsoft.com/office/drawing/2014/main" id="{610DCE50-8BD6-4F5C-BD65-778CA6955F77}"/>
              </a:ext>
            </a:extLst>
          </p:cNvPr>
          <p:cNvPicPr>
            <a:picLocks noChangeAspect="1"/>
          </p:cNvPicPr>
          <p:nvPr/>
        </p:nvPicPr>
        <p:blipFill rotWithShape="1">
          <a:blip r:embed="rId3"/>
          <a:srcRect/>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44" name="Rectangle 43">
            <a:extLst>
              <a:ext uri="{FF2B5EF4-FFF2-40B4-BE49-F238E27FC236}">
                <a16:creationId xmlns:a16="http://schemas.microsoft.com/office/drawing/2014/main" id="{E49CA12F-6E27-4C54-88C4-EE6CE7C47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2"/>
            <a:ext cx="12192000" cy="4857751"/>
          </a:xfrm>
          <a:prstGeom prst="rect">
            <a:avLst/>
          </a:prstGeom>
          <a:gradFill flip="none" rotWithShape="1">
            <a:gsLst>
              <a:gs pos="70000">
                <a:schemeClr val="bg2">
                  <a:alpha val="60000"/>
                </a:schemeClr>
              </a:gs>
              <a:gs pos="26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373FD-D1F8-B043-AF40-966EE30D5ABF}"/>
              </a:ext>
            </a:extLst>
          </p:cNvPr>
          <p:cNvSpPr>
            <a:spLocks noGrp="1"/>
          </p:cNvSpPr>
          <p:nvPr>
            <p:ph type="title"/>
          </p:nvPr>
        </p:nvSpPr>
        <p:spPr>
          <a:xfrm>
            <a:off x="550863" y="549275"/>
            <a:ext cx="7308849" cy="984885"/>
          </a:xfrm>
        </p:spPr>
        <p:txBody>
          <a:bodyPr vert="horz" wrap="square" lIns="0" tIns="0" rIns="0" bIns="0" rtlCol="0" anchor="ctr" anchorCtr="0">
            <a:normAutofit fontScale="90000"/>
          </a:bodyPr>
          <a:lstStyle/>
          <a:p>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Musical Form (or Structure)</a:t>
            </a:r>
          </a:p>
        </p:txBody>
      </p:sp>
      <p:sp>
        <p:nvSpPr>
          <p:cNvPr id="46" name="Rectangle 45">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961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3"/>
          <a:srcRect t="19051" b="1905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861714" y="4860145"/>
            <a:ext cx="7019467"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Breaking Down Form</a:t>
            </a:r>
          </a:p>
        </p:txBody>
      </p:sp>
      <p:sp>
        <p:nvSpPr>
          <p:cNvPr id="4" name="Rectangle 3">
            <a:extLst>
              <a:ext uri="{FF2B5EF4-FFF2-40B4-BE49-F238E27FC236}">
                <a16:creationId xmlns:a16="http://schemas.microsoft.com/office/drawing/2014/main" id="{768BF875-9945-9144-83A7-4DC2BEE88CFD}"/>
              </a:ext>
            </a:extLst>
          </p:cNvPr>
          <p:cNvSpPr/>
          <p:nvPr/>
        </p:nvSpPr>
        <p:spPr>
          <a:xfrm>
            <a:off x="235728" y="271849"/>
            <a:ext cx="4079441" cy="6740307"/>
          </a:xfrm>
          <a:prstGeom prst="rect">
            <a:avLst/>
          </a:prstGeom>
        </p:spPr>
        <p:txBody>
          <a:bodyPr wrap="square">
            <a:spAutoFit/>
          </a:bodyPr>
          <a:lstStyle/>
          <a:p>
            <a:r>
              <a:rPr lang="en-GB" sz="2400" dirty="0">
                <a:latin typeface="Open Sans Light" panose="020B0306030504020204" pitchFamily="34" charset="0"/>
                <a:ea typeface="Open Sans Light" panose="020B0306030504020204" pitchFamily="34" charset="0"/>
                <a:cs typeface="Open Sans Light" panose="020B0306030504020204" pitchFamily="34" charset="0"/>
              </a:rPr>
              <a:t>Music exists in time; as an aesthetician, Susanne K. Langer, put it in Feeling and Form, “music is time made audible.” </a:t>
            </a:r>
          </a:p>
          <a:p>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proper perception of a musical work depends in the main on the ability to associate what is happening in the present with what has happened in the past and with what one expects will happen in the future.</a:t>
            </a:r>
          </a:p>
          <a:p>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https://www.britannica.com/art/musical-form</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 </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6202568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a:blip r:embed="rId3"/>
          <a:srcRect t="19051" b="1905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861714" y="4860145"/>
            <a:ext cx="7019467" cy="1997855"/>
          </a:xfrm>
        </p:spPr>
        <p:txBody>
          <a:bodyPr wrap="square" anchor="b">
            <a:normAutofit/>
          </a:bodyPr>
          <a:lstStyle/>
          <a:p>
            <a:pPr algn="ctr">
              <a:lnSpc>
                <a:spcPct val="90000"/>
              </a:lnSpc>
            </a:pPr>
            <a:r>
              <a:rPr lang="en-US" sz="4400" b="1" dirty="0">
                <a:latin typeface="Open Sans SemiBold" panose="020B0606030504020204" pitchFamily="34" charset="0"/>
                <a:ea typeface="Open Sans SemiBold" panose="020B0606030504020204" pitchFamily="34" charset="0"/>
                <a:cs typeface="Open Sans SemiBold" panose="020B0606030504020204" pitchFamily="34" charset="0"/>
              </a:rPr>
              <a:t>Breaking Down Form</a:t>
            </a:r>
          </a:p>
        </p:txBody>
      </p:sp>
      <p:sp>
        <p:nvSpPr>
          <p:cNvPr id="4" name="Rectangle 3">
            <a:extLst>
              <a:ext uri="{FF2B5EF4-FFF2-40B4-BE49-F238E27FC236}">
                <a16:creationId xmlns:a16="http://schemas.microsoft.com/office/drawing/2014/main" id="{768BF875-9945-9144-83A7-4DC2BEE88CFD}"/>
              </a:ext>
            </a:extLst>
          </p:cNvPr>
          <p:cNvSpPr/>
          <p:nvPr/>
        </p:nvSpPr>
        <p:spPr>
          <a:xfrm>
            <a:off x="55607" y="0"/>
            <a:ext cx="4439684" cy="7786747"/>
          </a:xfrm>
          <a:prstGeom prst="rect">
            <a:avLst/>
          </a:prstGeom>
        </p:spPr>
        <p:txBody>
          <a:bodyPr wrap="square">
            <a:spAutoFit/>
          </a:bodyPr>
          <a:lstStyle/>
          <a:p>
            <a:r>
              <a:rPr lang="en-GB" sz="2100" dirty="0">
                <a:latin typeface="Open Sans Light" panose="020B0306030504020204" pitchFamily="34" charset="0"/>
                <a:ea typeface="Open Sans Light" panose="020B0306030504020204" pitchFamily="34" charset="0"/>
                <a:cs typeface="Open Sans Light" panose="020B0306030504020204" pitchFamily="34" charset="0"/>
              </a:rPr>
              <a:t>The frustration or fulfilment of such expectations and the resulting tensions and releases are basic to most musical works.</a:t>
            </a:r>
          </a:p>
          <a:p>
            <a:endParaRPr lang="en-GB" sz="21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100" dirty="0">
                <a:latin typeface="Open Sans Light" panose="020B0306030504020204" pitchFamily="34" charset="0"/>
                <a:ea typeface="Open Sans Light" panose="020B0306030504020204" pitchFamily="34" charset="0"/>
                <a:cs typeface="Open Sans Light" panose="020B0306030504020204" pitchFamily="34" charset="0"/>
              </a:rPr>
              <a:t>Musical form depends, therefore, on the disposition of certain structural units successively in time. </a:t>
            </a:r>
          </a:p>
          <a:p>
            <a:endParaRPr lang="en-GB" sz="21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100" dirty="0">
                <a:latin typeface="Open Sans Light" panose="020B0306030504020204" pitchFamily="34" charset="0"/>
                <a:ea typeface="Open Sans Light" panose="020B0306030504020204" pitchFamily="34" charset="0"/>
                <a:cs typeface="Open Sans Light" panose="020B0306030504020204" pitchFamily="34" charset="0"/>
              </a:rPr>
              <a:t>The basic principles can be discerned from a brief consideration of melody, which may be defined as an organized succession of musical tones. </a:t>
            </a:r>
          </a:p>
          <a:p>
            <a:endParaRPr lang="en-GB" sz="21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100" dirty="0">
                <a:latin typeface="Open Sans Light" panose="020B0306030504020204" pitchFamily="34" charset="0"/>
                <a:ea typeface="Open Sans Light" panose="020B0306030504020204" pitchFamily="34" charset="0"/>
                <a:cs typeface="Open Sans Light" panose="020B0306030504020204" pitchFamily="34" charset="0"/>
              </a:rPr>
              <a:t>This succession of tones consists of component parts, structural units, the principal of which is the phrase.</a:t>
            </a:r>
          </a:p>
          <a:p>
            <a:endPar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https://www.britannica.com/art/musical-form</a:t>
            </a: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21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200" dirty="0">
                <a:latin typeface="Open Sans Light" panose="020B0306030504020204" pitchFamily="34" charset="0"/>
                <a:ea typeface="Open Sans Light" panose="020B0306030504020204" pitchFamily="34" charset="0"/>
                <a:cs typeface="Open Sans Light" panose="020B0306030504020204" pitchFamily="34" charset="0"/>
              </a:rPr>
              <a:t> </a:t>
            </a:r>
            <a:endParaRPr lang="en-US" sz="22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8630536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13764" y="-283180"/>
            <a:ext cx="3565524" cy="1997855"/>
          </a:xfrm>
        </p:spPr>
        <p:txBody>
          <a:bodyPr wrap="square" anchor="b">
            <a:normAutofit/>
          </a:bodyPr>
          <a:lstStyle/>
          <a:p>
            <a:pPr>
              <a:lnSpc>
                <a:spcPct val="90000"/>
              </a:lnSpc>
            </a:pPr>
            <a:r>
              <a:rPr lang="en-US" sz="3000" b="1" dirty="0">
                <a:latin typeface="Open Sans SemiBold" panose="020B0606030504020204" pitchFamily="34" charset="0"/>
                <a:ea typeface="Open Sans SemiBold" panose="020B0606030504020204" pitchFamily="34" charset="0"/>
                <a:cs typeface="Open Sans SemiBold" panose="020B0606030504020204" pitchFamily="34" charset="0"/>
              </a:rPr>
              <a:t>Fundamentals of Musical Composition </a:t>
            </a:r>
            <a:br>
              <a:rPr lang="en-US" sz="3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3000" b="1" dirty="0">
                <a:latin typeface="Open Sans SemiBold" panose="020B0606030504020204" pitchFamily="34" charset="0"/>
                <a:ea typeface="Open Sans SemiBold" panose="020B0606030504020204" pitchFamily="34" charset="0"/>
                <a:cs typeface="Open Sans SemiBold" panose="020B0606030504020204" pitchFamily="34" charset="0"/>
              </a:rPr>
              <a:t>Arnold Schoenberg</a:t>
            </a: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b="13056"/>
          <a:stretch/>
        </p:blipFill>
        <p:spPr>
          <a:xfrm>
            <a:off x="5719706" y="606796"/>
            <a:ext cx="4868976" cy="5644408"/>
          </a:xfrm>
          <a:custGeom>
            <a:avLst/>
            <a:gdLst/>
            <a:ahLst/>
            <a:cxnLst/>
            <a:rect l="l" t="t" r="r" b="b"/>
            <a:pathLst>
              <a:path w="4868976" h="5644408">
                <a:moveTo>
                  <a:pt x="2398421" y="0"/>
                </a:moveTo>
                <a:lnTo>
                  <a:pt x="4868974" y="1424628"/>
                </a:lnTo>
                <a:lnTo>
                  <a:pt x="4868976" y="1424625"/>
                </a:lnTo>
                <a:lnTo>
                  <a:pt x="4868976" y="1424628"/>
                </a:lnTo>
                <a:lnTo>
                  <a:pt x="4868976" y="4219781"/>
                </a:lnTo>
                <a:lnTo>
                  <a:pt x="2398419" y="5644408"/>
                </a:lnTo>
                <a:lnTo>
                  <a:pt x="0" y="4219781"/>
                </a:lnTo>
                <a:lnTo>
                  <a:pt x="0" y="1424628"/>
                </a:lnTo>
                <a:lnTo>
                  <a:pt x="0" y="1424625"/>
                </a:lnTo>
                <a:lnTo>
                  <a:pt x="3" y="1424628"/>
                </a:lnTo>
                <a:close/>
              </a:path>
            </a:pathLst>
          </a:custGeom>
        </p:spPr>
      </p:pic>
      <p:grpSp>
        <p:nvGrpSpPr>
          <p:cNvPr id="20" name="Group 19">
            <a:extLst>
              <a:ext uri="{FF2B5EF4-FFF2-40B4-BE49-F238E27FC236}">
                <a16:creationId xmlns:a16="http://schemas.microsoft.com/office/drawing/2014/main" id="{C4967C49-2278-4724-94A5-A258F20C3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66428" y="2112234"/>
            <a:ext cx="1335600" cy="1262947"/>
            <a:chOff x="10145015" y="2343978"/>
            <a:chExt cx="1335600" cy="1262947"/>
          </a:xfrm>
        </p:grpSpPr>
        <p:sp>
          <p:nvSpPr>
            <p:cNvPr id="21" name="Freeform: Shape 20">
              <a:extLst>
                <a:ext uri="{FF2B5EF4-FFF2-40B4-BE49-F238E27FC236}">
                  <a16:creationId xmlns:a16="http://schemas.microsoft.com/office/drawing/2014/main" id="{C5513748-F890-422C-8BC7-7C16A7D3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B93B83E9-9019-4D2F-B887-BD399181B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4" name="Oval 23">
            <a:extLst>
              <a:ext uri="{FF2B5EF4-FFF2-40B4-BE49-F238E27FC236}">
                <a16:creationId xmlns:a16="http://schemas.microsoft.com/office/drawing/2014/main" id="{5171FAFB-7223-4BE1-983D-8A0626EAC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612" y="57328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Box 3">
            <a:extLst>
              <a:ext uri="{FF2B5EF4-FFF2-40B4-BE49-F238E27FC236}">
                <a16:creationId xmlns:a16="http://schemas.microsoft.com/office/drawing/2014/main" id="{280D7A80-1BBA-9745-A87A-EF7C8D470FC5}"/>
              </a:ext>
            </a:extLst>
          </p:cNvPr>
          <p:cNvSpPr txBox="1"/>
          <p:nvPr/>
        </p:nvSpPr>
        <p:spPr>
          <a:xfrm>
            <a:off x="5768033" y="6218653"/>
            <a:ext cx="4782063" cy="800219"/>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https://monoskop.org/images/d/da/Schoenberg_Arnold_Fundamentals_of_Musical_Composition_no_OCR.pdf</a:t>
            </a: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313764" y="1997855"/>
            <a:ext cx="5204327" cy="4924198"/>
          </a:xfrm>
        </p:spPr>
        <p:txBody>
          <a:bodyPr anchor="t">
            <a:normAutofit fontScale="92500"/>
          </a:bodyPr>
          <a:lstStyle/>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Fundamentals of Musical Composition represents the culmination of more than forty years in Schoenberg's life devoted to the teaching of musical principles to students and composers in Europe and America. </a:t>
            </a:r>
          </a:p>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For his classes he developed a manner of presentation in which 'every technical matter is discussed in a very fundamental way, so that at the same time it is both simple and thorough'. </a:t>
            </a:r>
            <a:endParaRPr lang="en-US" sz="28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6901150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220217" y="-224925"/>
            <a:ext cx="3565524" cy="1997855"/>
          </a:xfrm>
        </p:spPr>
        <p:txBody>
          <a:bodyPr wrap="square" anchor="b">
            <a:normAutofit/>
          </a:bodyPr>
          <a:lstStyle/>
          <a:p>
            <a:pPr>
              <a:lnSpc>
                <a:spcPct val="90000"/>
              </a:lnSpc>
            </a:pPr>
            <a:r>
              <a:rPr lang="en-US" sz="3000" b="1" dirty="0">
                <a:latin typeface="Open Sans SemiBold" panose="020B0606030504020204" pitchFamily="34" charset="0"/>
                <a:ea typeface="Open Sans SemiBold" panose="020B0606030504020204" pitchFamily="34" charset="0"/>
                <a:cs typeface="Open Sans SemiBold" panose="020B0606030504020204" pitchFamily="34" charset="0"/>
              </a:rPr>
              <a:t>Fundamentals of Musical Composition </a:t>
            </a:r>
            <a:br>
              <a:rPr lang="en-US" sz="3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3000" b="1" dirty="0">
                <a:latin typeface="Open Sans SemiBold" panose="020B0606030504020204" pitchFamily="34" charset="0"/>
                <a:ea typeface="Open Sans SemiBold" panose="020B0606030504020204" pitchFamily="34" charset="0"/>
                <a:cs typeface="Open Sans SemiBold" panose="020B0606030504020204" pitchFamily="34" charset="0"/>
              </a:rPr>
              <a:t>Arnold Schoenberg</a:t>
            </a: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b="13056"/>
          <a:stretch/>
        </p:blipFill>
        <p:spPr>
          <a:xfrm>
            <a:off x="5719706" y="606796"/>
            <a:ext cx="4868976" cy="5644408"/>
          </a:xfrm>
          <a:custGeom>
            <a:avLst/>
            <a:gdLst/>
            <a:ahLst/>
            <a:cxnLst/>
            <a:rect l="l" t="t" r="r" b="b"/>
            <a:pathLst>
              <a:path w="4868976" h="5644408">
                <a:moveTo>
                  <a:pt x="2398421" y="0"/>
                </a:moveTo>
                <a:lnTo>
                  <a:pt x="4868974" y="1424628"/>
                </a:lnTo>
                <a:lnTo>
                  <a:pt x="4868976" y="1424625"/>
                </a:lnTo>
                <a:lnTo>
                  <a:pt x="4868976" y="1424628"/>
                </a:lnTo>
                <a:lnTo>
                  <a:pt x="4868976" y="4219781"/>
                </a:lnTo>
                <a:lnTo>
                  <a:pt x="2398419" y="5644408"/>
                </a:lnTo>
                <a:lnTo>
                  <a:pt x="0" y="4219781"/>
                </a:lnTo>
                <a:lnTo>
                  <a:pt x="0" y="1424628"/>
                </a:lnTo>
                <a:lnTo>
                  <a:pt x="0" y="1424625"/>
                </a:lnTo>
                <a:lnTo>
                  <a:pt x="3" y="1424628"/>
                </a:lnTo>
                <a:close/>
              </a:path>
            </a:pathLst>
          </a:custGeom>
        </p:spPr>
      </p:pic>
      <p:grpSp>
        <p:nvGrpSpPr>
          <p:cNvPr id="20" name="Group 19">
            <a:extLst>
              <a:ext uri="{FF2B5EF4-FFF2-40B4-BE49-F238E27FC236}">
                <a16:creationId xmlns:a16="http://schemas.microsoft.com/office/drawing/2014/main" id="{C4967C49-2278-4724-94A5-A258F20C3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66428" y="2112234"/>
            <a:ext cx="1335600" cy="1262947"/>
            <a:chOff x="10145015" y="2343978"/>
            <a:chExt cx="1335600" cy="1262947"/>
          </a:xfrm>
        </p:grpSpPr>
        <p:sp>
          <p:nvSpPr>
            <p:cNvPr id="21" name="Freeform: Shape 20">
              <a:extLst>
                <a:ext uri="{FF2B5EF4-FFF2-40B4-BE49-F238E27FC236}">
                  <a16:creationId xmlns:a16="http://schemas.microsoft.com/office/drawing/2014/main" id="{C5513748-F890-422C-8BC7-7C16A7D3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B93B83E9-9019-4D2F-B887-BD399181B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4" name="Oval 23">
            <a:extLst>
              <a:ext uri="{FF2B5EF4-FFF2-40B4-BE49-F238E27FC236}">
                <a16:creationId xmlns:a16="http://schemas.microsoft.com/office/drawing/2014/main" id="{5171FAFB-7223-4BE1-983D-8A0626EAC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612" y="57328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Box 9">
            <a:extLst>
              <a:ext uri="{FF2B5EF4-FFF2-40B4-BE49-F238E27FC236}">
                <a16:creationId xmlns:a16="http://schemas.microsoft.com/office/drawing/2014/main" id="{7F3E1664-AA07-F145-BB8C-8F63E973758E}"/>
              </a:ext>
            </a:extLst>
          </p:cNvPr>
          <p:cNvSpPr txBox="1"/>
          <p:nvPr/>
        </p:nvSpPr>
        <p:spPr>
          <a:xfrm>
            <a:off x="5768033" y="6218653"/>
            <a:ext cx="4782063" cy="800219"/>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https://monoskop.org/images/d/da/Schoenberg_Arnold_Fundamentals_of_Musical_Composition_no_OCR.pdf</a:t>
            </a: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220217" y="2014238"/>
            <a:ext cx="5297874" cy="4924198"/>
          </a:xfrm>
        </p:spPr>
        <p:txBody>
          <a:bodyPr anchor="t">
            <a:normAutofit lnSpcReduction="10000"/>
          </a:bodyPr>
          <a:lstStyle/>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This book can be used for analysis as well as for composition. On the one hand, it has the practical objective of introducing students to the process of composing in a systematic way, from the smallest to the largest forms; on the other hand, the author analyses in thorough detail and with numerous illustrations those particular sections in the works of the masters which relate to the compositional problem under discussion.</a:t>
            </a:r>
          </a:p>
          <a:p>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611607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94604" y="-233752"/>
            <a:ext cx="3565524" cy="1017524"/>
          </a:xfrm>
        </p:spPr>
        <p:txBody>
          <a:bodyPr wrap="square" anchor="b">
            <a:normAutofit/>
          </a:bodyPr>
          <a:lstStyle/>
          <a:p>
            <a:pPr>
              <a:lnSpc>
                <a:spcPct val="90000"/>
              </a:lnSpc>
            </a:pP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The Phrase</a:t>
            </a: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b="13056"/>
          <a:stretch/>
        </p:blipFill>
        <p:spPr>
          <a:xfrm>
            <a:off x="5719706" y="606796"/>
            <a:ext cx="4868976" cy="5644408"/>
          </a:xfrm>
          <a:custGeom>
            <a:avLst/>
            <a:gdLst/>
            <a:ahLst/>
            <a:cxnLst/>
            <a:rect l="l" t="t" r="r" b="b"/>
            <a:pathLst>
              <a:path w="4868976" h="5644408">
                <a:moveTo>
                  <a:pt x="2398421" y="0"/>
                </a:moveTo>
                <a:lnTo>
                  <a:pt x="4868974" y="1424628"/>
                </a:lnTo>
                <a:lnTo>
                  <a:pt x="4868976" y="1424625"/>
                </a:lnTo>
                <a:lnTo>
                  <a:pt x="4868976" y="1424628"/>
                </a:lnTo>
                <a:lnTo>
                  <a:pt x="4868976" y="4219781"/>
                </a:lnTo>
                <a:lnTo>
                  <a:pt x="2398419" y="5644408"/>
                </a:lnTo>
                <a:lnTo>
                  <a:pt x="0" y="4219781"/>
                </a:lnTo>
                <a:lnTo>
                  <a:pt x="0" y="1424628"/>
                </a:lnTo>
                <a:lnTo>
                  <a:pt x="0" y="1424625"/>
                </a:lnTo>
                <a:lnTo>
                  <a:pt x="3" y="1424628"/>
                </a:lnTo>
                <a:close/>
              </a:path>
            </a:pathLst>
          </a:custGeom>
        </p:spPr>
      </p:pic>
      <p:grpSp>
        <p:nvGrpSpPr>
          <p:cNvPr id="20" name="Group 19">
            <a:extLst>
              <a:ext uri="{FF2B5EF4-FFF2-40B4-BE49-F238E27FC236}">
                <a16:creationId xmlns:a16="http://schemas.microsoft.com/office/drawing/2014/main" id="{C4967C49-2278-4724-94A5-A258F20C3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66428" y="2112234"/>
            <a:ext cx="1335600" cy="1262947"/>
            <a:chOff x="10145015" y="2343978"/>
            <a:chExt cx="1335600" cy="1262947"/>
          </a:xfrm>
        </p:grpSpPr>
        <p:sp>
          <p:nvSpPr>
            <p:cNvPr id="21" name="Freeform: Shape 20">
              <a:extLst>
                <a:ext uri="{FF2B5EF4-FFF2-40B4-BE49-F238E27FC236}">
                  <a16:creationId xmlns:a16="http://schemas.microsoft.com/office/drawing/2014/main" id="{C5513748-F890-422C-8BC7-7C16A7D3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B93B83E9-9019-4D2F-B887-BD399181B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4" name="Oval 23">
            <a:extLst>
              <a:ext uri="{FF2B5EF4-FFF2-40B4-BE49-F238E27FC236}">
                <a16:creationId xmlns:a16="http://schemas.microsoft.com/office/drawing/2014/main" id="{5171FAFB-7223-4BE1-983D-8A0626EAC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612" y="57328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220217" y="1169718"/>
            <a:ext cx="5297874" cy="5922034"/>
          </a:xfrm>
        </p:spPr>
        <p:txBody>
          <a:bodyPr anchor="t">
            <a:normAutofit/>
          </a:bodyPr>
          <a:lstStyle/>
          <a:p>
            <a:pPr marL="0" indent="0">
              <a:buNone/>
            </a:pPr>
            <a:r>
              <a:rPr lang="en-US" sz="2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The smallest structural unit is the phrase, a kind of musical molecule consisting of a number of integrated musical events, processing a certain completeness, and well adapted to combination with other similar units.</a:t>
            </a:r>
          </a:p>
          <a:p>
            <a:pPr marL="0" indent="0">
              <a:buNone/>
            </a:pPr>
            <a:r>
              <a:rPr lang="en-US" sz="2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The term phrase means, structurally, a unit approximating to what one could sing in a single breath.</a:t>
            </a:r>
          </a:p>
          <a:p>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10" name="TextBox 9">
            <a:extLst>
              <a:ext uri="{FF2B5EF4-FFF2-40B4-BE49-F238E27FC236}">
                <a16:creationId xmlns:a16="http://schemas.microsoft.com/office/drawing/2014/main" id="{7F3E1664-AA07-F145-BB8C-8F63E973758E}"/>
              </a:ext>
            </a:extLst>
          </p:cNvPr>
          <p:cNvSpPr txBox="1"/>
          <p:nvPr/>
        </p:nvSpPr>
        <p:spPr>
          <a:xfrm>
            <a:off x="5768033" y="6218653"/>
            <a:ext cx="4782063" cy="800219"/>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https://monoskop.org/images/d/da/Schoenberg_Arnold_Fundamentals_of_Musical_Composition_no_OCR.pdf</a:t>
            </a: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9741466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94604" y="-233752"/>
            <a:ext cx="3565524" cy="1017524"/>
          </a:xfrm>
        </p:spPr>
        <p:txBody>
          <a:bodyPr wrap="square" anchor="b">
            <a:normAutofit/>
          </a:bodyPr>
          <a:lstStyle/>
          <a:p>
            <a:pPr>
              <a:lnSpc>
                <a:spcPct val="90000"/>
              </a:lnSpc>
            </a:pP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The Motive</a:t>
            </a:r>
          </a:p>
        </p:txBody>
      </p:sp>
      <p:sp>
        <p:nvSpPr>
          <p:cNvPr id="3" name="Content Placeholder 2">
            <a:extLst>
              <a:ext uri="{FF2B5EF4-FFF2-40B4-BE49-F238E27FC236}">
                <a16:creationId xmlns:a16="http://schemas.microsoft.com/office/drawing/2014/main" id="{74AEBB3D-EA42-C742-A9B5-EC8AAD4ED43F}"/>
              </a:ext>
            </a:extLst>
          </p:cNvPr>
          <p:cNvSpPr>
            <a:spLocks noGrp="1"/>
          </p:cNvSpPr>
          <p:nvPr>
            <p:ph idx="1"/>
          </p:nvPr>
        </p:nvSpPr>
        <p:spPr>
          <a:xfrm>
            <a:off x="194604" y="1124240"/>
            <a:ext cx="5323487" cy="5494522"/>
          </a:xfrm>
        </p:spPr>
        <p:txBody>
          <a:bodyPr anchor="t">
            <a:normAutofit/>
          </a:bodyPr>
          <a:lstStyle/>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The Motive generally appears in a characteristic and impressive manner at the beginning of a piece.  </a:t>
            </a:r>
          </a:p>
          <a:p>
            <a:pPr marL="0" indent="0">
              <a:buNone/>
            </a:pPr>
            <a:r>
              <a:rPr lang="en-GB"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rPr>
              <a:t>The features of a motive are intervals and rhythms, combined to produce a memorable shape or contour which usually implies an inherent harmony. […] A motive appears constantly throughout a piece: it is repeated.  Repetition alone often gives rise to monotony.  Monotony can only be overcome by variation. </a:t>
            </a:r>
          </a:p>
          <a:p>
            <a:pPr marL="0" indent="0">
              <a:buNone/>
            </a:pPr>
            <a:endPar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GB" sz="1600" dirty="0">
              <a:solidFill>
                <a:schemeClr val="tx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b="13056"/>
          <a:stretch/>
        </p:blipFill>
        <p:spPr>
          <a:xfrm>
            <a:off x="5719706" y="606796"/>
            <a:ext cx="4868976" cy="5644408"/>
          </a:xfrm>
          <a:custGeom>
            <a:avLst/>
            <a:gdLst/>
            <a:ahLst/>
            <a:cxnLst/>
            <a:rect l="l" t="t" r="r" b="b"/>
            <a:pathLst>
              <a:path w="4868976" h="5644408">
                <a:moveTo>
                  <a:pt x="2398421" y="0"/>
                </a:moveTo>
                <a:lnTo>
                  <a:pt x="4868974" y="1424628"/>
                </a:lnTo>
                <a:lnTo>
                  <a:pt x="4868976" y="1424625"/>
                </a:lnTo>
                <a:lnTo>
                  <a:pt x="4868976" y="1424628"/>
                </a:lnTo>
                <a:lnTo>
                  <a:pt x="4868976" y="4219781"/>
                </a:lnTo>
                <a:lnTo>
                  <a:pt x="2398419" y="5644408"/>
                </a:lnTo>
                <a:lnTo>
                  <a:pt x="0" y="4219781"/>
                </a:lnTo>
                <a:lnTo>
                  <a:pt x="0" y="1424628"/>
                </a:lnTo>
                <a:lnTo>
                  <a:pt x="0" y="1424625"/>
                </a:lnTo>
                <a:lnTo>
                  <a:pt x="3" y="1424628"/>
                </a:lnTo>
                <a:close/>
              </a:path>
            </a:pathLst>
          </a:custGeom>
        </p:spPr>
      </p:pic>
      <p:grpSp>
        <p:nvGrpSpPr>
          <p:cNvPr id="20" name="Group 19">
            <a:extLst>
              <a:ext uri="{FF2B5EF4-FFF2-40B4-BE49-F238E27FC236}">
                <a16:creationId xmlns:a16="http://schemas.microsoft.com/office/drawing/2014/main" id="{C4967C49-2278-4724-94A5-A258F20C3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66428" y="2112234"/>
            <a:ext cx="1335600" cy="1262947"/>
            <a:chOff x="10145015" y="2343978"/>
            <a:chExt cx="1335600" cy="1262947"/>
          </a:xfrm>
        </p:grpSpPr>
        <p:sp>
          <p:nvSpPr>
            <p:cNvPr id="21" name="Freeform: Shape 20">
              <a:extLst>
                <a:ext uri="{FF2B5EF4-FFF2-40B4-BE49-F238E27FC236}">
                  <a16:creationId xmlns:a16="http://schemas.microsoft.com/office/drawing/2014/main" id="{C5513748-F890-422C-8BC7-7C16A7D3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B93B83E9-9019-4D2F-B887-BD399181B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4" name="Oval 23">
            <a:extLst>
              <a:ext uri="{FF2B5EF4-FFF2-40B4-BE49-F238E27FC236}">
                <a16:creationId xmlns:a16="http://schemas.microsoft.com/office/drawing/2014/main" id="{5171FAFB-7223-4BE1-983D-8A0626EAC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612" y="57328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Box 9">
            <a:extLst>
              <a:ext uri="{FF2B5EF4-FFF2-40B4-BE49-F238E27FC236}">
                <a16:creationId xmlns:a16="http://schemas.microsoft.com/office/drawing/2014/main" id="{7F3E1664-AA07-F145-BB8C-8F63E973758E}"/>
              </a:ext>
            </a:extLst>
          </p:cNvPr>
          <p:cNvSpPr txBox="1"/>
          <p:nvPr/>
        </p:nvSpPr>
        <p:spPr>
          <a:xfrm>
            <a:off x="5768033" y="6218653"/>
            <a:ext cx="4782063" cy="800219"/>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https://monoskop.org/images/d/da/Schoenberg_Arnold_Fundamentals_of_Musical_Composition_no_OCR.pdf</a:t>
            </a: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3180474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201615" y="3074183"/>
            <a:ext cx="5055218" cy="650735"/>
          </a:xfrm>
        </p:spPr>
        <p:txBody>
          <a:bodyPr wrap="square" anchor="b">
            <a:normAutofit fontScale="90000"/>
          </a:bodyPr>
          <a:lstStyle/>
          <a:p>
            <a:pPr>
              <a:lnSpc>
                <a:spcPct val="90000"/>
              </a:lnSpc>
            </a:pP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Motive Variation</a:t>
            </a: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Examples </a:t>
            </a:r>
          </a:p>
        </p:txBody>
      </p:sp>
      <p:grpSp>
        <p:nvGrpSpPr>
          <p:cNvPr id="20" name="Group 19">
            <a:extLst>
              <a:ext uri="{FF2B5EF4-FFF2-40B4-BE49-F238E27FC236}">
                <a16:creationId xmlns:a16="http://schemas.microsoft.com/office/drawing/2014/main" id="{C4967C49-2278-4724-94A5-A258F20C3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66428" y="2112234"/>
            <a:ext cx="1335600" cy="1262947"/>
            <a:chOff x="10145015" y="2343978"/>
            <a:chExt cx="1335600" cy="1262947"/>
          </a:xfrm>
        </p:grpSpPr>
        <p:sp>
          <p:nvSpPr>
            <p:cNvPr id="21" name="Freeform: Shape 20">
              <a:extLst>
                <a:ext uri="{FF2B5EF4-FFF2-40B4-BE49-F238E27FC236}">
                  <a16:creationId xmlns:a16="http://schemas.microsoft.com/office/drawing/2014/main" id="{C5513748-F890-422C-8BC7-7C16A7D3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B93B83E9-9019-4D2F-B887-BD399181B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4" name="Oval 23">
            <a:extLst>
              <a:ext uri="{FF2B5EF4-FFF2-40B4-BE49-F238E27FC236}">
                <a16:creationId xmlns:a16="http://schemas.microsoft.com/office/drawing/2014/main" id="{5171FAFB-7223-4BE1-983D-8A0626EAC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612" y="57328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Box 9">
            <a:extLst>
              <a:ext uri="{FF2B5EF4-FFF2-40B4-BE49-F238E27FC236}">
                <a16:creationId xmlns:a16="http://schemas.microsoft.com/office/drawing/2014/main" id="{7F3E1664-AA07-F145-BB8C-8F63E973758E}"/>
              </a:ext>
            </a:extLst>
          </p:cNvPr>
          <p:cNvSpPr txBox="1"/>
          <p:nvPr/>
        </p:nvSpPr>
        <p:spPr>
          <a:xfrm>
            <a:off x="5768033" y="6218653"/>
            <a:ext cx="4782063" cy="800219"/>
          </a:xfrm>
          <a:prstGeom prst="rect">
            <a:avLst/>
          </a:prstGeom>
          <a:noFill/>
        </p:spPr>
        <p:txBody>
          <a:bodyPr wrap="square" rtlCol="0">
            <a:spAutoFit/>
          </a:bodyPr>
          <a:lstStyle/>
          <a:p>
            <a:pPr algn="ctr"/>
            <a:r>
              <a:rPr lang="en-US" sz="1400" dirty="0">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https://monoskop.org/images/d/da/Schoenberg_Arnold_Fundamentals_of_Musical_Composition_no_OCR.pdf</a:t>
            </a:r>
            <a:endParaRPr lang="en-US" sz="1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1" name="Picture 10">
            <a:extLst>
              <a:ext uri="{FF2B5EF4-FFF2-40B4-BE49-F238E27FC236}">
                <a16:creationId xmlns:a16="http://schemas.microsoft.com/office/drawing/2014/main" id="{AD526298-C74C-B542-87A2-0E931AAC4A27}"/>
              </a:ext>
            </a:extLst>
          </p:cNvPr>
          <p:cNvPicPr>
            <a:picLocks noChangeAspect="1"/>
          </p:cNvPicPr>
          <p:nvPr/>
        </p:nvPicPr>
        <p:blipFill rotWithShape="1">
          <a:blip r:embed="rId4"/>
          <a:srcRect t="971" r="-2" b="1130"/>
          <a:stretch/>
        </p:blipFill>
        <p:spPr>
          <a:xfrm>
            <a:off x="4639056" y="10"/>
            <a:ext cx="7552944" cy="6857990"/>
          </a:xfrm>
          <a:prstGeom prst="rect">
            <a:avLst/>
          </a:prstGeom>
          <a:ln>
            <a:noFill/>
          </a:ln>
          <a:effectLst/>
        </p:spPr>
      </p:pic>
    </p:spTree>
    <p:extLst>
      <p:ext uri="{BB962C8B-B14F-4D97-AF65-F5344CB8AC3E}">
        <p14:creationId xmlns:p14="http://schemas.microsoft.com/office/powerpoint/2010/main" val="42297344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95618" y="-572157"/>
            <a:ext cx="5139735" cy="1997855"/>
          </a:xfrm>
        </p:spPr>
        <p:txBody>
          <a:bodyPr vert="horz" wrap="square" lIns="0" tIns="0" rIns="0" bIns="0" rtlCol="0" anchor="b" anchorCtr="0">
            <a:normAutofit/>
          </a:bodyPr>
          <a:lstStyle/>
          <a:p>
            <a:pPr>
              <a:lnSpc>
                <a:spcPct val="90000"/>
              </a:lnSpc>
            </a:pPr>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Discussing Form (or Structure)</a:t>
            </a:r>
          </a:p>
        </p:txBody>
      </p:sp>
      <p:sp>
        <p:nvSpPr>
          <p:cNvPr id="3" name="TextBox 2">
            <a:extLst>
              <a:ext uri="{FF2B5EF4-FFF2-40B4-BE49-F238E27FC236}">
                <a16:creationId xmlns:a16="http://schemas.microsoft.com/office/drawing/2014/main" id="{33D5A392-C9F5-DD44-BECE-BE99F7D69707}"/>
              </a:ext>
            </a:extLst>
          </p:cNvPr>
          <p:cNvSpPr txBox="1"/>
          <p:nvPr/>
        </p:nvSpPr>
        <p:spPr>
          <a:xfrm>
            <a:off x="195618" y="1944093"/>
            <a:ext cx="5382300" cy="5044799"/>
          </a:xfrm>
          <a:prstGeom prst="rect">
            <a:avLst/>
          </a:prstGeom>
        </p:spPr>
        <p:txBody>
          <a:bodyPr vert="horz" wrap="square" lIns="0" tIns="0" rIns="0" bIns="0" rtlCol="0" anchor="t">
            <a:normAutofit lnSpcReduction="10000"/>
          </a:bodyPr>
          <a:lstStyle/>
          <a:p>
            <a:pPr>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No beginner is capable of envisaging a composition in its entirety; hence he must proceed gradually, from simpler to the more complex. [ . . . ] </a:t>
            </a:r>
          </a:p>
          <a:p>
            <a:pPr>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These musical blocks (phrases, motives, etc.) will provide the material for building larger units of various kinds, according to the requirements of structure. </a:t>
            </a:r>
          </a:p>
          <a:p>
            <a:pPr>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Thus the demands of logic, coherence and comprehensibility can be fulfilled, in relation to the need for contrast, variety and fluency of presentation.</a:t>
            </a:r>
          </a:p>
          <a:p>
            <a:pPr indent="-228600">
              <a:spcAft>
                <a:spcPts val="800"/>
              </a:spcAft>
              <a:buFont typeface="Arial" panose="020B0604020202020204" pitchFamily="34" charset="0"/>
              <a:buChar char="•"/>
            </a:pPr>
            <a:endParaRPr lang="en-US" sz="1600" dirty="0">
              <a:solidFill>
                <a:schemeClr val="tx1">
                  <a:alpha val="60000"/>
                </a:schemeClr>
              </a:solidFill>
            </a:endParaRPr>
          </a:p>
          <a:p>
            <a:pPr indent="-228600">
              <a:spcAft>
                <a:spcPts val="800"/>
              </a:spcAft>
              <a:buFont typeface="Arial" panose="020B0604020202020204" pitchFamily="34" charset="0"/>
              <a:buChar char="•"/>
            </a:pPr>
            <a:endParaRPr lang="en-US" sz="1600" dirty="0">
              <a:solidFill>
                <a:schemeClr val="tx1">
                  <a:alpha val="60000"/>
                </a:schemeClr>
              </a:solidFill>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5324" r="4924" b="-2"/>
          <a:stretch/>
        </p:blipFill>
        <p:spPr>
          <a:xfrm>
            <a:off x="5588000"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0" name="Group 19">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1"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5" name="Oval 24">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Rectangle 3">
            <a:extLst>
              <a:ext uri="{FF2B5EF4-FFF2-40B4-BE49-F238E27FC236}">
                <a16:creationId xmlns:a16="http://schemas.microsoft.com/office/drawing/2014/main" id="{9B0C95B2-E35A-1043-B2EF-55467426855A}"/>
              </a:ext>
            </a:extLst>
          </p:cNvPr>
          <p:cNvSpPr/>
          <p:nvPr/>
        </p:nvSpPr>
        <p:spPr>
          <a:xfrm>
            <a:off x="6303487" y="5979086"/>
            <a:ext cx="3926006" cy="907941"/>
          </a:xfrm>
          <a:prstGeom prst="rect">
            <a:avLst/>
          </a:prstGeom>
        </p:spPr>
        <p:txBody>
          <a:bodyPr wrap="square">
            <a:spAutoFit/>
          </a:bodyPr>
          <a:lstStyle/>
          <a:p>
            <a:pPr algn="ctr">
              <a:spcAft>
                <a:spcPts val="600"/>
              </a:spcAft>
            </a:pPr>
            <a:r>
              <a:rPr lang="en-GB" sz="1200" dirty="0">
                <a:latin typeface="Open Sans Light" panose="020B0306030504020204" pitchFamily="34" charset="0"/>
                <a:ea typeface="Open Sans Light" panose="020B0306030504020204" pitchFamily="34" charset="0"/>
                <a:cs typeface="Open Sans Light" panose="020B0306030504020204" pitchFamily="34" charset="0"/>
              </a:rPr>
              <a:t>Further Information: Fundamentals of Musical Composition - Arnold Schoenberg </a:t>
            </a:r>
          </a:p>
          <a:p>
            <a:pPr algn="ctr">
              <a:spcAft>
                <a:spcPts val="600"/>
              </a:spcAft>
            </a:pPr>
            <a:r>
              <a:rPr lang="en-GB" sz="12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https://monoskop.org/images/d/da/Schoenberg_Arnold_Fundamentals_of_Musical_Composition_no_OCR.pdf</a:t>
            </a:r>
            <a:endParaRPr lang="en-GB" sz="12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3578791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3D5A392-C9F5-DD44-BECE-BE99F7D69707}"/>
              </a:ext>
            </a:extLst>
          </p:cNvPr>
          <p:cNvSpPr txBox="1"/>
          <p:nvPr/>
        </p:nvSpPr>
        <p:spPr>
          <a:xfrm>
            <a:off x="167850" y="1756761"/>
            <a:ext cx="5329288" cy="5132387"/>
          </a:xfrm>
          <a:prstGeom prst="rect">
            <a:avLst/>
          </a:prstGeom>
        </p:spPr>
        <p:txBody>
          <a:bodyPr vert="horz" wrap="square" lIns="0" tIns="0" rIns="0" bIns="0" rtlCol="0" anchor="t">
            <a:normAutofit lnSpcReduction="10000"/>
          </a:bodyPr>
          <a:lstStyle/>
          <a:p>
            <a:pPr>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To understand musical form and use it is a three-step process.</a:t>
            </a:r>
          </a:p>
          <a:p>
            <a:pPr>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Know the musical form – both what it means, and some compositions in that form.</a:t>
            </a:r>
          </a:p>
          <a:p>
            <a:pPr>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Use the musical form. You must practice using the form in your own work, so that you start to feel comfortable with it.</a:t>
            </a:r>
          </a:p>
          <a:p>
            <a:pPr>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Integrate the musical form into your own compositional vocabulary. This only comes with time, as you write using the forms more and more.</a:t>
            </a:r>
          </a:p>
          <a:p>
            <a:pPr indent="-228600">
              <a:spcAft>
                <a:spcPts val="800"/>
              </a:spcAft>
              <a:buFont typeface="Arial" panose="020B0604020202020204" pitchFamily="34" charset="0"/>
              <a:buChar char="•"/>
            </a:pPr>
            <a:endParaRPr lang="en-US" sz="1200" dirty="0">
              <a:solidFill>
                <a:schemeClr val="tx1">
                  <a:alpha val="60000"/>
                </a:schemeClr>
              </a:solidFill>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5324" r="4924" b="-2"/>
          <a:stretch/>
        </p:blipFill>
        <p:spPr>
          <a:xfrm>
            <a:off x="5588000"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0" name="Group 19">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1"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5" name="Oval 24">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AE5D380A-03BE-6741-ACD1-6CDC3C4FE153}"/>
              </a:ext>
            </a:extLst>
          </p:cNvPr>
          <p:cNvSpPr>
            <a:spLocks noGrp="1"/>
          </p:cNvSpPr>
          <p:nvPr>
            <p:ph type="title"/>
          </p:nvPr>
        </p:nvSpPr>
        <p:spPr>
          <a:xfrm>
            <a:off x="195618" y="-572157"/>
            <a:ext cx="5139735" cy="1997855"/>
          </a:xfrm>
        </p:spPr>
        <p:txBody>
          <a:bodyPr vert="horz" wrap="square" lIns="0" tIns="0" rIns="0" bIns="0" rtlCol="0" anchor="b" anchorCtr="0">
            <a:normAutofit/>
          </a:bodyPr>
          <a:lstStyle/>
          <a:p>
            <a:pPr>
              <a:lnSpc>
                <a:spcPct val="90000"/>
              </a:lnSpc>
            </a:pPr>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Discussing Form (or Structure)</a:t>
            </a:r>
          </a:p>
        </p:txBody>
      </p:sp>
    </p:spTree>
    <p:extLst>
      <p:ext uri="{BB962C8B-B14F-4D97-AF65-F5344CB8AC3E}">
        <p14:creationId xmlns:p14="http://schemas.microsoft.com/office/powerpoint/2010/main" val="30658183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3D5A392-C9F5-DD44-BECE-BE99F7D69707}"/>
              </a:ext>
            </a:extLst>
          </p:cNvPr>
          <p:cNvSpPr txBox="1"/>
          <p:nvPr/>
        </p:nvSpPr>
        <p:spPr>
          <a:xfrm>
            <a:off x="195618" y="2305392"/>
            <a:ext cx="5226989" cy="3414425"/>
          </a:xfrm>
          <a:prstGeom prst="rect">
            <a:avLst/>
          </a:prstGeom>
        </p:spPr>
        <p:txBody>
          <a:bodyPr vert="horz" wrap="square" lIns="0" tIns="0" rIns="0" bIns="0" rtlCol="0" anchor="t">
            <a:normAutofit lnSpcReduction="10000"/>
          </a:bodyPr>
          <a:lstStyle/>
          <a:p>
            <a:pPr>
              <a:lnSpc>
                <a:spcPct val="110000"/>
              </a:lnSpc>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If we label our musical materials, ideas, or sections with letters of the alphabet we can show how musical forms are created. </a:t>
            </a:r>
          </a:p>
          <a:p>
            <a:pPr>
              <a:lnSpc>
                <a:spcPct val="110000"/>
              </a:lnSpc>
              <a:spcAft>
                <a:spcPts val="800"/>
              </a:spcAft>
            </a:pP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10000"/>
              </a:lnSpc>
              <a:spcAft>
                <a:spcPts val="800"/>
              </a:spcAft>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With the process of repetition, contrast and variation there can be many musical forms.</a:t>
            </a:r>
          </a:p>
          <a:p>
            <a:pPr indent="-228600">
              <a:lnSpc>
                <a:spcPct val="110000"/>
              </a:lnSpc>
              <a:spcAft>
                <a:spcPts val="800"/>
              </a:spcAft>
              <a:buFont typeface="Arial" panose="020B0604020202020204" pitchFamily="34" charset="0"/>
              <a:buChar char="•"/>
            </a:pPr>
            <a:endParaRPr lang="en-US" sz="1600" dirty="0">
              <a:solidFill>
                <a:schemeClr val="tx1">
                  <a:alpha val="60000"/>
                </a:schemeClr>
              </a:solidFill>
            </a:endParaRPr>
          </a:p>
        </p:txBody>
      </p:sp>
      <p:pic>
        <p:nvPicPr>
          <p:cNvPr id="6" name="Picture 5">
            <a:extLst>
              <a:ext uri="{FF2B5EF4-FFF2-40B4-BE49-F238E27FC236}">
                <a16:creationId xmlns:a16="http://schemas.microsoft.com/office/drawing/2014/main" id="{53299B83-E097-DE4F-ABC2-E9B13A3D931C}"/>
              </a:ext>
            </a:extLst>
          </p:cNvPr>
          <p:cNvPicPr>
            <a:picLocks noChangeAspect="1"/>
          </p:cNvPicPr>
          <p:nvPr/>
        </p:nvPicPr>
        <p:blipFill rotWithShape="1">
          <a:blip r:embed="rId3"/>
          <a:srcRect l="5324" r="4924" b="-2"/>
          <a:stretch/>
        </p:blipFill>
        <p:spPr>
          <a:xfrm>
            <a:off x="5588000"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0" name="Group 19">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1"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5" name="Oval 24">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6E8099ED-712F-024C-B0D1-93A3851B6359}"/>
              </a:ext>
            </a:extLst>
          </p:cNvPr>
          <p:cNvSpPr>
            <a:spLocks noGrp="1"/>
          </p:cNvSpPr>
          <p:nvPr>
            <p:ph type="title"/>
          </p:nvPr>
        </p:nvSpPr>
        <p:spPr>
          <a:xfrm>
            <a:off x="195618" y="-572157"/>
            <a:ext cx="5139735" cy="1997855"/>
          </a:xfrm>
        </p:spPr>
        <p:txBody>
          <a:bodyPr vert="horz" wrap="square" lIns="0" tIns="0" rIns="0" bIns="0" rtlCol="0" anchor="b" anchorCtr="0">
            <a:normAutofit/>
          </a:bodyPr>
          <a:lstStyle/>
          <a:p>
            <a:pPr>
              <a:lnSpc>
                <a:spcPct val="90000"/>
              </a:lnSpc>
            </a:pPr>
            <a:r>
              <a:rPr lang="en-US" b="1" kern="1200" dirty="0">
                <a:solidFill>
                  <a:schemeClr val="tx1"/>
                </a:solidFill>
                <a:latin typeface="Open Sans SemiBold" panose="020B0606030504020204" pitchFamily="34" charset="0"/>
                <a:ea typeface="Open Sans SemiBold" panose="020B0606030504020204" pitchFamily="34" charset="0"/>
                <a:cs typeface="Open Sans SemiBold" panose="020B0606030504020204" pitchFamily="34" charset="0"/>
              </a:rPr>
              <a:t>Discussing Form (or Structure)</a:t>
            </a:r>
          </a:p>
        </p:txBody>
      </p:sp>
    </p:spTree>
    <p:extLst>
      <p:ext uri="{BB962C8B-B14F-4D97-AF65-F5344CB8AC3E}">
        <p14:creationId xmlns:p14="http://schemas.microsoft.com/office/powerpoint/2010/main" val="5457270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17342" y="365114"/>
            <a:ext cx="5535639" cy="6127769"/>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Strophic Form</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Also called: </a:t>
            </a: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‘AAA’ Form</a:t>
            </a: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One Part Song Form </a:t>
            </a: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Chorus Form</a:t>
            </a: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6582510" y="797508"/>
            <a:ext cx="4979961" cy="5262979"/>
          </a:xfrm>
          <a:prstGeom prst="rect">
            <a:avLst/>
          </a:prstGeom>
          <a:noFill/>
        </p:spPr>
        <p:txBody>
          <a:bodyPr wrap="square" rtlCol="0">
            <a:spAutoFit/>
          </a:bodyPr>
          <a:lstStyle/>
          <a:p>
            <a:r>
              <a:rPr lang="en-GB" sz="2800" dirty="0">
                <a:latin typeface="Open Sans Light" panose="020B0306030504020204" pitchFamily="34" charset="0"/>
                <a:ea typeface="Open Sans Light" panose="020B0306030504020204" pitchFamily="34" charset="0"/>
                <a:cs typeface="Open Sans Light" panose="020B0306030504020204" pitchFamily="34" charset="0"/>
              </a:rPr>
              <a:t>In Strophic Song Form, the melody is repeated for each of the verses. </a:t>
            </a:r>
          </a:p>
          <a:p>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800" dirty="0">
                <a:latin typeface="Open Sans Light" panose="020B0306030504020204" pitchFamily="34" charset="0"/>
                <a:ea typeface="Open Sans Light" panose="020B0306030504020204" pitchFamily="34" charset="0"/>
                <a:cs typeface="Open Sans Light" panose="020B0306030504020204" pitchFamily="34" charset="0"/>
              </a:rPr>
              <a:t>With each repetition of the melody, lyrics are sung by the singer where the lyrics change with each verse</a:t>
            </a:r>
          </a:p>
          <a:p>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sz="2800" dirty="0">
                <a:latin typeface="Open Sans Light" panose="020B0306030504020204" pitchFamily="34" charset="0"/>
                <a:ea typeface="Open Sans Light" panose="020B0306030504020204" pitchFamily="34" charset="0"/>
                <a:cs typeface="Open Sans Light" panose="020B0306030504020204" pitchFamily="34" charset="0"/>
              </a:rPr>
              <a:t>The text usually features the same number of syllables in each verse.</a:t>
            </a:r>
          </a:p>
        </p:txBody>
      </p:sp>
    </p:spTree>
    <p:extLst>
      <p:ext uri="{BB962C8B-B14F-4D97-AF65-F5344CB8AC3E}">
        <p14:creationId xmlns:p14="http://schemas.microsoft.com/office/powerpoint/2010/main" val="9499890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955410" y="-759920"/>
            <a:ext cx="8498059" cy="3320505"/>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Strophic Form Refrain</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141969" y="1032233"/>
            <a:ext cx="8056605" cy="5693866"/>
          </a:xfrm>
          <a:prstGeom prst="rect">
            <a:avLst/>
          </a:prstGeom>
          <a:noFill/>
        </p:spPr>
        <p:txBody>
          <a:bodyPr wrap="square" rtlCol="0">
            <a:spAutoFit/>
          </a:bodyPr>
          <a:lstStyle/>
          <a:p>
            <a:pPr fontAlgn="base"/>
            <a:r>
              <a:rPr lang="en-GB" sz="2800" dirty="0">
                <a:latin typeface="Open Sans Light" panose="020B0306030504020204" pitchFamily="34" charset="0"/>
                <a:ea typeface="Open Sans Light" panose="020B0306030504020204" pitchFamily="34" charset="0"/>
                <a:cs typeface="Open Sans Light" panose="020B0306030504020204" pitchFamily="34" charset="0"/>
              </a:rPr>
              <a:t>A refrain is a part of the verse. With refrains, the same words are repeated, with the same melody, at the same place within each verse, in all verses.</a:t>
            </a:r>
          </a:p>
          <a:p>
            <a:pPr fontAlgn="base"/>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pPr fontAlgn="base"/>
            <a:r>
              <a:rPr lang="en-GB" sz="2800" dirty="0">
                <a:latin typeface="Open Sans Light" panose="020B0306030504020204" pitchFamily="34" charset="0"/>
                <a:ea typeface="Open Sans Light" panose="020B0306030504020204" pitchFamily="34" charset="0"/>
                <a:cs typeface="Open Sans Light" panose="020B0306030504020204" pitchFamily="34" charset="0"/>
              </a:rPr>
              <a:t>The refrain line is often the song title being used as the main lyrical hook (memorable phrase). The refrain is repeated, most commonly, as the last line of every verse section. The other main location of a refrain is as the first line of a verse.</a:t>
            </a:r>
          </a:p>
          <a:p>
            <a:pPr fontAlgn="base"/>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pPr fontAlgn="base"/>
            <a:r>
              <a:rPr lang="en-GB" sz="2800" dirty="0">
                <a:latin typeface="Open Sans Light" panose="020B0306030504020204" pitchFamily="34" charset="0"/>
                <a:ea typeface="Open Sans Light" panose="020B0306030504020204" pitchFamily="34" charset="0"/>
                <a:cs typeface="Open Sans Light" panose="020B0306030504020204" pitchFamily="34" charset="0"/>
              </a:rPr>
              <a:t>The refrain line often answers, modifies the meaning, or comments on, ideas, questions and observations made within the verse.</a:t>
            </a:r>
          </a:p>
        </p:txBody>
      </p:sp>
      <p:sp>
        <p:nvSpPr>
          <p:cNvPr id="4" name="TextBox 3">
            <a:extLst>
              <a:ext uri="{FF2B5EF4-FFF2-40B4-BE49-F238E27FC236}">
                <a16:creationId xmlns:a16="http://schemas.microsoft.com/office/drawing/2014/main" id="{27C4E17D-8566-A842-B0A5-5D608F770818}"/>
              </a:ext>
            </a:extLst>
          </p:cNvPr>
          <p:cNvSpPr txBox="1"/>
          <p:nvPr/>
        </p:nvSpPr>
        <p:spPr>
          <a:xfrm>
            <a:off x="8371449" y="1801674"/>
            <a:ext cx="3624189" cy="4154984"/>
          </a:xfrm>
          <a:prstGeom prst="rect">
            <a:avLst/>
          </a:prstGeom>
          <a:solidFill>
            <a:schemeClr val="bg1">
              <a:alpha val="21000"/>
            </a:schemeClr>
          </a:solidFill>
          <a:ln w="25400">
            <a:solidFill>
              <a:schemeClr val="tx1"/>
            </a:solidFill>
          </a:ln>
        </p:spPr>
        <p:txBody>
          <a:bodyPr wrap="square" rtlCol="0">
            <a:spAutoFit/>
          </a:bodyPr>
          <a:lstStyle/>
          <a:p>
            <a:r>
              <a:rPr lang="en-GB" sz="2400" i="1" dirty="0">
                <a:latin typeface="Open Sans Light" panose="020B0306030504020204" pitchFamily="34" charset="0"/>
                <a:ea typeface="Open Sans Light" panose="020B0306030504020204" pitchFamily="34" charset="0"/>
                <a:cs typeface="Open Sans Light" panose="020B0306030504020204" pitchFamily="34" charset="0"/>
              </a:rPr>
              <a:t>Example:</a:t>
            </a:r>
          </a:p>
          <a:p>
            <a:r>
              <a:rPr lang="en-GB" sz="2400" i="1" dirty="0">
                <a:latin typeface="Open Sans Light" panose="020B0306030504020204" pitchFamily="34" charset="0"/>
                <a:ea typeface="Open Sans Light" panose="020B0306030504020204" pitchFamily="34" charset="0"/>
                <a:cs typeface="Open Sans Light" panose="020B0306030504020204" pitchFamily="34" charset="0"/>
              </a:rPr>
              <a:t>I am a man of constant sorrow</a:t>
            </a:r>
            <a:br>
              <a:rPr lang="en-GB" sz="2400" i="1" dirty="0">
                <a:latin typeface="Open Sans Light" panose="020B0306030504020204" pitchFamily="34" charset="0"/>
                <a:ea typeface="Open Sans Light" panose="020B0306030504020204" pitchFamily="34" charset="0"/>
                <a:cs typeface="Open Sans Light" panose="020B0306030504020204" pitchFamily="34" charset="0"/>
              </a:rPr>
            </a:br>
            <a:r>
              <a:rPr lang="en-GB" sz="2400" i="1" dirty="0">
                <a:latin typeface="Open Sans Light" panose="020B0306030504020204" pitchFamily="34" charset="0"/>
                <a:ea typeface="Open Sans Light" panose="020B0306030504020204" pitchFamily="34" charset="0"/>
                <a:cs typeface="Open Sans Light" panose="020B0306030504020204" pitchFamily="34" charset="0"/>
              </a:rPr>
              <a:t>I've seen trouble all my day</a:t>
            </a:r>
            <a:br>
              <a:rPr lang="en-GB" sz="2400" i="1" dirty="0">
                <a:latin typeface="Open Sans Light" panose="020B0306030504020204" pitchFamily="34" charset="0"/>
                <a:ea typeface="Open Sans Light" panose="020B0306030504020204" pitchFamily="34" charset="0"/>
                <a:cs typeface="Open Sans Light" panose="020B0306030504020204" pitchFamily="34" charset="0"/>
              </a:rPr>
            </a:br>
            <a:r>
              <a:rPr lang="en-GB" sz="2400" i="1" dirty="0">
                <a:latin typeface="Open Sans Light" panose="020B0306030504020204" pitchFamily="34" charset="0"/>
                <a:ea typeface="Open Sans Light" panose="020B0306030504020204" pitchFamily="34" charset="0"/>
                <a:cs typeface="Open Sans Light" panose="020B0306030504020204" pitchFamily="34" charset="0"/>
              </a:rPr>
              <a:t>I bid farewell to old Kentucky</a:t>
            </a:r>
            <a:br>
              <a:rPr lang="en-GB" sz="2400" i="1" dirty="0">
                <a:latin typeface="Open Sans Light" panose="020B0306030504020204" pitchFamily="34" charset="0"/>
                <a:ea typeface="Open Sans Light" panose="020B0306030504020204" pitchFamily="34" charset="0"/>
                <a:cs typeface="Open Sans Light" panose="020B0306030504020204" pitchFamily="34" charset="0"/>
              </a:rPr>
            </a:br>
            <a:r>
              <a:rPr lang="en-GB" sz="2400" i="1" dirty="0">
                <a:latin typeface="Open Sans Light" panose="020B0306030504020204" pitchFamily="34" charset="0"/>
                <a:ea typeface="Open Sans Light" panose="020B0306030504020204" pitchFamily="34" charset="0"/>
                <a:cs typeface="Open Sans Light" panose="020B0306030504020204" pitchFamily="34" charset="0"/>
              </a:rPr>
              <a:t>The place where I was born and raised</a:t>
            </a:r>
            <a:br>
              <a:rPr lang="en-GB" sz="2400" i="1" dirty="0">
                <a:latin typeface="Open Sans Light" panose="020B0306030504020204" pitchFamily="34" charset="0"/>
                <a:ea typeface="Open Sans Light" panose="020B0306030504020204" pitchFamily="34" charset="0"/>
                <a:cs typeface="Open Sans Light" panose="020B0306030504020204" pitchFamily="34" charset="0"/>
              </a:rPr>
            </a:br>
            <a:r>
              <a:rPr lang="en-GB" sz="2400" b="1" i="1" u="sng" dirty="0">
                <a:latin typeface="Open Sans SemiBold" panose="020B0606030504020204" pitchFamily="34" charset="0"/>
                <a:ea typeface="Open Sans SemiBold" panose="020B0606030504020204" pitchFamily="34" charset="0"/>
                <a:cs typeface="Open Sans SemiBold" panose="020B0606030504020204" pitchFamily="34" charset="0"/>
              </a:rPr>
              <a:t>(The place where he was born and raised)</a:t>
            </a:r>
          </a:p>
        </p:txBody>
      </p:sp>
    </p:spTree>
    <p:extLst>
      <p:ext uri="{BB962C8B-B14F-4D97-AF65-F5344CB8AC3E}">
        <p14:creationId xmlns:p14="http://schemas.microsoft.com/office/powerpoint/2010/main" val="24488603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9" y="-39029"/>
            <a:ext cx="5535639" cy="928998"/>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Binary Form</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1" y="1052565"/>
            <a:ext cx="12192000" cy="6432530"/>
          </a:xfrm>
          <a:prstGeom prst="rect">
            <a:avLst/>
          </a:prstGeom>
          <a:noFill/>
        </p:spPr>
        <p:txBody>
          <a:bodyPr wrap="square" rtlCol="0">
            <a:spAutoFit/>
          </a:bodyPr>
          <a:lstStyle/>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Binary form is a musical form in two related sections, both of which are usually repeated.  This is usually performed as:</a:t>
            </a: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A-A-B-B</a:t>
            </a: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A-A-B-A</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first section will start in a certain key, and will usually modulate to a related key.</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Compositions in major keys will typically modulate to the dominant, the fifth scale degree above the tonic</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Compositions in minor keys will typically modulate to the relative major, the major key </a:t>
            </a:r>
            <a:r>
              <a:rPr lang="en-GB" sz="2400" dirty="0" err="1">
                <a:latin typeface="Open Sans Light" panose="020B0306030504020204" pitchFamily="34" charset="0"/>
                <a:ea typeface="Open Sans Light" panose="020B0306030504020204" pitchFamily="34" charset="0"/>
                <a:cs typeface="Open Sans Light" panose="020B0306030504020204" pitchFamily="34" charset="0"/>
              </a:rPr>
              <a:t>centered</a:t>
            </a:r>
            <a:r>
              <a:rPr lang="en-GB" sz="2400" dirty="0">
                <a:latin typeface="Open Sans Light" panose="020B0306030504020204" pitchFamily="34" charset="0"/>
                <a:ea typeface="Open Sans Light" panose="020B0306030504020204" pitchFamily="34" charset="0"/>
                <a:cs typeface="Open Sans Light" panose="020B0306030504020204" pitchFamily="34" charset="0"/>
              </a:rPr>
              <a:t> on the third scale degree above the tonic; alternatively the first section could close in the dominant minor, or with an imperfect cadence in the original key.</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https://teoria.com/en/tutorials/forms/binary/02-piece.php</a:t>
            </a: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6148477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9" y="143115"/>
            <a:ext cx="5535639" cy="928998"/>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Ternary Form</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389731" y="1533045"/>
            <a:ext cx="5998562" cy="5786199"/>
          </a:xfrm>
          <a:prstGeom prst="rect">
            <a:avLst/>
          </a:prstGeom>
          <a:noFill/>
        </p:spPr>
        <p:txBody>
          <a:bodyPr wrap="square" rtlCol="0">
            <a:spAutoFit/>
          </a:bodyPr>
          <a:lstStyle/>
          <a:p>
            <a:pPr algn="ctr"/>
            <a:r>
              <a:rPr lang="en-GB" sz="2800" dirty="0">
                <a:latin typeface="Open Sans Light" panose="020B0306030504020204" pitchFamily="34" charset="0"/>
                <a:ea typeface="Open Sans Light" panose="020B0306030504020204" pitchFamily="34" charset="0"/>
                <a:cs typeface="Open Sans Light" panose="020B0306030504020204" pitchFamily="34" charset="0"/>
              </a:rPr>
              <a:t>Ternary form, sometimes called song form, is a three-part musical form consisting of an opening section (A), a following section (B) and then a repetition of the first section (A). </a:t>
            </a:r>
          </a:p>
          <a:p>
            <a:pPr algn="ctr"/>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800" dirty="0">
                <a:latin typeface="Open Sans Light" panose="020B0306030504020204" pitchFamily="34" charset="0"/>
                <a:ea typeface="Open Sans Light" panose="020B0306030504020204" pitchFamily="34" charset="0"/>
                <a:cs typeface="Open Sans Light" panose="020B0306030504020204" pitchFamily="34" charset="0"/>
              </a:rPr>
              <a:t>It is usually schematized as A–B–A.</a:t>
            </a:r>
          </a:p>
          <a:p>
            <a:pPr algn="ctr"/>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http://teoria.com/en/tutorials/forms/ternary/index.php</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descr="A picture containing timeline&#10;&#10;Description automatically generated">
            <a:extLst>
              <a:ext uri="{FF2B5EF4-FFF2-40B4-BE49-F238E27FC236}">
                <a16:creationId xmlns:a16="http://schemas.microsoft.com/office/drawing/2014/main" id="{8CF905E7-CF7C-D348-9F45-CF845F39D0A4}"/>
              </a:ext>
            </a:extLst>
          </p:cNvPr>
          <p:cNvPicPr>
            <a:picLocks noChangeAspect="1"/>
          </p:cNvPicPr>
          <p:nvPr/>
        </p:nvPicPr>
        <p:blipFill>
          <a:blip r:embed="rId4"/>
          <a:stretch>
            <a:fillRect/>
          </a:stretch>
        </p:blipFill>
        <p:spPr>
          <a:xfrm>
            <a:off x="6635846" y="2040487"/>
            <a:ext cx="5308600" cy="3225800"/>
          </a:xfrm>
          <a:prstGeom prst="rect">
            <a:avLst/>
          </a:prstGeom>
        </p:spPr>
      </p:pic>
    </p:spTree>
    <p:extLst>
      <p:ext uri="{BB962C8B-B14F-4D97-AF65-F5344CB8AC3E}">
        <p14:creationId xmlns:p14="http://schemas.microsoft.com/office/powerpoint/2010/main" val="29711484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8" y="77637"/>
            <a:ext cx="5535639" cy="928998"/>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Rondo Form</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464021" y="1084272"/>
            <a:ext cx="11263952" cy="7540526"/>
          </a:xfrm>
          <a:prstGeom prst="rect">
            <a:avLst/>
          </a:prstGeom>
          <a:noFill/>
        </p:spPr>
        <p:txBody>
          <a:bodyPr wrap="square" rtlCol="0">
            <a:spAutoFit/>
          </a:bodyPr>
          <a:lstStyle/>
          <a:p>
            <a:pPr algn="ctr"/>
            <a:r>
              <a:rPr lang="en-GB" sz="2400" i="1" dirty="0">
                <a:latin typeface="Open Sans Light" panose="020B0306030504020204" pitchFamily="34" charset="0"/>
                <a:ea typeface="Open Sans Light" panose="020B0306030504020204" pitchFamily="34" charset="0"/>
                <a:cs typeface="Open Sans Light" panose="020B0306030504020204" pitchFamily="34" charset="0"/>
              </a:rPr>
              <a:t>In rondo form, a principal theme (sometimes called the "refrain") alternates with one or more contrasting themes, generally called "episodes", but also occasionally referred to as "digressions" or "couplets". Possible patterns in the Classical period include: ABA, ABACA, or ABACABA. These are sometimes designated "first rondo", "second rondo", and "third rondo", respectively. </a:t>
            </a:r>
            <a:endParaRPr lang="en-US" sz="2400" i="1"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 Eugene K. Wolf, "Rondo", Harvard Dictionary of Music, fourth edition, edited by Don Michael Randel. Harvard University Press Reference Library (Cambridge: </a:t>
            </a:r>
            <a:r>
              <a:rPr lang="en-GB" sz="2400" dirty="0" err="1">
                <a:latin typeface="Open Sans Light" panose="020B0306030504020204" pitchFamily="34" charset="0"/>
                <a:ea typeface="Open Sans Light" panose="020B0306030504020204" pitchFamily="34" charset="0"/>
                <a:cs typeface="Open Sans Light" panose="020B0306030504020204" pitchFamily="34" charset="0"/>
              </a:rPr>
              <a:t>Belknap</a:t>
            </a:r>
            <a:r>
              <a:rPr lang="en-GB" sz="2400" dirty="0">
                <a:latin typeface="Open Sans Light" panose="020B0306030504020204" pitchFamily="34" charset="0"/>
                <a:ea typeface="Open Sans Light" panose="020B0306030504020204" pitchFamily="34" charset="0"/>
                <a:cs typeface="Open Sans Light" panose="020B0306030504020204" pitchFamily="34" charset="0"/>
              </a:rPr>
              <a:t> Press for Harvard University Press, 2003).</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i="1" dirty="0">
                <a:latin typeface="Open Sans Light" panose="020B0306030504020204" pitchFamily="34" charset="0"/>
                <a:ea typeface="Open Sans Light" panose="020B0306030504020204" pitchFamily="34" charset="0"/>
                <a:cs typeface="Open Sans Light" panose="020B0306030504020204" pitchFamily="34" charset="0"/>
              </a:rPr>
              <a:t>Composing in Rondo form provides a solid and interesting structure to any piece of music. The contrasting sections give a sense of variety to the piece, whilst the return A Section helps give the piece a sense of coherence and unity. </a:t>
            </a: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rPr>
              <a:t>Example: </a:t>
            </a: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http://teoria.com/en/tutorials/forms/rondo/</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556238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7" y="456243"/>
            <a:ext cx="5535639" cy="928998"/>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Sonata Form</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464021" y="2408823"/>
            <a:ext cx="11263952" cy="4154984"/>
          </a:xfrm>
          <a:prstGeom prst="rect">
            <a:avLst/>
          </a:prstGeom>
          <a:noFill/>
        </p:spPr>
        <p:txBody>
          <a:bodyPr wrap="square" rtlCol="0">
            <a:spAutoFit/>
          </a:bodyPr>
          <a:lstStyle/>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Sonata form is probably one of the most common forms in classical and romantic music. This form is commonly used in the first movement of sonatas, string quartets, symphonies and even concerts. It has three main sections:</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Exposition</a:t>
            </a: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Development</a:t>
            </a: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Recapitulation</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http://teoria.com/en/tutorials/forms/sonata/</a:t>
            </a: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5150855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7" y="456243"/>
            <a:ext cx="5535639" cy="1741047"/>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Sonata Form</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Exposition</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464021" y="2408823"/>
            <a:ext cx="11263952" cy="3785652"/>
          </a:xfrm>
          <a:prstGeom prst="rect">
            <a:avLst/>
          </a:prstGeom>
          <a:noFill/>
        </p:spPr>
        <p:txBody>
          <a:bodyPr wrap="square" rtlCol="0">
            <a:spAutoFit/>
          </a:bodyPr>
          <a:lstStyle/>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themes are presented in the exposition. It generally has two sections, the first section in the main key and the second section in the key of the dominant or - in case of minor keys - in the relative major or dominant key. Each section can have one or more themes. The themes may be similar or contrasting. The exposition can begin with an introduction. </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first and second sections are connected using a transition. This transition modulates to the new key. Composers as early as Beethoven experimented with other keys for the second section. </a:t>
            </a: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0405292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7" y="456243"/>
            <a:ext cx="5535639" cy="1741047"/>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Sonata Form</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Development</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464020" y="3460382"/>
            <a:ext cx="11263952" cy="1200329"/>
          </a:xfrm>
          <a:prstGeom prst="rect">
            <a:avLst/>
          </a:prstGeom>
          <a:noFill/>
        </p:spPr>
        <p:txBody>
          <a:bodyPr wrap="square" rtlCol="0">
            <a:spAutoFit/>
          </a:bodyPr>
          <a:lstStyle/>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In the development section, the composer develops the themes presented in the exposition.</a:t>
            </a: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1525796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7" y="456243"/>
            <a:ext cx="5535639" cy="1741047"/>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Sonata Form</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Recapitulation</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464020" y="3004151"/>
            <a:ext cx="11263952" cy="3046988"/>
          </a:xfrm>
          <a:prstGeom prst="rect">
            <a:avLst/>
          </a:prstGeom>
          <a:noFill/>
        </p:spPr>
        <p:txBody>
          <a:bodyPr wrap="square" rtlCol="0">
            <a:spAutoFit/>
          </a:bodyPr>
          <a:lstStyle/>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recapitulation is a varied repetition of the exposition. The most important difference is that the second section is now in the main key. The composer can add, remove or develop sections and make variations in the texture and orchestration in the case of orchestral works.</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movement ends with a coda that sometimes becomes a second development.</a:t>
            </a: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40373681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1CC9F12-EDA3-474A-8164-82D25F1FCB33}"/>
              </a:ext>
            </a:extLst>
          </p:cNvPr>
          <p:cNvPicPr>
            <a:picLocks noChangeAspect="1"/>
          </p:cNvPicPr>
          <p:nvPr/>
        </p:nvPicPr>
        <p:blipFill>
          <a:blip r:embed="rId3"/>
          <a:stretch>
            <a:fillRect/>
          </a:stretch>
        </p:blipFill>
        <p:spPr>
          <a:xfrm>
            <a:off x="758738" y="0"/>
            <a:ext cx="10674524" cy="6858000"/>
          </a:xfrm>
          <a:prstGeom prst="rect">
            <a:avLst/>
          </a:prstGeom>
        </p:spPr>
      </p:pic>
    </p:spTree>
    <p:extLst>
      <p:ext uri="{BB962C8B-B14F-4D97-AF65-F5344CB8AC3E}">
        <p14:creationId xmlns:p14="http://schemas.microsoft.com/office/powerpoint/2010/main" val="24491676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76409A-1E59-8E46-8AB6-39C2FAE133F5}"/>
              </a:ext>
            </a:extLst>
          </p:cNvPr>
          <p:cNvPicPr>
            <a:picLocks noChangeAspect="1"/>
          </p:cNvPicPr>
          <p:nvPr/>
        </p:nvPicPr>
        <p:blipFill>
          <a:blip r:embed="rId3"/>
          <a:stretch>
            <a:fillRect/>
          </a:stretch>
        </p:blipFill>
        <p:spPr>
          <a:xfrm>
            <a:off x="0" y="2292332"/>
            <a:ext cx="12192000" cy="2225040"/>
          </a:xfrm>
          <a:prstGeom prst="rect">
            <a:avLst/>
          </a:prstGeom>
        </p:spPr>
      </p:pic>
    </p:spTree>
    <p:extLst>
      <p:ext uri="{BB962C8B-B14F-4D97-AF65-F5344CB8AC3E}">
        <p14:creationId xmlns:p14="http://schemas.microsoft.com/office/powerpoint/2010/main" val="568213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1CC9F12-EDA3-474A-8164-82D25F1FCB33}"/>
              </a:ext>
            </a:extLst>
          </p:cNvPr>
          <p:cNvPicPr>
            <a:picLocks noChangeAspect="1"/>
          </p:cNvPicPr>
          <p:nvPr/>
        </p:nvPicPr>
        <p:blipFill>
          <a:blip r:embed="rId3"/>
          <a:srcRect/>
          <a:stretch/>
        </p:blipFill>
        <p:spPr>
          <a:xfrm>
            <a:off x="0" y="279400"/>
            <a:ext cx="12192000" cy="6299199"/>
          </a:xfrm>
          <a:prstGeom prst="rect">
            <a:avLst/>
          </a:prstGeom>
        </p:spPr>
      </p:pic>
    </p:spTree>
    <p:extLst>
      <p:ext uri="{BB962C8B-B14F-4D97-AF65-F5344CB8AC3E}">
        <p14:creationId xmlns:p14="http://schemas.microsoft.com/office/powerpoint/2010/main" val="26849075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3328176" y="86911"/>
            <a:ext cx="5535639" cy="1741047"/>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Theme and Variations</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5" y="2034655"/>
            <a:ext cx="12192000" cy="5262979"/>
          </a:xfrm>
          <a:prstGeom prst="rect">
            <a:avLst/>
          </a:prstGeom>
          <a:noFill/>
        </p:spPr>
        <p:txBody>
          <a:bodyPr wrap="square" rtlCol="0">
            <a:spAutoFit/>
          </a:bodyPr>
          <a:lstStyle/>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The structure is built upon a musical idea called the theme which is played at the start of the piece.  The theme can be as short as 8 bars in length or can be much longer.  It usually consists of a memorable melody with an accompaniment of some sorts.</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Once the theme has been played the composer then repeats it, but varies it in some way. This is called Variation 1.</a:t>
            </a:r>
          </a:p>
          <a:p>
            <a:pPr algn="ctr"/>
            <a:br>
              <a:rPr lang="en-GB" sz="2400" dirty="0">
                <a:latin typeface="Open Sans Light" panose="020B0306030504020204" pitchFamily="34" charset="0"/>
                <a:ea typeface="Open Sans Light" panose="020B0306030504020204" pitchFamily="34" charset="0"/>
                <a:cs typeface="Open Sans Light" panose="020B0306030504020204" pitchFamily="34" charset="0"/>
              </a:rPr>
            </a:br>
            <a:r>
              <a:rPr lang="en-GB" sz="2400" dirty="0">
                <a:latin typeface="Open Sans Light" panose="020B0306030504020204" pitchFamily="34" charset="0"/>
                <a:ea typeface="Open Sans Light" panose="020B0306030504020204" pitchFamily="34" charset="0"/>
                <a:cs typeface="Open Sans Light" panose="020B0306030504020204" pitchFamily="34" charset="0"/>
              </a:rPr>
              <a:t>Once Variation 1 has been played, the composer repeats the theme again, this time varying it in a different way, thus producing Variation 2.</a:t>
            </a:r>
          </a:p>
          <a:p>
            <a:pPr algn="ctr"/>
            <a:br>
              <a:rPr lang="en-GB" sz="2400" dirty="0">
                <a:latin typeface="Open Sans Light" panose="020B0306030504020204" pitchFamily="34" charset="0"/>
                <a:ea typeface="Open Sans Light" panose="020B0306030504020204" pitchFamily="34" charset="0"/>
                <a:cs typeface="Open Sans Light" panose="020B0306030504020204" pitchFamily="34" charset="0"/>
              </a:rPr>
            </a:br>
            <a:r>
              <a:rPr lang="en-GB" sz="2400" dirty="0">
                <a:latin typeface="Open Sans Light" panose="020B0306030504020204" pitchFamily="34" charset="0"/>
                <a:ea typeface="Open Sans Light" panose="020B0306030504020204" pitchFamily="34" charset="0"/>
                <a:cs typeface="Open Sans Light" panose="020B0306030504020204" pitchFamily="34" charset="0"/>
              </a:rPr>
              <a:t>This process is repeated as many times as the composer chooses.  Each variation is different, but can still be traced back to the original theme in some way.</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3591530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841514" y="-870524"/>
            <a:ext cx="8508972" cy="1741047"/>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Theme and Variations</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0" y="870523"/>
            <a:ext cx="12192000" cy="8340745"/>
          </a:xfrm>
          <a:prstGeom prst="rect">
            <a:avLst/>
          </a:prstGeom>
          <a:noFill/>
        </p:spPr>
        <p:txBody>
          <a:bodyPr wrap="square" rtlCol="0">
            <a:spAutoFit/>
          </a:bodyPr>
          <a:lstStyle/>
          <a:p>
            <a:pPr algn="ctr" fontAlgn="base"/>
            <a:r>
              <a:rPr lang="en-GB" sz="2400" dirty="0">
                <a:latin typeface="Open Sans Light" panose="020B0306030504020204" pitchFamily="34" charset="0"/>
                <a:ea typeface="Open Sans Light" panose="020B0306030504020204" pitchFamily="34" charset="0"/>
                <a:cs typeface="Open Sans Light" panose="020B0306030504020204" pitchFamily="34" charset="0"/>
              </a:rPr>
              <a:t>Melody – composers will change the original melody in a number of different ways. These include adding notes (addition), taking notes away (subtraction) and inverting the melody (if the melody went up in pitch in the theme it is played going down in pitch in the variation). Another common technique is to add ornamentation such as trills.</a:t>
            </a: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r>
              <a:rPr lang="en-GB" sz="2400" dirty="0">
                <a:latin typeface="Open Sans Light" panose="020B0306030504020204" pitchFamily="34" charset="0"/>
                <a:ea typeface="Open Sans Light" panose="020B0306030504020204" pitchFamily="34" charset="0"/>
                <a:cs typeface="Open Sans Light" panose="020B0306030504020204" pitchFamily="34" charset="0"/>
              </a:rPr>
              <a:t>Rhythm – composers will change the rhythm of a melody when it is played again.</a:t>
            </a: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r>
              <a:rPr lang="en-GB" sz="2400" dirty="0">
                <a:latin typeface="Open Sans Light" panose="020B0306030504020204" pitchFamily="34" charset="0"/>
                <a:ea typeface="Open Sans Light" panose="020B0306030504020204" pitchFamily="34" charset="0"/>
                <a:cs typeface="Open Sans Light" panose="020B0306030504020204" pitchFamily="34" charset="0"/>
              </a:rPr>
              <a:t>Time Signature – a theme played in 4/4 and then changed to 3/4 will instantly lead to a variation.</a:t>
            </a: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r>
              <a:rPr lang="en-GB" sz="2400" dirty="0">
                <a:latin typeface="Open Sans Light" panose="020B0306030504020204" pitchFamily="34" charset="0"/>
                <a:ea typeface="Open Sans Light" panose="020B0306030504020204" pitchFamily="34" charset="0"/>
                <a:cs typeface="Open Sans Light" panose="020B0306030504020204" pitchFamily="34" charset="0"/>
              </a:rPr>
              <a:t>Harmony/Tonality – Key changes are a great way of varying a theme. A composer may play the theme in a major key and then reharmonise it in a minor key (the relative minor is a common choice) or vice versa.</a:t>
            </a: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r>
              <a:rPr lang="en-GB" sz="2400" dirty="0">
                <a:latin typeface="Open Sans Light" panose="020B0306030504020204" pitchFamily="34" charset="0"/>
                <a:ea typeface="Open Sans Light" panose="020B0306030504020204" pitchFamily="34" charset="0"/>
                <a:cs typeface="Open Sans Light" panose="020B0306030504020204" pitchFamily="34" charset="0"/>
              </a:rPr>
              <a:t>Other elements to look out for which can be varied are dynamics, tempo, instrumentation and texture.</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i="1" dirty="0"/>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62974032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841514" y="125763"/>
            <a:ext cx="8508972" cy="1741047"/>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Theme and Variations</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Examples</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0" y="2221652"/>
            <a:ext cx="12192000" cy="6370975"/>
          </a:xfrm>
          <a:prstGeom prst="rect">
            <a:avLst/>
          </a:prstGeom>
          <a:noFill/>
        </p:spPr>
        <p:txBody>
          <a:bodyPr wrap="square" rtlCol="0">
            <a:spAutoFit/>
          </a:bodyPr>
          <a:lstStyle/>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rPr>
              <a:t>A Time To Love by Ben Dunnett Example:</a:t>
            </a: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https://soundcloud.com/benjamin-dunnett/a-time-to-love</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rPr>
              <a:t>Variations on a Theme of Haydn for Orchestra by Johannes Brahms: </a:t>
            </a: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https://www.youtube.com/watch?v=-5Wm_MFnAto</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rPr>
              <a:t>Variations on a Theme of Paganini, Op.35 by Johannes Brahms:</a:t>
            </a: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https://www.youtube.com/watch?v=1EIE78D0m1g</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rPr>
              <a:t>Other Examples:</a:t>
            </a:r>
            <a:endPar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endParaRPr>
          </a:p>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http://teoria.com/en/tutorials/forms/variations/</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i="1" dirty="0"/>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588948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841514" y="-575630"/>
            <a:ext cx="8508972" cy="1741047"/>
          </a:xfrm>
        </p:spPr>
        <p:txBody>
          <a:bodyPr wrap="square" anchor="b">
            <a:normAutofit/>
          </a:bodyPr>
          <a:lstStyle/>
          <a:p>
            <a:pPr algn="ct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Through-Composed</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0" y="2330834"/>
            <a:ext cx="12192000" cy="5509200"/>
          </a:xfrm>
          <a:prstGeom prst="rect">
            <a:avLst/>
          </a:prstGeom>
          <a:noFill/>
        </p:spPr>
        <p:txBody>
          <a:bodyPr wrap="square" rtlCol="0">
            <a:spAutoFit/>
          </a:bodyPr>
          <a:lstStyle/>
          <a:p>
            <a:pPr algn="ctr"/>
            <a:r>
              <a:rPr lang="en-US" sz="2400" dirty="0">
                <a:latin typeface="Open Sans Light" panose="020B0306030504020204" pitchFamily="34" charset="0"/>
                <a:ea typeface="Open Sans Light" panose="020B0306030504020204" pitchFamily="34" charset="0"/>
                <a:cs typeface="Open Sans Light" panose="020B0306030504020204" pitchFamily="34" charset="0"/>
              </a:rPr>
              <a:t>A structure where there is no repeat or return to any large-scale musical section.</a:t>
            </a: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400" dirty="0">
                <a:latin typeface="Open Sans Light" panose="020B0306030504020204" pitchFamily="34" charset="0"/>
                <a:ea typeface="Open Sans Light" panose="020B0306030504020204" pitchFamily="34" charset="0"/>
                <a:cs typeface="Open Sans Light" panose="020B0306030504020204" pitchFamily="34" charset="0"/>
              </a:rPr>
              <a:t>In general usage, a 'through-composed' work is one based on run-on movements without internal repetitions. (The distinction is especially characteristic of the literature of the art-song, where such works are contrasted with strophic settings.)</a:t>
            </a: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r>
              <a:rPr lang="en-GB" sz="2000" dirty="0">
                <a:latin typeface="Open Sans Light" panose="020B0306030504020204" pitchFamily="34" charset="0"/>
                <a:ea typeface="Open Sans Light" panose="020B0306030504020204" pitchFamily="34" charset="0"/>
                <a:cs typeface="Open Sans Light" panose="020B0306030504020204" pitchFamily="34" charset="0"/>
              </a:rPr>
              <a:t>Webster, James (2004). Haydn's 'Farewell' Symphony and the Idea of Classical Style: Through-Composition and Cyclic Integration in his Instrumental Music, p.7. Cambridge Studies in Music Theory and Analysis.</a:t>
            </a: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fontAlgn="base"/>
            <a:endParaRPr lang="en-GB" sz="2400" i="1" dirty="0"/>
          </a:p>
          <a:p>
            <a:pPr algn="ctr" fontAlgn="base"/>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GB" sz="24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8489565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422186" y="133296"/>
            <a:ext cx="5462943" cy="3531837"/>
          </a:xfrm>
        </p:spPr>
        <p:txBody>
          <a:bodyPr wrap="square" anchor="b">
            <a:normAutofit/>
          </a:bodyPr>
          <a:lstStyle/>
          <a:p>
            <a:pPr>
              <a:lnSpc>
                <a:spcPct val="90000"/>
              </a:lnSpc>
            </a:pP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Through-Composed</a:t>
            </a:r>
            <a:b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latin typeface="Open Sans SemiBold" panose="020B0606030504020204" pitchFamily="34" charset="0"/>
                <a:ea typeface="Open Sans SemiBold" panose="020B0606030504020204" pitchFamily="34" charset="0"/>
                <a:cs typeface="Open Sans SemiBold" panose="020B0606030504020204" pitchFamily="34" charset="0"/>
              </a:rPr>
              <a:t>Examples in Popular Music</a:t>
            </a: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TextBox 2">
            <a:extLst>
              <a:ext uri="{FF2B5EF4-FFF2-40B4-BE49-F238E27FC236}">
                <a16:creationId xmlns:a16="http://schemas.microsoft.com/office/drawing/2014/main" id="{33D5A392-C9F5-DD44-BECE-BE99F7D69707}"/>
              </a:ext>
            </a:extLst>
          </p:cNvPr>
          <p:cNvSpPr txBox="1"/>
          <p:nvPr/>
        </p:nvSpPr>
        <p:spPr>
          <a:xfrm>
            <a:off x="6655218" y="366623"/>
            <a:ext cx="4766692" cy="6124754"/>
          </a:xfrm>
          <a:prstGeom prst="rect">
            <a:avLst/>
          </a:prstGeom>
          <a:noFill/>
        </p:spPr>
        <p:txBody>
          <a:bodyPr wrap="square" rtlCol="0">
            <a:spAutoFit/>
          </a:bodyPr>
          <a:lstStyle/>
          <a:p>
            <a:r>
              <a:rPr lang="en-GB" sz="2800" b="1" dirty="0">
                <a:latin typeface="Open Sans Light" panose="020B0306030504020204" pitchFamily="34" charset="0"/>
                <a:ea typeface="Open Sans Light" panose="020B0306030504020204" pitchFamily="34" charset="0"/>
                <a:cs typeface="Open Sans Light" panose="020B0306030504020204" pitchFamily="34" charset="0"/>
              </a:rPr>
              <a:t>Queen</a:t>
            </a:r>
          </a:p>
          <a:p>
            <a:r>
              <a:rPr lang="en-GB" sz="2800" dirty="0">
                <a:latin typeface="Open Sans Light" panose="020B0306030504020204" pitchFamily="34" charset="0"/>
                <a:ea typeface="Open Sans Light" panose="020B0306030504020204" pitchFamily="34" charset="0"/>
                <a:cs typeface="Open Sans Light" panose="020B0306030504020204" pitchFamily="34" charset="0"/>
              </a:rPr>
              <a:t>Bohemian Rhapsody</a:t>
            </a:r>
          </a:p>
          <a:p>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800" b="1" dirty="0">
                <a:latin typeface="Open Sans Light" panose="020B0306030504020204" pitchFamily="34" charset="0"/>
                <a:ea typeface="Open Sans Light" panose="020B0306030504020204" pitchFamily="34" charset="0"/>
                <a:cs typeface="Open Sans Light" panose="020B0306030504020204" pitchFamily="34" charset="0"/>
              </a:rPr>
              <a:t>John </a:t>
            </a:r>
            <a:r>
              <a:rPr lang="en-GB" sz="2800" b="1" dirty="0" err="1">
                <a:latin typeface="Open Sans Light" panose="020B0306030504020204" pitchFamily="34" charset="0"/>
                <a:ea typeface="Open Sans Light" panose="020B0306030504020204" pitchFamily="34" charset="0"/>
                <a:cs typeface="Open Sans Light" panose="020B0306030504020204" pitchFamily="34" charset="0"/>
              </a:rPr>
              <a:t>Frusciante</a:t>
            </a:r>
            <a:endParaRPr lang="en-GB" sz="2800" b="1"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800" dirty="0">
                <a:latin typeface="Open Sans Light" panose="020B0306030504020204" pitchFamily="34" charset="0"/>
                <a:ea typeface="Open Sans Light" panose="020B0306030504020204" pitchFamily="34" charset="0"/>
                <a:cs typeface="Open Sans Light" panose="020B0306030504020204" pitchFamily="34" charset="0"/>
              </a:rPr>
              <a:t>Unreachable</a:t>
            </a:r>
          </a:p>
          <a:p>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800" b="1" dirty="0">
                <a:latin typeface="Open Sans Light" panose="020B0306030504020204" pitchFamily="34" charset="0"/>
                <a:ea typeface="Open Sans Light" panose="020B0306030504020204" pitchFamily="34" charset="0"/>
                <a:cs typeface="Open Sans Light" panose="020B0306030504020204" pitchFamily="34" charset="0"/>
              </a:rPr>
              <a:t>The Beatles</a:t>
            </a:r>
          </a:p>
          <a:p>
            <a:r>
              <a:rPr lang="en-GB" sz="2800" dirty="0">
                <a:latin typeface="Open Sans Light" panose="020B0306030504020204" pitchFamily="34" charset="0"/>
                <a:ea typeface="Open Sans Light" panose="020B0306030504020204" pitchFamily="34" charset="0"/>
                <a:cs typeface="Open Sans Light" panose="020B0306030504020204" pitchFamily="34" charset="0"/>
              </a:rPr>
              <a:t>Happiness is a Warm Gun </a:t>
            </a:r>
          </a:p>
          <a:p>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800" b="1" dirty="0">
                <a:latin typeface="Open Sans Light" panose="020B0306030504020204" pitchFamily="34" charset="0"/>
                <a:ea typeface="Open Sans Light" panose="020B0306030504020204" pitchFamily="34" charset="0"/>
                <a:cs typeface="Open Sans Light" panose="020B0306030504020204" pitchFamily="34" charset="0"/>
              </a:rPr>
              <a:t>Radiohead</a:t>
            </a:r>
          </a:p>
          <a:p>
            <a:r>
              <a:rPr lang="en-GB" sz="2800" dirty="0">
                <a:latin typeface="Open Sans Light" panose="020B0306030504020204" pitchFamily="34" charset="0"/>
                <a:ea typeface="Open Sans Light" panose="020B0306030504020204" pitchFamily="34" charset="0"/>
                <a:cs typeface="Open Sans Light" panose="020B0306030504020204" pitchFamily="34" charset="0"/>
              </a:rPr>
              <a:t>Paranoid Android</a:t>
            </a:r>
          </a:p>
          <a:p>
            <a:endParaRPr lang="en-GB" sz="28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800" b="1" dirty="0">
                <a:latin typeface="Open Sans Light" panose="020B0306030504020204" pitchFamily="34" charset="0"/>
                <a:ea typeface="Open Sans Light" panose="020B0306030504020204" pitchFamily="34" charset="0"/>
                <a:cs typeface="Open Sans Light" panose="020B0306030504020204" pitchFamily="34" charset="0"/>
              </a:rPr>
              <a:t>Weather Report </a:t>
            </a:r>
          </a:p>
          <a:p>
            <a:r>
              <a:rPr lang="en-GB" sz="2800" dirty="0">
                <a:latin typeface="Open Sans Light" panose="020B0306030504020204" pitchFamily="34" charset="0"/>
                <a:ea typeface="Open Sans Light" panose="020B0306030504020204" pitchFamily="34" charset="0"/>
                <a:cs typeface="Open Sans Light" panose="020B0306030504020204" pitchFamily="34" charset="0"/>
              </a:rPr>
              <a:t>Birdland </a:t>
            </a:r>
          </a:p>
        </p:txBody>
      </p:sp>
    </p:spTree>
    <p:extLst>
      <p:ext uri="{BB962C8B-B14F-4D97-AF65-F5344CB8AC3E}">
        <p14:creationId xmlns:p14="http://schemas.microsoft.com/office/powerpoint/2010/main" val="252702881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B71DF68-689C-984A-B206-99AAE56A096D}"/>
              </a:ext>
            </a:extLst>
          </p:cNvPr>
          <p:cNvPicPr>
            <a:picLocks noChangeAspect="1"/>
          </p:cNvPicPr>
          <p:nvPr/>
        </p:nvPicPr>
        <p:blipFill rotWithShape="1">
          <a:blip r:embed="rId3"/>
          <a:srcRect t="1724" r="48270" b="1620"/>
          <a:stretch/>
        </p:blipFill>
        <p:spPr>
          <a:xfrm rot="5400000">
            <a:off x="267723" y="949409"/>
            <a:ext cx="5807677" cy="5651163"/>
          </a:xfrm>
          <a:prstGeom prst="rect">
            <a:avLst/>
          </a:prstGeom>
        </p:spPr>
      </p:pic>
      <p:pic>
        <p:nvPicPr>
          <p:cNvPr id="3" name="Picture 2">
            <a:extLst>
              <a:ext uri="{FF2B5EF4-FFF2-40B4-BE49-F238E27FC236}">
                <a16:creationId xmlns:a16="http://schemas.microsoft.com/office/drawing/2014/main" id="{C20A1240-9586-7542-B591-1EB6EA2DC2C0}"/>
              </a:ext>
            </a:extLst>
          </p:cNvPr>
          <p:cNvPicPr>
            <a:picLocks noChangeAspect="1"/>
          </p:cNvPicPr>
          <p:nvPr/>
        </p:nvPicPr>
        <p:blipFill rotWithShape="1">
          <a:blip r:embed="rId3"/>
          <a:srcRect l="51510" t="1724" r="1383" b="1619"/>
          <a:stretch/>
        </p:blipFill>
        <p:spPr>
          <a:xfrm rot="5400000">
            <a:off x="6376094" y="949410"/>
            <a:ext cx="5288690" cy="5651161"/>
          </a:xfrm>
          <a:prstGeom prst="rect">
            <a:avLst/>
          </a:prstGeom>
        </p:spPr>
      </p:pic>
      <p:sp>
        <p:nvSpPr>
          <p:cNvPr id="4" name="Title 1">
            <a:extLst>
              <a:ext uri="{FF2B5EF4-FFF2-40B4-BE49-F238E27FC236}">
                <a16:creationId xmlns:a16="http://schemas.microsoft.com/office/drawing/2014/main" id="{CBDA25A9-2523-7E41-92E8-4437D91C8356}"/>
              </a:ext>
            </a:extLst>
          </p:cNvPr>
          <p:cNvSpPr txBox="1">
            <a:spLocks/>
          </p:cNvSpPr>
          <p:nvPr/>
        </p:nvSpPr>
        <p:spPr>
          <a:xfrm>
            <a:off x="1310714" y="-1213201"/>
            <a:ext cx="9570572" cy="1997855"/>
          </a:xfrm>
          <a:prstGeom prst="rect">
            <a:avLst/>
          </a:prstGeom>
        </p:spPr>
        <p:txBody>
          <a:bodyPr wrap="square" anchor="b">
            <a:normAutofit/>
          </a:bodyPr>
          <a:lst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a:lstStyle>
          <a:p>
            <a:pPr algn="ctr">
              <a:lnSpc>
                <a:spcPct val="90000"/>
              </a:lnSpc>
            </a:pPr>
            <a:r>
              <a:rPr lang="en-GB" sz="4400" b="1" dirty="0">
                <a:latin typeface="Open Sans SemiBold" panose="020B0606030504020204" pitchFamily="34" charset="0"/>
                <a:ea typeface="Open Sans SemiBold" panose="020B0606030504020204" pitchFamily="34" charset="0"/>
                <a:cs typeface="Open Sans SemiBold" panose="020B0606030504020204" pitchFamily="34" charset="0"/>
              </a:rPr>
              <a:t>Structure of Bohemian Rhapsody</a:t>
            </a:r>
          </a:p>
        </p:txBody>
      </p:sp>
    </p:spTree>
    <p:extLst>
      <p:ext uri="{BB962C8B-B14F-4D97-AF65-F5344CB8AC3E}">
        <p14:creationId xmlns:p14="http://schemas.microsoft.com/office/powerpoint/2010/main" val="391934980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text&#10;&#10;Description automatically generated">
            <a:extLst>
              <a:ext uri="{FF2B5EF4-FFF2-40B4-BE49-F238E27FC236}">
                <a16:creationId xmlns:a16="http://schemas.microsoft.com/office/drawing/2014/main" id="{6117387B-B018-1246-95E1-3D3BFB08EEAA}"/>
              </a:ext>
            </a:extLst>
          </p:cNvPr>
          <p:cNvPicPr>
            <a:picLocks noChangeAspect="1"/>
          </p:cNvPicPr>
          <p:nvPr/>
        </p:nvPicPr>
        <p:blipFill rotWithShape="1">
          <a:blip r:embed="rId3"/>
          <a:srcRect t="1265" r="1" b="1"/>
          <a:stretch/>
        </p:blipFill>
        <p:spPr>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5" name="Picture 4" descr="A picture containing text, businesscard&#10;&#10;Description automatically generated">
            <a:extLst>
              <a:ext uri="{FF2B5EF4-FFF2-40B4-BE49-F238E27FC236}">
                <a16:creationId xmlns:a16="http://schemas.microsoft.com/office/drawing/2014/main" id="{CBF5B848-AF57-AE44-B940-1F946EC7CE18}"/>
              </a:ext>
            </a:extLst>
          </p:cNvPr>
          <p:cNvPicPr>
            <a:picLocks noChangeAspect="1"/>
          </p:cNvPicPr>
          <p:nvPr/>
        </p:nvPicPr>
        <p:blipFill rotWithShape="1">
          <a:blip r:embed="rId4"/>
          <a:srcRect l="12377" r="3936" b="3"/>
          <a:stretch/>
        </p:blipFill>
        <p:spPr>
          <a:xfrm>
            <a:off x="20" y="4069976"/>
            <a:ext cx="3535311" cy="2788023"/>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417CF397-DA9C-854E-9696-49DCEEC22147}"/>
              </a:ext>
            </a:extLst>
          </p:cNvPr>
          <p:cNvPicPr>
            <a:picLocks noChangeAspect="1"/>
          </p:cNvPicPr>
          <p:nvPr/>
        </p:nvPicPr>
        <p:blipFill rotWithShape="1">
          <a:blip r:embed="rId5"/>
          <a:srcRect l="8344" r="3873" b="-4"/>
          <a:stretch/>
        </p:blipFill>
        <p:spPr>
          <a:xfrm>
            <a:off x="3696199" y="3257176"/>
            <a:ext cx="4789093" cy="3600824"/>
          </a:xfrm>
          <a:prstGeom prst="rect">
            <a:avLst/>
          </a:prstGeom>
        </p:spPr>
      </p:pic>
      <p:pic>
        <p:nvPicPr>
          <p:cNvPr id="11" name="Picture 10" descr="A picture containing text, businesscard&#10;&#10;Description automatically generated">
            <a:extLst>
              <a:ext uri="{FF2B5EF4-FFF2-40B4-BE49-F238E27FC236}">
                <a16:creationId xmlns:a16="http://schemas.microsoft.com/office/drawing/2014/main" id="{3BD90B15-EE54-064B-99C0-1ADC2B845B00}"/>
              </a:ext>
            </a:extLst>
          </p:cNvPr>
          <p:cNvPicPr>
            <a:picLocks noChangeAspect="1"/>
          </p:cNvPicPr>
          <p:nvPr/>
        </p:nvPicPr>
        <p:blipFill rotWithShape="1">
          <a:blip r:embed="rId6"/>
          <a:srcRect t="1265" r="1" b="1"/>
          <a:stretch/>
        </p:blipFill>
        <p:spPr>
          <a:xfrm>
            <a:off x="1" y="1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3" name="Picture 2" descr="A group of circular objects on a wooden surface&#10;&#10;Description automatically generated with medium confidence">
            <a:extLst>
              <a:ext uri="{FF2B5EF4-FFF2-40B4-BE49-F238E27FC236}">
                <a16:creationId xmlns:a16="http://schemas.microsoft.com/office/drawing/2014/main" id="{3B8145FF-CB6E-134C-BA02-E797107A5159}"/>
              </a:ext>
            </a:extLst>
          </p:cNvPr>
          <p:cNvPicPr>
            <a:picLocks noChangeAspect="1"/>
          </p:cNvPicPr>
          <p:nvPr/>
        </p:nvPicPr>
        <p:blipFill rotWithShape="1">
          <a:blip r:embed="rId7"/>
          <a:srcRect l="13898" r="2165" b="3"/>
          <a:stretch/>
        </p:blipFill>
        <p:spPr>
          <a:xfrm>
            <a:off x="8646161" y="4069976"/>
            <a:ext cx="3545840" cy="2788024"/>
          </a:xfrm>
          <a:prstGeom prst="rect">
            <a:avLst/>
          </a:prstGeom>
        </p:spPr>
      </p:pic>
      <p:sp>
        <p:nvSpPr>
          <p:cNvPr id="12" name="Title 1">
            <a:extLst>
              <a:ext uri="{FF2B5EF4-FFF2-40B4-BE49-F238E27FC236}">
                <a16:creationId xmlns:a16="http://schemas.microsoft.com/office/drawing/2014/main" id="{01ADA17A-CE20-B248-8243-9F39989204BB}"/>
              </a:ext>
            </a:extLst>
          </p:cNvPr>
          <p:cNvSpPr txBox="1">
            <a:spLocks/>
          </p:cNvSpPr>
          <p:nvPr/>
        </p:nvSpPr>
        <p:spPr>
          <a:xfrm>
            <a:off x="1" y="0"/>
            <a:ext cx="12191998" cy="849005"/>
          </a:xfrm>
          <a:prstGeom prst="rect">
            <a:avLst/>
          </a:prstGeom>
          <a:solidFill>
            <a:schemeClr val="bg1">
              <a:alpha val="54548"/>
            </a:schemeClr>
          </a:solidFill>
        </p:spPr>
        <p:txBody>
          <a:bodyPr wrap="square" anchor="b">
            <a:normAutofit/>
          </a:bodyPr>
          <a:lst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a:lstStyle>
          <a:p>
            <a:pPr>
              <a:lnSpc>
                <a:spcPct val="90000"/>
              </a:lnSpc>
            </a:pPr>
            <a:r>
              <a:rPr lang="en-GB" sz="4400" b="1" dirty="0">
                <a:latin typeface="Open Sans SemiBold" panose="020B0606030504020204" pitchFamily="34" charset="0"/>
                <a:ea typeface="Open Sans SemiBold" panose="020B0606030504020204" pitchFamily="34" charset="0"/>
                <a:cs typeface="Open Sans SemiBold" panose="020B0606030504020204" pitchFamily="34" charset="0"/>
              </a:rPr>
              <a:t>Overview of Musical Form</a:t>
            </a:r>
          </a:p>
        </p:txBody>
      </p:sp>
    </p:spTree>
    <p:extLst>
      <p:ext uri="{BB962C8B-B14F-4D97-AF65-F5344CB8AC3E}">
        <p14:creationId xmlns:p14="http://schemas.microsoft.com/office/powerpoint/2010/main" val="17611287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0" name="Freeform: Shape 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Oval 1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Shape 1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15" name="Rectangle 1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18" name="Freeform: Shape 17">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3" name="Picture 2" descr="Text&#10;&#10;Description automatically generated">
            <a:extLst>
              <a:ext uri="{FF2B5EF4-FFF2-40B4-BE49-F238E27FC236}">
                <a16:creationId xmlns:a16="http://schemas.microsoft.com/office/drawing/2014/main" id="{097DDB91-D4E4-DB48-8693-13F325ED5D49}"/>
              </a:ext>
            </a:extLst>
          </p:cNvPr>
          <p:cNvPicPr>
            <a:picLocks noChangeAspect="1"/>
          </p:cNvPicPr>
          <p:nvPr/>
        </p:nvPicPr>
        <p:blipFill rotWithShape="1">
          <a:blip r:embed="rId3"/>
          <a:srcRect t="777" r="-2" b="775"/>
          <a:stretch/>
        </p:blipFill>
        <p:spPr>
          <a:xfrm>
            <a:off x="6303961" y="1542721"/>
            <a:ext cx="5773738" cy="3779838"/>
          </a:xfrm>
          <a:custGeom>
            <a:avLst/>
            <a:gdLst/>
            <a:ahLst/>
            <a:cxnLst/>
            <a:rect l="l" t="t" r="r" b="b"/>
            <a:pathLst>
              <a:path w="5773738" h="3779838">
                <a:moveTo>
                  <a:pt x="0" y="0"/>
                </a:moveTo>
                <a:lnTo>
                  <a:pt x="5773738" y="0"/>
                </a:lnTo>
                <a:lnTo>
                  <a:pt x="5773738" y="3779838"/>
                </a:lnTo>
                <a:lnTo>
                  <a:pt x="0" y="3779838"/>
                </a:lnTo>
                <a:close/>
              </a:path>
            </a:pathLst>
          </a:custGeom>
        </p:spPr>
      </p:pic>
      <p:sp>
        <p:nvSpPr>
          <p:cNvPr id="4" name="TextBox 3">
            <a:extLst>
              <a:ext uri="{FF2B5EF4-FFF2-40B4-BE49-F238E27FC236}">
                <a16:creationId xmlns:a16="http://schemas.microsoft.com/office/drawing/2014/main" id="{8AF3A89A-D5A4-234D-B3BD-E6CC75936D31}"/>
              </a:ext>
            </a:extLst>
          </p:cNvPr>
          <p:cNvSpPr txBox="1"/>
          <p:nvPr/>
        </p:nvSpPr>
        <p:spPr>
          <a:xfrm>
            <a:off x="114301" y="313575"/>
            <a:ext cx="6189660" cy="6502400"/>
          </a:xfrm>
          <a:prstGeom prst="rect">
            <a:avLst/>
          </a:prstGeom>
        </p:spPr>
        <p:txBody>
          <a:bodyPr vert="horz" wrap="square" lIns="0" tIns="0" rIns="0" bIns="0" rtlCol="0" anchor="t">
            <a:normAutofit/>
          </a:bodyPr>
          <a:lstStyle/>
          <a:p>
            <a:pPr>
              <a:lnSpc>
                <a:spcPct val="110000"/>
              </a:lnSpc>
              <a:spcAft>
                <a:spcPts val="800"/>
              </a:spcAft>
            </a:pPr>
            <a:r>
              <a:rPr lang="en-US" sz="2400" i="1" dirty="0">
                <a:latin typeface="Open Sans Light" panose="020B0306030504020204" pitchFamily="34" charset="0"/>
                <a:ea typeface="Open Sans Light" panose="020B0306030504020204" pitchFamily="34" charset="0"/>
                <a:cs typeface="Open Sans Light" panose="020B0306030504020204" pitchFamily="34" charset="0"/>
              </a:rPr>
              <a:t>To understand musical form and use it is a three-step process.</a:t>
            </a:r>
          </a:p>
          <a:p>
            <a:pPr indent="-228600">
              <a:lnSpc>
                <a:spcPct val="110000"/>
              </a:lnSpc>
              <a:spcAft>
                <a:spcPts val="800"/>
              </a:spcAft>
              <a:buFont typeface="Arial" panose="020B0604020202020204" pitchFamily="34" charset="0"/>
              <a:buChar char="•"/>
            </a:pPr>
            <a:r>
              <a:rPr lang="en-US" sz="2400" i="1" dirty="0">
                <a:latin typeface="Open Sans Light" panose="020B0306030504020204" pitchFamily="34" charset="0"/>
                <a:ea typeface="Open Sans Light" panose="020B0306030504020204" pitchFamily="34" charset="0"/>
                <a:cs typeface="Open Sans Light" panose="020B0306030504020204" pitchFamily="34" charset="0"/>
              </a:rPr>
              <a:t>Know the musical form – both what it means, and some compositions in that form.</a:t>
            </a:r>
          </a:p>
          <a:p>
            <a:pPr indent="-228600">
              <a:lnSpc>
                <a:spcPct val="110000"/>
              </a:lnSpc>
              <a:spcAft>
                <a:spcPts val="800"/>
              </a:spcAft>
              <a:buFont typeface="Arial" panose="020B0604020202020204" pitchFamily="34" charset="0"/>
              <a:buChar char="•"/>
            </a:pPr>
            <a:r>
              <a:rPr lang="en-US" sz="2400" i="1" dirty="0">
                <a:latin typeface="Open Sans Light" panose="020B0306030504020204" pitchFamily="34" charset="0"/>
                <a:ea typeface="Open Sans Light" panose="020B0306030504020204" pitchFamily="34" charset="0"/>
                <a:cs typeface="Open Sans Light" panose="020B0306030504020204" pitchFamily="34" charset="0"/>
              </a:rPr>
              <a:t>Use the musical form. You must practice using the form in your own work, so that you start to feel comfortable with it.</a:t>
            </a:r>
          </a:p>
          <a:p>
            <a:pPr indent="-228600">
              <a:lnSpc>
                <a:spcPct val="110000"/>
              </a:lnSpc>
              <a:spcAft>
                <a:spcPts val="800"/>
              </a:spcAft>
              <a:buFont typeface="Arial" panose="020B0604020202020204" pitchFamily="34" charset="0"/>
              <a:buChar char="•"/>
            </a:pPr>
            <a:r>
              <a:rPr lang="en-US" sz="2400" i="1" dirty="0">
                <a:latin typeface="Open Sans Light" panose="020B0306030504020204" pitchFamily="34" charset="0"/>
                <a:ea typeface="Open Sans Light" panose="020B0306030504020204" pitchFamily="34" charset="0"/>
                <a:cs typeface="Open Sans Light" panose="020B0306030504020204" pitchFamily="34" charset="0"/>
              </a:rPr>
              <a:t>Integrate the musical form into your own compositional vocabulary. This only comes with time, as you write using the forms more and more.</a:t>
            </a:r>
          </a:p>
          <a:p>
            <a:pPr>
              <a:lnSpc>
                <a:spcPct val="110000"/>
              </a:lnSpc>
              <a:spcAft>
                <a:spcPts val="800"/>
              </a:spcAft>
            </a:pPr>
            <a:r>
              <a:rPr lang="en-US" sz="2400" b="1" dirty="0">
                <a:latin typeface="Open Sans SemiBold" panose="020B0606030504020204" pitchFamily="34" charset="0"/>
                <a:ea typeface="Open Sans SemiBold" panose="020B0606030504020204" pitchFamily="34" charset="0"/>
                <a:cs typeface="Open Sans SemiBold" panose="020B0606030504020204" pitchFamily="34" charset="0"/>
              </a:rPr>
              <a:t>Arnold Schoenberg</a:t>
            </a:r>
            <a:endParaRPr lang="en-US" sz="2400" i="1"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10000"/>
              </a:lnSpc>
              <a:spcAft>
                <a:spcPts val="800"/>
              </a:spcAft>
            </a:pPr>
            <a:r>
              <a:rPr lang="en-US" sz="2400" b="1" dirty="0">
                <a:latin typeface="Open Sans SemiBold" panose="020B0606030504020204" pitchFamily="34" charset="0"/>
                <a:ea typeface="Open Sans SemiBold" panose="020B0606030504020204" pitchFamily="34" charset="0"/>
                <a:cs typeface="Open Sans SemiBold" panose="020B0606030504020204" pitchFamily="34" charset="0"/>
              </a:rPr>
              <a:t>Fundamentals of Musical Composition </a:t>
            </a:r>
            <a:br>
              <a:rPr lang="en-US" sz="2400" b="1" dirty="0">
                <a:latin typeface="Open Sans SemiBold" panose="020B0606030504020204" pitchFamily="34" charset="0"/>
                <a:ea typeface="Open Sans SemiBold" panose="020B0606030504020204" pitchFamily="34" charset="0"/>
                <a:cs typeface="Open Sans SemiBold" panose="020B0606030504020204" pitchFamily="34" charset="0"/>
              </a:rPr>
            </a:br>
            <a:endParaRPr lang="en-US" i="1" dirty="0">
              <a:solidFill>
                <a:schemeClr val="tx1">
                  <a:alpha val="60000"/>
                </a:schemeClr>
              </a:solidFill>
            </a:endParaRPr>
          </a:p>
        </p:txBody>
      </p:sp>
      <p:sp>
        <p:nvSpPr>
          <p:cNvPr id="21" name="Freeform: Shape 20">
            <a:extLst>
              <a:ext uri="{FF2B5EF4-FFF2-40B4-BE49-F238E27FC236}">
                <a16:creationId xmlns:a16="http://schemas.microsoft.com/office/drawing/2014/main" id="{3E6AA126-9DDC-4FBE-AEE6-8D0E982B0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295" y="6121100"/>
            <a:ext cx="1080000" cy="736900"/>
          </a:xfrm>
          <a:custGeom>
            <a:avLst/>
            <a:gdLst>
              <a:gd name="connsiteX0" fmla="*/ 540000 w 1080000"/>
              <a:gd name="connsiteY0" fmla="*/ 0 h 736900"/>
              <a:gd name="connsiteX1" fmla="*/ 1080000 w 1080000"/>
              <a:gd name="connsiteY1" fmla="*/ 540000 h 736900"/>
              <a:gd name="connsiteX2" fmla="*/ 1069029 w 1080000"/>
              <a:gd name="connsiteY2" fmla="*/ 648829 h 736900"/>
              <a:gd name="connsiteX3" fmla="*/ 1041691 w 1080000"/>
              <a:gd name="connsiteY3" fmla="*/ 736900 h 736900"/>
              <a:gd name="connsiteX4" fmla="*/ 38310 w 1080000"/>
              <a:gd name="connsiteY4" fmla="*/ 736900 h 736900"/>
              <a:gd name="connsiteX5" fmla="*/ 10971 w 1080000"/>
              <a:gd name="connsiteY5" fmla="*/ 648829 h 736900"/>
              <a:gd name="connsiteX6" fmla="*/ 0 w 1080000"/>
              <a:gd name="connsiteY6" fmla="*/ 540000 h 736900"/>
              <a:gd name="connsiteX7" fmla="*/ 540000 w 1080000"/>
              <a:gd name="connsiteY7" fmla="*/ 0 h 73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0000" h="736900">
                <a:moveTo>
                  <a:pt x="540000" y="0"/>
                </a:moveTo>
                <a:cubicBezTo>
                  <a:pt x="838234" y="0"/>
                  <a:pt x="1080000" y="241766"/>
                  <a:pt x="1080000" y="540000"/>
                </a:cubicBezTo>
                <a:cubicBezTo>
                  <a:pt x="1080000" y="577280"/>
                  <a:pt x="1076223" y="613676"/>
                  <a:pt x="1069029" y="648829"/>
                </a:cubicBezTo>
                <a:lnTo>
                  <a:pt x="1041691" y="736900"/>
                </a:lnTo>
                <a:lnTo>
                  <a:pt x="38310" y="736900"/>
                </a:lnTo>
                <a:lnTo>
                  <a:pt x="10971" y="648829"/>
                </a:lnTo>
                <a:cubicBezTo>
                  <a:pt x="3778" y="613676"/>
                  <a:pt x="0" y="577280"/>
                  <a:pt x="0" y="540000"/>
                </a:cubicBezTo>
                <a:cubicBezTo>
                  <a:pt x="0" y="241766"/>
                  <a:pt x="241766" y="0"/>
                  <a:pt x="540000"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76200" dir="192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6129094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Content Placeholder 4">
            <a:extLst>
              <a:ext uri="{FF2B5EF4-FFF2-40B4-BE49-F238E27FC236}">
                <a16:creationId xmlns:a16="http://schemas.microsoft.com/office/drawing/2014/main" id="{DB31B8E0-FFA3-3B4A-836E-0781E09B3C5B}"/>
              </a:ext>
            </a:extLst>
          </p:cNvPr>
          <p:cNvPicPr>
            <a:picLocks noGrp="1" noChangeAspect="1"/>
          </p:cNvPicPr>
          <p:nvPr>
            <p:ph idx="1"/>
          </p:nvPr>
        </p:nvPicPr>
        <p:blipFill rotWithShape="1">
          <a:blip r:embed="rId3"/>
          <a:srcRect t="10085" b="10085"/>
          <a:stretch/>
        </p:blipFill>
        <p:spPr>
          <a:xfrm>
            <a:off x="3262" y="1"/>
            <a:ext cx="12185475" cy="685800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Content Placeholder 4">
            <a:extLst>
              <a:ext uri="{FF2B5EF4-FFF2-40B4-BE49-F238E27FC236}">
                <a16:creationId xmlns:a16="http://schemas.microsoft.com/office/drawing/2014/main" id="{EA92EDD4-C59F-CE42-9448-9D9D2952F74A}"/>
              </a:ext>
            </a:extLst>
          </p:cNvPr>
          <p:cNvPicPr>
            <a:picLocks noChangeAspect="1"/>
          </p:cNvPicPr>
          <p:nvPr/>
        </p:nvPicPr>
        <p:blipFill rotWithShape="1">
          <a:blip r:embed="rId3"/>
          <a:srcRect t="10085" b="10085"/>
          <a:stretch/>
        </p:blipFill>
        <p:spPr>
          <a:xfrm>
            <a:off x="-3265" y="0"/>
            <a:ext cx="12192002" cy="6861673"/>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4" name="Rectangle 23">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EBC1F-1EB2-864C-96FE-88E15DDCB3D4}"/>
              </a:ext>
            </a:extLst>
          </p:cNvPr>
          <p:cNvSpPr>
            <a:spLocks noGrp="1"/>
          </p:cNvSpPr>
          <p:nvPr>
            <p:ph type="title"/>
          </p:nvPr>
        </p:nvSpPr>
        <p:spPr>
          <a:xfrm>
            <a:off x="137750" y="681336"/>
            <a:ext cx="5501050" cy="3051902"/>
          </a:xfrm>
        </p:spPr>
        <p:txBody>
          <a:bodyPr vert="horz" wrap="square" lIns="0" tIns="0" rIns="0" bIns="0" rtlCol="0" anchor="b" anchorCtr="0">
            <a:normAutofit fontScale="90000"/>
          </a:bodyPr>
          <a:lstStyle/>
          <a:p>
            <a:pPr>
              <a:lnSpc>
                <a:spcPct val="90000"/>
              </a:lnSpc>
            </a:pP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Week 1 Task:</a:t>
            </a: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Write three short compositions using different forms.</a:t>
            </a: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b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br>
            <a:endParaRPr lang="en-US" sz="4000"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Rectangle 2">
            <a:extLst>
              <a:ext uri="{FF2B5EF4-FFF2-40B4-BE49-F238E27FC236}">
                <a16:creationId xmlns:a16="http://schemas.microsoft.com/office/drawing/2014/main" id="{128028D6-C36F-9C4C-93EE-5DF075AF372F}"/>
              </a:ext>
            </a:extLst>
          </p:cNvPr>
          <p:cNvSpPr/>
          <p:nvPr/>
        </p:nvSpPr>
        <p:spPr>
          <a:xfrm>
            <a:off x="137750" y="5525494"/>
            <a:ext cx="6096000" cy="1200329"/>
          </a:xfrm>
          <a:prstGeom prst="rect">
            <a:avLst/>
          </a:prstGeom>
        </p:spPr>
        <p:txBody>
          <a:bodyPr>
            <a:spAutoFit/>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Example:</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1. Strophic - A(AA)</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2. Ternary - ABA</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3. Rondo - </a:t>
            </a:r>
            <a:r>
              <a:rPr lang="en-GB" b="1" dirty="0">
                <a:latin typeface="Open Sans SemiBold" panose="020B0606030504020204" pitchFamily="34" charset="0"/>
                <a:ea typeface="Open Sans SemiBold" panose="020B0606030504020204" pitchFamily="34" charset="0"/>
                <a:cs typeface="Open Sans SemiBold" panose="020B0606030504020204" pitchFamily="34" charset="0"/>
              </a:rPr>
              <a:t>ABACA</a:t>
            </a:r>
            <a:endParaRPr lang="en-US" dirty="0"/>
          </a:p>
        </p:txBody>
      </p:sp>
    </p:spTree>
    <p:extLst>
      <p:ext uri="{BB962C8B-B14F-4D97-AF65-F5344CB8AC3E}">
        <p14:creationId xmlns:p14="http://schemas.microsoft.com/office/powerpoint/2010/main" val="10440445"/>
      </p:ext>
    </p:extLst>
  </p:cSld>
  <p:clrMapOvr>
    <a:masterClrMapping/>
  </p:clrMapOvr>
</p:sld>
</file>

<file path=ppt/theme/theme1.xml><?xml version="1.0" encoding="utf-8"?>
<a:theme xmlns:a="http://schemas.openxmlformats.org/drawingml/2006/main" name="3DFloatVTI">
  <a:themeElements>
    <a:clrScheme name="AnalogousFromLightSeedLeftStep">
      <a:dk1>
        <a:srgbClr val="000000"/>
      </a:dk1>
      <a:lt1>
        <a:srgbClr val="FFFFFF"/>
      </a:lt1>
      <a:dk2>
        <a:srgbClr val="272441"/>
      </a:dk2>
      <a:lt2>
        <a:srgbClr val="E2E3E8"/>
      </a:lt2>
      <a:accent1>
        <a:srgbClr val="B1A141"/>
      </a:accent1>
      <a:accent2>
        <a:srgbClr val="E98A3F"/>
      </a:accent2>
      <a:accent3>
        <a:srgbClr val="EE716E"/>
      </a:accent3>
      <a:accent4>
        <a:srgbClr val="EB4E8C"/>
      </a:accent4>
      <a:accent5>
        <a:srgbClr val="EE6ED6"/>
      </a:accent5>
      <a:accent6>
        <a:srgbClr val="C74EEB"/>
      </a:accent6>
      <a:hlink>
        <a:srgbClr val="6973AE"/>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4510</TotalTime>
  <Words>5120</Words>
  <Application>Microsoft Macintosh PowerPoint</Application>
  <PresentationFormat>Widescreen</PresentationFormat>
  <Paragraphs>520</Paragraphs>
  <Slides>70</Slides>
  <Notes>59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70</vt:i4>
      </vt:variant>
    </vt:vector>
  </HeadingPairs>
  <TitlesOfParts>
    <vt:vector size="76" baseType="lpstr">
      <vt:lpstr>Arial</vt:lpstr>
      <vt:lpstr>Avenir Next LT Pro</vt:lpstr>
      <vt:lpstr>Calibri</vt:lpstr>
      <vt:lpstr>Open Sans Light</vt:lpstr>
      <vt:lpstr>Open Sans SemiBold</vt:lpstr>
      <vt:lpstr>3DFloatVTI</vt:lpstr>
      <vt:lpstr>Studio Project ADFM5032</vt:lpstr>
      <vt:lpstr>Module Aims</vt:lpstr>
      <vt:lpstr>Module Learning Outcomes</vt:lpstr>
      <vt:lpstr>Assignment Brief</vt:lpstr>
      <vt:lpstr>Assignment Brief</vt:lpstr>
      <vt:lpstr>Assignment Brief</vt:lpstr>
      <vt:lpstr>Assignment Brief</vt:lpstr>
      <vt:lpstr>Assignment Brief</vt:lpstr>
      <vt:lpstr>Guidance specific to this assessment </vt:lpstr>
      <vt:lpstr>Recording Approaches Examples</vt:lpstr>
      <vt:lpstr>Recorded Media Examples</vt:lpstr>
      <vt:lpstr>Compositional Approaches Examples</vt:lpstr>
      <vt:lpstr>John Cage  4’33”</vt:lpstr>
      <vt:lpstr>PowerPoint Presentation</vt:lpstr>
      <vt:lpstr>PowerPoint Presentation</vt:lpstr>
      <vt:lpstr>PowerPoint Presentation</vt:lpstr>
      <vt:lpstr>PowerPoint Presentation</vt:lpstr>
      <vt:lpstr>PowerPoint Presentation</vt:lpstr>
      <vt:lpstr>PowerPoint Presentation</vt:lpstr>
      <vt:lpstr>Computer Music</vt:lpstr>
      <vt:lpstr>Music Theory</vt:lpstr>
      <vt:lpstr>Music Theory</vt:lpstr>
      <vt:lpstr>What are the Elements of Music? </vt:lpstr>
      <vt:lpstr>Elements of Music</vt:lpstr>
      <vt:lpstr>How can you break down the Elements of Music?</vt:lpstr>
      <vt:lpstr>Breaking Down the  Elements of Music:  Time Signatures</vt:lpstr>
      <vt:lpstr>Music Theory</vt:lpstr>
      <vt:lpstr>PowerPoint Presentation</vt:lpstr>
      <vt:lpstr>Composition Tips</vt:lpstr>
      <vt:lpstr>Compositional Aids: Creating Rules and Boundaries</vt:lpstr>
      <vt:lpstr>PowerPoint Presentation</vt:lpstr>
      <vt:lpstr>PowerPoint Presentation</vt:lpstr>
      <vt:lpstr>PowerPoint Presentation</vt:lpstr>
      <vt:lpstr>PowerPoint Presentation</vt:lpstr>
      <vt:lpstr>PowerPoint Presentation</vt:lpstr>
      <vt:lpstr>Muse Score</vt:lpstr>
      <vt:lpstr>Writing for Instruments</vt:lpstr>
      <vt:lpstr>Learning through Practice </vt:lpstr>
      <vt:lpstr>Musical Form (or Structure)</vt:lpstr>
      <vt:lpstr>Breaking Down Form</vt:lpstr>
      <vt:lpstr>Breaking Down Form</vt:lpstr>
      <vt:lpstr>Fundamentals of Musical Composition  Arnold Schoenberg</vt:lpstr>
      <vt:lpstr>Fundamentals of Musical Composition  Arnold Schoenberg</vt:lpstr>
      <vt:lpstr>The Phrase</vt:lpstr>
      <vt:lpstr>The Motive</vt:lpstr>
      <vt:lpstr>Motive Variation Examples </vt:lpstr>
      <vt:lpstr>Discussing Form (or Structure)</vt:lpstr>
      <vt:lpstr>Discussing Form (or Structure)</vt:lpstr>
      <vt:lpstr>Discussing Form (or Structure)</vt:lpstr>
      <vt:lpstr>Strophic Form  Also called:   ‘AAA’ Form  One Part Song Form   Chorus Form </vt:lpstr>
      <vt:lpstr>Strophic Form Refrain   </vt:lpstr>
      <vt:lpstr>Binary Form</vt:lpstr>
      <vt:lpstr>Ternary Form</vt:lpstr>
      <vt:lpstr>Rondo Form</vt:lpstr>
      <vt:lpstr>Sonata Form</vt:lpstr>
      <vt:lpstr>Sonata Form Exposition</vt:lpstr>
      <vt:lpstr>Sonata Form Development</vt:lpstr>
      <vt:lpstr>Sonata Form Recapitulation</vt:lpstr>
      <vt:lpstr>PowerPoint Presentation</vt:lpstr>
      <vt:lpstr>PowerPoint Presentation</vt:lpstr>
      <vt:lpstr>PowerPoint Presentation</vt:lpstr>
      <vt:lpstr>Theme and Variations</vt:lpstr>
      <vt:lpstr>Theme and Variations</vt:lpstr>
      <vt:lpstr>Theme and Variations Examples</vt:lpstr>
      <vt:lpstr>Through-Composed</vt:lpstr>
      <vt:lpstr>Through-Composed Examples in Popular Music</vt:lpstr>
      <vt:lpstr>PowerPoint Presentation</vt:lpstr>
      <vt:lpstr>PowerPoint Presentation</vt:lpstr>
      <vt:lpstr>PowerPoint Presentation</vt:lpstr>
      <vt:lpstr>Week 1 Task:  Write three short compositions using different forms.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Studio Project ADFM5033</dc:title>
  <dc:creator>David Bird</dc:creator>
  <cp:lastModifiedBy>David Bird</cp:lastModifiedBy>
  <cp:revision>218</cp:revision>
  <dcterms:created xsi:type="dcterms:W3CDTF">2021-03-04T14:57:55Z</dcterms:created>
  <dcterms:modified xsi:type="dcterms:W3CDTF">2022-01-26T13:13:25Z</dcterms:modified>
</cp:coreProperties>
</file>