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sldIdLst>
    <p:sldId id="256" r:id="rId5"/>
    <p:sldId id="257" r:id="rId6"/>
    <p:sldId id="260" r:id="rId7"/>
    <p:sldId id="259" r:id="rId8"/>
    <p:sldId id="258" r:id="rId9"/>
    <p:sldId id="261" r:id="rId10"/>
    <p:sldId id="262" r:id="rId11"/>
    <p:sldId id="263" r:id="rId12"/>
    <p:sldId id="264" r:id="rId13"/>
    <p:sldId id="265" r:id="rId14"/>
    <p:sldId id="266" r:id="rId15"/>
    <p:sldId id="274" r:id="rId16"/>
    <p:sldId id="267" r:id="rId17"/>
    <p:sldId id="268" r:id="rId18"/>
    <p:sldId id="269" r:id="rId19"/>
    <p:sldId id="270" r:id="rId20"/>
    <p:sldId id="271" r:id="rId21"/>
    <p:sldId id="272" r:id="rId22"/>
    <p:sldId id="273" r:id="rId23"/>
    <p:sldId id="275"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36" autoAdjust="0"/>
    <p:restoredTop sz="94660"/>
  </p:normalViewPr>
  <p:slideViewPr>
    <p:cSldViewPr snapToGrid="0">
      <p:cViewPr varScale="1">
        <p:scale>
          <a:sx n="91" d="100"/>
          <a:sy n="91" d="100"/>
        </p:scale>
        <p:origin x="39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2/2/2021</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2/2/2021</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2/2/2021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2/2/2021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2/2/2021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smtClean="0"/>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2/2/2021</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2/2/2021</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2/2/2021</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2/2/2021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2/2/2021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2/2/2021</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2/2/2021</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How to do a research proposal</a:t>
            </a:r>
            <a:endParaRPr lang="en-GB" dirty="0"/>
          </a:p>
        </p:txBody>
      </p:sp>
      <p:sp>
        <p:nvSpPr>
          <p:cNvPr id="3" name="Subtitle 2"/>
          <p:cNvSpPr>
            <a:spLocks noGrp="1"/>
          </p:cNvSpPr>
          <p:nvPr>
            <p:ph type="subTitle" idx="1"/>
          </p:nvPr>
        </p:nvSpPr>
        <p:spPr/>
        <p:txBody>
          <a:bodyPr/>
          <a:lstStyle/>
          <a:p>
            <a:r>
              <a:rPr lang="en-GB" dirty="0" smtClean="0"/>
              <a:t>From postgraduate assessment sheet</a:t>
            </a:r>
            <a:endParaRPr lang="en-GB" dirty="0"/>
          </a:p>
        </p:txBody>
      </p:sp>
    </p:spTree>
    <p:extLst>
      <p:ext uri="{BB962C8B-B14F-4D97-AF65-F5344CB8AC3E}">
        <p14:creationId xmlns:p14="http://schemas.microsoft.com/office/powerpoint/2010/main" val="287022479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panose="020F0502020204030204" pitchFamily="34" charset="0"/>
                <a:ea typeface="Calibri" panose="020F0502020204030204" pitchFamily="34" charset="0"/>
                <a:cs typeface="Times New Roman" panose="02020603050405020304" pitchFamily="18" charset="0"/>
              </a:rPr>
              <a:t>1.1 Introduction</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p:cNvSpPr>
            <a:spLocks noGrp="1"/>
          </p:cNvSpPr>
          <p:nvPr>
            <p:ph idx="1"/>
          </p:nvPr>
        </p:nvSpPr>
        <p:spPr/>
        <p:txBody>
          <a:bodyPr/>
          <a:lstStyle/>
          <a:p>
            <a:r>
              <a:rPr lang="en-GB" dirty="0">
                <a:latin typeface="Calibri" panose="020F0502020204030204" pitchFamily="34" charset="0"/>
                <a:ea typeface="Calibri" panose="020F0502020204030204" pitchFamily="34" charset="0"/>
                <a:cs typeface="Times New Roman" panose="02020603050405020304" pitchFamily="18" charset="0"/>
              </a:rPr>
              <a:t>Research skills are a vital prerequisite of postgraduate studies.  In the first instance, a successful dissertation   </a:t>
            </a:r>
            <a:r>
              <a:rPr lang="en-GB" dirty="0" smtClean="0">
                <a:latin typeface="Calibri" panose="020F0502020204030204" pitchFamily="34" charset="0"/>
                <a:ea typeface="Calibri" panose="020F0502020204030204" pitchFamily="34" charset="0"/>
                <a:cs typeface="Times New Roman" panose="02020603050405020304" pitchFamily="18" charset="0"/>
              </a:rPr>
              <a:t>is </a:t>
            </a:r>
            <a:r>
              <a:rPr lang="en-GB" dirty="0">
                <a:latin typeface="Calibri" panose="020F0502020204030204" pitchFamily="34" charset="0"/>
                <a:ea typeface="Calibri" panose="020F0502020204030204" pitchFamily="34" charset="0"/>
                <a:cs typeface="Times New Roman" panose="02020603050405020304" pitchFamily="18" charset="0"/>
              </a:rPr>
              <a:t>founded on a clear understanding of the research process and its application.  Secondly, the skills developed help in the vocational world in relation to independent and critical thinking </a:t>
            </a:r>
            <a:r>
              <a:rPr lang="en-GB" smtClean="0">
                <a:latin typeface="Calibri" panose="020F0502020204030204" pitchFamily="34" charset="0"/>
                <a:ea typeface="Calibri" panose="020F0502020204030204" pitchFamily="34" charset="0"/>
                <a:cs typeface="Times New Roman" panose="02020603050405020304" pitchFamily="18" charset="0"/>
              </a:rPr>
              <a:t>within industry.  </a:t>
            </a:r>
            <a:r>
              <a:rPr lang="en-GB" dirty="0">
                <a:latin typeface="Calibri" panose="020F0502020204030204" pitchFamily="34" charset="0"/>
                <a:ea typeface="Calibri" panose="020F0502020204030204" pitchFamily="34" charset="0"/>
                <a:cs typeface="Times New Roman" panose="02020603050405020304" pitchFamily="18" charset="0"/>
              </a:rPr>
              <a:t>Hence, this research methods module will form the basis from which your understanding of the research process is based.</a:t>
            </a:r>
          </a:p>
          <a:p>
            <a:endParaRPr lang="en-GB" dirty="0"/>
          </a:p>
        </p:txBody>
      </p:sp>
      <p:pic>
        <p:nvPicPr>
          <p:cNvPr id="4" name="Picture 3"/>
          <p:cNvPicPr>
            <a:picLocks noChangeAspect="1"/>
          </p:cNvPicPr>
          <p:nvPr/>
        </p:nvPicPr>
        <p:blipFill>
          <a:blip r:embed="rId2"/>
          <a:stretch>
            <a:fillRect/>
          </a:stretch>
        </p:blipFill>
        <p:spPr>
          <a:xfrm>
            <a:off x="3256511" y="4427985"/>
            <a:ext cx="5562600" cy="1790700"/>
          </a:xfrm>
          <a:prstGeom prst="rect">
            <a:avLst/>
          </a:prstGeom>
        </p:spPr>
      </p:pic>
    </p:spTree>
    <p:extLst>
      <p:ext uri="{BB962C8B-B14F-4D97-AF65-F5344CB8AC3E}">
        <p14:creationId xmlns:p14="http://schemas.microsoft.com/office/powerpoint/2010/main" val="1995861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panose="020F0502020204030204" pitchFamily="34" charset="0"/>
                <a:ea typeface="Calibri" panose="020F0502020204030204" pitchFamily="34" charset="0"/>
                <a:cs typeface="Times New Roman" panose="02020603050405020304" pitchFamily="18" charset="0"/>
              </a:rPr>
              <a:t>1.2 What are Research Proposals?</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p:cNvSpPr>
            <a:spLocks noGrp="1"/>
          </p:cNvSpPr>
          <p:nvPr>
            <p:ph idx="1"/>
          </p:nvPr>
        </p:nvSpPr>
        <p:spPr/>
        <p:txBody>
          <a:bodyPr/>
          <a:lstStyle/>
          <a:p>
            <a:pPr marL="0" indent="0">
              <a:lnSpc>
                <a:spcPct val="107000"/>
              </a:lnSpc>
              <a:spcAft>
                <a:spcPts val="800"/>
              </a:spcAft>
              <a:buNone/>
            </a:pPr>
            <a:r>
              <a:rPr lang="en-GB" dirty="0">
                <a:latin typeface="Calibri" panose="020F0502020204030204" pitchFamily="34" charset="0"/>
                <a:ea typeface="Calibri" panose="020F0502020204030204" pitchFamily="34" charset="0"/>
                <a:cs typeface="Times New Roman" panose="02020603050405020304" pitchFamily="18" charset="0"/>
              </a:rPr>
              <a:t>Research proposals serve a number of purposes. Among them:</a:t>
            </a:r>
          </a:p>
          <a:p>
            <a:pPr>
              <a:lnSpc>
                <a:spcPct val="107000"/>
              </a:lnSpc>
              <a:spcAft>
                <a:spcPts val="800"/>
              </a:spcAft>
            </a:pPr>
            <a:r>
              <a:rPr lang="en-GB" dirty="0" smtClean="0">
                <a:solidFill>
                  <a:srgbClr val="FFFF00"/>
                </a:solidFill>
                <a:latin typeface="Calibri" panose="020F0502020204030204" pitchFamily="34" charset="0"/>
                <a:ea typeface="Calibri" panose="020F0502020204030204" pitchFamily="34" charset="0"/>
                <a:cs typeface="Times New Roman" panose="02020603050405020304" pitchFamily="18" charset="0"/>
              </a:rPr>
              <a:t>They </a:t>
            </a: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convince others that your research is worth undertaking. </a:t>
            </a:r>
          </a:p>
          <a:p>
            <a:pPr>
              <a:lnSpc>
                <a:spcPct val="107000"/>
              </a:lnSpc>
              <a:spcAft>
                <a:spcPts val="800"/>
              </a:spcAft>
            </a:pPr>
            <a:r>
              <a:rPr lang="en-GB" dirty="0" smtClean="0">
                <a:solidFill>
                  <a:srgbClr val="FFFF00"/>
                </a:solidFill>
                <a:latin typeface="Calibri" panose="020F0502020204030204" pitchFamily="34" charset="0"/>
                <a:ea typeface="Calibri" panose="020F0502020204030204" pitchFamily="34" charset="0"/>
                <a:cs typeface="Times New Roman" panose="02020603050405020304" pitchFamily="18" charset="0"/>
              </a:rPr>
              <a:t>They </a:t>
            </a: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enable you to demonstrate expertise and competency in your particular area of study. </a:t>
            </a:r>
          </a:p>
          <a:p>
            <a:pPr>
              <a:lnSpc>
                <a:spcPct val="107000"/>
              </a:lnSpc>
              <a:spcAft>
                <a:spcPts val="800"/>
              </a:spcAft>
            </a:pPr>
            <a:r>
              <a:rPr lang="en-GB" dirty="0" smtClean="0">
                <a:solidFill>
                  <a:srgbClr val="FFFF00"/>
                </a:solidFill>
                <a:latin typeface="Calibri" panose="020F0502020204030204" pitchFamily="34" charset="0"/>
                <a:ea typeface="Calibri" panose="020F0502020204030204" pitchFamily="34" charset="0"/>
                <a:cs typeface="Times New Roman" panose="02020603050405020304" pitchFamily="18" charset="0"/>
              </a:rPr>
              <a:t>They </a:t>
            </a: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may serve as a contract between the researcher and her funders. </a:t>
            </a:r>
          </a:p>
          <a:p>
            <a:pPr>
              <a:lnSpc>
                <a:spcPct val="107000"/>
              </a:lnSpc>
              <a:spcAft>
                <a:spcPts val="800"/>
              </a:spcAft>
            </a:pPr>
            <a:r>
              <a:rPr lang="en-GB" dirty="0" smtClean="0">
                <a:solidFill>
                  <a:srgbClr val="FFFF00"/>
                </a:solidFill>
                <a:latin typeface="Calibri" panose="020F0502020204030204" pitchFamily="34" charset="0"/>
                <a:ea typeface="Calibri" panose="020F0502020204030204" pitchFamily="34" charset="0"/>
                <a:cs typeface="Times New Roman" panose="02020603050405020304" pitchFamily="18" charset="0"/>
              </a:rPr>
              <a:t>They </a:t>
            </a: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serve as a planning tool for the researcher.   (Higson-Smith, 2005)</a:t>
            </a:r>
          </a:p>
          <a:p>
            <a:pPr>
              <a:lnSpc>
                <a:spcPct val="107000"/>
              </a:lnSpc>
              <a:spcAft>
                <a:spcPts val="800"/>
              </a:spcAft>
            </a:pPr>
            <a:r>
              <a:rPr lang="en-GB" dirty="0" smtClean="0">
                <a:solidFill>
                  <a:srgbClr val="FFFF00"/>
                </a:solidFill>
                <a:latin typeface="Calibri" panose="020F0502020204030204" pitchFamily="34" charset="0"/>
                <a:ea typeface="Calibri" panose="020F0502020204030204" pitchFamily="34" charset="0"/>
                <a:cs typeface="Times New Roman" panose="02020603050405020304" pitchFamily="18" charset="0"/>
              </a:rPr>
              <a:t>They </a:t>
            </a: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serve as a form of assessment for research courses.</a:t>
            </a:r>
          </a:p>
          <a:p>
            <a:endParaRPr lang="en-GB" dirty="0"/>
          </a:p>
        </p:txBody>
      </p:sp>
    </p:spTree>
    <p:extLst>
      <p:ext uri="{BB962C8B-B14F-4D97-AF65-F5344CB8AC3E}">
        <p14:creationId xmlns:p14="http://schemas.microsoft.com/office/powerpoint/2010/main" val="2867003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ircle(in)">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circle(in)">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circle(in)">
                                      <p:cBhvr>
                                        <p:cTn id="32"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Calibri" panose="020F0502020204030204" pitchFamily="34" charset="0"/>
                <a:ea typeface="Calibri" panose="020F0502020204030204" pitchFamily="34" charset="0"/>
                <a:cs typeface="Times New Roman" panose="02020603050405020304" pitchFamily="18" charset="0"/>
              </a:rPr>
              <a:t>1.3 How to Write a Research Proposal?</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p:cNvSpPr>
            <a:spLocks noGrp="1"/>
          </p:cNvSpPr>
          <p:nvPr>
            <p:ph idx="1"/>
          </p:nvPr>
        </p:nvSpPr>
        <p:spPr/>
        <p:txBody>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Most students and beginning researchers do not fully understand what a research proposal means, nor do they understand its importance. To put it bluntly, one's research is only as a good as one's proposal. An ill-conceived proposal dooms the dissertation. </a:t>
            </a:r>
          </a:p>
          <a:p>
            <a:pPr>
              <a:lnSpc>
                <a:spcPct val="107000"/>
              </a:lnSpc>
              <a:spcAft>
                <a:spcPts val="800"/>
              </a:spcAft>
            </a:pP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A research proposal is intended to convince others that you have a worthwhile research project and that you have the competence and the work-plan to complete it. Generally, a research proposal should contain all the key elements involved in the research process and include sufficient information for the readers to evaluate the proposed study.</a:t>
            </a:r>
          </a:p>
          <a:p>
            <a:endParaRPr lang="en-GB" dirty="0"/>
          </a:p>
        </p:txBody>
      </p:sp>
    </p:spTree>
    <p:extLst>
      <p:ext uri="{BB962C8B-B14F-4D97-AF65-F5344CB8AC3E}">
        <p14:creationId xmlns:p14="http://schemas.microsoft.com/office/powerpoint/2010/main" val="1904422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wipe(down)">
                                      <p:cBhvr>
                                        <p:cTn id="25" dur="580">
                                          <p:stCondLst>
                                            <p:cond delay="0"/>
                                          </p:stCondLst>
                                        </p:cTn>
                                        <p:tgtEl>
                                          <p:spTgt spid="3">
                                            <p:txEl>
                                              <p:pRg st="1" end="1"/>
                                            </p:txEl>
                                          </p:spTgt>
                                        </p:tgtEl>
                                      </p:cBhvr>
                                    </p:animEffect>
                                    <p:anim calcmode="lin" valueType="num">
                                      <p:cBhvr>
                                        <p:cTn id="26"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xEl>
                                              <p:pRg st="1" end="1"/>
                                            </p:txEl>
                                          </p:spTgt>
                                        </p:tgtEl>
                                      </p:cBhvr>
                                      <p:to x="100000" y="60000"/>
                                    </p:animScale>
                                    <p:animScale>
                                      <p:cBhvr>
                                        <p:cTn id="32" dur="166" decel="50000">
                                          <p:stCondLst>
                                            <p:cond delay="676"/>
                                          </p:stCondLst>
                                        </p:cTn>
                                        <p:tgtEl>
                                          <p:spTgt spid="3">
                                            <p:txEl>
                                              <p:pRg st="1" end="1"/>
                                            </p:txEl>
                                          </p:spTgt>
                                        </p:tgtEl>
                                      </p:cBhvr>
                                      <p:to x="100000" y="100000"/>
                                    </p:animScale>
                                    <p:animScale>
                                      <p:cBhvr>
                                        <p:cTn id="33" dur="26">
                                          <p:stCondLst>
                                            <p:cond delay="1312"/>
                                          </p:stCondLst>
                                        </p:cTn>
                                        <p:tgtEl>
                                          <p:spTgt spid="3">
                                            <p:txEl>
                                              <p:pRg st="1" end="1"/>
                                            </p:txEl>
                                          </p:spTgt>
                                        </p:tgtEl>
                                      </p:cBhvr>
                                      <p:to x="100000" y="80000"/>
                                    </p:animScale>
                                    <p:animScale>
                                      <p:cBhvr>
                                        <p:cTn id="34" dur="166" decel="50000">
                                          <p:stCondLst>
                                            <p:cond delay="1338"/>
                                          </p:stCondLst>
                                        </p:cTn>
                                        <p:tgtEl>
                                          <p:spTgt spid="3">
                                            <p:txEl>
                                              <p:pRg st="1" end="1"/>
                                            </p:txEl>
                                          </p:spTgt>
                                        </p:tgtEl>
                                      </p:cBhvr>
                                      <p:to x="100000" y="100000"/>
                                    </p:animScale>
                                    <p:animScale>
                                      <p:cBhvr>
                                        <p:cTn id="35" dur="26">
                                          <p:stCondLst>
                                            <p:cond delay="1642"/>
                                          </p:stCondLst>
                                        </p:cTn>
                                        <p:tgtEl>
                                          <p:spTgt spid="3">
                                            <p:txEl>
                                              <p:pRg st="1" end="1"/>
                                            </p:txEl>
                                          </p:spTgt>
                                        </p:tgtEl>
                                      </p:cBhvr>
                                      <p:to x="100000" y="90000"/>
                                    </p:animScale>
                                    <p:animScale>
                                      <p:cBhvr>
                                        <p:cTn id="36" dur="166" decel="50000">
                                          <p:stCondLst>
                                            <p:cond delay="1668"/>
                                          </p:stCondLst>
                                        </p:cTn>
                                        <p:tgtEl>
                                          <p:spTgt spid="3">
                                            <p:txEl>
                                              <p:pRg st="1" end="1"/>
                                            </p:txEl>
                                          </p:spTgt>
                                        </p:tgtEl>
                                      </p:cBhvr>
                                      <p:to x="100000" y="100000"/>
                                    </p:animScale>
                                    <p:animScale>
                                      <p:cBhvr>
                                        <p:cTn id="37" dur="26">
                                          <p:stCondLst>
                                            <p:cond delay="1808"/>
                                          </p:stCondLst>
                                        </p:cTn>
                                        <p:tgtEl>
                                          <p:spTgt spid="3">
                                            <p:txEl>
                                              <p:pRg st="1" end="1"/>
                                            </p:txEl>
                                          </p:spTgt>
                                        </p:tgtEl>
                                      </p:cBhvr>
                                      <p:to x="100000" y="95000"/>
                                    </p:animScale>
                                    <p:animScale>
                                      <p:cBhvr>
                                        <p:cTn id="38" dur="166" decel="50000">
                                          <p:stCondLst>
                                            <p:cond delay="1834"/>
                                          </p:stCondLst>
                                        </p:cTn>
                                        <p:tgtEl>
                                          <p:spTgt spid="3">
                                            <p:txEl>
                                              <p:pRg st="1" end="1"/>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Fundamentals</a:t>
            </a:r>
            <a:endParaRPr lang="en-GB" dirty="0"/>
          </a:p>
        </p:txBody>
      </p:sp>
      <p:sp>
        <p:nvSpPr>
          <p:cNvPr id="3" name="Content Placeholder 2"/>
          <p:cNvSpPr>
            <a:spLocks noGrp="1"/>
          </p:cNvSpPr>
          <p:nvPr>
            <p:ph idx="1"/>
          </p:nvPr>
        </p:nvSpPr>
        <p:spPr/>
        <p:txBody>
          <a:bodyPr/>
          <a:lstStyle/>
          <a:p>
            <a:pPr marL="0" indent="0">
              <a:lnSpc>
                <a:spcPct val="107000"/>
              </a:lnSpc>
              <a:spcAft>
                <a:spcPts val="800"/>
              </a:spcAft>
              <a:buNone/>
            </a:pPr>
            <a:r>
              <a:rPr lang="en-GB" dirty="0">
                <a:latin typeface="Calibri" panose="020F0502020204030204" pitchFamily="34" charset="0"/>
                <a:ea typeface="Calibri" panose="020F0502020204030204" pitchFamily="34" charset="0"/>
                <a:cs typeface="Times New Roman" panose="02020603050405020304" pitchFamily="18" charset="0"/>
              </a:rPr>
              <a:t>Regardless of your research area and the methodology you choose, all research proposals must address the following questions: </a:t>
            </a:r>
          </a:p>
          <a:p>
            <a:pPr marL="0" indent="0">
              <a:lnSpc>
                <a:spcPct val="107000"/>
              </a:lnSpc>
              <a:spcAft>
                <a:spcPts val="800"/>
              </a:spcAft>
              <a:buNone/>
            </a:pP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1.	What you plan to accomplish?</a:t>
            </a:r>
          </a:p>
          <a:p>
            <a:pPr marL="0" indent="0">
              <a:lnSpc>
                <a:spcPct val="107000"/>
              </a:lnSpc>
              <a:spcAft>
                <a:spcPts val="800"/>
              </a:spcAft>
              <a:buNone/>
            </a:pP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2.	Why you want to do it? </a:t>
            </a:r>
          </a:p>
          <a:p>
            <a:pPr marL="0" indent="0">
              <a:lnSpc>
                <a:spcPct val="107000"/>
              </a:lnSpc>
              <a:spcAft>
                <a:spcPts val="800"/>
              </a:spcAft>
              <a:buNone/>
            </a:pP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3.	How you are going to do it? </a:t>
            </a:r>
          </a:p>
          <a:p>
            <a:endParaRPr lang="en-GB" dirty="0"/>
          </a:p>
        </p:txBody>
      </p:sp>
      <p:pic>
        <p:nvPicPr>
          <p:cNvPr id="4" name="Picture 3"/>
          <p:cNvPicPr>
            <a:picLocks noChangeAspect="1"/>
          </p:cNvPicPr>
          <p:nvPr/>
        </p:nvPicPr>
        <p:blipFill>
          <a:blip r:embed="rId2"/>
          <a:stretch>
            <a:fillRect/>
          </a:stretch>
        </p:blipFill>
        <p:spPr>
          <a:xfrm>
            <a:off x="6817757" y="3894686"/>
            <a:ext cx="5146075" cy="2755496"/>
          </a:xfrm>
          <a:prstGeom prst="rect">
            <a:avLst/>
          </a:prstGeom>
        </p:spPr>
      </p:pic>
    </p:spTree>
    <p:extLst>
      <p:ext uri="{BB962C8B-B14F-4D97-AF65-F5344CB8AC3E}">
        <p14:creationId xmlns:p14="http://schemas.microsoft.com/office/powerpoint/2010/main" val="2827132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p:cTn id="31"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34"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features</a:t>
            </a:r>
            <a:endParaRPr lang="en-GB" dirty="0"/>
          </a:p>
        </p:txBody>
      </p:sp>
      <p:sp>
        <p:nvSpPr>
          <p:cNvPr id="3" name="Content Placeholder 2"/>
          <p:cNvSpPr>
            <a:spLocks noGrp="1"/>
          </p:cNvSpPr>
          <p:nvPr>
            <p:ph idx="1"/>
          </p:nvPr>
        </p:nvSpPr>
        <p:spPr/>
        <p:txBody>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The proposal should have sufficient information to convince your marker that you have an important research idea, that you have a good grasp of the relevant literature and the major issues, and that your methodology is sound. </a:t>
            </a:r>
          </a:p>
          <a:p>
            <a:pPr marL="0" indent="0">
              <a:lnSpc>
                <a:spcPct val="107000"/>
              </a:lnSpc>
              <a:spcAft>
                <a:spcPts val="800"/>
              </a:spcAft>
              <a:buNone/>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The quality of your research proposal depends not only on the quality of your proposed dissertation, but also on the quality of your proposal writing. A good research project may run the risk of rejection simply because the proposal is poorly written. Therefore, it pays if your writing is coherent, clear and compelling. </a:t>
            </a:r>
          </a:p>
          <a:p>
            <a:endParaRPr lang="en-GB" dirty="0"/>
          </a:p>
        </p:txBody>
      </p:sp>
    </p:spTree>
    <p:extLst>
      <p:ext uri="{BB962C8B-B14F-4D97-AF65-F5344CB8AC3E}">
        <p14:creationId xmlns:p14="http://schemas.microsoft.com/office/powerpoint/2010/main" val="4171593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panose="020F0502020204030204" pitchFamily="34" charset="0"/>
                <a:ea typeface="Calibri" panose="020F0502020204030204" pitchFamily="34" charset="0"/>
                <a:cs typeface="Times New Roman" panose="02020603050405020304" pitchFamily="18" charset="0"/>
              </a:rPr>
              <a:t>1.4 Structure</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p:cNvSpPr>
            <a:spLocks noGrp="1"/>
          </p:cNvSpPr>
          <p:nvPr>
            <p:ph idx="1"/>
          </p:nvPr>
        </p:nvSpPr>
        <p:spPr/>
        <p:txBody>
          <a:bodyPr>
            <a:normAutofit lnSpcReduction="10000"/>
          </a:bodyPr>
          <a:lstStyle/>
          <a:p>
            <a:r>
              <a:rPr lang="en-GB" dirty="0" smtClean="0"/>
              <a:t>Title</a:t>
            </a:r>
          </a:p>
          <a:p>
            <a:r>
              <a:rPr lang="en-GB" dirty="0" smtClean="0"/>
              <a:t>Introduction</a:t>
            </a:r>
          </a:p>
          <a:p>
            <a:r>
              <a:rPr lang="en-GB" dirty="0" smtClean="0"/>
              <a:t>Literature Review</a:t>
            </a:r>
          </a:p>
          <a:p>
            <a:r>
              <a:rPr lang="en-GB" dirty="0" smtClean="0"/>
              <a:t>Methods</a:t>
            </a:r>
          </a:p>
          <a:p>
            <a:r>
              <a:rPr lang="en-GB" dirty="0" smtClean="0"/>
              <a:t>Results</a:t>
            </a:r>
          </a:p>
          <a:p>
            <a:r>
              <a:rPr lang="en-GB" dirty="0" smtClean="0"/>
              <a:t>Evaluation</a:t>
            </a:r>
          </a:p>
          <a:p>
            <a:r>
              <a:rPr lang="en-GB" dirty="0" smtClean="0"/>
              <a:t>Timetable</a:t>
            </a:r>
          </a:p>
          <a:p>
            <a:endParaRPr lang="en-GB" dirty="0"/>
          </a:p>
          <a:p>
            <a:r>
              <a:rPr lang="en-GB" dirty="0" smtClean="0">
                <a:solidFill>
                  <a:srgbClr val="FFFF00"/>
                </a:solidFill>
              </a:rPr>
              <a:t>It basically reflects the structure of your dissertation and hence is a great planning tool</a:t>
            </a:r>
            <a:endParaRPr lang="en-GB" dirty="0">
              <a:solidFill>
                <a:srgbClr val="FFFF00"/>
              </a:solidFill>
            </a:endParaRPr>
          </a:p>
        </p:txBody>
      </p:sp>
      <p:pic>
        <p:nvPicPr>
          <p:cNvPr id="4" name="Picture 3"/>
          <p:cNvPicPr>
            <a:picLocks noChangeAspect="1"/>
          </p:cNvPicPr>
          <p:nvPr/>
        </p:nvPicPr>
        <p:blipFill>
          <a:blip r:embed="rId2"/>
          <a:stretch>
            <a:fillRect/>
          </a:stretch>
        </p:blipFill>
        <p:spPr>
          <a:xfrm>
            <a:off x="6122380" y="1715627"/>
            <a:ext cx="5253067" cy="3263698"/>
          </a:xfrm>
          <a:prstGeom prst="rect">
            <a:avLst/>
          </a:prstGeom>
        </p:spPr>
      </p:pic>
    </p:spTree>
    <p:extLst>
      <p:ext uri="{BB962C8B-B14F-4D97-AF65-F5344CB8AC3E}">
        <p14:creationId xmlns:p14="http://schemas.microsoft.com/office/powerpoint/2010/main" val="3143963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panose="020F0502020204030204" pitchFamily="34" charset="0"/>
                <a:ea typeface="Calibri" panose="020F0502020204030204" pitchFamily="34" charset="0"/>
                <a:cs typeface="Times New Roman" panose="02020603050405020304" pitchFamily="18" charset="0"/>
              </a:rPr>
              <a:t>1.4.1 Title:</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p:cNvSpPr>
            <a:spLocks noGrp="1"/>
          </p:cNvSpPr>
          <p:nvPr>
            <p:ph idx="1"/>
          </p:nvPr>
        </p:nvSpPr>
        <p:spPr/>
        <p:txBody>
          <a:bodyPr/>
          <a:lstStyle/>
          <a:p>
            <a:r>
              <a:rPr lang="en-GB" dirty="0">
                <a:latin typeface="Calibri" panose="020F0502020204030204" pitchFamily="34" charset="0"/>
                <a:ea typeface="Calibri" panose="020F0502020204030204" pitchFamily="34" charset="0"/>
                <a:cs typeface="Times New Roman" panose="02020603050405020304" pitchFamily="18" charset="0"/>
              </a:rPr>
              <a:t>It should be concise and descriptive. For example, the phrase, </a:t>
            </a: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"An investigation of . . ." </a:t>
            </a:r>
            <a:r>
              <a:rPr lang="en-GB" dirty="0">
                <a:latin typeface="Calibri" panose="020F0502020204030204" pitchFamily="34" charset="0"/>
                <a:ea typeface="Calibri" panose="020F0502020204030204" pitchFamily="34" charset="0"/>
                <a:cs typeface="Times New Roman" panose="02020603050405020304" pitchFamily="18" charset="0"/>
              </a:rPr>
              <a:t>could be omitted. Often titles are stated in terms of a functional relationship, because such titles clearly indicate the independent and dependent variables. However, if possible, think of an informative but catchy title. An effective title not only pricks the reader's interest, but also predisposes him/her favourably towards the proposal. </a:t>
            </a:r>
          </a:p>
          <a:p>
            <a:endParaRPr lang="en-GB" dirty="0"/>
          </a:p>
        </p:txBody>
      </p:sp>
      <p:pic>
        <p:nvPicPr>
          <p:cNvPr id="4" name="Picture 3"/>
          <p:cNvPicPr>
            <a:picLocks noChangeAspect="1"/>
          </p:cNvPicPr>
          <p:nvPr/>
        </p:nvPicPr>
        <p:blipFill>
          <a:blip r:embed="rId2"/>
          <a:stretch>
            <a:fillRect/>
          </a:stretch>
        </p:blipFill>
        <p:spPr>
          <a:xfrm>
            <a:off x="4298546" y="4151917"/>
            <a:ext cx="2902354" cy="2203927"/>
          </a:xfrm>
          <a:prstGeom prst="rect">
            <a:avLst/>
          </a:prstGeom>
        </p:spPr>
      </p:pic>
    </p:spTree>
    <p:extLst>
      <p:ext uri="{BB962C8B-B14F-4D97-AF65-F5344CB8AC3E}">
        <p14:creationId xmlns:p14="http://schemas.microsoft.com/office/powerpoint/2010/main" val="3595214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panose="020F0502020204030204" pitchFamily="34" charset="0"/>
                <a:ea typeface="Calibri" panose="020F0502020204030204" pitchFamily="34" charset="0"/>
                <a:cs typeface="Times New Roman" panose="02020603050405020304" pitchFamily="18" charset="0"/>
              </a:rPr>
              <a:t>1.4.2 Introduction:</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p:cNvSpPr>
            <a:spLocks noGrp="1"/>
          </p:cNvSpPr>
          <p:nvPr>
            <p:ph idx="1"/>
          </p:nvPr>
        </p:nvSpPr>
        <p:spPr/>
        <p:txBody>
          <a:bodyPr>
            <a:normAutofit fontScale="92500"/>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The main purpose of the introduction is to provide the necessary background or context for your research problem. How to frame the research problem is perhaps the biggest problem in proposal writing. </a:t>
            </a:r>
          </a:p>
          <a:p>
            <a:pPr>
              <a:lnSpc>
                <a:spcPct val="107000"/>
              </a:lnSpc>
              <a:spcAft>
                <a:spcPts val="800"/>
              </a:spcAft>
            </a:pP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If the research problem is framed in the context of a general, rambling literature review, then the research question may appear trivial and uninteresting. However, if the same question is placed in the context of a very focused and current research area, its significance will become evident.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Unfortunately, there are no hard and fast rules on how to frame your research question just as there is no prescription on how to write an interesting and informative opening paragraph. A lot depends on your creativity, your ability to think clearly and the depth of your understanding of problem areas.</a:t>
            </a:r>
          </a:p>
          <a:p>
            <a:endParaRPr lang="en-GB" dirty="0"/>
          </a:p>
        </p:txBody>
      </p:sp>
    </p:spTree>
    <p:extLst>
      <p:ext uri="{BB962C8B-B14F-4D97-AF65-F5344CB8AC3E}">
        <p14:creationId xmlns:p14="http://schemas.microsoft.com/office/powerpoint/2010/main" val="3266915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panose="020F0502020204030204" pitchFamily="34" charset="0"/>
                <a:ea typeface="Calibri" panose="020F0502020204030204" pitchFamily="34" charset="0"/>
                <a:cs typeface="Times New Roman" panose="02020603050405020304" pitchFamily="18" charset="0"/>
              </a:rPr>
              <a:t>Some considerations:</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p:cNvSpPr>
            <a:spLocks noGrp="1"/>
          </p:cNvSpPr>
          <p:nvPr>
            <p:ph idx="1"/>
          </p:nvPr>
        </p:nvSpPr>
        <p:spPr/>
        <p:txBody>
          <a:bodyPr>
            <a:normAutofit fontScale="92500" lnSpcReduction="10000"/>
          </a:bodyPr>
          <a:lstStyle/>
          <a:p>
            <a:pPr marL="0" indent="0">
              <a:lnSpc>
                <a:spcPct val="107000"/>
              </a:lnSpc>
              <a:spcAft>
                <a:spcPts val="800"/>
              </a:spcAft>
              <a:buNone/>
            </a:pP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1.	Try to place your research question in the context of either a vogue area, or an older area that </a:t>
            </a:r>
            <a:r>
              <a:rPr lang="en-GB" dirty="0" smtClean="0">
                <a:solidFill>
                  <a:srgbClr val="FFFF00"/>
                </a:solidFill>
                <a:latin typeface="Calibri" panose="020F0502020204030204" pitchFamily="34" charset="0"/>
                <a:ea typeface="Calibri" panose="020F0502020204030204" pitchFamily="34" charset="0"/>
                <a:cs typeface="Times New Roman" panose="02020603050405020304" pitchFamily="18" charset="0"/>
              </a:rPr>
              <a:t>	remains </a:t>
            </a: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viable. </a:t>
            </a:r>
          </a:p>
          <a:p>
            <a:pPr marL="0" indent="0">
              <a:lnSpc>
                <a:spcPct val="107000"/>
              </a:lnSpc>
              <a:spcAft>
                <a:spcPts val="800"/>
              </a:spcAft>
              <a:buNone/>
            </a:pP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2.	Brief but appropriate historical backdrop. </a:t>
            </a:r>
          </a:p>
          <a:p>
            <a:pPr marL="0" indent="0">
              <a:lnSpc>
                <a:spcPct val="107000"/>
              </a:lnSpc>
              <a:spcAft>
                <a:spcPts val="800"/>
              </a:spcAft>
              <a:buNone/>
            </a:pP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3.	The contemporary context in which your proposed research question occupies the central </a:t>
            </a:r>
            <a:r>
              <a:rPr lang="en-GB" dirty="0" smtClean="0">
                <a:solidFill>
                  <a:srgbClr val="FFFF00"/>
                </a:solidFill>
                <a:latin typeface="Calibri" panose="020F0502020204030204" pitchFamily="34" charset="0"/>
                <a:ea typeface="Calibri" panose="020F0502020204030204" pitchFamily="34" charset="0"/>
                <a:cs typeface="Times New Roman" panose="02020603050405020304" pitchFamily="18" charset="0"/>
              </a:rPr>
              <a:t>	stage</a:t>
            </a: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4.	Identify "key players" and refer to the most relevant and representative publications. </a:t>
            </a:r>
          </a:p>
          <a:p>
            <a:pPr marL="0" indent="0">
              <a:lnSpc>
                <a:spcPct val="107000"/>
              </a:lnSpc>
              <a:spcAft>
                <a:spcPts val="800"/>
              </a:spcAft>
              <a:buNone/>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dirty="0">
                <a:latin typeface="Calibri" panose="020F0502020204030204" pitchFamily="34" charset="0"/>
                <a:ea typeface="Calibri" panose="020F0502020204030204" pitchFamily="34" charset="0"/>
                <a:cs typeface="Times New Roman" panose="02020603050405020304" pitchFamily="18" charset="0"/>
              </a:rPr>
              <a:t>In short, try to paint your research question in broad brushes and at the same time bring out its significance. </a:t>
            </a:r>
          </a:p>
          <a:p>
            <a:endParaRPr lang="en-GB" dirty="0"/>
          </a:p>
        </p:txBody>
      </p:sp>
    </p:spTree>
    <p:extLst>
      <p:ext uri="{BB962C8B-B14F-4D97-AF65-F5344CB8AC3E}">
        <p14:creationId xmlns:p14="http://schemas.microsoft.com/office/powerpoint/2010/main" val="2619021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Introductory structure</a:t>
            </a:r>
            <a:endParaRPr lang="en-GB" dirty="0"/>
          </a:p>
        </p:txBody>
      </p:sp>
      <p:sp>
        <p:nvSpPr>
          <p:cNvPr id="3" name="Content Placeholder 2"/>
          <p:cNvSpPr>
            <a:spLocks noGrp="1"/>
          </p:cNvSpPr>
          <p:nvPr>
            <p:ph idx="1"/>
          </p:nvPr>
        </p:nvSpPr>
        <p:spPr/>
        <p:txBody>
          <a:bodyPr>
            <a:normAutofit/>
          </a:bodyPr>
          <a:lstStyle/>
          <a:p>
            <a:r>
              <a:rPr lang="en-GB" dirty="0">
                <a:latin typeface="Calibri" panose="020F0502020204030204" pitchFamily="34" charset="0"/>
                <a:ea typeface="Calibri" panose="020F0502020204030204" pitchFamily="34" charset="0"/>
                <a:cs typeface="Times New Roman" panose="02020603050405020304" pitchFamily="18" charset="0"/>
              </a:rPr>
              <a:t>The introduction typically begins with a general statement of the problem area, with a focus on a specific research problem, to be followed by the rational or justification for the proposed study. The introduction generally covers the following elements: </a:t>
            </a:r>
          </a:p>
          <a:p>
            <a:pPr marL="0" indent="0">
              <a:lnSpc>
                <a:spcPct val="107000"/>
              </a:lnSpc>
              <a:spcAft>
                <a:spcPts val="800"/>
              </a:spcAft>
              <a:buNone/>
            </a:pPr>
            <a:r>
              <a:rPr lang="en-GB" dirty="0">
                <a:latin typeface="Calibri" panose="020F0502020204030204" pitchFamily="34" charset="0"/>
                <a:ea typeface="Calibri" panose="020F0502020204030204" pitchFamily="34" charset="0"/>
                <a:cs typeface="Times New Roman" panose="02020603050405020304" pitchFamily="18" charset="0"/>
              </a:rPr>
              <a:t>1.</a:t>
            </a: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	State the research problem, which is often referred to as the purpose of the study. </a:t>
            </a:r>
          </a:p>
          <a:p>
            <a:pPr marL="0" indent="0">
              <a:lnSpc>
                <a:spcPct val="107000"/>
              </a:lnSpc>
              <a:spcAft>
                <a:spcPts val="800"/>
              </a:spcAft>
              <a:buNone/>
            </a:pP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2.	Provide the context and set the stage for your research question in such a way as to </a:t>
            </a:r>
            <a:r>
              <a:rPr lang="en-GB" dirty="0" smtClean="0">
                <a:solidFill>
                  <a:srgbClr val="FFFF00"/>
                </a:solidFill>
                <a:latin typeface="Calibri" panose="020F0502020204030204" pitchFamily="34" charset="0"/>
                <a:ea typeface="Calibri" panose="020F0502020204030204" pitchFamily="34" charset="0"/>
                <a:cs typeface="Times New Roman" panose="02020603050405020304" pitchFamily="18" charset="0"/>
              </a:rPr>
              <a:t>	show </a:t>
            </a: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its necessity and importance. </a:t>
            </a:r>
          </a:p>
          <a:p>
            <a:pPr marL="457200" indent="-457200">
              <a:lnSpc>
                <a:spcPct val="107000"/>
              </a:lnSpc>
              <a:spcAft>
                <a:spcPts val="800"/>
              </a:spcAft>
              <a:buAutoNum type="arabicPeriod" startAt="3"/>
            </a:pPr>
            <a:r>
              <a:rPr lang="en-GB" dirty="0" smtClean="0">
                <a:solidFill>
                  <a:srgbClr val="FFFF00"/>
                </a:solidFill>
                <a:latin typeface="Calibri" panose="020F0502020204030204" pitchFamily="34" charset="0"/>
                <a:ea typeface="Calibri" panose="020F0502020204030204" pitchFamily="34" charset="0"/>
                <a:cs typeface="Times New Roman" panose="02020603050405020304" pitchFamily="18" charset="0"/>
              </a:rPr>
              <a:t>      Present </a:t>
            </a: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the rationale of your proposed study and clearly indicate why it is worth </a:t>
            </a:r>
            <a:r>
              <a:rPr lang="en-GB" dirty="0" smtClean="0">
                <a:solidFill>
                  <a:srgbClr val="FFFF00"/>
                </a:solidFill>
                <a:latin typeface="Calibri" panose="020F0502020204030204" pitchFamily="34" charset="0"/>
                <a:ea typeface="Calibri" panose="020F0502020204030204" pitchFamily="34" charset="0"/>
                <a:cs typeface="Times New Roman" panose="02020603050405020304" pitchFamily="18" charset="0"/>
              </a:rPr>
              <a:t>	doing</a:t>
            </a: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 Has the study been done before? Will the study benefit,  advance </a:t>
            </a:r>
            <a:r>
              <a:rPr lang="en-GB" dirty="0" smtClean="0">
                <a:solidFill>
                  <a:srgbClr val="FFFF00"/>
                </a:solidFill>
                <a:latin typeface="Calibri" panose="020F0502020204030204" pitchFamily="34" charset="0"/>
                <a:ea typeface="Calibri" panose="020F0502020204030204" pitchFamily="34" charset="0"/>
                <a:cs typeface="Times New Roman" panose="02020603050405020304" pitchFamily="18" charset="0"/>
              </a:rPr>
              <a:t>	understanding </a:t>
            </a: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or influence policy? </a:t>
            </a:r>
          </a:p>
          <a:p>
            <a:pPr marL="457200" indent="-457200">
              <a:lnSpc>
                <a:spcPct val="107000"/>
              </a:lnSpc>
              <a:spcAft>
                <a:spcPts val="800"/>
              </a:spcAft>
              <a:buAutoNum type="arabicPeriod" startAt="3"/>
            </a:pPr>
            <a:endParaRPr lang="en-GB" dirty="0" smtClean="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dirty="0" smtClean="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96792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3">
                                            <p:txEl>
                                              <p:pRg st="0" end="0"/>
                                            </p:txEl>
                                          </p:spTgt>
                                        </p:tgtEl>
                                      </p:cBhvr>
                                    </p:animEffect>
                                    <p:animScale>
                                      <p:cBhvr>
                                        <p:cTn id="7" dur="250" autoRev="1" fill="hold"/>
                                        <p:tgtEl>
                                          <p:spTgt spid="3">
                                            <p:txEl>
                                              <p:pRg st="0" end="0"/>
                                            </p:txEl>
                                          </p:spTgt>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26" presetClass="emph" presetSubtype="0" fill="hold" grpId="0" nodeType="clickEffect">
                                  <p:stCondLst>
                                    <p:cond delay="0"/>
                                  </p:stCondLst>
                                  <p:childTnLst>
                                    <p:animEffect transition="out" filter="fade">
                                      <p:cBhvr>
                                        <p:cTn id="11" dur="500" tmFilter="0, 0; .2, .5; .8, .5; 1, 0"/>
                                        <p:tgtEl>
                                          <p:spTgt spid="3">
                                            <p:txEl>
                                              <p:pRg st="1" end="1"/>
                                            </p:txEl>
                                          </p:spTgt>
                                        </p:tgtEl>
                                      </p:cBhvr>
                                    </p:animEffect>
                                    <p:animScale>
                                      <p:cBhvr>
                                        <p:cTn id="12" dur="250" autoRev="1" fill="hold"/>
                                        <p:tgtEl>
                                          <p:spTgt spid="3">
                                            <p:txEl>
                                              <p:pRg st="1" end="1"/>
                                            </p:txEl>
                                          </p:spTgt>
                                        </p:tgtEl>
                                      </p:cBhvr>
                                      <p:by x="105000" y="105000"/>
                                    </p:animScale>
                                  </p:childTnLst>
                                </p:cTn>
                              </p:par>
                            </p:childTnLst>
                          </p:cTn>
                        </p:par>
                      </p:childTnLst>
                    </p:cTn>
                  </p:par>
                  <p:par>
                    <p:cTn id="13" fill="hold">
                      <p:stCondLst>
                        <p:cond delay="indefinite"/>
                      </p:stCondLst>
                      <p:childTnLst>
                        <p:par>
                          <p:cTn id="14" fill="hold">
                            <p:stCondLst>
                              <p:cond delay="0"/>
                            </p:stCondLst>
                            <p:childTnLst>
                              <p:par>
                                <p:cTn id="15" presetID="26" presetClass="emph" presetSubtype="0" fill="hold" grpId="0" nodeType="clickEffect">
                                  <p:stCondLst>
                                    <p:cond delay="0"/>
                                  </p:stCondLst>
                                  <p:childTnLst>
                                    <p:animEffect transition="out" filter="fade">
                                      <p:cBhvr>
                                        <p:cTn id="16" dur="500" tmFilter="0, 0; .2, .5; .8, .5; 1, 0"/>
                                        <p:tgtEl>
                                          <p:spTgt spid="3">
                                            <p:txEl>
                                              <p:pRg st="2" end="2"/>
                                            </p:txEl>
                                          </p:spTgt>
                                        </p:tgtEl>
                                      </p:cBhvr>
                                    </p:animEffect>
                                    <p:animScale>
                                      <p:cBhvr>
                                        <p:cTn id="17" dur="250" autoRev="1" fill="hold"/>
                                        <p:tgtEl>
                                          <p:spTgt spid="3">
                                            <p:txEl>
                                              <p:pRg st="2" end="2"/>
                                            </p:txEl>
                                          </p:spTgt>
                                        </p:tgtEl>
                                      </p:cBhvr>
                                      <p:by x="105000" y="105000"/>
                                    </p:animScale>
                                  </p:childTnLst>
                                </p:cTn>
                              </p:par>
                            </p:childTnLst>
                          </p:cTn>
                        </p:par>
                      </p:childTnLst>
                    </p:cTn>
                  </p:par>
                  <p:par>
                    <p:cTn id="18" fill="hold">
                      <p:stCondLst>
                        <p:cond delay="indefinite"/>
                      </p:stCondLst>
                      <p:childTnLst>
                        <p:par>
                          <p:cTn id="19" fill="hold">
                            <p:stCondLst>
                              <p:cond delay="0"/>
                            </p:stCondLst>
                            <p:childTnLst>
                              <p:par>
                                <p:cTn id="20" presetID="26" presetClass="emph" presetSubtype="0" fill="hold" grpId="0" nodeType="clickEffect">
                                  <p:stCondLst>
                                    <p:cond delay="0"/>
                                  </p:stCondLst>
                                  <p:childTnLst>
                                    <p:animEffect transition="out" filter="fade">
                                      <p:cBhvr>
                                        <p:cTn id="21" dur="500" tmFilter="0, 0; .2, .5; .8, .5; 1, 0"/>
                                        <p:tgtEl>
                                          <p:spTgt spid="3">
                                            <p:txEl>
                                              <p:pRg st="3" end="3"/>
                                            </p:txEl>
                                          </p:spTgt>
                                        </p:tgtEl>
                                      </p:cBhvr>
                                    </p:animEffect>
                                    <p:animScale>
                                      <p:cBhvr>
                                        <p:cTn id="22" dur="250" autoRev="1" fill="hold"/>
                                        <p:tgtEl>
                                          <p:spTgt spid="3">
                                            <p:txEl>
                                              <p:pRg st="3" end="3"/>
                                            </p:txEl>
                                          </p:spTgt>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Introductory structure</a:t>
            </a:r>
            <a:endParaRPr lang="en-GB" dirty="0"/>
          </a:p>
        </p:txBody>
      </p:sp>
      <p:sp>
        <p:nvSpPr>
          <p:cNvPr id="3" name="Content Placeholder 2"/>
          <p:cNvSpPr>
            <a:spLocks noGrp="1"/>
          </p:cNvSpPr>
          <p:nvPr>
            <p:ph idx="1"/>
          </p:nvPr>
        </p:nvSpPr>
        <p:spPr/>
        <p:txBody>
          <a:bodyPr>
            <a:normAutofit/>
          </a:bodyPr>
          <a:lstStyle/>
          <a:p>
            <a:pPr marL="0" indent="0">
              <a:lnSpc>
                <a:spcPct val="107000"/>
              </a:lnSpc>
              <a:spcAft>
                <a:spcPts val="800"/>
              </a:spcAft>
              <a:buNone/>
            </a:pPr>
            <a:r>
              <a:rPr lang="en-GB" dirty="0" smtClean="0">
                <a:latin typeface="Calibri" panose="020F0502020204030204" pitchFamily="34" charset="0"/>
                <a:ea typeface="Calibri" panose="020F0502020204030204" pitchFamily="34" charset="0"/>
                <a:cs typeface="Times New Roman" panose="02020603050405020304" pitchFamily="18" charset="0"/>
              </a:rPr>
              <a:t>4</a:t>
            </a:r>
            <a:r>
              <a:rPr lang="en-GB" dirty="0">
                <a:latin typeface="Calibri" panose="020F0502020204030204" pitchFamily="34" charset="0"/>
                <a:ea typeface="Calibri" panose="020F0502020204030204" pitchFamily="34" charset="0"/>
                <a:cs typeface="Times New Roman" panose="02020603050405020304" pitchFamily="18" charset="0"/>
              </a:rPr>
              <a:t>.	Briefly describe the major issues and sub-problems to be addressed by your research. </a:t>
            </a:r>
          </a:p>
          <a:p>
            <a:pPr marL="0" indent="0">
              <a:lnSpc>
                <a:spcPct val="107000"/>
              </a:lnSpc>
              <a:spcAft>
                <a:spcPts val="800"/>
              </a:spcAft>
              <a:buNone/>
            </a:pP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5.	Identify the key independent and dependent variables of your experiment. </a:t>
            </a:r>
            <a:r>
              <a:rPr lang="en-GB" dirty="0" smtClean="0">
                <a:solidFill>
                  <a:srgbClr val="FFFF00"/>
                </a:solidFill>
                <a:latin typeface="Calibri" panose="020F0502020204030204" pitchFamily="34" charset="0"/>
                <a:ea typeface="Calibri" panose="020F0502020204030204" pitchFamily="34" charset="0"/>
                <a:cs typeface="Times New Roman" panose="02020603050405020304" pitchFamily="18" charset="0"/>
              </a:rPr>
              <a:t>	Alternatively</a:t>
            </a: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 specify the phenomenon you want to study. </a:t>
            </a:r>
          </a:p>
          <a:p>
            <a:pPr marL="0" indent="0">
              <a:lnSpc>
                <a:spcPct val="107000"/>
              </a:lnSpc>
              <a:spcAft>
                <a:spcPts val="800"/>
              </a:spcAft>
              <a:buNone/>
            </a:pPr>
            <a:r>
              <a:rPr lang="en-GB" dirty="0">
                <a:latin typeface="Calibri" panose="020F0502020204030204" pitchFamily="34" charset="0"/>
                <a:ea typeface="Calibri" panose="020F0502020204030204" pitchFamily="34" charset="0"/>
                <a:cs typeface="Times New Roman" panose="02020603050405020304" pitchFamily="18" charset="0"/>
              </a:rPr>
              <a:t>6.	State your hypothesis, theory, (Please do not confuse the hypothesis with the </a:t>
            </a:r>
            <a:r>
              <a:rPr lang="en-GB" dirty="0" smtClean="0">
                <a:latin typeface="Calibri" panose="020F0502020204030204" pitchFamily="34" charset="0"/>
                <a:ea typeface="Calibri" panose="020F0502020204030204" pitchFamily="34" charset="0"/>
                <a:cs typeface="Times New Roman" panose="02020603050405020304" pitchFamily="18" charset="0"/>
              </a:rPr>
              <a:t>	statistical </a:t>
            </a:r>
            <a:r>
              <a:rPr lang="en-GB" dirty="0">
                <a:latin typeface="Calibri" panose="020F0502020204030204" pitchFamily="34" charset="0"/>
                <a:ea typeface="Calibri" panose="020F0502020204030204" pitchFamily="34" charset="0"/>
                <a:cs typeface="Times New Roman" panose="02020603050405020304" pitchFamily="18" charset="0"/>
              </a:rPr>
              <a:t>null hypothesis.) </a:t>
            </a:r>
            <a:r>
              <a:rPr lang="en-GB" dirty="0" smtClean="0">
                <a:latin typeface="Calibri" panose="020F0502020204030204" pitchFamily="34" charset="0"/>
                <a:ea typeface="Calibri" panose="020F0502020204030204" pitchFamily="34" charset="0"/>
                <a:cs typeface="Times New Roman" panose="02020603050405020304" pitchFamily="18" charset="0"/>
              </a:rPr>
              <a:t>OR Research Aim and specific research objectives.</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7.	Set the boundaries of your proposed research in order to provide a clear focus. </a:t>
            </a:r>
          </a:p>
          <a:p>
            <a:pPr marL="0" indent="0">
              <a:lnSpc>
                <a:spcPct val="107000"/>
              </a:lnSpc>
              <a:spcAft>
                <a:spcPts val="800"/>
              </a:spcAft>
              <a:buNone/>
            </a:pPr>
            <a:r>
              <a:rPr lang="en-GB" dirty="0">
                <a:latin typeface="Calibri" panose="020F0502020204030204" pitchFamily="34" charset="0"/>
                <a:ea typeface="Calibri" panose="020F0502020204030204" pitchFamily="34" charset="0"/>
                <a:cs typeface="Times New Roman" panose="02020603050405020304" pitchFamily="18" charset="0"/>
              </a:rPr>
              <a:t>8.	Provide definitions of key concepts.  </a:t>
            </a:r>
            <a:endParaRPr lang="en-GB" dirty="0"/>
          </a:p>
        </p:txBody>
      </p:sp>
    </p:spTree>
    <p:extLst>
      <p:ext uri="{BB962C8B-B14F-4D97-AF65-F5344CB8AC3E}">
        <p14:creationId xmlns:p14="http://schemas.microsoft.com/office/powerpoint/2010/main" val="294709972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panose="020F0502020204030204" pitchFamily="34" charset="0"/>
                <a:ea typeface="Calibri" panose="020F0502020204030204" pitchFamily="34" charset="0"/>
                <a:cs typeface="Times New Roman" panose="02020603050405020304" pitchFamily="18" charset="0"/>
              </a:rPr>
              <a:t>1.4.3 Literature Review:</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p:cNvSpPr>
            <a:spLocks noGrp="1"/>
          </p:cNvSpPr>
          <p:nvPr>
            <p:ph idx="1"/>
          </p:nvPr>
        </p:nvSpPr>
        <p:spPr>
          <a:xfrm>
            <a:off x="149629" y="1620982"/>
            <a:ext cx="11729258" cy="5020887"/>
          </a:xfrm>
        </p:spPr>
        <p:txBody>
          <a:bodyPr>
            <a:normAutofit fontScale="92500" lnSpcReduction="10000"/>
          </a:bodyPr>
          <a:lstStyle/>
          <a:p>
            <a:pPr marL="0" indent="0">
              <a:lnSpc>
                <a:spcPct val="107000"/>
              </a:lnSpc>
              <a:spcAft>
                <a:spcPts val="800"/>
              </a:spcAft>
              <a:buNone/>
            </a:pPr>
            <a:r>
              <a:rPr lang="en-GB" dirty="0">
                <a:latin typeface="Calibri" panose="020F0502020204030204" pitchFamily="34" charset="0"/>
                <a:ea typeface="Calibri" panose="020F0502020204030204" pitchFamily="34" charset="0"/>
                <a:cs typeface="Times New Roman" panose="02020603050405020304" pitchFamily="18" charset="0"/>
              </a:rPr>
              <a:t>The literature review serves several important functions: </a:t>
            </a:r>
          </a:p>
          <a:p>
            <a:pPr marL="0" indent="0">
              <a:lnSpc>
                <a:spcPct val="107000"/>
              </a:lnSpc>
              <a:spcAft>
                <a:spcPts val="800"/>
              </a:spcAft>
              <a:buNone/>
            </a:pP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1.	Gives credits to those who have laid the groundwork for your research. </a:t>
            </a:r>
          </a:p>
          <a:p>
            <a:pPr marL="0" indent="0">
              <a:lnSpc>
                <a:spcPct val="107000"/>
              </a:lnSpc>
              <a:spcAft>
                <a:spcPts val="800"/>
              </a:spcAft>
              <a:buNone/>
            </a:pPr>
            <a:r>
              <a:rPr lang="en-GB" dirty="0">
                <a:latin typeface="Calibri" panose="020F0502020204030204" pitchFamily="34" charset="0"/>
                <a:ea typeface="Calibri" panose="020F0502020204030204" pitchFamily="34" charset="0"/>
                <a:cs typeface="Times New Roman" panose="02020603050405020304" pitchFamily="18" charset="0"/>
              </a:rPr>
              <a:t>2.	Demonstrates your knowledge of the research problem. </a:t>
            </a:r>
          </a:p>
          <a:p>
            <a:pPr marL="0" indent="0">
              <a:lnSpc>
                <a:spcPct val="107000"/>
              </a:lnSpc>
              <a:spcAft>
                <a:spcPts val="800"/>
              </a:spcAft>
              <a:buNone/>
            </a:pP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3.	Demonstrates your understanding of the theoretical and research issues related to your research </a:t>
            </a:r>
            <a:r>
              <a:rPr lang="en-GB" dirty="0" smtClean="0">
                <a:solidFill>
                  <a:srgbClr val="FFFF00"/>
                </a:solidFill>
                <a:latin typeface="Calibri" panose="020F0502020204030204" pitchFamily="34" charset="0"/>
                <a:ea typeface="Calibri" panose="020F0502020204030204" pitchFamily="34" charset="0"/>
                <a:cs typeface="Times New Roman" panose="02020603050405020304" pitchFamily="18" charset="0"/>
              </a:rPr>
              <a:t>	question </a:t>
            </a: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and their relative significance. </a:t>
            </a:r>
          </a:p>
          <a:p>
            <a:pPr marL="0" indent="0">
              <a:lnSpc>
                <a:spcPct val="107000"/>
              </a:lnSpc>
              <a:spcAft>
                <a:spcPts val="800"/>
              </a:spcAft>
              <a:buNone/>
            </a:pPr>
            <a:r>
              <a:rPr lang="en-GB" dirty="0">
                <a:latin typeface="Calibri" panose="020F0502020204030204" pitchFamily="34" charset="0"/>
                <a:ea typeface="Calibri" panose="020F0502020204030204" pitchFamily="34" charset="0"/>
                <a:cs typeface="Times New Roman" panose="02020603050405020304" pitchFamily="18" charset="0"/>
              </a:rPr>
              <a:t>4.	Shows your ability to critically evaluate relevant literature information. </a:t>
            </a:r>
          </a:p>
          <a:p>
            <a:pPr marL="0" indent="0">
              <a:lnSpc>
                <a:spcPct val="107000"/>
              </a:lnSpc>
              <a:spcAft>
                <a:spcPts val="800"/>
              </a:spcAft>
              <a:buNone/>
            </a:pP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5.	Indicates your ability to integrate and synthesise the existing literature. </a:t>
            </a:r>
          </a:p>
          <a:p>
            <a:pPr marL="0" indent="0">
              <a:lnSpc>
                <a:spcPct val="107000"/>
              </a:lnSpc>
              <a:spcAft>
                <a:spcPts val="800"/>
              </a:spcAft>
              <a:buNone/>
            </a:pPr>
            <a:r>
              <a:rPr lang="en-GB" dirty="0">
                <a:latin typeface="Calibri" panose="020F0502020204030204" pitchFamily="34" charset="0"/>
                <a:ea typeface="Calibri" panose="020F0502020204030204" pitchFamily="34" charset="0"/>
                <a:cs typeface="Times New Roman" panose="02020603050405020304" pitchFamily="18" charset="0"/>
              </a:rPr>
              <a:t>6.	Provides new theoretical insights or develops a new model as the conceptual framework for your </a:t>
            </a:r>
            <a:r>
              <a:rPr lang="en-GB" dirty="0" smtClean="0">
                <a:latin typeface="Calibri" panose="020F0502020204030204" pitchFamily="34" charset="0"/>
                <a:ea typeface="Calibri" panose="020F0502020204030204" pitchFamily="34" charset="0"/>
                <a:cs typeface="Times New Roman" panose="02020603050405020304" pitchFamily="18" charset="0"/>
              </a:rPr>
              <a:t>	research</a:t>
            </a:r>
            <a:r>
              <a:rPr lang="en-GB" dirty="0">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7.	Convinces your reader that your proposed research will contribute to the literature.</a:t>
            </a:r>
          </a:p>
          <a:p>
            <a:endParaRPr lang="en-GB" dirty="0"/>
          </a:p>
        </p:txBody>
      </p:sp>
    </p:spTree>
    <p:extLst>
      <p:ext uri="{BB962C8B-B14F-4D97-AF65-F5344CB8AC3E}">
        <p14:creationId xmlns:p14="http://schemas.microsoft.com/office/powerpoint/2010/main" val="357293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p:cTn id="31"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34" dur="1000"/>
                                        <p:tgtEl>
                                          <p:spTgt spid="3">
                                            <p:txEl>
                                              <p:pRg st="3" end="3"/>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grpId="0"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 calcmode="lin" valueType="num">
                                      <p:cBhvr>
                                        <p:cTn id="39"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0"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41" dur="10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42" dur="1000"/>
                                        <p:tgtEl>
                                          <p:spTgt spid="3">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31" presetClass="entr" presetSubtype="0" fill="hold" grpId="0"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 calcmode="lin" valueType="num">
                                      <p:cBhvr>
                                        <p:cTn id="47" dur="1000" fill="hold"/>
                                        <p:tgtEl>
                                          <p:spTgt spid="3">
                                            <p:txEl>
                                              <p:pRg st="5" end="5"/>
                                            </p:txEl>
                                          </p:spTgt>
                                        </p:tgtEl>
                                        <p:attrNameLst>
                                          <p:attrName>ppt_w</p:attrName>
                                        </p:attrNameLst>
                                      </p:cBhvr>
                                      <p:tavLst>
                                        <p:tav tm="0">
                                          <p:val>
                                            <p:fltVal val="0"/>
                                          </p:val>
                                        </p:tav>
                                        <p:tav tm="100000">
                                          <p:val>
                                            <p:strVal val="#ppt_w"/>
                                          </p:val>
                                        </p:tav>
                                      </p:tavLst>
                                    </p:anim>
                                    <p:anim calcmode="lin" valueType="num">
                                      <p:cBhvr>
                                        <p:cTn id="48" dur="1000" fill="hold"/>
                                        <p:tgtEl>
                                          <p:spTgt spid="3">
                                            <p:txEl>
                                              <p:pRg st="5" end="5"/>
                                            </p:txEl>
                                          </p:spTgt>
                                        </p:tgtEl>
                                        <p:attrNameLst>
                                          <p:attrName>ppt_h</p:attrName>
                                        </p:attrNameLst>
                                      </p:cBhvr>
                                      <p:tavLst>
                                        <p:tav tm="0">
                                          <p:val>
                                            <p:fltVal val="0"/>
                                          </p:val>
                                        </p:tav>
                                        <p:tav tm="100000">
                                          <p:val>
                                            <p:strVal val="#ppt_h"/>
                                          </p:val>
                                        </p:tav>
                                      </p:tavLst>
                                    </p:anim>
                                    <p:anim calcmode="lin" valueType="num">
                                      <p:cBhvr>
                                        <p:cTn id="49" dur="1000" fill="hold"/>
                                        <p:tgtEl>
                                          <p:spTgt spid="3">
                                            <p:txEl>
                                              <p:pRg st="5" end="5"/>
                                            </p:txEl>
                                          </p:spTgt>
                                        </p:tgtEl>
                                        <p:attrNameLst>
                                          <p:attrName>style.rotation</p:attrName>
                                        </p:attrNameLst>
                                      </p:cBhvr>
                                      <p:tavLst>
                                        <p:tav tm="0">
                                          <p:val>
                                            <p:fltVal val="90"/>
                                          </p:val>
                                        </p:tav>
                                        <p:tav tm="100000">
                                          <p:val>
                                            <p:fltVal val="0"/>
                                          </p:val>
                                        </p:tav>
                                      </p:tavLst>
                                    </p:anim>
                                    <p:animEffect transition="in" filter="fade">
                                      <p:cBhvr>
                                        <p:cTn id="50" dur="1000"/>
                                        <p:tgtEl>
                                          <p:spTgt spid="3">
                                            <p:txEl>
                                              <p:pRg st="5" end="5"/>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31" presetClass="entr" presetSubtype="0" fill="hold" grpId="0" nodeType="clickEffect">
                                  <p:stCondLst>
                                    <p:cond delay="0"/>
                                  </p:stCondLst>
                                  <p:childTnLst>
                                    <p:set>
                                      <p:cBhvr>
                                        <p:cTn id="54" dur="1" fill="hold">
                                          <p:stCondLst>
                                            <p:cond delay="0"/>
                                          </p:stCondLst>
                                        </p:cTn>
                                        <p:tgtEl>
                                          <p:spTgt spid="3">
                                            <p:txEl>
                                              <p:pRg st="6" end="6"/>
                                            </p:txEl>
                                          </p:spTgt>
                                        </p:tgtEl>
                                        <p:attrNameLst>
                                          <p:attrName>style.visibility</p:attrName>
                                        </p:attrNameLst>
                                      </p:cBhvr>
                                      <p:to>
                                        <p:strVal val="visible"/>
                                      </p:to>
                                    </p:set>
                                    <p:anim calcmode="lin" valueType="num">
                                      <p:cBhvr>
                                        <p:cTn id="55" dur="1000" fill="hold"/>
                                        <p:tgtEl>
                                          <p:spTgt spid="3">
                                            <p:txEl>
                                              <p:pRg st="6" end="6"/>
                                            </p:txEl>
                                          </p:spTgt>
                                        </p:tgtEl>
                                        <p:attrNameLst>
                                          <p:attrName>ppt_w</p:attrName>
                                        </p:attrNameLst>
                                      </p:cBhvr>
                                      <p:tavLst>
                                        <p:tav tm="0">
                                          <p:val>
                                            <p:fltVal val="0"/>
                                          </p:val>
                                        </p:tav>
                                        <p:tav tm="100000">
                                          <p:val>
                                            <p:strVal val="#ppt_w"/>
                                          </p:val>
                                        </p:tav>
                                      </p:tavLst>
                                    </p:anim>
                                    <p:anim calcmode="lin" valueType="num">
                                      <p:cBhvr>
                                        <p:cTn id="56" dur="1000" fill="hold"/>
                                        <p:tgtEl>
                                          <p:spTgt spid="3">
                                            <p:txEl>
                                              <p:pRg st="6" end="6"/>
                                            </p:txEl>
                                          </p:spTgt>
                                        </p:tgtEl>
                                        <p:attrNameLst>
                                          <p:attrName>ppt_h</p:attrName>
                                        </p:attrNameLst>
                                      </p:cBhvr>
                                      <p:tavLst>
                                        <p:tav tm="0">
                                          <p:val>
                                            <p:fltVal val="0"/>
                                          </p:val>
                                        </p:tav>
                                        <p:tav tm="100000">
                                          <p:val>
                                            <p:strVal val="#ppt_h"/>
                                          </p:val>
                                        </p:tav>
                                      </p:tavLst>
                                    </p:anim>
                                    <p:anim calcmode="lin" valueType="num">
                                      <p:cBhvr>
                                        <p:cTn id="57" dur="1000" fill="hold"/>
                                        <p:tgtEl>
                                          <p:spTgt spid="3">
                                            <p:txEl>
                                              <p:pRg st="6" end="6"/>
                                            </p:txEl>
                                          </p:spTgt>
                                        </p:tgtEl>
                                        <p:attrNameLst>
                                          <p:attrName>style.rotation</p:attrName>
                                        </p:attrNameLst>
                                      </p:cBhvr>
                                      <p:tavLst>
                                        <p:tav tm="0">
                                          <p:val>
                                            <p:fltVal val="90"/>
                                          </p:val>
                                        </p:tav>
                                        <p:tav tm="100000">
                                          <p:val>
                                            <p:fltVal val="0"/>
                                          </p:val>
                                        </p:tav>
                                      </p:tavLst>
                                    </p:anim>
                                    <p:animEffect transition="in" filter="fade">
                                      <p:cBhvr>
                                        <p:cTn id="58" dur="1000"/>
                                        <p:tgtEl>
                                          <p:spTgt spid="3">
                                            <p:txEl>
                                              <p:pRg st="6" end="6"/>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31" presetClass="entr" presetSubtype="0" fill="hold" grpId="0" nodeType="clickEffect">
                                  <p:stCondLst>
                                    <p:cond delay="0"/>
                                  </p:stCondLst>
                                  <p:childTnLst>
                                    <p:set>
                                      <p:cBhvr>
                                        <p:cTn id="62" dur="1" fill="hold">
                                          <p:stCondLst>
                                            <p:cond delay="0"/>
                                          </p:stCondLst>
                                        </p:cTn>
                                        <p:tgtEl>
                                          <p:spTgt spid="3">
                                            <p:txEl>
                                              <p:pRg st="7" end="7"/>
                                            </p:txEl>
                                          </p:spTgt>
                                        </p:tgtEl>
                                        <p:attrNameLst>
                                          <p:attrName>style.visibility</p:attrName>
                                        </p:attrNameLst>
                                      </p:cBhvr>
                                      <p:to>
                                        <p:strVal val="visible"/>
                                      </p:to>
                                    </p:set>
                                    <p:anim calcmode="lin" valueType="num">
                                      <p:cBhvr>
                                        <p:cTn id="63" dur="1000" fill="hold"/>
                                        <p:tgtEl>
                                          <p:spTgt spid="3">
                                            <p:txEl>
                                              <p:pRg st="7" end="7"/>
                                            </p:txEl>
                                          </p:spTgt>
                                        </p:tgtEl>
                                        <p:attrNameLst>
                                          <p:attrName>ppt_w</p:attrName>
                                        </p:attrNameLst>
                                      </p:cBhvr>
                                      <p:tavLst>
                                        <p:tav tm="0">
                                          <p:val>
                                            <p:fltVal val="0"/>
                                          </p:val>
                                        </p:tav>
                                        <p:tav tm="100000">
                                          <p:val>
                                            <p:strVal val="#ppt_w"/>
                                          </p:val>
                                        </p:tav>
                                      </p:tavLst>
                                    </p:anim>
                                    <p:anim calcmode="lin" valueType="num">
                                      <p:cBhvr>
                                        <p:cTn id="64" dur="1000" fill="hold"/>
                                        <p:tgtEl>
                                          <p:spTgt spid="3">
                                            <p:txEl>
                                              <p:pRg st="7" end="7"/>
                                            </p:txEl>
                                          </p:spTgt>
                                        </p:tgtEl>
                                        <p:attrNameLst>
                                          <p:attrName>ppt_h</p:attrName>
                                        </p:attrNameLst>
                                      </p:cBhvr>
                                      <p:tavLst>
                                        <p:tav tm="0">
                                          <p:val>
                                            <p:fltVal val="0"/>
                                          </p:val>
                                        </p:tav>
                                        <p:tav tm="100000">
                                          <p:val>
                                            <p:strVal val="#ppt_h"/>
                                          </p:val>
                                        </p:tav>
                                      </p:tavLst>
                                    </p:anim>
                                    <p:anim calcmode="lin" valueType="num">
                                      <p:cBhvr>
                                        <p:cTn id="65" dur="1000" fill="hold"/>
                                        <p:tgtEl>
                                          <p:spTgt spid="3">
                                            <p:txEl>
                                              <p:pRg st="7" end="7"/>
                                            </p:txEl>
                                          </p:spTgt>
                                        </p:tgtEl>
                                        <p:attrNameLst>
                                          <p:attrName>style.rotation</p:attrName>
                                        </p:attrNameLst>
                                      </p:cBhvr>
                                      <p:tavLst>
                                        <p:tav tm="0">
                                          <p:val>
                                            <p:fltVal val="90"/>
                                          </p:val>
                                        </p:tav>
                                        <p:tav tm="100000">
                                          <p:val>
                                            <p:fltVal val="0"/>
                                          </p:val>
                                        </p:tav>
                                      </p:tavLst>
                                    </p:anim>
                                    <p:animEffect transition="in" filter="fade">
                                      <p:cBhvr>
                                        <p:cTn id="66" dur="1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Calibri" panose="020F0502020204030204" pitchFamily="34" charset="0"/>
                <a:ea typeface="Calibri" panose="020F0502020204030204" pitchFamily="34" charset="0"/>
                <a:cs typeface="Times New Roman" panose="02020603050405020304" pitchFamily="18" charset="0"/>
              </a:rPr>
              <a:t>Most students' literature reviews suffer from the following problems: </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p:cNvSpPr>
            <a:spLocks noGrp="1"/>
          </p:cNvSpPr>
          <p:nvPr>
            <p:ph idx="1"/>
          </p:nvPr>
        </p:nvSpPr>
        <p:spPr/>
        <p:txBody>
          <a:bodyPr>
            <a:normAutofit fontScale="70000" lnSpcReduction="20000"/>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Lacking organisation and structure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Lacking focus, unity and coherence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Being repetitive and verbose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Failing to cite influential papers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Failing to keep up with recent developments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Failing to critically evaluate cited papers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Citing irrelevant or trivial references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Depending too much on secondary sources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Writing an essay</a:t>
            </a:r>
          </a:p>
          <a:p>
            <a:endParaRPr lang="en-GB" dirty="0"/>
          </a:p>
        </p:txBody>
      </p:sp>
      <p:pic>
        <p:nvPicPr>
          <p:cNvPr id="4" name="Picture 3"/>
          <p:cNvPicPr>
            <a:picLocks noChangeAspect="1"/>
          </p:cNvPicPr>
          <p:nvPr/>
        </p:nvPicPr>
        <p:blipFill>
          <a:blip r:embed="rId2"/>
          <a:stretch>
            <a:fillRect/>
          </a:stretch>
        </p:blipFill>
        <p:spPr>
          <a:xfrm>
            <a:off x="6753300" y="2570018"/>
            <a:ext cx="4168238" cy="2778825"/>
          </a:xfrm>
          <a:prstGeom prst="rect">
            <a:avLst/>
          </a:prstGeom>
        </p:spPr>
      </p:pic>
    </p:spTree>
    <p:extLst>
      <p:ext uri="{BB962C8B-B14F-4D97-AF65-F5344CB8AC3E}">
        <p14:creationId xmlns:p14="http://schemas.microsoft.com/office/powerpoint/2010/main" val="2318953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wipe(down)">
                                      <p:cBhvr>
                                        <p:cTn id="25" dur="580">
                                          <p:stCondLst>
                                            <p:cond delay="0"/>
                                          </p:stCondLst>
                                        </p:cTn>
                                        <p:tgtEl>
                                          <p:spTgt spid="3">
                                            <p:txEl>
                                              <p:pRg st="1" end="1"/>
                                            </p:txEl>
                                          </p:spTgt>
                                        </p:tgtEl>
                                      </p:cBhvr>
                                    </p:animEffect>
                                    <p:anim calcmode="lin" valueType="num">
                                      <p:cBhvr>
                                        <p:cTn id="26"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xEl>
                                              <p:pRg st="1" end="1"/>
                                            </p:txEl>
                                          </p:spTgt>
                                        </p:tgtEl>
                                      </p:cBhvr>
                                      <p:to x="100000" y="60000"/>
                                    </p:animScale>
                                    <p:animScale>
                                      <p:cBhvr>
                                        <p:cTn id="32" dur="166" decel="50000">
                                          <p:stCondLst>
                                            <p:cond delay="676"/>
                                          </p:stCondLst>
                                        </p:cTn>
                                        <p:tgtEl>
                                          <p:spTgt spid="3">
                                            <p:txEl>
                                              <p:pRg st="1" end="1"/>
                                            </p:txEl>
                                          </p:spTgt>
                                        </p:tgtEl>
                                      </p:cBhvr>
                                      <p:to x="100000" y="100000"/>
                                    </p:animScale>
                                    <p:animScale>
                                      <p:cBhvr>
                                        <p:cTn id="33" dur="26">
                                          <p:stCondLst>
                                            <p:cond delay="1312"/>
                                          </p:stCondLst>
                                        </p:cTn>
                                        <p:tgtEl>
                                          <p:spTgt spid="3">
                                            <p:txEl>
                                              <p:pRg st="1" end="1"/>
                                            </p:txEl>
                                          </p:spTgt>
                                        </p:tgtEl>
                                      </p:cBhvr>
                                      <p:to x="100000" y="80000"/>
                                    </p:animScale>
                                    <p:animScale>
                                      <p:cBhvr>
                                        <p:cTn id="34" dur="166" decel="50000">
                                          <p:stCondLst>
                                            <p:cond delay="1338"/>
                                          </p:stCondLst>
                                        </p:cTn>
                                        <p:tgtEl>
                                          <p:spTgt spid="3">
                                            <p:txEl>
                                              <p:pRg st="1" end="1"/>
                                            </p:txEl>
                                          </p:spTgt>
                                        </p:tgtEl>
                                      </p:cBhvr>
                                      <p:to x="100000" y="100000"/>
                                    </p:animScale>
                                    <p:animScale>
                                      <p:cBhvr>
                                        <p:cTn id="35" dur="26">
                                          <p:stCondLst>
                                            <p:cond delay="1642"/>
                                          </p:stCondLst>
                                        </p:cTn>
                                        <p:tgtEl>
                                          <p:spTgt spid="3">
                                            <p:txEl>
                                              <p:pRg st="1" end="1"/>
                                            </p:txEl>
                                          </p:spTgt>
                                        </p:tgtEl>
                                      </p:cBhvr>
                                      <p:to x="100000" y="90000"/>
                                    </p:animScale>
                                    <p:animScale>
                                      <p:cBhvr>
                                        <p:cTn id="36" dur="166" decel="50000">
                                          <p:stCondLst>
                                            <p:cond delay="1668"/>
                                          </p:stCondLst>
                                        </p:cTn>
                                        <p:tgtEl>
                                          <p:spTgt spid="3">
                                            <p:txEl>
                                              <p:pRg st="1" end="1"/>
                                            </p:txEl>
                                          </p:spTgt>
                                        </p:tgtEl>
                                      </p:cBhvr>
                                      <p:to x="100000" y="100000"/>
                                    </p:animScale>
                                    <p:animScale>
                                      <p:cBhvr>
                                        <p:cTn id="37" dur="26">
                                          <p:stCondLst>
                                            <p:cond delay="1808"/>
                                          </p:stCondLst>
                                        </p:cTn>
                                        <p:tgtEl>
                                          <p:spTgt spid="3">
                                            <p:txEl>
                                              <p:pRg st="1" end="1"/>
                                            </p:txEl>
                                          </p:spTgt>
                                        </p:tgtEl>
                                      </p:cBhvr>
                                      <p:to x="100000" y="95000"/>
                                    </p:animScale>
                                    <p:animScale>
                                      <p:cBhvr>
                                        <p:cTn id="38" dur="166" decel="50000">
                                          <p:stCondLst>
                                            <p:cond delay="1834"/>
                                          </p:stCondLst>
                                        </p:cTn>
                                        <p:tgtEl>
                                          <p:spTgt spid="3">
                                            <p:txEl>
                                              <p:pRg st="1" end="1"/>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3">
                                            <p:txEl>
                                              <p:pRg st="2" end="2"/>
                                            </p:txEl>
                                          </p:spTgt>
                                        </p:tgtEl>
                                        <p:attrNameLst>
                                          <p:attrName>style.visibility</p:attrName>
                                        </p:attrNameLst>
                                      </p:cBhvr>
                                      <p:to>
                                        <p:strVal val="visible"/>
                                      </p:to>
                                    </p:set>
                                    <p:animEffect transition="in" filter="wipe(down)">
                                      <p:cBhvr>
                                        <p:cTn id="43" dur="580">
                                          <p:stCondLst>
                                            <p:cond delay="0"/>
                                          </p:stCondLst>
                                        </p:cTn>
                                        <p:tgtEl>
                                          <p:spTgt spid="3">
                                            <p:txEl>
                                              <p:pRg st="2" end="2"/>
                                            </p:txEl>
                                          </p:spTgt>
                                        </p:tgtEl>
                                      </p:cBhvr>
                                    </p:animEffect>
                                    <p:anim calcmode="lin" valueType="num">
                                      <p:cBhvr>
                                        <p:cTn id="44"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3">
                                            <p:txEl>
                                              <p:pRg st="2" end="2"/>
                                            </p:txEl>
                                          </p:spTgt>
                                        </p:tgtEl>
                                      </p:cBhvr>
                                      <p:to x="100000" y="60000"/>
                                    </p:animScale>
                                    <p:animScale>
                                      <p:cBhvr>
                                        <p:cTn id="50" dur="166" decel="50000">
                                          <p:stCondLst>
                                            <p:cond delay="676"/>
                                          </p:stCondLst>
                                        </p:cTn>
                                        <p:tgtEl>
                                          <p:spTgt spid="3">
                                            <p:txEl>
                                              <p:pRg st="2" end="2"/>
                                            </p:txEl>
                                          </p:spTgt>
                                        </p:tgtEl>
                                      </p:cBhvr>
                                      <p:to x="100000" y="100000"/>
                                    </p:animScale>
                                    <p:animScale>
                                      <p:cBhvr>
                                        <p:cTn id="51" dur="26">
                                          <p:stCondLst>
                                            <p:cond delay="1312"/>
                                          </p:stCondLst>
                                        </p:cTn>
                                        <p:tgtEl>
                                          <p:spTgt spid="3">
                                            <p:txEl>
                                              <p:pRg st="2" end="2"/>
                                            </p:txEl>
                                          </p:spTgt>
                                        </p:tgtEl>
                                      </p:cBhvr>
                                      <p:to x="100000" y="80000"/>
                                    </p:animScale>
                                    <p:animScale>
                                      <p:cBhvr>
                                        <p:cTn id="52" dur="166" decel="50000">
                                          <p:stCondLst>
                                            <p:cond delay="1338"/>
                                          </p:stCondLst>
                                        </p:cTn>
                                        <p:tgtEl>
                                          <p:spTgt spid="3">
                                            <p:txEl>
                                              <p:pRg st="2" end="2"/>
                                            </p:txEl>
                                          </p:spTgt>
                                        </p:tgtEl>
                                      </p:cBhvr>
                                      <p:to x="100000" y="100000"/>
                                    </p:animScale>
                                    <p:animScale>
                                      <p:cBhvr>
                                        <p:cTn id="53" dur="26">
                                          <p:stCondLst>
                                            <p:cond delay="1642"/>
                                          </p:stCondLst>
                                        </p:cTn>
                                        <p:tgtEl>
                                          <p:spTgt spid="3">
                                            <p:txEl>
                                              <p:pRg st="2" end="2"/>
                                            </p:txEl>
                                          </p:spTgt>
                                        </p:tgtEl>
                                      </p:cBhvr>
                                      <p:to x="100000" y="90000"/>
                                    </p:animScale>
                                    <p:animScale>
                                      <p:cBhvr>
                                        <p:cTn id="54" dur="166" decel="50000">
                                          <p:stCondLst>
                                            <p:cond delay="1668"/>
                                          </p:stCondLst>
                                        </p:cTn>
                                        <p:tgtEl>
                                          <p:spTgt spid="3">
                                            <p:txEl>
                                              <p:pRg st="2" end="2"/>
                                            </p:txEl>
                                          </p:spTgt>
                                        </p:tgtEl>
                                      </p:cBhvr>
                                      <p:to x="100000" y="100000"/>
                                    </p:animScale>
                                    <p:animScale>
                                      <p:cBhvr>
                                        <p:cTn id="55" dur="26">
                                          <p:stCondLst>
                                            <p:cond delay="1808"/>
                                          </p:stCondLst>
                                        </p:cTn>
                                        <p:tgtEl>
                                          <p:spTgt spid="3">
                                            <p:txEl>
                                              <p:pRg st="2" end="2"/>
                                            </p:txEl>
                                          </p:spTgt>
                                        </p:tgtEl>
                                      </p:cBhvr>
                                      <p:to x="100000" y="95000"/>
                                    </p:animScale>
                                    <p:animScale>
                                      <p:cBhvr>
                                        <p:cTn id="56" dur="166" decel="50000">
                                          <p:stCondLst>
                                            <p:cond delay="1834"/>
                                          </p:stCondLst>
                                        </p:cTn>
                                        <p:tgtEl>
                                          <p:spTgt spid="3">
                                            <p:txEl>
                                              <p:pRg st="2" end="2"/>
                                            </p:txEl>
                                          </p:spTgt>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grpId="0" nodeType="clickEffect">
                                  <p:stCondLst>
                                    <p:cond delay="0"/>
                                  </p:stCondLst>
                                  <p:childTnLst>
                                    <p:set>
                                      <p:cBhvr>
                                        <p:cTn id="60" dur="1" fill="hold">
                                          <p:stCondLst>
                                            <p:cond delay="0"/>
                                          </p:stCondLst>
                                        </p:cTn>
                                        <p:tgtEl>
                                          <p:spTgt spid="3">
                                            <p:txEl>
                                              <p:pRg st="3" end="3"/>
                                            </p:txEl>
                                          </p:spTgt>
                                        </p:tgtEl>
                                        <p:attrNameLst>
                                          <p:attrName>style.visibility</p:attrName>
                                        </p:attrNameLst>
                                      </p:cBhvr>
                                      <p:to>
                                        <p:strVal val="visible"/>
                                      </p:to>
                                    </p:set>
                                    <p:animEffect transition="in" filter="wipe(down)">
                                      <p:cBhvr>
                                        <p:cTn id="61" dur="580">
                                          <p:stCondLst>
                                            <p:cond delay="0"/>
                                          </p:stCondLst>
                                        </p:cTn>
                                        <p:tgtEl>
                                          <p:spTgt spid="3">
                                            <p:txEl>
                                              <p:pRg st="3" end="3"/>
                                            </p:txEl>
                                          </p:spTgt>
                                        </p:tgtEl>
                                      </p:cBhvr>
                                    </p:animEffect>
                                    <p:anim calcmode="lin" valueType="num">
                                      <p:cBhvr>
                                        <p:cTn id="62"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67" dur="26">
                                          <p:stCondLst>
                                            <p:cond delay="650"/>
                                          </p:stCondLst>
                                        </p:cTn>
                                        <p:tgtEl>
                                          <p:spTgt spid="3">
                                            <p:txEl>
                                              <p:pRg st="3" end="3"/>
                                            </p:txEl>
                                          </p:spTgt>
                                        </p:tgtEl>
                                      </p:cBhvr>
                                      <p:to x="100000" y="60000"/>
                                    </p:animScale>
                                    <p:animScale>
                                      <p:cBhvr>
                                        <p:cTn id="68" dur="166" decel="50000">
                                          <p:stCondLst>
                                            <p:cond delay="676"/>
                                          </p:stCondLst>
                                        </p:cTn>
                                        <p:tgtEl>
                                          <p:spTgt spid="3">
                                            <p:txEl>
                                              <p:pRg st="3" end="3"/>
                                            </p:txEl>
                                          </p:spTgt>
                                        </p:tgtEl>
                                      </p:cBhvr>
                                      <p:to x="100000" y="100000"/>
                                    </p:animScale>
                                    <p:animScale>
                                      <p:cBhvr>
                                        <p:cTn id="69" dur="26">
                                          <p:stCondLst>
                                            <p:cond delay="1312"/>
                                          </p:stCondLst>
                                        </p:cTn>
                                        <p:tgtEl>
                                          <p:spTgt spid="3">
                                            <p:txEl>
                                              <p:pRg st="3" end="3"/>
                                            </p:txEl>
                                          </p:spTgt>
                                        </p:tgtEl>
                                      </p:cBhvr>
                                      <p:to x="100000" y="80000"/>
                                    </p:animScale>
                                    <p:animScale>
                                      <p:cBhvr>
                                        <p:cTn id="70" dur="166" decel="50000">
                                          <p:stCondLst>
                                            <p:cond delay="1338"/>
                                          </p:stCondLst>
                                        </p:cTn>
                                        <p:tgtEl>
                                          <p:spTgt spid="3">
                                            <p:txEl>
                                              <p:pRg st="3" end="3"/>
                                            </p:txEl>
                                          </p:spTgt>
                                        </p:tgtEl>
                                      </p:cBhvr>
                                      <p:to x="100000" y="100000"/>
                                    </p:animScale>
                                    <p:animScale>
                                      <p:cBhvr>
                                        <p:cTn id="71" dur="26">
                                          <p:stCondLst>
                                            <p:cond delay="1642"/>
                                          </p:stCondLst>
                                        </p:cTn>
                                        <p:tgtEl>
                                          <p:spTgt spid="3">
                                            <p:txEl>
                                              <p:pRg st="3" end="3"/>
                                            </p:txEl>
                                          </p:spTgt>
                                        </p:tgtEl>
                                      </p:cBhvr>
                                      <p:to x="100000" y="90000"/>
                                    </p:animScale>
                                    <p:animScale>
                                      <p:cBhvr>
                                        <p:cTn id="72" dur="166" decel="50000">
                                          <p:stCondLst>
                                            <p:cond delay="1668"/>
                                          </p:stCondLst>
                                        </p:cTn>
                                        <p:tgtEl>
                                          <p:spTgt spid="3">
                                            <p:txEl>
                                              <p:pRg st="3" end="3"/>
                                            </p:txEl>
                                          </p:spTgt>
                                        </p:tgtEl>
                                      </p:cBhvr>
                                      <p:to x="100000" y="100000"/>
                                    </p:animScale>
                                    <p:animScale>
                                      <p:cBhvr>
                                        <p:cTn id="73" dur="26">
                                          <p:stCondLst>
                                            <p:cond delay="1808"/>
                                          </p:stCondLst>
                                        </p:cTn>
                                        <p:tgtEl>
                                          <p:spTgt spid="3">
                                            <p:txEl>
                                              <p:pRg st="3" end="3"/>
                                            </p:txEl>
                                          </p:spTgt>
                                        </p:tgtEl>
                                      </p:cBhvr>
                                      <p:to x="100000" y="95000"/>
                                    </p:animScale>
                                    <p:animScale>
                                      <p:cBhvr>
                                        <p:cTn id="74" dur="166" decel="50000">
                                          <p:stCondLst>
                                            <p:cond delay="1834"/>
                                          </p:stCondLst>
                                        </p:cTn>
                                        <p:tgtEl>
                                          <p:spTgt spid="3">
                                            <p:txEl>
                                              <p:pRg st="3" end="3"/>
                                            </p:txEl>
                                          </p:spTgt>
                                        </p:tgtEl>
                                      </p:cBhvr>
                                      <p:to x="100000" y="100000"/>
                                    </p:animScale>
                                  </p:childTnLst>
                                </p:cTn>
                              </p:par>
                            </p:childTnLst>
                          </p:cTn>
                        </p:par>
                      </p:childTnLst>
                    </p:cTn>
                  </p:par>
                  <p:par>
                    <p:cTn id="75" fill="hold">
                      <p:stCondLst>
                        <p:cond delay="indefinite"/>
                      </p:stCondLst>
                      <p:childTnLst>
                        <p:par>
                          <p:cTn id="76" fill="hold">
                            <p:stCondLst>
                              <p:cond delay="0"/>
                            </p:stCondLst>
                            <p:childTnLst>
                              <p:par>
                                <p:cTn id="77" presetID="26" presetClass="entr" presetSubtype="0" fill="hold" grpId="0" nodeType="clickEffect">
                                  <p:stCondLst>
                                    <p:cond delay="0"/>
                                  </p:stCondLst>
                                  <p:childTnLst>
                                    <p:set>
                                      <p:cBhvr>
                                        <p:cTn id="78" dur="1" fill="hold">
                                          <p:stCondLst>
                                            <p:cond delay="0"/>
                                          </p:stCondLst>
                                        </p:cTn>
                                        <p:tgtEl>
                                          <p:spTgt spid="3">
                                            <p:txEl>
                                              <p:pRg st="4" end="4"/>
                                            </p:txEl>
                                          </p:spTgt>
                                        </p:tgtEl>
                                        <p:attrNameLst>
                                          <p:attrName>style.visibility</p:attrName>
                                        </p:attrNameLst>
                                      </p:cBhvr>
                                      <p:to>
                                        <p:strVal val="visible"/>
                                      </p:to>
                                    </p:set>
                                    <p:animEffect transition="in" filter="wipe(down)">
                                      <p:cBhvr>
                                        <p:cTn id="79" dur="580">
                                          <p:stCondLst>
                                            <p:cond delay="0"/>
                                          </p:stCondLst>
                                        </p:cTn>
                                        <p:tgtEl>
                                          <p:spTgt spid="3">
                                            <p:txEl>
                                              <p:pRg st="4" end="4"/>
                                            </p:txEl>
                                          </p:spTgt>
                                        </p:tgtEl>
                                      </p:cBhvr>
                                    </p:animEffect>
                                    <p:anim calcmode="lin" valueType="num">
                                      <p:cBhvr>
                                        <p:cTn id="80"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81"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82"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83"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84"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85" dur="26">
                                          <p:stCondLst>
                                            <p:cond delay="650"/>
                                          </p:stCondLst>
                                        </p:cTn>
                                        <p:tgtEl>
                                          <p:spTgt spid="3">
                                            <p:txEl>
                                              <p:pRg st="4" end="4"/>
                                            </p:txEl>
                                          </p:spTgt>
                                        </p:tgtEl>
                                      </p:cBhvr>
                                      <p:to x="100000" y="60000"/>
                                    </p:animScale>
                                    <p:animScale>
                                      <p:cBhvr>
                                        <p:cTn id="86" dur="166" decel="50000">
                                          <p:stCondLst>
                                            <p:cond delay="676"/>
                                          </p:stCondLst>
                                        </p:cTn>
                                        <p:tgtEl>
                                          <p:spTgt spid="3">
                                            <p:txEl>
                                              <p:pRg st="4" end="4"/>
                                            </p:txEl>
                                          </p:spTgt>
                                        </p:tgtEl>
                                      </p:cBhvr>
                                      <p:to x="100000" y="100000"/>
                                    </p:animScale>
                                    <p:animScale>
                                      <p:cBhvr>
                                        <p:cTn id="87" dur="26">
                                          <p:stCondLst>
                                            <p:cond delay="1312"/>
                                          </p:stCondLst>
                                        </p:cTn>
                                        <p:tgtEl>
                                          <p:spTgt spid="3">
                                            <p:txEl>
                                              <p:pRg st="4" end="4"/>
                                            </p:txEl>
                                          </p:spTgt>
                                        </p:tgtEl>
                                      </p:cBhvr>
                                      <p:to x="100000" y="80000"/>
                                    </p:animScale>
                                    <p:animScale>
                                      <p:cBhvr>
                                        <p:cTn id="88" dur="166" decel="50000">
                                          <p:stCondLst>
                                            <p:cond delay="1338"/>
                                          </p:stCondLst>
                                        </p:cTn>
                                        <p:tgtEl>
                                          <p:spTgt spid="3">
                                            <p:txEl>
                                              <p:pRg st="4" end="4"/>
                                            </p:txEl>
                                          </p:spTgt>
                                        </p:tgtEl>
                                      </p:cBhvr>
                                      <p:to x="100000" y="100000"/>
                                    </p:animScale>
                                    <p:animScale>
                                      <p:cBhvr>
                                        <p:cTn id="89" dur="26">
                                          <p:stCondLst>
                                            <p:cond delay="1642"/>
                                          </p:stCondLst>
                                        </p:cTn>
                                        <p:tgtEl>
                                          <p:spTgt spid="3">
                                            <p:txEl>
                                              <p:pRg st="4" end="4"/>
                                            </p:txEl>
                                          </p:spTgt>
                                        </p:tgtEl>
                                      </p:cBhvr>
                                      <p:to x="100000" y="90000"/>
                                    </p:animScale>
                                    <p:animScale>
                                      <p:cBhvr>
                                        <p:cTn id="90" dur="166" decel="50000">
                                          <p:stCondLst>
                                            <p:cond delay="1668"/>
                                          </p:stCondLst>
                                        </p:cTn>
                                        <p:tgtEl>
                                          <p:spTgt spid="3">
                                            <p:txEl>
                                              <p:pRg st="4" end="4"/>
                                            </p:txEl>
                                          </p:spTgt>
                                        </p:tgtEl>
                                      </p:cBhvr>
                                      <p:to x="100000" y="100000"/>
                                    </p:animScale>
                                    <p:animScale>
                                      <p:cBhvr>
                                        <p:cTn id="91" dur="26">
                                          <p:stCondLst>
                                            <p:cond delay="1808"/>
                                          </p:stCondLst>
                                        </p:cTn>
                                        <p:tgtEl>
                                          <p:spTgt spid="3">
                                            <p:txEl>
                                              <p:pRg st="4" end="4"/>
                                            </p:txEl>
                                          </p:spTgt>
                                        </p:tgtEl>
                                      </p:cBhvr>
                                      <p:to x="100000" y="95000"/>
                                    </p:animScale>
                                    <p:animScale>
                                      <p:cBhvr>
                                        <p:cTn id="92" dur="166" decel="50000">
                                          <p:stCondLst>
                                            <p:cond delay="1834"/>
                                          </p:stCondLst>
                                        </p:cTn>
                                        <p:tgtEl>
                                          <p:spTgt spid="3">
                                            <p:txEl>
                                              <p:pRg st="4" end="4"/>
                                            </p:txEl>
                                          </p:spTgt>
                                        </p:tgtEl>
                                      </p:cBhvr>
                                      <p:to x="100000" y="100000"/>
                                    </p:animScale>
                                  </p:childTnLst>
                                </p:cTn>
                              </p:par>
                            </p:childTnLst>
                          </p:cTn>
                        </p:par>
                      </p:childTnLst>
                    </p:cTn>
                  </p:par>
                  <p:par>
                    <p:cTn id="93" fill="hold">
                      <p:stCondLst>
                        <p:cond delay="indefinite"/>
                      </p:stCondLst>
                      <p:childTnLst>
                        <p:par>
                          <p:cTn id="94" fill="hold">
                            <p:stCondLst>
                              <p:cond delay="0"/>
                            </p:stCondLst>
                            <p:childTnLst>
                              <p:par>
                                <p:cTn id="95" presetID="26" presetClass="entr" presetSubtype="0" fill="hold" grpId="0" nodeType="clickEffect">
                                  <p:stCondLst>
                                    <p:cond delay="0"/>
                                  </p:stCondLst>
                                  <p:childTnLst>
                                    <p:set>
                                      <p:cBhvr>
                                        <p:cTn id="96" dur="1" fill="hold">
                                          <p:stCondLst>
                                            <p:cond delay="0"/>
                                          </p:stCondLst>
                                        </p:cTn>
                                        <p:tgtEl>
                                          <p:spTgt spid="3">
                                            <p:txEl>
                                              <p:pRg st="5" end="5"/>
                                            </p:txEl>
                                          </p:spTgt>
                                        </p:tgtEl>
                                        <p:attrNameLst>
                                          <p:attrName>style.visibility</p:attrName>
                                        </p:attrNameLst>
                                      </p:cBhvr>
                                      <p:to>
                                        <p:strVal val="visible"/>
                                      </p:to>
                                    </p:set>
                                    <p:animEffect transition="in" filter="wipe(down)">
                                      <p:cBhvr>
                                        <p:cTn id="97" dur="580">
                                          <p:stCondLst>
                                            <p:cond delay="0"/>
                                          </p:stCondLst>
                                        </p:cTn>
                                        <p:tgtEl>
                                          <p:spTgt spid="3">
                                            <p:txEl>
                                              <p:pRg st="5" end="5"/>
                                            </p:txEl>
                                          </p:spTgt>
                                        </p:tgtEl>
                                      </p:cBhvr>
                                    </p:animEffect>
                                    <p:anim calcmode="lin" valueType="num">
                                      <p:cBhvr>
                                        <p:cTn id="98"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99"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100"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101"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102"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103" dur="26">
                                          <p:stCondLst>
                                            <p:cond delay="650"/>
                                          </p:stCondLst>
                                        </p:cTn>
                                        <p:tgtEl>
                                          <p:spTgt spid="3">
                                            <p:txEl>
                                              <p:pRg st="5" end="5"/>
                                            </p:txEl>
                                          </p:spTgt>
                                        </p:tgtEl>
                                      </p:cBhvr>
                                      <p:to x="100000" y="60000"/>
                                    </p:animScale>
                                    <p:animScale>
                                      <p:cBhvr>
                                        <p:cTn id="104" dur="166" decel="50000">
                                          <p:stCondLst>
                                            <p:cond delay="676"/>
                                          </p:stCondLst>
                                        </p:cTn>
                                        <p:tgtEl>
                                          <p:spTgt spid="3">
                                            <p:txEl>
                                              <p:pRg st="5" end="5"/>
                                            </p:txEl>
                                          </p:spTgt>
                                        </p:tgtEl>
                                      </p:cBhvr>
                                      <p:to x="100000" y="100000"/>
                                    </p:animScale>
                                    <p:animScale>
                                      <p:cBhvr>
                                        <p:cTn id="105" dur="26">
                                          <p:stCondLst>
                                            <p:cond delay="1312"/>
                                          </p:stCondLst>
                                        </p:cTn>
                                        <p:tgtEl>
                                          <p:spTgt spid="3">
                                            <p:txEl>
                                              <p:pRg st="5" end="5"/>
                                            </p:txEl>
                                          </p:spTgt>
                                        </p:tgtEl>
                                      </p:cBhvr>
                                      <p:to x="100000" y="80000"/>
                                    </p:animScale>
                                    <p:animScale>
                                      <p:cBhvr>
                                        <p:cTn id="106" dur="166" decel="50000">
                                          <p:stCondLst>
                                            <p:cond delay="1338"/>
                                          </p:stCondLst>
                                        </p:cTn>
                                        <p:tgtEl>
                                          <p:spTgt spid="3">
                                            <p:txEl>
                                              <p:pRg st="5" end="5"/>
                                            </p:txEl>
                                          </p:spTgt>
                                        </p:tgtEl>
                                      </p:cBhvr>
                                      <p:to x="100000" y="100000"/>
                                    </p:animScale>
                                    <p:animScale>
                                      <p:cBhvr>
                                        <p:cTn id="107" dur="26">
                                          <p:stCondLst>
                                            <p:cond delay="1642"/>
                                          </p:stCondLst>
                                        </p:cTn>
                                        <p:tgtEl>
                                          <p:spTgt spid="3">
                                            <p:txEl>
                                              <p:pRg st="5" end="5"/>
                                            </p:txEl>
                                          </p:spTgt>
                                        </p:tgtEl>
                                      </p:cBhvr>
                                      <p:to x="100000" y="90000"/>
                                    </p:animScale>
                                    <p:animScale>
                                      <p:cBhvr>
                                        <p:cTn id="108" dur="166" decel="50000">
                                          <p:stCondLst>
                                            <p:cond delay="1668"/>
                                          </p:stCondLst>
                                        </p:cTn>
                                        <p:tgtEl>
                                          <p:spTgt spid="3">
                                            <p:txEl>
                                              <p:pRg st="5" end="5"/>
                                            </p:txEl>
                                          </p:spTgt>
                                        </p:tgtEl>
                                      </p:cBhvr>
                                      <p:to x="100000" y="100000"/>
                                    </p:animScale>
                                    <p:animScale>
                                      <p:cBhvr>
                                        <p:cTn id="109" dur="26">
                                          <p:stCondLst>
                                            <p:cond delay="1808"/>
                                          </p:stCondLst>
                                        </p:cTn>
                                        <p:tgtEl>
                                          <p:spTgt spid="3">
                                            <p:txEl>
                                              <p:pRg st="5" end="5"/>
                                            </p:txEl>
                                          </p:spTgt>
                                        </p:tgtEl>
                                      </p:cBhvr>
                                      <p:to x="100000" y="95000"/>
                                    </p:animScale>
                                    <p:animScale>
                                      <p:cBhvr>
                                        <p:cTn id="110" dur="166" decel="50000">
                                          <p:stCondLst>
                                            <p:cond delay="1834"/>
                                          </p:stCondLst>
                                        </p:cTn>
                                        <p:tgtEl>
                                          <p:spTgt spid="3">
                                            <p:txEl>
                                              <p:pRg st="5" end="5"/>
                                            </p:txEl>
                                          </p:spTgt>
                                        </p:tgtEl>
                                      </p:cBhvr>
                                      <p:to x="100000" y="100000"/>
                                    </p:animScale>
                                  </p:childTnLst>
                                </p:cTn>
                              </p:par>
                            </p:childTnLst>
                          </p:cTn>
                        </p:par>
                      </p:childTnLst>
                    </p:cTn>
                  </p:par>
                  <p:par>
                    <p:cTn id="111" fill="hold">
                      <p:stCondLst>
                        <p:cond delay="indefinite"/>
                      </p:stCondLst>
                      <p:childTnLst>
                        <p:par>
                          <p:cTn id="112" fill="hold">
                            <p:stCondLst>
                              <p:cond delay="0"/>
                            </p:stCondLst>
                            <p:childTnLst>
                              <p:par>
                                <p:cTn id="113" presetID="26" presetClass="entr" presetSubtype="0" fill="hold" grpId="0" nodeType="clickEffect">
                                  <p:stCondLst>
                                    <p:cond delay="0"/>
                                  </p:stCondLst>
                                  <p:childTnLst>
                                    <p:set>
                                      <p:cBhvr>
                                        <p:cTn id="114" dur="1" fill="hold">
                                          <p:stCondLst>
                                            <p:cond delay="0"/>
                                          </p:stCondLst>
                                        </p:cTn>
                                        <p:tgtEl>
                                          <p:spTgt spid="3">
                                            <p:txEl>
                                              <p:pRg st="6" end="6"/>
                                            </p:txEl>
                                          </p:spTgt>
                                        </p:tgtEl>
                                        <p:attrNameLst>
                                          <p:attrName>style.visibility</p:attrName>
                                        </p:attrNameLst>
                                      </p:cBhvr>
                                      <p:to>
                                        <p:strVal val="visible"/>
                                      </p:to>
                                    </p:set>
                                    <p:animEffect transition="in" filter="wipe(down)">
                                      <p:cBhvr>
                                        <p:cTn id="115" dur="580">
                                          <p:stCondLst>
                                            <p:cond delay="0"/>
                                          </p:stCondLst>
                                        </p:cTn>
                                        <p:tgtEl>
                                          <p:spTgt spid="3">
                                            <p:txEl>
                                              <p:pRg st="6" end="6"/>
                                            </p:txEl>
                                          </p:spTgt>
                                        </p:tgtEl>
                                      </p:cBhvr>
                                    </p:animEffect>
                                    <p:anim calcmode="lin" valueType="num">
                                      <p:cBhvr>
                                        <p:cTn id="116" dur="1822" tmFilter="0,0; 0.14,0.36; 0.43,0.73; 0.71,0.91; 1.0,1.0">
                                          <p:stCondLst>
                                            <p:cond delay="0"/>
                                          </p:stCondLst>
                                        </p:cTn>
                                        <p:tgtEl>
                                          <p:spTgt spid="3">
                                            <p:txEl>
                                              <p:pRg st="6" end="6"/>
                                            </p:txEl>
                                          </p:spTgt>
                                        </p:tgtEl>
                                        <p:attrNameLst>
                                          <p:attrName>ppt_x</p:attrName>
                                        </p:attrNameLst>
                                      </p:cBhvr>
                                      <p:tavLst>
                                        <p:tav tm="0">
                                          <p:val>
                                            <p:strVal val="#ppt_x-0.25"/>
                                          </p:val>
                                        </p:tav>
                                        <p:tav tm="100000">
                                          <p:val>
                                            <p:strVal val="#ppt_x"/>
                                          </p:val>
                                        </p:tav>
                                      </p:tavLst>
                                    </p:anim>
                                    <p:anim calcmode="lin" valueType="num">
                                      <p:cBhvr>
                                        <p:cTn id="117" dur="664" tmFilter="0.0,0.0; 0.25,0.07; 0.50,0.2; 0.75,0.467; 1.0,1.0">
                                          <p:stCondLst>
                                            <p:cond delay="0"/>
                                          </p:stCondLst>
                                        </p:cTn>
                                        <p:tgtEl>
                                          <p:spTgt spid="3">
                                            <p:txEl>
                                              <p:pRg st="6" end="6"/>
                                            </p:txEl>
                                          </p:spTgt>
                                        </p:tgtEl>
                                        <p:attrNameLst>
                                          <p:attrName>ppt_y</p:attrName>
                                        </p:attrNameLst>
                                      </p:cBhvr>
                                      <p:tavLst>
                                        <p:tav tm="0" fmla="#ppt_y-sin(pi*$)/3">
                                          <p:val>
                                            <p:fltVal val="0.5"/>
                                          </p:val>
                                        </p:tav>
                                        <p:tav tm="100000">
                                          <p:val>
                                            <p:fltVal val="1"/>
                                          </p:val>
                                        </p:tav>
                                      </p:tavLst>
                                    </p:anim>
                                    <p:anim calcmode="lin" valueType="num">
                                      <p:cBhvr>
                                        <p:cTn id="118" dur="664" tmFilter="0, 0; 0.125,0.2665; 0.25,0.4; 0.375,0.465; 0.5,0.5;  0.625,0.535; 0.75,0.6; 0.875,0.7335; 1,1">
                                          <p:stCondLst>
                                            <p:cond delay="664"/>
                                          </p:stCondLst>
                                        </p:cTn>
                                        <p:tgtEl>
                                          <p:spTgt spid="3">
                                            <p:txEl>
                                              <p:pRg st="6" end="6"/>
                                            </p:txEl>
                                          </p:spTgt>
                                        </p:tgtEl>
                                        <p:attrNameLst>
                                          <p:attrName>ppt_y</p:attrName>
                                        </p:attrNameLst>
                                      </p:cBhvr>
                                      <p:tavLst>
                                        <p:tav tm="0" fmla="#ppt_y-sin(pi*$)/9">
                                          <p:val>
                                            <p:fltVal val="0"/>
                                          </p:val>
                                        </p:tav>
                                        <p:tav tm="100000">
                                          <p:val>
                                            <p:fltVal val="1"/>
                                          </p:val>
                                        </p:tav>
                                      </p:tavLst>
                                    </p:anim>
                                    <p:anim calcmode="lin" valueType="num">
                                      <p:cBhvr>
                                        <p:cTn id="119" dur="332" tmFilter="0, 0; 0.125,0.2665; 0.25,0.4; 0.375,0.465; 0.5,0.5;  0.625,0.535; 0.75,0.6; 0.875,0.7335; 1,1">
                                          <p:stCondLst>
                                            <p:cond delay="1324"/>
                                          </p:stCondLst>
                                        </p:cTn>
                                        <p:tgtEl>
                                          <p:spTgt spid="3">
                                            <p:txEl>
                                              <p:pRg st="6" end="6"/>
                                            </p:txEl>
                                          </p:spTgt>
                                        </p:tgtEl>
                                        <p:attrNameLst>
                                          <p:attrName>ppt_y</p:attrName>
                                        </p:attrNameLst>
                                      </p:cBhvr>
                                      <p:tavLst>
                                        <p:tav tm="0" fmla="#ppt_y-sin(pi*$)/27">
                                          <p:val>
                                            <p:fltVal val="0"/>
                                          </p:val>
                                        </p:tav>
                                        <p:tav tm="100000">
                                          <p:val>
                                            <p:fltVal val="1"/>
                                          </p:val>
                                        </p:tav>
                                      </p:tavLst>
                                    </p:anim>
                                    <p:anim calcmode="lin" valueType="num">
                                      <p:cBhvr>
                                        <p:cTn id="120" dur="164" tmFilter="0, 0; 0.125,0.2665; 0.25,0.4; 0.375,0.465; 0.5,0.5;  0.625,0.535; 0.75,0.6; 0.875,0.7335; 1,1">
                                          <p:stCondLst>
                                            <p:cond delay="1656"/>
                                          </p:stCondLst>
                                        </p:cTn>
                                        <p:tgtEl>
                                          <p:spTgt spid="3">
                                            <p:txEl>
                                              <p:pRg st="6" end="6"/>
                                            </p:txEl>
                                          </p:spTgt>
                                        </p:tgtEl>
                                        <p:attrNameLst>
                                          <p:attrName>ppt_y</p:attrName>
                                        </p:attrNameLst>
                                      </p:cBhvr>
                                      <p:tavLst>
                                        <p:tav tm="0" fmla="#ppt_y-sin(pi*$)/81">
                                          <p:val>
                                            <p:fltVal val="0"/>
                                          </p:val>
                                        </p:tav>
                                        <p:tav tm="100000">
                                          <p:val>
                                            <p:fltVal val="1"/>
                                          </p:val>
                                        </p:tav>
                                      </p:tavLst>
                                    </p:anim>
                                    <p:animScale>
                                      <p:cBhvr>
                                        <p:cTn id="121" dur="26">
                                          <p:stCondLst>
                                            <p:cond delay="650"/>
                                          </p:stCondLst>
                                        </p:cTn>
                                        <p:tgtEl>
                                          <p:spTgt spid="3">
                                            <p:txEl>
                                              <p:pRg st="6" end="6"/>
                                            </p:txEl>
                                          </p:spTgt>
                                        </p:tgtEl>
                                      </p:cBhvr>
                                      <p:to x="100000" y="60000"/>
                                    </p:animScale>
                                    <p:animScale>
                                      <p:cBhvr>
                                        <p:cTn id="122" dur="166" decel="50000">
                                          <p:stCondLst>
                                            <p:cond delay="676"/>
                                          </p:stCondLst>
                                        </p:cTn>
                                        <p:tgtEl>
                                          <p:spTgt spid="3">
                                            <p:txEl>
                                              <p:pRg st="6" end="6"/>
                                            </p:txEl>
                                          </p:spTgt>
                                        </p:tgtEl>
                                      </p:cBhvr>
                                      <p:to x="100000" y="100000"/>
                                    </p:animScale>
                                    <p:animScale>
                                      <p:cBhvr>
                                        <p:cTn id="123" dur="26">
                                          <p:stCondLst>
                                            <p:cond delay="1312"/>
                                          </p:stCondLst>
                                        </p:cTn>
                                        <p:tgtEl>
                                          <p:spTgt spid="3">
                                            <p:txEl>
                                              <p:pRg st="6" end="6"/>
                                            </p:txEl>
                                          </p:spTgt>
                                        </p:tgtEl>
                                      </p:cBhvr>
                                      <p:to x="100000" y="80000"/>
                                    </p:animScale>
                                    <p:animScale>
                                      <p:cBhvr>
                                        <p:cTn id="124" dur="166" decel="50000">
                                          <p:stCondLst>
                                            <p:cond delay="1338"/>
                                          </p:stCondLst>
                                        </p:cTn>
                                        <p:tgtEl>
                                          <p:spTgt spid="3">
                                            <p:txEl>
                                              <p:pRg st="6" end="6"/>
                                            </p:txEl>
                                          </p:spTgt>
                                        </p:tgtEl>
                                      </p:cBhvr>
                                      <p:to x="100000" y="100000"/>
                                    </p:animScale>
                                    <p:animScale>
                                      <p:cBhvr>
                                        <p:cTn id="125" dur="26">
                                          <p:stCondLst>
                                            <p:cond delay="1642"/>
                                          </p:stCondLst>
                                        </p:cTn>
                                        <p:tgtEl>
                                          <p:spTgt spid="3">
                                            <p:txEl>
                                              <p:pRg st="6" end="6"/>
                                            </p:txEl>
                                          </p:spTgt>
                                        </p:tgtEl>
                                      </p:cBhvr>
                                      <p:to x="100000" y="90000"/>
                                    </p:animScale>
                                    <p:animScale>
                                      <p:cBhvr>
                                        <p:cTn id="126" dur="166" decel="50000">
                                          <p:stCondLst>
                                            <p:cond delay="1668"/>
                                          </p:stCondLst>
                                        </p:cTn>
                                        <p:tgtEl>
                                          <p:spTgt spid="3">
                                            <p:txEl>
                                              <p:pRg st="6" end="6"/>
                                            </p:txEl>
                                          </p:spTgt>
                                        </p:tgtEl>
                                      </p:cBhvr>
                                      <p:to x="100000" y="100000"/>
                                    </p:animScale>
                                    <p:animScale>
                                      <p:cBhvr>
                                        <p:cTn id="127" dur="26">
                                          <p:stCondLst>
                                            <p:cond delay="1808"/>
                                          </p:stCondLst>
                                        </p:cTn>
                                        <p:tgtEl>
                                          <p:spTgt spid="3">
                                            <p:txEl>
                                              <p:pRg st="6" end="6"/>
                                            </p:txEl>
                                          </p:spTgt>
                                        </p:tgtEl>
                                      </p:cBhvr>
                                      <p:to x="100000" y="95000"/>
                                    </p:animScale>
                                    <p:animScale>
                                      <p:cBhvr>
                                        <p:cTn id="128" dur="166" decel="50000">
                                          <p:stCondLst>
                                            <p:cond delay="1834"/>
                                          </p:stCondLst>
                                        </p:cTn>
                                        <p:tgtEl>
                                          <p:spTgt spid="3">
                                            <p:txEl>
                                              <p:pRg st="6" end="6"/>
                                            </p:txEl>
                                          </p:spTgt>
                                        </p:tgtEl>
                                      </p:cBhvr>
                                      <p:to x="100000" y="100000"/>
                                    </p:animScale>
                                  </p:childTnLst>
                                </p:cTn>
                              </p:par>
                            </p:childTnLst>
                          </p:cTn>
                        </p:par>
                      </p:childTnLst>
                    </p:cTn>
                  </p:par>
                  <p:par>
                    <p:cTn id="129" fill="hold">
                      <p:stCondLst>
                        <p:cond delay="indefinite"/>
                      </p:stCondLst>
                      <p:childTnLst>
                        <p:par>
                          <p:cTn id="130" fill="hold">
                            <p:stCondLst>
                              <p:cond delay="0"/>
                            </p:stCondLst>
                            <p:childTnLst>
                              <p:par>
                                <p:cTn id="131" presetID="26" presetClass="entr" presetSubtype="0" fill="hold" grpId="0" nodeType="clickEffect">
                                  <p:stCondLst>
                                    <p:cond delay="0"/>
                                  </p:stCondLst>
                                  <p:childTnLst>
                                    <p:set>
                                      <p:cBhvr>
                                        <p:cTn id="132" dur="1" fill="hold">
                                          <p:stCondLst>
                                            <p:cond delay="0"/>
                                          </p:stCondLst>
                                        </p:cTn>
                                        <p:tgtEl>
                                          <p:spTgt spid="3">
                                            <p:txEl>
                                              <p:pRg st="7" end="7"/>
                                            </p:txEl>
                                          </p:spTgt>
                                        </p:tgtEl>
                                        <p:attrNameLst>
                                          <p:attrName>style.visibility</p:attrName>
                                        </p:attrNameLst>
                                      </p:cBhvr>
                                      <p:to>
                                        <p:strVal val="visible"/>
                                      </p:to>
                                    </p:set>
                                    <p:animEffect transition="in" filter="wipe(down)">
                                      <p:cBhvr>
                                        <p:cTn id="133" dur="580">
                                          <p:stCondLst>
                                            <p:cond delay="0"/>
                                          </p:stCondLst>
                                        </p:cTn>
                                        <p:tgtEl>
                                          <p:spTgt spid="3">
                                            <p:txEl>
                                              <p:pRg st="7" end="7"/>
                                            </p:txEl>
                                          </p:spTgt>
                                        </p:tgtEl>
                                      </p:cBhvr>
                                    </p:animEffect>
                                    <p:anim calcmode="lin" valueType="num">
                                      <p:cBhvr>
                                        <p:cTn id="134" dur="1822" tmFilter="0,0; 0.14,0.36; 0.43,0.73; 0.71,0.91; 1.0,1.0">
                                          <p:stCondLst>
                                            <p:cond delay="0"/>
                                          </p:stCondLst>
                                        </p:cTn>
                                        <p:tgtEl>
                                          <p:spTgt spid="3">
                                            <p:txEl>
                                              <p:pRg st="7" end="7"/>
                                            </p:txEl>
                                          </p:spTgt>
                                        </p:tgtEl>
                                        <p:attrNameLst>
                                          <p:attrName>ppt_x</p:attrName>
                                        </p:attrNameLst>
                                      </p:cBhvr>
                                      <p:tavLst>
                                        <p:tav tm="0">
                                          <p:val>
                                            <p:strVal val="#ppt_x-0.25"/>
                                          </p:val>
                                        </p:tav>
                                        <p:tav tm="100000">
                                          <p:val>
                                            <p:strVal val="#ppt_x"/>
                                          </p:val>
                                        </p:tav>
                                      </p:tavLst>
                                    </p:anim>
                                    <p:anim calcmode="lin" valueType="num">
                                      <p:cBhvr>
                                        <p:cTn id="135" dur="664" tmFilter="0.0,0.0; 0.25,0.07; 0.50,0.2; 0.75,0.467; 1.0,1.0">
                                          <p:stCondLst>
                                            <p:cond delay="0"/>
                                          </p:stCondLst>
                                        </p:cTn>
                                        <p:tgtEl>
                                          <p:spTgt spid="3">
                                            <p:txEl>
                                              <p:pRg st="7" end="7"/>
                                            </p:txEl>
                                          </p:spTgt>
                                        </p:tgtEl>
                                        <p:attrNameLst>
                                          <p:attrName>ppt_y</p:attrName>
                                        </p:attrNameLst>
                                      </p:cBhvr>
                                      <p:tavLst>
                                        <p:tav tm="0" fmla="#ppt_y-sin(pi*$)/3">
                                          <p:val>
                                            <p:fltVal val="0.5"/>
                                          </p:val>
                                        </p:tav>
                                        <p:tav tm="100000">
                                          <p:val>
                                            <p:fltVal val="1"/>
                                          </p:val>
                                        </p:tav>
                                      </p:tavLst>
                                    </p:anim>
                                    <p:anim calcmode="lin" valueType="num">
                                      <p:cBhvr>
                                        <p:cTn id="136" dur="664" tmFilter="0, 0; 0.125,0.2665; 0.25,0.4; 0.375,0.465; 0.5,0.5;  0.625,0.535; 0.75,0.6; 0.875,0.7335; 1,1">
                                          <p:stCondLst>
                                            <p:cond delay="664"/>
                                          </p:stCondLst>
                                        </p:cTn>
                                        <p:tgtEl>
                                          <p:spTgt spid="3">
                                            <p:txEl>
                                              <p:pRg st="7" end="7"/>
                                            </p:txEl>
                                          </p:spTgt>
                                        </p:tgtEl>
                                        <p:attrNameLst>
                                          <p:attrName>ppt_y</p:attrName>
                                        </p:attrNameLst>
                                      </p:cBhvr>
                                      <p:tavLst>
                                        <p:tav tm="0" fmla="#ppt_y-sin(pi*$)/9">
                                          <p:val>
                                            <p:fltVal val="0"/>
                                          </p:val>
                                        </p:tav>
                                        <p:tav tm="100000">
                                          <p:val>
                                            <p:fltVal val="1"/>
                                          </p:val>
                                        </p:tav>
                                      </p:tavLst>
                                    </p:anim>
                                    <p:anim calcmode="lin" valueType="num">
                                      <p:cBhvr>
                                        <p:cTn id="137" dur="332" tmFilter="0, 0; 0.125,0.2665; 0.25,0.4; 0.375,0.465; 0.5,0.5;  0.625,0.535; 0.75,0.6; 0.875,0.7335; 1,1">
                                          <p:stCondLst>
                                            <p:cond delay="1324"/>
                                          </p:stCondLst>
                                        </p:cTn>
                                        <p:tgtEl>
                                          <p:spTgt spid="3">
                                            <p:txEl>
                                              <p:pRg st="7" end="7"/>
                                            </p:txEl>
                                          </p:spTgt>
                                        </p:tgtEl>
                                        <p:attrNameLst>
                                          <p:attrName>ppt_y</p:attrName>
                                        </p:attrNameLst>
                                      </p:cBhvr>
                                      <p:tavLst>
                                        <p:tav tm="0" fmla="#ppt_y-sin(pi*$)/27">
                                          <p:val>
                                            <p:fltVal val="0"/>
                                          </p:val>
                                        </p:tav>
                                        <p:tav tm="100000">
                                          <p:val>
                                            <p:fltVal val="1"/>
                                          </p:val>
                                        </p:tav>
                                      </p:tavLst>
                                    </p:anim>
                                    <p:anim calcmode="lin" valueType="num">
                                      <p:cBhvr>
                                        <p:cTn id="138" dur="164" tmFilter="0, 0; 0.125,0.2665; 0.25,0.4; 0.375,0.465; 0.5,0.5;  0.625,0.535; 0.75,0.6; 0.875,0.7335; 1,1">
                                          <p:stCondLst>
                                            <p:cond delay="1656"/>
                                          </p:stCondLst>
                                        </p:cTn>
                                        <p:tgtEl>
                                          <p:spTgt spid="3">
                                            <p:txEl>
                                              <p:pRg st="7" end="7"/>
                                            </p:txEl>
                                          </p:spTgt>
                                        </p:tgtEl>
                                        <p:attrNameLst>
                                          <p:attrName>ppt_y</p:attrName>
                                        </p:attrNameLst>
                                      </p:cBhvr>
                                      <p:tavLst>
                                        <p:tav tm="0" fmla="#ppt_y-sin(pi*$)/81">
                                          <p:val>
                                            <p:fltVal val="0"/>
                                          </p:val>
                                        </p:tav>
                                        <p:tav tm="100000">
                                          <p:val>
                                            <p:fltVal val="1"/>
                                          </p:val>
                                        </p:tav>
                                      </p:tavLst>
                                    </p:anim>
                                    <p:animScale>
                                      <p:cBhvr>
                                        <p:cTn id="139" dur="26">
                                          <p:stCondLst>
                                            <p:cond delay="650"/>
                                          </p:stCondLst>
                                        </p:cTn>
                                        <p:tgtEl>
                                          <p:spTgt spid="3">
                                            <p:txEl>
                                              <p:pRg st="7" end="7"/>
                                            </p:txEl>
                                          </p:spTgt>
                                        </p:tgtEl>
                                      </p:cBhvr>
                                      <p:to x="100000" y="60000"/>
                                    </p:animScale>
                                    <p:animScale>
                                      <p:cBhvr>
                                        <p:cTn id="140" dur="166" decel="50000">
                                          <p:stCondLst>
                                            <p:cond delay="676"/>
                                          </p:stCondLst>
                                        </p:cTn>
                                        <p:tgtEl>
                                          <p:spTgt spid="3">
                                            <p:txEl>
                                              <p:pRg st="7" end="7"/>
                                            </p:txEl>
                                          </p:spTgt>
                                        </p:tgtEl>
                                      </p:cBhvr>
                                      <p:to x="100000" y="100000"/>
                                    </p:animScale>
                                    <p:animScale>
                                      <p:cBhvr>
                                        <p:cTn id="141" dur="26">
                                          <p:stCondLst>
                                            <p:cond delay="1312"/>
                                          </p:stCondLst>
                                        </p:cTn>
                                        <p:tgtEl>
                                          <p:spTgt spid="3">
                                            <p:txEl>
                                              <p:pRg st="7" end="7"/>
                                            </p:txEl>
                                          </p:spTgt>
                                        </p:tgtEl>
                                      </p:cBhvr>
                                      <p:to x="100000" y="80000"/>
                                    </p:animScale>
                                    <p:animScale>
                                      <p:cBhvr>
                                        <p:cTn id="142" dur="166" decel="50000">
                                          <p:stCondLst>
                                            <p:cond delay="1338"/>
                                          </p:stCondLst>
                                        </p:cTn>
                                        <p:tgtEl>
                                          <p:spTgt spid="3">
                                            <p:txEl>
                                              <p:pRg st="7" end="7"/>
                                            </p:txEl>
                                          </p:spTgt>
                                        </p:tgtEl>
                                      </p:cBhvr>
                                      <p:to x="100000" y="100000"/>
                                    </p:animScale>
                                    <p:animScale>
                                      <p:cBhvr>
                                        <p:cTn id="143" dur="26">
                                          <p:stCondLst>
                                            <p:cond delay="1642"/>
                                          </p:stCondLst>
                                        </p:cTn>
                                        <p:tgtEl>
                                          <p:spTgt spid="3">
                                            <p:txEl>
                                              <p:pRg st="7" end="7"/>
                                            </p:txEl>
                                          </p:spTgt>
                                        </p:tgtEl>
                                      </p:cBhvr>
                                      <p:to x="100000" y="90000"/>
                                    </p:animScale>
                                    <p:animScale>
                                      <p:cBhvr>
                                        <p:cTn id="144" dur="166" decel="50000">
                                          <p:stCondLst>
                                            <p:cond delay="1668"/>
                                          </p:stCondLst>
                                        </p:cTn>
                                        <p:tgtEl>
                                          <p:spTgt spid="3">
                                            <p:txEl>
                                              <p:pRg st="7" end="7"/>
                                            </p:txEl>
                                          </p:spTgt>
                                        </p:tgtEl>
                                      </p:cBhvr>
                                      <p:to x="100000" y="100000"/>
                                    </p:animScale>
                                    <p:animScale>
                                      <p:cBhvr>
                                        <p:cTn id="145" dur="26">
                                          <p:stCondLst>
                                            <p:cond delay="1808"/>
                                          </p:stCondLst>
                                        </p:cTn>
                                        <p:tgtEl>
                                          <p:spTgt spid="3">
                                            <p:txEl>
                                              <p:pRg st="7" end="7"/>
                                            </p:txEl>
                                          </p:spTgt>
                                        </p:tgtEl>
                                      </p:cBhvr>
                                      <p:to x="100000" y="95000"/>
                                    </p:animScale>
                                    <p:animScale>
                                      <p:cBhvr>
                                        <p:cTn id="146" dur="166" decel="50000">
                                          <p:stCondLst>
                                            <p:cond delay="1834"/>
                                          </p:stCondLst>
                                        </p:cTn>
                                        <p:tgtEl>
                                          <p:spTgt spid="3">
                                            <p:txEl>
                                              <p:pRg st="7" end="7"/>
                                            </p:txEl>
                                          </p:spTgt>
                                        </p:tgtEl>
                                      </p:cBhvr>
                                      <p:to x="100000" y="100000"/>
                                    </p:animScale>
                                  </p:childTnLst>
                                </p:cTn>
                              </p:par>
                            </p:childTnLst>
                          </p:cTn>
                        </p:par>
                      </p:childTnLst>
                    </p:cTn>
                  </p:par>
                  <p:par>
                    <p:cTn id="147" fill="hold">
                      <p:stCondLst>
                        <p:cond delay="indefinite"/>
                      </p:stCondLst>
                      <p:childTnLst>
                        <p:par>
                          <p:cTn id="148" fill="hold">
                            <p:stCondLst>
                              <p:cond delay="0"/>
                            </p:stCondLst>
                            <p:childTnLst>
                              <p:par>
                                <p:cTn id="149" presetID="26" presetClass="entr" presetSubtype="0" fill="hold" grpId="0" nodeType="clickEffect">
                                  <p:stCondLst>
                                    <p:cond delay="0"/>
                                  </p:stCondLst>
                                  <p:childTnLst>
                                    <p:set>
                                      <p:cBhvr>
                                        <p:cTn id="150" dur="1" fill="hold">
                                          <p:stCondLst>
                                            <p:cond delay="0"/>
                                          </p:stCondLst>
                                        </p:cTn>
                                        <p:tgtEl>
                                          <p:spTgt spid="3">
                                            <p:txEl>
                                              <p:pRg st="8" end="8"/>
                                            </p:txEl>
                                          </p:spTgt>
                                        </p:tgtEl>
                                        <p:attrNameLst>
                                          <p:attrName>style.visibility</p:attrName>
                                        </p:attrNameLst>
                                      </p:cBhvr>
                                      <p:to>
                                        <p:strVal val="visible"/>
                                      </p:to>
                                    </p:set>
                                    <p:animEffect transition="in" filter="wipe(down)">
                                      <p:cBhvr>
                                        <p:cTn id="151" dur="580">
                                          <p:stCondLst>
                                            <p:cond delay="0"/>
                                          </p:stCondLst>
                                        </p:cTn>
                                        <p:tgtEl>
                                          <p:spTgt spid="3">
                                            <p:txEl>
                                              <p:pRg st="8" end="8"/>
                                            </p:txEl>
                                          </p:spTgt>
                                        </p:tgtEl>
                                      </p:cBhvr>
                                    </p:animEffect>
                                    <p:anim calcmode="lin" valueType="num">
                                      <p:cBhvr>
                                        <p:cTn id="152" dur="1822" tmFilter="0,0; 0.14,0.36; 0.43,0.73; 0.71,0.91; 1.0,1.0">
                                          <p:stCondLst>
                                            <p:cond delay="0"/>
                                          </p:stCondLst>
                                        </p:cTn>
                                        <p:tgtEl>
                                          <p:spTgt spid="3">
                                            <p:txEl>
                                              <p:pRg st="8" end="8"/>
                                            </p:txEl>
                                          </p:spTgt>
                                        </p:tgtEl>
                                        <p:attrNameLst>
                                          <p:attrName>ppt_x</p:attrName>
                                        </p:attrNameLst>
                                      </p:cBhvr>
                                      <p:tavLst>
                                        <p:tav tm="0">
                                          <p:val>
                                            <p:strVal val="#ppt_x-0.25"/>
                                          </p:val>
                                        </p:tav>
                                        <p:tav tm="100000">
                                          <p:val>
                                            <p:strVal val="#ppt_x"/>
                                          </p:val>
                                        </p:tav>
                                      </p:tavLst>
                                    </p:anim>
                                    <p:anim calcmode="lin" valueType="num">
                                      <p:cBhvr>
                                        <p:cTn id="153" dur="664" tmFilter="0.0,0.0; 0.25,0.07; 0.50,0.2; 0.75,0.467; 1.0,1.0">
                                          <p:stCondLst>
                                            <p:cond delay="0"/>
                                          </p:stCondLst>
                                        </p:cTn>
                                        <p:tgtEl>
                                          <p:spTgt spid="3">
                                            <p:txEl>
                                              <p:pRg st="8" end="8"/>
                                            </p:txEl>
                                          </p:spTgt>
                                        </p:tgtEl>
                                        <p:attrNameLst>
                                          <p:attrName>ppt_y</p:attrName>
                                        </p:attrNameLst>
                                      </p:cBhvr>
                                      <p:tavLst>
                                        <p:tav tm="0" fmla="#ppt_y-sin(pi*$)/3">
                                          <p:val>
                                            <p:fltVal val="0.5"/>
                                          </p:val>
                                        </p:tav>
                                        <p:tav tm="100000">
                                          <p:val>
                                            <p:fltVal val="1"/>
                                          </p:val>
                                        </p:tav>
                                      </p:tavLst>
                                    </p:anim>
                                    <p:anim calcmode="lin" valueType="num">
                                      <p:cBhvr>
                                        <p:cTn id="154" dur="664" tmFilter="0, 0; 0.125,0.2665; 0.25,0.4; 0.375,0.465; 0.5,0.5;  0.625,0.535; 0.75,0.6; 0.875,0.7335; 1,1">
                                          <p:stCondLst>
                                            <p:cond delay="664"/>
                                          </p:stCondLst>
                                        </p:cTn>
                                        <p:tgtEl>
                                          <p:spTgt spid="3">
                                            <p:txEl>
                                              <p:pRg st="8" end="8"/>
                                            </p:txEl>
                                          </p:spTgt>
                                        </p:tgtEl>
                                        <p:attrNameLst>
                                          <p:attrName>ppt_y</p:attrName>
                                        </p:attrNameLst>
                                      </p:cBhvr>
                                      <p:tavLst>
                                        <p:tav tm="0" fmla="#ppt_y-sin(pi*$)/9">
                                          <p:val>
                                            <p:fltVal val="0"/>
                                          </p:val>
                                        </p:tav>
                                        <p:tav tm="100000">
                                          <p:val>
                                            <p:fltVal val="1"/>
                                          </p:val>
                                        </p:tav>
                                      </p:tavLst>
                                    </p:anim>
                                    <p:anim calcmode="lin" valueType="num">
                                      <p:cBhvr>
                                        <p:cTn id="155" dur="332" tmFilter="0, 0; 0.125,0.2665; 0.25,0.4; 0.375,0.465; 0.5,0.5;  0.625,0.535; 0.75,0.6; 0.875,0.7335; 1,1">
                                          <p:stCondLst>
                                            <p:cond delay="1324"/>
                                          </p:stCondLst>
                                        </p:cTn>
                                        <p:tgtEl>
                                          <p:spTgt spid="3">
                                            <p:txEl>
                                              <p:pRg st="8" end="8"/>
                                            </p:txEl>
                                          </p:spTgt>
                                        </p:tgtEl>
                                        <p:attrNameLst>
                                          <p:attrName>ppt_y</p:attrName>
                                        </p:attrNameLst>
                                      </p:cBhvr>
                                      <p:tavLst>
                                        <p:tav tm="0" fmla="#ppt_y-sin(pi*$)/27">
                                          <p:val>
                                            <p:fltVal val="0"/>
                                          </p:val>
                                        </p:tav>
                                        <p:tav tm="100000">
                                          <p:val>
                                            <p:fltVal val="1"/>
                                          </p:val>
                                        </p:tav>
                                      </p:tavLst>
                                    </p:anim>
                                    <p:anim calcmode="lin" valueType="num">
                                      <p:cBhvr>
                                        <p:cTn id="156" dur="164" tmFilter="0, 0; 0.125,0.2665; 0.25,0.4; 0.375,0.465; 0.5,0.5;  0.625,0.535; 0.75,0.6; 0.875,0.7335; 1,1">
                                          <p:stCondLst>
                                            <p:cond delay="1656"/>
                                          </p:stCondLst>
                                        </p:cTn>
                                        <p:tgtEl>
                                          <p:spTgt spid="3">
                                            <p:txEl>
                                              <p:pRg st="8" end="8"/>
                                            </p:txEl>
                                          </p:spTgt>
                                        </p:tgtEl>
                                        <p:attrNameLst>
                                          <p:attrName>ppt_y</p:attrName>
                                        </p:attrNameLst>
                                      </p:cBhvr>
                                      <p:tavLst>
                                        <p:tav tm="0" fmla="#ppt_y-sin(pi*$)/81">
                                          <p:val>
                                            <p:fltVal val="0"/>
                                          </p:val>
                                        </p:tav>
                                        <p:tav tm="100000">
                                          <p:val>
                                            <p:fltVal val="1"/>
                                          </p:val>
                                        </p:tav>
                                      </p:tavLst>
                                    </p:anim>
                                    <p:animScale>
                                      <p:cBhvr>
                                        <p:cTn id="157" dur="26">
                                          <p:stCondLst>
                                            <p:cond delay="650"/>
                                          </p:stCondLst>
                                        </p:cTn>
                                        <p:tgtEl>
                                          <p:spTgt spid="3">
                                            <p:txEl>
                                              <p:pRg st="8" end="8"/>
                                            </p:txEl>
                                          </p:spTgt>
                                        </p:tgtEl>
                                      </p:cBhvr>
                                      <p:to x="100000" y="60000"/>
                                    </p:animScale>
                                    <p:animScale>
                                      <p:cBhvr>
                                        <p:cTn id="158" dur="166" decel="50000">
                                          <p:stCondLst>
                                            <p:cond delay="676"/>
                                          </p:stCondLst>
                                        </p:cTn>
                                        <p:tgtEl>
                                          <p:spTgt spid="3">
                                            <p:txEl>
                                              <p:pRg st="8" end="8"/>
                                            </p:txEl>
                                          </p:spTgt>
                                        </p:tgtEl>
                                      </p:cBhvr>
                                      <p:to x="100000" y="100000"/>
                                    </p:animScale>
                                    <p:animScale>
                                      <p:cBhvr>
                                        <p:cTn id="159" dur="26">
                                          <p:stCondLst>
                                            <p:cond delay="1312"/>
                                          </p:stCondLst>
                                        </p:cTn>
                                        <p:tgtEl>
                                          <p:spTgt spid="3">
                                            <p:txEl>
                                              <p:pRg st="8" end="8"/>
                                            </p:txEl>
                                          </p:spTgt>
                                        </p:tgtEl>
                                      </p:cBhvr>
                                      <p:to x="100000" y="80000"/>
                                    </p:animScale>
                                    <p:animScale>
                                      <p:cBhvr>
                                        <p:cTn id="160" dur="166" decel="50000">
                                          <p:stCondLst>
                                            <p:cond delay="1338"/>
                                          </p:stCondLst>
                                        </p:cTn>
                                        <p:tgtEl>
                                          <p:spTgt spid="3">
                                            <p:txEl>
                                              <p:pRg st="8" end="8"/>
                                            </p:txEl>
                                          </p:spTgt>
                                        </p:tgtEl>
                                      </p:cBhvr>
                                      <p:to x="100000" y="100000"/>
                                    </p:animScale>
                                    <p:animScale>
                                      <p:cBhvr>
                                        <p:cTn id="161" dur="26">
                                          <p:stCondLst>
                                            <p:cond delay="1642"/>
                                          </p:stCondLst>
                                        </p:cTn>
                                        <p:tgtEl>
                                          <p:spTgt spid="3">
                                            <p:txEl>
                                              <p:pRg st="8" end="8"/>
                                            </p:txEl>
                                          </p:spTgt>
                                        </p:tgtEl>
                                      </p:cBhvr>
                                      <p:to x="100000" y="90000"/>
                                    </p:animScale>
                                    <p:animScale>
                                      <p:cBhvr>
                                        <p:cTn id="162" dur="166" decel="50000">
                                          <p:stCondLst>
                                            <p:cond delay="1668"/>
                                          </p:stCondLst>
                                        </p:cTn>
                                        <p:tgtEl>
                                          <p:spTgt spid="3">
                                            <p:txEl>
                                              <p:pRg st="8" end="8"/>
                                            </p:txEl>
                                          </p:spTgt>
                                        </p:tgtEl>
                                      </p:cBhvr>
                                      <p:to x="100000" y="100000"/>
                                    </p:animScale>
                                    <p:animScale>
                                      <p:cBhvr>
                                        <p:cTn id="163" dur="26">
                                          <p:stCondLst>
                                            <p:cond delay="1808"/>
                                          </p:stCondLst>
                                        </p:cTn>
                                        <p:tgtEl>
                                          <p:spTgt spid="3">
                                            <p:txEl>
                                              <p:pRg st="8" end="8"/>
                                            </p:txEl>
                                          </p:spTgt>
                                        </p:tgtEl>
                                      </p:cBhvr>
                                      <p:to x="100000" y="95000"/>
                                    </p:animScale>
                                    <p:animScale>
                                      <p:cBhvr>
                                        <p:cTn id="164" dur="166" decel="50000">
                                          <p:stCondLst>
                                            <p:cond delay="1834"/>
                                          </p:stCondLst>
                                        </p:cTn>
                                        <p:tgtEl>
                                          <p:spTgt spid="3">
                                            <p:txEl>
                                              <p:pRg st="8" end="8"/>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coherence</a:t>
            </a:r>
            <a:endParaRPr lang="en-GB" dirty="0"/>
          </a:p>
        </p:txBody>
      </p:sp>
      <p:sp>
        <p:nvSpPr>
          <p:cNvPr id="3" name="Content Placeholder 2"/>
          <p:cNvSpPr>
            <a:spLocks noGrp="1"/>
          </p:cNvSpPr>
          <p:nvPr>
            <p:ph idx="1"/>
          </p:nvPr>
        </p:nvSpPr>
        <p:spPr/>
        <p:txBody>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Your scholarship and research competence will be questioned if any of the </a:t>
            </a:r>
            <a:r>
              <a:rPr lang="en-GB" dirty="0" smtClean="0">
                <a:latin typeface="Calibri" panose="020F0502020204030204" pitchFamily="34" charset="0"/>
                <a:ea typeface="Calibri" panose="020F0502020204030204" pitchFamily="34" charset="0"/>
                <a:cs typeface="Times New Roman" panose="02020603050405020304" pitchFamily="18" charset="0"/>
              </a:rPr>
              <a:t>previous slide </a:t>
            </a:r>
            <a:r>
              <a:rPr lang="en-GB" dirty="0">
                <a:latin typeface="Calibri" panose="020F0502020204030204" pitchFamily="34" charset="0"/>
                <a:ea typeface="Calibri" panose="020F0502020204030204" pitchFamily="34" charset="0"/>
                <a:cs typeface="Times New Roman" panose="02020603050405020304" pitchFamily="18" charset="0"/>
              </a:rPr>
              <a:t>applies to your proposal. </a:t>
            </a:r>
          </a:p>
          <a:p>
            <a:pPr>
              <a:lnSpc>
                <a:spcPct val="107000"/>
              </a:lnSpc>
              <a:spcAft>
                <a:spcPts val="800"/>
              </a:spcAft>
            </a:pP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There are different ways to organise your literature review. Make use of subheadings to bring order and coherence to your review. For example, having established the importance of your research area and its current state of development, you may devote several subsections on related issues as: theoretical models, measuring instruments, etc. </a:t>
            </a:r>
          </a:p>
          <a:p>
            <a:endParaRPr lang="en-GB" dirty="0"/>
          </a:p>
        </p:txBody>
      </p:sp>
    </p:spTree>
    <p:extLst>
      <p:ext uri="{BB962C8B-B14F-4D97-AF65-F5344CB8AC3E}">
        <p14:creationId xmlns:p14="http://schemas.microsoft.com/office/powerpoint/2010/main" val="2619493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panose="020F0502020204030204" pitchFamily="34" charset="0"/>
                <a:ea typeface="Calibri" panose="020F0502020204030204" pitchFamily="34" charset="0"/>
                <a:cs typeface="Times New Roman" panose="02020603050405020304" pitchFamily="18" charset="0"/>
              </a:rPr>
              <a:t>1.4.4 Methods: </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p:cNvSpPr>
            <a:spLocks noGrp="1"/>
          </p:cNvSpPr>
          <p:nvPr>
            <p:ph idx="1"/>
          </p:nvPr>
        </p:nvSpPr>
        <p:spPr/>
        <p:txBody>
          <a:bodyPr>
            <a:normAutofit lnSpcReduction="10000"/>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The Method section is very important because it tells your lecturer how you plan to tackle your research problem. It will provide your work plan and describe the activities necessary for the completion of your project. </a:t>
            </a:r>
          </a:p>
          <a:p>
            <a:pPr>
              <a:lnSpc>
                <a:spcPct val="107000"/>
              </a:lnSpc>
              <a:spcAft>
                <a:spcPts val="800"/>
              </a:spcAft>
            </a:pP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The guiding principle for writing the Method section is that it should contain sufficient information for the reader to determine whether methodology is sound. Some even argue that a good proposal should contain sufficient details for another qualified researcher to implement the study.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You need to demonstrate your knowledge of alternative methods and make the case that your approach is the most appropriate and most valid way to address your research question (methodological review). </a:t>
            </a:r>
          </a:p>
          <a:p>
            <a:endParaRPr lang="en-GB" dirty="0"/>
          </a:p>
        </p:txBody>
      </p:sp>
    </p:spTree>
    <p:extLst>
      <p:ext uri="{BB962C8B-B14F-4D97-AF65-F5344CB8AC3E}">
        <p14:creationId xmlns:p14="http://schemas.microsoft.com/office/powerpoint/2010/main" val="1418867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panose="020F0502020204030204" pitchFamily="34" charset="0"/>
                <a:ea typeface="Calibri" panose="020F0502020204030204" pitchFamily="34" charset="0"/>
                <a:cs typeface="Times New Roman" panose="02020603050405020304" pitchFamily="18" charset="0"/>
              </a:rPr>
              <a:t>1.4.5 Results: </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p:cNvSpPr>
            <a:spLocks noGrp="1"/>
          </p:cNvSpPr>
          <p:nvPr>
            <p:ph idx="1"/>
          </p:nvPr>
        </p:nvSpPr>
        <p:spPr/>
        <p:txBody>
          <a:bodyPr/>
          <a:lstStyle/>
          <a:p>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Obviously, you do not have results at the proposal stage. However, you need to have some idea about what kind of data you will be collecting, and what statistical procedures will be used in order to answer your research question or test </a:t>
            </a:r>
            <a:r>
              <a:rPr lang="en-GB" dirty="0" smtClean="0">
                <a:solidFill>
                  <a:srgbClr val="FFFF00"/>
                </a:solidFill>
                <a:latin typeface="Calibri" panose="020F0502020204030204" pitchFamily="34" charset="0"/>
                <a:ea typeface="Calibri" panose="020F0502020204030204" pitchFamily="34" charset="0"/>
                <a:cs typeface="Times New Roman" panose="02020603050405020304" pitchFamily="18" charset="0"/>
              </a:rPr>
              <a:t>your hypothesis/objectives. </a:t>
            </a:r>
          </a:p>
          <a:p>
            <a:r>
              <a:rPr lang="en-GB" dirty="0" smtClean="0">
                <a:latin typeface="Calibri" panose="020F0502020204030204" pitchFamily="34" charset="0"/>
                <a:ea typeface="Calibri" panose="020F0502020204030204" pitchFamily="34" charset="0"/>
                <a:cs typeface="Times New Roman" panose="02020603050405020304" pitchFamily="18" charset="0"/>
              </a:rPr>
              <a:t>Note the type of data so that you can propose forms of presenting/analysing the data</a:t>
            </a:r>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133291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19993" y="764373"/>
            <a:ext cx="9486207" cy="1293028"/>
          </a:xfrm>
        </p:spPr>
        <p:txBody>
          <a:bodyPr>
            <a:normAutofit fontScale="90000"/>
          </a:bodyPr>
          <a:lstStyle/>
          <a:p>
            <a:r>
              <a:rPr lang="en-GB" dirty="0">
                <a:latin typeface="Calibri" panose="020F0502020204030204" pitchFamily="34" charset="0"/>
                <a:ea typeface="Calibri" panose="020F0502020204030204" pitchFamily="34" charset="0"/>
                <a:cs typeface="Times New Roman" panose="02020603050405020304" pitchFamily="18" charset="0"/>
              </a:rPr>
              <a:t>1.4.6 </a:t>
            </a:r>
            <a:r>
              <a:rPr lang="en-GB" dirty="0" smtClean="0">
                <a:latin typeface="Calibri" panose="020F0502020204030204" pitchFamily="34" charset="0"/>
                <a:ea typeface="Calibri" panose="020F0502020204030204" pitchFamily="34" charset="0"/>
                <a:cs typeface="Times New Roman" panose="02020603050405020304" pitchFamily="18" charset="0"/>
              </a:rPr>
              <a:t>Evaluation, discussion or analysis: </a:t>
            </a:r>
            <a:r>
              <a:rPr lang="en-GB" dirty="0">
                <a:latin typeface="Calibri" panose="020F0502020204030204" pitchFamily="34" charset="0"/>
                <a:ea typeface="Calibri" panose="020F0502020204030204" pitchFamily="34" charset="0"/>
                <a:cs typeface="Times New Roman" panose="02020603050405020304" pitchFamily="18" charset="0"/>
              </a:rPr>
              <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p:cNvSpPr>
            <a:spLocks noGrp="1"/>
          </p:cNvSpPr>
          <p:nvPr>
            <p:ph idx="1"/>
          </p:nvPr>
        </p:nvSpPr>
        <p:spPr/>
        <p:txBody>
          <a:bodyPr/>
          <a:lstStyle/>
          <a:p>
            <a:r>
              <a:rPr lang="en-GB" dirty="0">
                <a:latin typeface="Calibri" panose="020F0502020204030204" pitchFamily="34" charset="0"/>
                <a:ea typeface="Calibri" panose="020F0502020204030204" pitchFamily="34" charset="0"/>
                <a:cs typeface="Times New Roman" panose="02020603050405020304" pitchFamily="18" charset="0"/>
              </a:rPr>
              <a:t>It is important to convince your reader of the potential impact of your proposed research. You need to communicate a sense of enthusiasm and confidence without exaggerating the merits of your proposal. That is why you also need to mention the limitations and weaknesses of the proposed research, which may be justified by time and financial constraints as well as by the early developmental stage of your research area. </a:t>
            </a:r>
          </a:p>
          <a:p>
            <a:endParaRPr lang="en-GB" dirty="0"/>
          </a:p>
        </p:txBody>
      </p:sp>
      <p:pic>
        <p:nvPicPr>
          <p:cNvPr id="4" name="Picture 3"/>
          <p:cNvPicPr>
            <a:picLocks noChangeAspect="1"/>
          </p:cNvPicPr>
          <p:nvPr/>
        </p:nvPicPr>
        <p:blipFill>
          <a:blip r:embed="rId2"/>
          <a:stretch>
            <a:fillRect/>
          </a:stretch>
        </p:blipFill>
        <p:spPr>
          <a:xfrm>
            <a:off x="3591097" y="4017293"/>
            <a:ext cx="4778779" cy="2338551"/>
          </a:xfrm>
          <a:prstGeom prst="rect">
            <a:avLst/>
          </a:prstGeom>
        </p:spPr>
      </p:pic>
    </p:spTree>
    <p:extLst>
      <p:ext uri="{BB962C8B-B14F-4D97-AF65-F5344CB8AC3E}">
        <p14:creationId xmlns:p14="http://schemas.microsoft.com/office/powerpoint/2010/main" val="241411332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panose="020F0502020204030204" pitchFamily="34" charset="0"/>
                <a:ea typeface="Calibri" panose="020F0502020204030204" pitchFamily="34" charset="0"/>
                <a:cs typeface="Times New Roman" panose="02020603050405020304" pitchFamily="18" charset="0"/>
              </a:rPr>
              <a:t>Timetable</a:t>
            </a:r>
            <a:endParaRPr lang="en-GB" dirty="0"/>
          </a:p>
        </p:txBody>
      </p:sp>
      <p:sp>
        <p:nvSpPr>
          <p:cNvPr id="3" name="Content Placeholder 2"/>
          <p:cNvSpPr>
            <a:spLocks noGrp="1"/>
          </p:cNvSpPr>
          <p:nvPr>
            <p:ph idx="1"/>
          </p:nvPr>
        </p:nvSpPr>
        <p:spPr/>
        <p:txBody>
          <a:bodyPr/>
          <a:lstStyle/>
          <a:p>
            <a:r>
              <a:rPr lang="en-GB" dirty="0">
                <a:latin typeface="Calibri" panose="020F0502020204030204" pitchFamily="34" charset="0"/>
                <a:ea typeface="Calibri" panose="020F0502020204030204" pitchFamily="34" charset="0"/>
                <a:cs typeface="Times New Roman" panose="02020603050405020304" pitchFamily="18" charset="0"/>
              </a:rPr>
              <a:t>You should include a Timetable e.g. Gantt chart</a:t>
            </a:r>
          </a:p>
          <a:p>
            <a:endParaRPr lang="en-GB" dirty="0"/>
          </a:p>
        </p:txBody>
      </p:sp>
      <p:pic>
        <p:nvPicPr>
          <p:cNvPr id="4" name="Picture 3"/>
          <p:cNvPicPr>
            <a:picLocks noChangeAspect="1"/>
          </p:cNvPicPr>
          <p:nvPr/>
        </p:nvPicPr>
        <p:blipFill>
          <a:blip r:embed="rId2"/>
          <a:stretch>
            <a:fillRect/>
          </a:stretch>
        </p:blipFill>
        <p:spPr>
          <a:xfrm>
            <a:off x="1511847" y="2903483"/>
            <a:ext cx="8096250" cy="3657600"/>
          </a:xfrm>
          <a:prstGeom prst="rect">
            <a:avLst/>
          </a:prstGeom>
        </p:spPr>
      </p:pic>
    </p:spTree>
    <p:extLst>
      <p:ext uri="{BB962C8B-B14F-4D97-AF65-F5344CB8AC3E}">
        <p14:creationId xmlns:p14="http://schemas.microsoft.com/office/powerpoint/2010/main" val="1787337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enjoy</a:t>
            </a:r>
            <a:endParaRPr lang="en-GB" dirty="0"/>
          </a:p>
        </p:txBody>
      </p:sp>
      <p:sp>
        <p:nvSpPr>
          <p:cNvPr id="3" name="Content Placeholder 2"/>
          <p:cNvSpPr>
            <a:spLocks noGrp="1"/>
          </p:cNvSpPr>
          <p:nvPr>
            <p:ph idx="1"/>
          </p:nvPr>
        </p:nvSpPr>
        <p:spPr/>
        <p:txBody>
          <a:bodyPr/>
          <a:lstStyle/>
          <a:p>
            <a:r>
              <a:rPr lang="en-GB" dirty="0" smtClean="0"/>
              <a:t>You choose the topic so you should enjoy it!</a:t>
            </a:r>
          </a:p>
          <a:p>
            <a:r>
              <a:rPr lang="en-GB" dirty="0" smtClean="0"/>
              <a:t>A good proposal will often lead to a good dissertation </a:t>
            </a:r>
          </a:p>
          <a:p>
            <a:r>
              <a:rPr lang="en-GB" dirty="0" smtClean="0"/>
              <a:t>and facilitate the smooth and efficient implementation of your research.</a:t>
            </a:r>
          </a:p>
          <a:p>
            <a:endParaRPr lang="en-GB" dirty="0"/>
          </a:p>
          <a:p>
            <a:pPr marL="0" indent="0">
              <a:buNone/>
            </a:pPr>
            <a:r>
              <a:rPr lang="en-GB" dirty="0" smtClean="0">
                <a:solidFill>
                  <a:srgbClr val="FFFF00"/>
                </a:solidFill>
              </a:rPr>
              <a:t>SEMINAR</a:t>
            </a:r>
          </a:p>
          <a:p>
            <a:r>
              <a:rPr lang="en-GB" dirty="0">
                <a:effectLst>
                  <a:outerShdw blurRad="38100" dist="25400" dir="5400000" algn="ctr">
                    <a:srgbClr val="6E747A">
                      <a:alpha val="43000"/>
                    </a:srgbClr>
                  </a:outerShdw>
                </a:effectLst>
              </a:rPr>
              <a:t>Mind maps and your research proposal (MSc Research Methods)</a:t>
            </a:r>
            <a:endParaRPr lang="en-GB" b="1" dirty="0"/>
          </a:p>
          <a:p>
            <a:r>
              <a:rPr lang="en-GB" dirty="0" smtClean="0"/>
              <a:t>HANDOUT AND EXERCISE</a:t>
            </a:r>
          </a:p>
          <a:p>
            <a:pPr marL="0" indent="0">
              <a:buNone/>
            </a:pPr>
            <a:endParaRPr lang="en-GB" dirty="0"/>
          </a:p>
        </p:txBody>
      </p:sp>
    </p:spTree>
    <p:extLst>
      <p:ext uri="{BB962C8B-B14F-4D97-AF65-F5344CB8AC3E}">
        <p14:creationId xmlns:p14="http://schemas.microsoft.com/office/powerpoint/2010/main" val="262847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wipe(down)">
                                      <p:cBhvr>
                                        <p:cTn id="25" dur="580">
                                          <p:stCondLst>
                                            <p:cond delay="0"/>
                                          </p:stCondLst>
                                        </p:cTn>
                                        <p:tgtEl>
                                          <p:spTgt spid="3">
                                            <p:txEl>
                                              <p:pRg st="1" end="1"/>
                                            </p:txEl>
                                          </p:spTgt>
                                        </p:tgtEl>
                                      </p:cBhvr>
                                    </p:animEffect>
                                    <p:anim calcmode="lin" valueType="num">
                                      <p:cBhvr>
                                        <p:cTn id="26"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xEl>
                                              <p:pRg st="1" end="1"/>
                                            </p:txEl>
                                          </p:spTgt>
                                        </p:tgtEl>
                                      </p:cBhvr>
                                      <p:to x="100000" y="60000"/>
                                    </p:animScale>
                                    <p:animScale>
                                      <p:cBhvr>
                                        <p:cTn id="32" dur="166" decel="50000">
                                          <p:stCondLst>
                                            <p:cond delay="676"/>
                                          </p:stCondLst>
                                        </p:cTn>
                                        <p:tgtEl>
                                          <p:spTgt spid="3">
                                            <p:txEl>
                                              <p:pRg st="1" end="1"/>
                                            </p:txEl>
                                          </p:spTgt>
                                        </p:tgtEl>
                                      </p:cBhvr>
                                      <p:to x="100000" y="100000"/>
                                    </p:animScale>
                                    <p:animScale>
                                      <p:cBhvr>
                                        <p:cTn id="33" dur="26">
                                          <p:stCondLst>
                                            <p:cond delay="1312"/>
                                          </p:stCondLst>
                                        </p:cTn>
                                        <p:tgtEl>
                                          <p:spTgt spid="3">
                                            <p:txEl>
                                              <p:pRg st="1" end="1"/>
                                            </p:txEl>
                                          </p:spTgt>
                                        </p:tgtEl>
                                      </p:cBhvr>
                                      <p:to x="100000" y="80000"/>
                                    </p:animScale>
                                    <p:animScale>
                                      <p:cBhvr>
                                        <p:cTn id="34" dur="166" decel="50000">
                                          <p:stCondLst>
                                            <p:cond delay="1338"/>
                                          </p:stCondLst>
                                        </p:cTn>
                                        <p:tgtEl>
                                          <p:spTgt spid="3">
                                            <p:txEl>
                                              <p:pRg st="1" end="1"/>
                                            </p:txEl>
                                          </p:spTgt>
                                        </p:tgtEl>
                                      </p:cBhvr>
                                      <p:to x="100000" y="100000"/>
                                    </p:animScale>
                                    <p:animScale>
                                      <p:cBhvr>
                                        <p:cTn id="35" dur="26">
                                          <p:stCondLst>
                                            <p:cond delay="1642"/>
                                          </p:stCondLst>
                                        </p:cTn>
                                        <p:tgtEl>
                                          <p:spTgt spid="3">
                                            <p:txEl>
                                              <p:pRg st="1" end="1"/>
                                            </p:txEl>
                                          </p:spTgt>
                                        </p:tgtEl>
                                      </p:cBhvr>
                                      <p:to x="100000" y="90000"/>
                                    </p:animScale>
                                    <p:animScale>
                                      <p:cBhvr>
                                        <p:cTn id="36" dur="166" decel="50000">
                                          <p:stCondLst>
                                            <p:cond delay="1668"/>
                                          </p:stCondLst>
                                        </p:cTn>
                                        <p:tgtEl>
                                          <p:spTgt spid="3">
                                            <p:txEl>
                                              <p:pRg st="1" end="1"/>
                                            </p:txEl>
                                          </p:spTgt>
                                        </p:tgtEl>
                                      </p:cBhvr>
                                      <p:to x="100000" y="100000"/>
                                    </p:animScale>
                                    <p:animScale>
                                      <p:cBhvr>
                                        <p:cTn id="37" dur="26">
                                          <p:stCondLst>
                                            <p:cond delay="1808"/>
                                          </p:stCondLst>
                                        </p:cTn>
                                        <p:tgtEl>
                                          <p:spTgt spid="3">
                                            <p:txEl>
                                              <p:pRg st="1" end="1"/>
                                            </p:txEl>
                                          </p:spTgt>
                                        </p:tgtEl>
                                      </p:cBhvr>
                                      <p:to x="100000" y="95000"/>
                                    </p:animScale>
                                    <p:animScale>
                                      <p:cBhvr>
                                        <p:cTn id="38" dur="166" decel="50000">
                                          <p:stCondLst>
                                            <p:cond delay="1834"/>
                                          </p:stCondLst>
                                        </p:cTn>
                                        <p:tgtEl>
                                          <p:spTgt spid="3">
                                            <p:txEl>
                                              <p:pRg st="1" end="1"/>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3">
                                            <p:txEl>
                                              <p:pRg st="2" end="2"/>
                                            </p:txEl>
                                          </p:spTgt>
                                        </p:tgtEl>
                                        <p:attrNameLst>
                                          <p:attrName>style.visibility</p:attrName>
                                        </p:attrNameLst>
                                      </p:cBhvr>
                                      <p:to>
                                        <p:strVal val="visible"/>
                                      </p:to>
                                    </p:set>
                                    <p:animEffect transition="in" filter="wipe(down)">
                                      <p:cBhvr>
                                        <p:cTn id="43" dur="580">
                                          <p:stCondLst>
                                            <p:cond delay="0"/>
                                          </p:stCondLst>
                                        </p:cTn>
                                        <p:tgtEl>
                                          <p:spTgt spid="3">
                                            <p:txEl>
                                              <p:pRg st="2" end="2"/>
                                            </p:txEl>
                                          </p:spTgt>
                                        </p:tgtEl>
                                      </p:cBhvr>
                                    </p:animEffect>
                                    <p:anim calcmode="lin" valueType="num">
                                      <p:cBhvr>
                                        <p:cTn id="44"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3">
                                            <p:txEl>
                                              <p:pRg st="2" end="2"/>
                                            </p:txEl>
                                          </p:spTgt>
                                        </p:tgtEl>
                                      </p:cBhvr>
                                      <p:to x="100000" y="60000"/>
                                    </p:animScale>
                                    <p:animScale>
                                      <p:cBhvr>
                                        <p:cTn id="50" dur="166" decel="50000">
                                          <p:stCondLst>
                                            <p:cond delay="676"/>
                                          </p:stCondLst>
                                        </p:cTn>
                                        <p:tgtEl>
                                          <p:spTgt spid="3">
                                            <p:txEl>
                                              <p:pRg st="2" end="2"/>
                                            </p:txEl>
                                          </p:spTgt>
                                        </p:tgtEl>
                                      </p:cBhvr>
                                      <p:to x="100000" y="100000"/>
                                    </p:animScale>
                                    <p:animScale>
                                      <p:cBhvr>
                                        <p:cTn id="51" dur="26">
                                          <p:stCondLst>
                                            <p:cond delay="1312"/>
                                          </p:stCondLst>
                                        </p:cTn>
                                        <p:tgtEl>
                                          <p:spTgt spid="3">
                                            <p:txEl>
                                              <p:pRg st="2" end="2"/>
                                            </p:txEl>
                                          </p:spTgt>
                                        </p:tgtEl>
                                      </p:cBhvr>
                                      <p:to x="100000" y="80000"/>
                                    </p:animScale>
                                    <p:animScale>
                                      <p:cBhvr>
                                        <p:cTn id="52" dur="166" decel="50000">
                                          <p:stCondLst>
                                            <p:cond delay="1338"/>
                                          </p:stCondLst>
                                        </p:cTn>
                                        <p:tgtEl>
                                          <p:spTgt spid="3">
                                            <p:txEl>
                                              <p:pRg st="2" end="2"/>
                                            </p:txEl>
                                          </p:spTgt>
                                        </p:tgtEl>
                                      </p:cBhvr>
                                      <p:to x="100000" y="100000"/>
                                    </p:animScale>
                                    <p:animScale>
                                      <p:cBhvr>
                                        <p:cTn id="53" dur="26">
                                          <p:stCondLst>
                                            <p:cond delay="1642"/>
                                          </p:stCondLst>
                                        </p:cTn>
                                        <p:tgtEl>
                                          <p:spTgt spid="3">
                                            <p:txEl>
                                              <p:pRg st="2" end="2"/>
                                            </p:txEl>
                                          </p:spTgt>
                                        </p:tgtEl>
                                      </p:cBhvr>
                                      <p:to x="100000" y="90000"/>
                                    </p:animScale>
                                    <p:animScale>
                                      <p:cBhvr>
                                        <p:cTn id="54" dur="166" decel="50000">
                                          <p:stCondLst>
                                            <p:cond delay="1668"/>
                                          </p:stCondLst>
                                        </p:cTn>
                                        <p:tgtEl>
                                          <p:spTgt spid="3">
                                            <p:txEl>
                                              <p:pRg st="2" end="2"/>
                                            </p:txEl>
                                          </p:spTgt>
                                        </p:tgtEl>
                                      </p:cBhvr>
                                      <p:to x="100000" y="100000"/>
                                    </p:animScale>
                                    <p:animScale>
                                      <p:cBhvr>
                                        <p:cTn id="55" dur="26">
                                          <p:stCondLst>
                                            <p:cond delay="1808"/>
                                          </p:stCondLst>
                                        </p:cTn>
                                        <p:tgtEl>
                                          <p:spTgt spid="3">
                                            <p:txEl>
                                              <p:pRg st="2" end="2"/>
                                            </p:txEl>
                                          </p:spTgt>
                                        </p:tgtEl>
                                      </p:cBhvr>
                                      <p:to x="100000" y="95000"/>
                                    </p:animScale>
                                    <p:animScale>
                                      <p:cBhvr>
                                        <p:cTn id="56" dur="166" decel="50000">
                                          <p:stCondLst>
                                            <p:cond delay="1834"/>
                                          </p:stCondLst>
                                        </p:cTn>
                                        <p:tgtEl>
                                          <p:spTgt spid="3">
                                            <p:txEl>
                                              <p:pRg st="2" end="2"/>
                                            </p:txEl>
                                          </p:spTgt>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grpId="0" nodeType="clickEffect">
                                  <p:stCondLst>
                                    <p:cond delay="0"/>
                                  </p:stCondLst>
                                  <p:childTnLst>
                                    <p:set>
                                      <p:cBhvr>
                                        <p:cTn id="60" dur="1" fill="hold">
                                          <p:stCondLst>
                                            <p:cond delay="0"/>
                                          </p:stCondLst>
                                        </p:cTn>
                                        <p:tgtEl>
                                          <p:spTgt spid="3">
                                            <p:txEl>
                                              <p:pRg st="4" end="4"/>
                                            </p:txEl>
                                          </p:spTgt>
                                        </p:tgtEl>
                                        <p:attrNameLst>
                                          <p:attrName>style.visibility</p:attrName>
                                        </p:attrNameLst>
                                      </p:cBhvr>
                                      <p:to>
                                        <p:strVal val="visible"/>
                                      </p:to>
                                    </p:set>
                                    <p:animEffect transition="in" filter="wipe(down)">
                                      <p:cBhvr>
                                        <p:cTn id="61" dur="580">
                                          <p:stCondLst>
                                            <p:cond delay="0"/>
                                          </p:stCondLst>
                                        </p:cTn>
                                        <p:tgtEl>
                                          <p:spTgt spid="3">
                                            <p:txEl>
                                              <p:pRg st="4" end="4"/>
                                            </p:txEl>
                                          </p:spTgt>
                                        </p:tgtEl>
                                      </p:cBhvr>
                                    </p:animEffect>
                                    <p:anim calcmode="lin" valueType="num">
                                      <p:cBhvr>
                                        <p:cTn id="62"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67" dur="26">
                                          <p:stCondLst>
                                            <p:cond delay="650"/>
                                          </p:stCondLst>
                                        </p:cTn>
                                        <p:tgtEl>
                                          <p:spTgt spid="3">
                                            <p:txEl>
                                              <p:pRg st="4" end="4"/>
                                            </p:txEl>
                                          </p:spTgt>
                                        </p:tgtEl>
                                      </p:cBhvr>
                                      <p:to x="100000" y="60000"/>
                                    </p:animScale>
                                    <p:animScale>
                                      <p:cBhvr>
                                        <p:cTn id="68" dur="166" decel="50000">
                                          <p:stCondLst>
                                            <p:cond delay="676"/>
                                          </p:stCondLst>
                                        </p:cTn>
                                        <p:tgtEl>
                                          <p:spTgt spid="3">
                                            <p:txEl>
                                              <p:pRg st="4" end="4"/>
                                            </p:txEl>
                                          </p:spTgt>
                                        </p:tgtEl>
                                      </p:cBhvr>
                                      <p:to x="100000" y="100000"/>
                                    </p:animScale>
                                    <p:animScale>
                                      <p:cBhvr>
                                        <p:cTn id="69" dur="26">
                                          <p:stCondLst>
                                            <p:cond delay="1312"/>
                                          </p:stCondLst>
                                        </p:cTn>
                                        <p:tgtEl>
                                          <p:spTgt spid="3">
                                            <p:txEl>
                                              <p:pRg st="4" end="4"/>
                                            </p:txEl>
                                          </p:spTgt>
                                        </p:tgtEl>
                                      </p:cBhvr>
                                      <p:to x="100000" y="80000"/>
                                    </p:animScale>
                                    <p:animScale>
                                      <p:cBhvr>
                                        <p:cTn id="70" dur="166" decel="50000">
                                          <p:stCondLst>
                                            <p:cond delay="1338"/>
                                          </p:stCondLst>
                                        </p:cTn>
                                        <p:tgtEl>
                                          <p:spTgt spid="3">
                                            <p:txEl>
                                              <p:pRg st="4" end="4"/>
                                            </p:txEl>
                                          </p:spTgt>
                                        </p:tgtEl>
                                      </p:cBhvr>
                                      <p:to x="100000" y="100000"/>
                                    </p:animScale>
                                    <p:animScale>
                                      <p:cBhvr>
                                        <p:cTn id="71" dur="26">
                                          <p:stCondLst>
                                            <p:cond delay="1642"/>
                                          </p:stCondLst>
                                        </p:cTn>
                                        <p:tgtEl>
                                          <p:spTgt spid="3">
                                            <p:txEl>
                                              <p:pRg st="4" end="4"/>
                                            </p:txEl>
                                          </p:spTgt>
                                        </p:tgtEl>
                                      </p:cBhvr>
                                      <p:to x="100000" y="90000"/>
                                    </p:animScale>
                                    <p:animScale>
                                      <p:cBhvr>
                                        <p:cTn id="72" dur="166" decel="50000">
                                          <p:stCondLst>
                                            <p:cond delay="1668"/>
                                          </p:stCondLst>
                                        </p:cTn>
                                        <p:tgtEl>
                                          <p:spTgt spid="3">
                                            <p:txEl>
                                              <p:pRg st="4" end="4"/>
                                            </p:txEl>
                                          </p:spTgt>
                                        </p:tgtEl>
                                      </p:cBhvr>
                                      <p:to x="100000" y="100000"/>
                                    </p:animScale>
                                    <p:animScale>
                                      <p:cBhvr>
                                        <p:cTn id="73" dur="26">
                                          <p:stCondLst>
                                            <p:cond delay="1808"/>
                                          </p:stCondLst>
                                        </p:cTn>
                                        <p:tgtEl>
                                          <p:spTgt spid="3">
                                            <p:txEl>
                                              <p:pRg st="4" end="4"/>
                                            </p:txEl>
                                          </p:spTgt>
                                        </p:tgtEl>
                                      </p:cBhvr>
                                      <p:to x="100000" y="95000"/>
                                    </p:animScale>
                                    <p:animScale>
                                      <p:cBhvr>
                                        <p:cTn id="74" dur="166" decel="50000">
                                          <p:stCondLst>
                                            <p:cond delay="1834"/>
                                          </p:stCondLst>
                                        </p:cTn>
                                        <p:tgtEl>
                                          <p:spTgt spid="3">
                                            <p:txEl>
                                              <p:pRg st="4" end="4"/>
                                            </p:txEl>
                                          </p:spTgt>
                                        </p:tgtEl>
                                      </p:cBhvr>
                                      <p:to x="100000" y="100000"/>
                                    </p:animScale>
                                  </p:childTnLst>
                                </p:cTn>
                              </p:par>
                            </p:childTnLst>
                          </p:cTn>
                        </p:par>
                      </p:childTnLst>
                    </p:cTn>
                  </p:par>
                  <p:par>
                    <p:cTn id="75" fill="hold">
                      <p:stCondLst>
                        <p:cond delay="indefinite"/>
                      </p:stCondLst>
                      <p:childTnLst>
                        <p:par>
                          <p:cTn id="76" fill="hold">
                            <p:stCondLst>
                              <p:cond delay="0"/>
                            </p:stCondLst>
                            <p:childTnLst>
                              <p:par>
                                <p:cTn id="77" presetID="26" presetClass="entr" presetSubtype="0" fill="hold" grpId="0" nodeType="clickEffect">
                                  <p:stCondLst>
                                    <p:cond delay="0"/>
                                  </p:stCondLst>
                                  <p:childTnLst>
                                    <p:set>
                                      <p:cBhvr>
                                        <p:cTn id="78" dur="1" fill="hold">
                                          <p:stCondLst>
                                            <p:cond delay="0"/>
                                          </p:stCondLst>
                                        </p:cTn>
                                        <p:tgtEl>
                                          <p:spTgt spid="3">
                                            <p:txEl>
                                              <p:pRg st="5" end="5"/>
                                            </p:txEl>
                                          </p:spTgt>
                                        </p:tgtEl>
                                        <p:attrNameLst>
                                          <p:attrName>style.visibility</p:attrName>
                                        </p:attrNameLst>
                                      </p:cBhvr>
                                      <p:to>
                                        <p:strVal val="visible"/>
                                      </p:to>
                                    </p:set>
                                    <p:animEffect transition="in" filter="wipe(down)">
                                      <p:cBhvr>
                                        <p:cTn id="79" dur="580">
                                          <p:stCondLst>
                                            <p:cond delay="0"/>
                                          </p:stCondLst>
                                        </p:cTn>
                                        <p:tgtEl>
                                          <p:spTgt spid="3">
                                            <p:txEl>
                                              <p:pRg st="5" end="5"/>
                                            </p:txEl>
                                          </p:spTgt>
                                        </p:tgtEl>
                                      </p:cBhvr>
                                    </p:animEffect>
                                    <p:anim calcmode="lin" valueType="num">
                                      <p:cBhvr>
                                        <p:cTn id="80"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81"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82"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83"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84"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85" dur="26">
                                          <p:stCondLst>
                                            <p:cond delay="650"/>
                                          </p:stCondLst>
                                        </p:cTn>
                                        <p:tgtEl>
                                          <p:spTgt spid="3">
                                            <p:txEl>
                                              <p:pRg st="5" end="5"/>
                                            </p:txEl>
                                          </p:spTgt>
                                        </p:tgtEl>
                                      </p:cBhvr>
                                      <p:to x="100000" y="60000"/>
                                    </p:animScale>
                                    <p:animScale>
                                      <p:cBhvr>
                                        <p:cTn id="86" dur="166" decel="50000">
                                          <p:stCondLst>
                                            <p:cond delay="676"/>
                                          </p:stCondLst>
                                        </p:cTn>
                                        <p:tgtEl>
                                          <p:spTgt spid="3">
                                            <p:txEl>
                                              <p:pRg st="5" end="5"/>
                                            </p:txEl>
                                          </p:spTgt>
                                        </p:tgtEl>
                                      </p:cBhvr>
                                      <p:to x="100000" y="100000"/>
                                    </p:animScale>
                                    <p:animScale>
                                      <p:cBhvr>
                                        <p:cTn id="87" dur="26">
                                          <p:stCondLst>
                                            <p:cond delay="1312"/>
                                          </p:stCondLst>
                                        </p:cTn>
                                        <p:tgtEl>
                                          <p:spTgt spid="3">
                                            <p:txEl>
                                              <p:pRg st="5" end="5"/>
                                            </p:txEl>
                                          </p:spTgt>
                                        </p:tgtEl>
                                      </p:cBhvr>
                                      <p:to x="100000" y="80000"/>
                                    </p:animScale>
                                    <p:animScale>
                                      <p:cBhvr>
                                        <p:cTn id="88" dur="166" decel="50000">
                                          <p:stCondLst>
                                            <p:cond delay="1338"/>
                                          </p:stCondLst>
                                        </p:cTn>
                                        <p:tgtEl>
                                          <p:spTgt spid="3">
                                            <p:txEl>
                                              <p:pRg st="5" end="5"/>
                                            </p:txEl>
                                          </p:spTgt>
                                        </p:tgtEl>
                                      </p:cBhvr>
                                      <p:to x="100000" y="100000"/>
                                    </p:animScale>
                                    <p:animScale>
                                      <p:cBhvr>
                                        <p:cTn id="89" dur="26">
                                          <p:stCondLst>
                                            <p:cond delay="1642"/>
                                          </p:stCondLst>
                                        </p:cTn>
                                        <p:tgtEl>
                                          <p:spTgt spid="3">
                                            <p:txEl>
                                              <p:pRg st="5" end="5"/>
                                            </p:txEl>
                                          </p:spTgt>
                                        </p:tgtEl>
                                      </p:cBhvr>
                                      <p:to x="100000" y="90000"/>
                                    </p:animScale>
                                    <p:animScale>
                                      <p:cBhvr>
                                        <p:cTn id="90" dur="166" decel="50000">
                                          <p:stCondLst>
                                            <p:cond delay="1668"/>
                                          </p:stCondLst>
                                        </p:cTn>
                                        <p:tgtEl>
                                          <p:spTgt spid="3">
                                            <p:txEl>
                                              <p:pRg st="5" end="5"/>
                                            </p:txEl>
                                          </p:spTgt>
                                        </p:tgtEl>
                                      </p:cBhvr>
                                      <p:to x="100000" y="100000"/>
                                    </p:animScale>
                                    <p:animScale>
                                      <p:cBhvr>
                                        <p:cTn id="91" dur="26">
                                          <p:stCondLst>
                                            <p:cond delay="1808"/>
                                          </p:stCondLst>
                                        </p:cTn>
                                        <p:tgtEl>
                                          <p:spTgt spid="3">
                                            <p:txEl>
                                              <p:pRg st="5" end="5"/>
                                            </p:txEl>
                                          </p:spTgt>
                                        </p:tgtEl>
                                      </p:cBhvr>
                                      <p:to x="100000" y="95000"/>
                                    </p:animScale>
                                    <p:animScale>
                                      <p:cBhvr>
                                        <p:cTn id="92" dur="166" decel="50000">
                                          <p:stCondLst>
                                            <p:cond delay="1834"/>
                                          </p:stCondLst>
                                        </p:cTn>
                                        <p:tgtEl>
                                          <p:spTgt spid="3">
                                            <p:txEl>
                                              <p:pRg st="5" end="5"/>
                                            </p:txEl>
                                          </p:spTgt>
                                        </p:tgtEl>
                                      </p:cBhvr>
                                      <p:to x="100000" y="100000"/>
                                    </p:animScale>
                                  </p:childTnLst>
                                </p:cTn>
                              </p:par>
                            </p:childTnLst>
                          </p:cTn>
                        </p:par>
                      </p:childTnLst>
                    </p:cTn>
                  </p:par>
                  <p:par>
                    <p:cTn id="93" fill="hold">
                      <p:stCondLst>
                        <p:cond delay="indefinite"/>
                      </p:stCondLst>
                      <p:childTnLst>
                        <p:par>
                          <p:cTn id="94" fill="hold">
                            <p:stCondLst>
                              <p:cond delay="0"/>
                            </p:stCondLst>
                            <p:childTnLst>
                              <p:par>
                                <p:cTn id="95" presetID="26" presetClass="entr" presetSubtype="0" fill="hold" grpId="0" nodeType="clickEffect">
                                  <p:stCondLst>
                                    <p:cond delay="0"/>
                                  </p:stCondLst>
                                  <p:childTnLst>
                                    <p:set>
                                      <p:cBhvr>
                                        <p:cTn id="96" dur="1" fill="hold">
                                          <p:stCondLst>
                                            <p:cond delay="0"/>
                                          </p:stCondLst>
                                        </p:cTn>
                                        <p:tgtEl>
                                          <p:spTgt spid="3">
                                            <p:txEl>
                                              <p:pRg st="6" end="6"/>
                                            </p:txEl>
                                          </p:spTgt>
                                        </p:tgtEl>
                                        <p:attrNameLst>
                                          <p:attrName>style.visibility</p:attrName>
                                        </p:attrNameLst>
                                      </p:cBhvr>
                                      <p:to>
                                        <p:strVal val="visible"/>
                                      </p:to>
                                    </p:set>
                                    <p:animEffect transition="in" filter="wipe(down)">
                                      <p:cBhvr>
                                        <p:cTn id="97" dur="580">
                                          <p:stCondLst>
                                            <p:cond delay="0"/>
                                          </p:stCondLst>
                                        </p:cTn>
                                        <p:tgtEl>
                                          <p:spTgt spid="3">
                                            <p:txEl>
                                              <p:pRg st="6" end="6"/>
                                            </p:txEl>
                                          </p:spTgt>
                                        </p:tgtEl>
                                      </p:cBhvr>
                                    </p:animEffect>
                                    <p:anim calcmode="lin" valueType="num">
                                      <p:cBhvr>
                                        <p:cTn id="98" dur="1822" tmFilter="0,0; 0.14,0.36; 0.43,0.73; 0.71,0.91; 1.0,1.0">
                                          <p:stCondLst>
                                            <p:cond delay="0"/>
                                          </p:stCondLst>
                                        </p:cTn>
                                        <p:tgtEl>
                                          <p:spTgt spid="3">
                                            <p:txEl>
                                              <p:pRg st="6" end="6"/>
                                            </p:txEl>
                                          </p:spTgt>
                                        </p:tgtEl>
                                        <p:attrNameLst>
                                          <p:attrName>ppt_x</p:attrName>
                                        </p:attrNameLst>
                                      </p:cBhvr>
                                      <p:tavLst>
                                        <p:tav tm="0">
                                          <p:val>
                                            <p:strVal val="#ppt_x-0.25"/>
                                          </p:val>
                                        </p:tav>
                                        <p:tav tm="100000">
                                          <p:val>
                                            <p:strVal val="#ppt_x"/>
                                          </p:val>
                                        </p:tav>
                                      </p:tavLst>
                                    </p:anim>
                                    <p:anim calcmode="lin" valueType="num">
                                      <p:cBhvr>
                                        <p:cTn id="99" dur="664" tmFilter="0.0,0.0; 0.25,0.07; 0.50,0.2; 0.75,0.467; 1.0,1.0">
                                          <p:stCondLst>
                                            <p:cond delay="0"/>
                                          </p:stCondLst>
                                        </p:cTn>
                                        <p:tgtEl>
                                          <p:spTgt spid="3">
                                            <p:txEl>
                                              <p:pRg st="6" end="6"/>
                                            </p:txEl>
                                          </p:spTgt>
                                        </p:tgtEl>
                                        <p:attrNameLst>
                                          <p:attrName>ppt_y</p:attrName>
                                        </p:attrNameLst>
                                      </p:cBhvr>
                                      <p:tavLst>
                                        <p:tav tm="0" fmla="#ppt_y-sin(pi*$)/3">
                                          <p:val>
                                            <p:fltVal val="0.5"/>
                                          </p:val>
                                        </p:tav>
                                        <p:tav tm="100000">
                                          <p:val>
                                            <p:fltVal val="1"/>
                                          </p:val>
                                        </p:tav>
                                      </p:tavLst>
                                    </p:anim>
                                    <p:anim calcmode="lin" valueType="num">
                                      <p:cBhvr>
                                        <p:cTn id="100" dur="664" tmFilter="0, 0; 0.125,0.2665; 0.25,0.4; 0.375,0.465; 0.5,0.5;  0.625,0.535; 0.75,0.6; 0.875,0.7335; 1,1">
                                          <p:stCondLst>
                                            <p:cond delay="664"/>
                                          </p:stCondLst>
                                        </p:cTn>
                                        <p:tgtEl>
                                          <p:spTgt spid="3">
                                            <p:txEl>
                                              <p:pRg st="6" end="6"/>
                                            </p:txEl>
                                          </p:spTgt>
                                        </p:tgtEl>
                                        <p:attrNameLst>
                                          <p:attrName>ppt_y</p:attrName>
                                        </p:attrNameLst>
                                      </p:cBhvr>
                                      <p:tavLst>
                                        <p:tav tm="0" fmla="#ppt_y-sin(pi*$)/9">
                                          <p:val>
                                            <p:fltVal val="0"/>
                                          </p:val>
                                        </p:tav>
                                        <p:tav tm="100000">
                                          <p:val>
                                            <p:fltVal val="1"/>
                                          </p:val>
                                        </p:tav>
                                      </p:tavLst>
                                    </p:anim>
                                    <p:anim calcmode="lin" valueType="num">
                                      <p:cBhvr>
                                        <p:cTn id="101" dur="332" tmFilter="0, 0; 0.125,0.2665; 0.25,0.4; 0.375,0.465; 0.5,0.5;  0.625,0.535; 0.75,0.6; 0.875,0.7335; 1,1">
                                          <p:stCondLst>
                                            <p:cond delay="1324"/>
                                          </p:stCondLst>
                                        </p:cTn>
                                        <p:tgtEl>
                                          <p:spTgt spid="3">
                                            <p:txEl>
                                              <p:pRg st="6" end="6"/>
                                            </p:txEl>
                                          </p:spTgt>
                                        </p:tgtEl>
                                        <p:attrNameLst>
                                          <p:attrName>ppt_y</p:attrName>
                                        </p:attrNameLst>
                                      </p:cBhvr>
                                      <p:tavLst>
                                        <p:tav tm="0" fmla="#ppt_y-sin(pi*$)/27">
                                          <p:val>
                                            <p:fltVal val="0"/>
                                          </p:val>
                                        </p:tav>
                                        <p:tav tm="100000">
                                          <p:val>
                                            <p:fltVal val="1"/>
                                          </p:val>
                                        </p:tav>
                                      </p:tavLst>
                                    </p:anim>
                                    <p:anim calcmode="lin" valueType="num">
                                      <p:cBhvr>
                                        <p:cTn id="102" dur="164" tmFilter="0, 0; 0.125,0.2665; 0.25,0.4; 0.375,0.465; 0.5,0.5;  0.625,0.535; 0.75,0.6; 0.875,0.7335; 1,1">
                                          <p:stCondLst>
                                            <p:cond delay="1656"/>
                                          </p:stCondLst>
                                        </p:cTn>
                                        <p:tgtEl>
                                          <p:spTgt spid="3">
                                            <p:txEl>
                                              <p:pRg st="6" end="6"/>
                                            </p:txEl>
                                          </p:spTgt>
                                        </p:tgtEl>
                                        <p:attrNameLst>
                                          <p:attrName>ppt_y</p:attrName>
                                        </p:attrNameLst>
                                      </p:cBhvr>
                                      <p:tavLst>
                                        <p:tav tm="0" fmla="#ppt_y-sin(pi*$)/81">
                                          <p:val>
                                            <p:fltVal val="0"/>
                                          </p:val>
                                        </p:tav>
                                        <p:tav tm="100000">
                                          <p:val>
                                            <p:fltVal val="1"/>
                                          </p:val>
                                        </p:tav>
                                      </p:tavLst>
                                    </p:anim>
                                    <p:animScale>
                                      <p:cBhvr>
                                        <p:cTn id="103" dur="26">
                                          <p:stCondLst>
                                            <p:cond delay="650"/>
                                          </p:stCondLst>
                                        </p:cTn>
                                        <p:tgtEl>
                                          <p:spTgt spid="3">
                                            <p:txEl>
                                              <p:pRg st="6" end="6"/>
                                            </p:txEl>
                                          </p:spTgt>
                                        </p:tgtEl>
                                      </p:cBhvr>
                                      <p:to x="100000" y="60000"/>
                                    </p:animScale>
                                    <p:animScale>
                                      <p:cBhvr>
                                        <p:cTn id="104" dur="166" decel="50000">
                                          <p:stCondLst>
                                            <p:cond delay="676"/>
                                          </p:stCondLst>
                                        </p:cTn>
                                        <p:tgtEl>
                                          <p:spTgt spid="3">
                                            <p:txEl>
                                              <p:pRg st="6" end="6"/>
                                            </p:txEl>
                                          </p:spTgt>
                                        </p:tgtEl>
                                      </p:cBhvr>
                                      <p:to x="100000" y="100000"/>
                                    </p:animScale>
                                    <p:animScale>
                                      <p:cBhvr>
                                        <p:cTn id="105" dur="26">
                                          <p:stCondLst>
                                            <p:cond delay="1312"/>
                                          </p:stCondLst>
                                        </p:cTn>
                                        <p:tgtEl>
                                          <p:spTgt spid="3">
                                            <p:txEl>
                                              <p:pRg st="6" end="6"/>
                                            </p:txEl>
                                          </p:spTgt>
                                        </p:tgtEl>
                                      </p:cBhvr>
                                      <p:to x="100000" y="80000"/>
                                    </p:animScale>
                                    <p:animScale>
                                      <p:cBhvr>
                                        <p:cTn id="106" dur="166" decel="50000">
                                          <p:stCondLst>
                                            <p:cond delay="1338"/>
                                          </p:stCondLst>
                                        </p:cTn>
                                        <p:tgtEl>
                                          <p:spTgt spid="3">
                                            <p:txEl>
                                              <p:pRg st="6" end="6"/>
                                            </p:txEl>
                                          </p:spTgt>
                                        </p:tgtEl>
                                      </p:cBhvr>
                                      <p:to x="100000" y="100000"/>
                                    </p:animScale>
                                    <p:animScale>
                                      <p:cBhvr>
                                        <p:cTn id="107" dur="26">
                                          <p:stCondLst>
                                            <p:cond delay="1642"/>
                                          </p:stCondLst>
                                        </p:cTn>
                                        <p:tgtEl>
                                          <p:spTgt spid="3">
                                            <p:txEl>
                                              <p:pRg st="6" end="6"/>
                                            </p:txEl>
                                          </p:spTgt>
                                        </p:tgtEl>
                                      </p:cBhvr>
                                      <p:to x="100000" y="90000"/>
                                    </p:animScale>
                                    <p:animScale>
                                      <p:cBhvr>
                                        <p:cTn id="108" dur="166" decel="50000">
                                          <p:stCondLst>
                                            <p:cond delay="1668"/>
                                          </p:stCondLst>
                                        </p:cTn>
                                        <p:tgtEl>
                                          <p:spTgt spid="3">
                                            <p:txEl>
                                              <p:pRg st="6" end="6"/>
                                            </p:txEl>
                                          </p:spTgt>
                                        </p:tgtEl>
                                      </p:cBhvr>
                                      <p:to x="100000" y="100000"/>
                                    </p:animScale>
                                    <p:animScale>
                                      <p:cBhvr>
                                        <p:cTn id="109" dur="26">
                                          <p:stCondLst>
                                            <p:cond delay="1808"/>
                                          </p:stCondLst>
                                        </p:cTn>
                                        <p:tgtEl>
                                          <p:spTgt spid="3">
                                            <p:txEl>
                                              <p:pRg st="6" end="6"/>
                                            </p:txEl>
                                          </p:spTgt>
                                        </p:tgtEl>
                                      </p:cBhvr>
                                      <p:to x="100000" y="95000"/>
                                    </p:animScale>
                                    <p:animScale>
                                      <p:cBhvr>
                                        <p:cTn id="110" dur="166" decel="50000">
                                          <p:stCondLst>
                                            <p:cond delay="1834"/>
                                          </p:stCondLst>
                                        </p:cTn>
                                        <p:tgtEl>
                                          <p:spTgt spid="3">
                                            <p:txEl>
                                              <p:pRg st="6" end="6"/>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8221e1a10f8d3d6b3e50db903b46b569">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3ba10b0d6a078fc71870206bb1a5dc39"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7037665-06E0-4723-B39F-518572FC40F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0841E24-1578-4A12-8677-EE83B0B1A253}">
  <ds:schemaRefs>
    <ds:schemaRef ds:uri="http://schemas.microsoft.com/sharepoint/v3/contenttype/forms"/>
  </ds:schemaRefs>
</ds:datastoreItem>
</file>

<file path=customXml/itemProps3.xml><?xml version="1.0" encoding="utf-8"?>
<ds:datastoreItem xmlns:ds="http://schemas.openxmlformats.org/officeDocument/2006/customXml" ds:itemID="{4E5E8D16-4475-4E4F-83B0-4B061B127996}">
  <ds:schemaRefs>
    <ds:schemaRef ds:uri="http://schemas.microsoft.com/office/2006/documentManagement/types"/>
    <ds:schemaRef ds:uri="http://purl.org/dc/elements/1.1/"/>
    <ds:schemaRef ds:uri="http://schemas.openxmlformats.org/package/2006/metadata/core-properties"/>
    <ds:schemaRef ds:uri="http://purl.org/dc/dcmitype/"/>
    <ds:schemaRef ds:uri="d2d6d51c-be45-489c-bfaa-c0c3d4c0c982"/>
    <ds:schemaRef ds:uri="http://purl.org/dc/terms/"/>
    <ds:schemaRef ds:uri="696490a5-0429-499a-a254-a60426c02ef0"/>
    <ds:schemaRef ds:uri="http://schemas.microsoft.com/office/infopath/2007/PartnerControl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TM04033937[[fn=Vapor Trail]]</Template>
  <TotalTime>321</TotalTime>
  <Words>1614</Words>
  <Application>Microsoft Office PowerPoint</Application>
  <PresentationFormat>Widescreen</PresentationFormat>
  <Paragraphs>100</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Century Gothic</vt:lpstr>
      <vt:lpstr>Times New Roman</vt:lpstr>
      <vt:lpstr>Vapor Trail</vt:lpstr>
      <vt:lpstr>How to do a research proposal</vt:lpstr>
      <vt:lpstr>1.1 Introduction </vt:lpstr>
      <vt:lpstr>1.2 What are Research Proposals? </vt:lpstr>
      <vt:lpstr>1.3 How to Write a Research Proposal? </vt:lpstr>
      <vt:lpstr>Fundamentals</vt:lpstr>
      <vt:lpstr>Key features</vt:lpstr>
      <vt:lpstr>1.4 Structure </vt:lpstr>
      <vt:lpstr>1.4.1 Title: </vt:lpstr>
      <vt:lpstr>1.4.2 Introduction: </vt:lpstr>
      <vt:lpstr>Some considerations: </vt:lpstr>
      <vt:lpstr>Introductory structure</vt:lpstr>
      <vt:lpstr>Introductory structure</vt:lpstr>
      <vt:lpstr>1.4.3 Literature Review: </vt:lpstr>
      <vt:lpstr>Most students' literature reviews suffer from the following problems:  </vt:lpstr>
      <vt:lpstr>coherence</vt:lpstr>
      <vt:lpstr>1.4.4 Methods:  </vt:lpstr>
      <vt:lpstr>1.4.5 Results:  </vt:lpstr>
      <vt:lpstr>1.4.6 Evaluation, discussion or analysis:  </vt:lpstr>
      <vt:lpstr>Timetable</vt:lpstr>
      <vt:lpstr>enjoy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do a research proposal</dc:title>
  <dc:creator>Chris House</dc:creator>
  <cp:lastModifiedBy>Chris House</cp:lastModifiedBy>
  <cp:revision>7</cp:revision>
  <dcterms:created xsi:type="dcterms:W3CDTF">2021-02-02T13:27:21Z</dcterms:created>
  <dcterms:modified xsi:type="dcterms:W3CDTF">2021-02-02T18:48:36Z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