
<file path=[Content_Types].xml><?xml version="1.0" encoding="utf-8"?>
<Types xmlns="http://schemas.openxmlformats.org/package/2006/content-types">
  <Default Extension="bmp" ContentType="image/bmp"/>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68" r:id="rId2"/>
    <p:sldMasterId id="2147483780" r:id="rId3"/>
  </p:sldMasterIdLst>
  <p:notesMasterIdLst>
    <p:notesMasterId r:id="rId31"/>
  </p:notesMasterIdLst>
  <p:sldIdLst>
    <p:sldId id="291" r:id="rId4"/>
    <p:sldId id="295" r:id="rId5"/>
    <p:sldId id="316" r:id="rId6"/>
    <p:sldId id="317" r:id="rId7"/>
    <p:sldId id="318" r:id="rId8"/>
    <p:sldId id="319" r:id="rId9"/>
    <p:sldId id="320" r:id="rId10"/>
    <p:sldId id="321" r:id="rId11"/>
    <p:sldId id="322" r:id="rId12"/>
    <p:sldId id="324" r:id="rId13"/>
    <p:sldId id="323" r:id="rId14"/>
    <p:sldId id="327" r:id="rId15"/>
    <p:sldId id="328" r:id="rId16"/>
    <p:sldId id="329" r:id="rId17"/>
    <p:sldId id="325" r:id="rId18"/>
    <p:sldId id="326" r:id="rId19"/>
    <p:sldId id="297" r:id="rId20"/>
    <p:sldId id="301" r:id="rId21"/>
    <p:sldId id="303" r:id="rId22"/>
    <p:sldId id="304" r:id="rId23"/>
    <p:sldId id="306" r:id="rId24"/>
    <p:sldId id="308" r:id="rId25"/>
    <p:sldId id="310" r:id="rId26"/>
    <p:sldId id="312" r:id="rId27"/>
    <p:sldId id="314" r:id="rId28"/>
    <p:sldId id="289" r:id="rId29"/>
    <p:sldId id="28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9ACA5D-6E1B-4794-8078-997476EAFEEA}" v="25" dt="2023-02-28T19:33:59.479"/>
    <p1510:client id="{DB982A0C-6E8B-BFAF-5BE2-E8135F9C73E4}" v="828" dt="2023-02-28T15:21:46.799"/>
    <p1510:client id="{E6C19281-2BA7-9F0A-B647-53FD0B31BBF4}" v="406" dt="2023-02-28T16:53:22.7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5F788B-0F05-4007-97AC-BDD4BD6B428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0D64032-A9D3-4E2F-BBAC-8286C73FBD77}">
      <dgm:prSet custT="1"/>
      <dgm:spPr/>
      <dgm:t>
        <a:bodyPr/>
        <a:lstStyle/>
        <a:p>
          <a:pPr>
            <a:lnSpc>
              <a:spcPct val="100000"/>
            </a:lnSpc>
            <a:defRPr cap="all"/>
          </a:pPr>
          <a:r>
            <a:rPr lang="en-US" sz="2000" dirty="0">
              <a:latin typeface="Arial" panose="020B0604020202020204" pitchFamily="34" charset="0"/>
              <a:cs typeface="Arial" panose="020B0604020202020204" pitchFamily="34" charset="0"/>
            </a:rPr>
            <a:t>To balance lifestyle and influence well-being, what areas of child development should we engage in? (SPICES Model).</a:t>
          </a:r>
        </a:p>
      </dgm:t>
    </dgm:pt>
    <dgm:pt modelId="{F57B1F7F-6F92-4C4D-BE0A-6A7EAEA03E53}" type="parTrans" cxnId="{CDF32BC1-9296-4838-98F2-0E7F7E293328}">
      <dgm:prSet/>
      <dgm:spPr/>
      <dgm:t>
        <a:bodyPr/>
        <a:lstStyle/>
        <a:p>
          <a:endParaRPr lang="en-US"/>
        </a:p>
      </dgm:t>
    </dgm:pt>
    <dgm:pt modelId="{BA84DFAA-4738-4070-964F-BA902783AB88}" type="sibTrans" cxnId="{CDF32BC1-9296-4838-98F2-0E7F7E293328}">
      <dgm:prSet/>
      <dgm:spPr/>
      <dgm:t>
        <a:bodyPr/>
        <a:lstStyle/>
        <a:p>
          <a:endParaRPr lang="en-US"/>
        </a:p>
      </dgm:t>
    </dgm:pt>
    <dgm:pt modelId="{0537B58E-F139-4090-95EA-807C14EC226F}">
      <dgm:prSet custT="1"/>
      <dgm:spPr/>
      <dgm:t>
        <a:bodyPr/>
        <a:lstStyle/>
        <a:p>
          <a:pPr>
            <a:lnSpc>
              <a:spcPct val="100000"/>
            </a:lnSpc>
            <a:defRPr cap="all"/>
          </a:pPr>
          <a:r>
            <a:rPr lang="en-US" sz="2000" dirty="0">
              <a:latin typeface="Arial" panose="020B0604020202020204" pitchFamily="34" charset="0"/>
              <a:cs typeface="Arial" panose="020B0604020202020204" pitchFamily="34" charset="0"/>
            </a:rPr>
            <a:t>What are the factors that influence personal well-being?</a:t>
          </a:r>
        </a:p>
      </dgm:t>
    </dgm:pt>
    <dgm:pt modelId="{579A50D7-85AE-4460-B1CD-C824113F6FC4}" type="parTrans" cxnId="{8932A59E-A885-4370-9A7B-C13A85D46DC0}">
      <dgm:prSet/>
      <dgm:spPr/>
      <dgm:t>
        <a:bodyPr/>
        <a:lstStyle/>
        <a:p>
          <a:endParaRPr lang="en-US"/>
        </a:p>
      </dgm:t>
    </dgm:pt>
    <dgm:pt modelId="{9BDB9462-C7F7-46EA-A041-A243C4C0474D}" type="sibTrans" cxnId="{8932A59E-A885-4370-9A7B-C13A85D46DC0}">
      <dgm:prSet/>
      <dgm:spPr/>
      <dgm:t>
        <a:bodyPr/>
        <a:lstStyle/>
        <a:p>
          <a:endParaRPr lang="en-US"/>
        </a:p>
      </dgm:t>
    </dgm:pt>
    <dgm:pt modelId="{1DF8AACE-1589-41A7-A005-BD028B2EE5CB}">
      <dgm:prSet custT="1"/>
      <dgm:spPr/>
      <dgm:t>
        <a:bodyPr/>
        <a:lstStyle/>
        <a:p>
          <a:pPr>
            <a:lnSpc>
              <a:spcPct val="100000"/>
            </a:lnSpc>
            <a:defRPr cap="all"/>
          </a:pPr>
          <a:r>
            <a:rPr lang="en-US" sz="2000" dirty="0">
              <a:latin typeface="Arial" panose="020B0604020202020204" pitchFamily="34" charset="0"/>
              <a:cs typeface="Arial" panose="020B0604020202020204" pitchFamily="34" charset="0"/>
            </a:rPr>
            <a:t>What are the </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that influence personal well-being? </a:t>
          </a:r>
        </a:p>
      </dgm:t>
    </dgm:pt>
    <dgm:pt modelId="{9739FC68-AE22-499E-94D3-DE0D75B1820F}" type="parTrans" cxnId="{EADFDDC5-CE2D-4FAD-89E6-6D36268F93D5}">
      <dgm:prSet/>
      <dgm:spPr/>
      <dgm:t>
        <a:bodyPr/>
        <a:lstStyle/>
        <a:p>
          <a:endParaRPr lang="en-US"/>
        </a:p>
      </dgm:t>
    </dgm:pt>
    <dgm:pt modelId="{90850796-DA82-4A62-8045-F081F1B4CCD2}" type="sibTrans" cxnId="{EADFDDC5-CE2D-4FAD-89E6-6D36268F93D5}">
      <dgm:prSet/>
      <dgm:spPr/>
      <dgm:t>
        <a:bodyPr/>
        <a:lstStyle/>
        <a:p>
          <a:endParaRPr lang="en-US"/>
        </a:p>
      </dgm:t>
    </dgm:pt>
    <dgm:pt modelId="{7EA2C135-C511-4B69-8CAA-0A1DE37F4A70}" type="pres">
      <dgm:prSet presAssocID="{2E5F788B-0F05-4007-97AC-BDD4BD6B428F}" presName="linear" presStyleCnt="0">
        <dgm:presLayoutVars>
          <dgm:animLvl val="lvl"/>
          <dgm:resizeHandles val="exact"/>
        </dgm:presLayoutVars>
      </dgm:prSet>
      <dgm:spPr/>
    </dgm:pt>
    <dgm:pt modelId="{52A87F16-AD66-44D4-8CB6-CB3573889994}" type="pres">
      <dgm:prSet presAssocID="{F0D64032-A9D3-4E2F-BBAC-8286C73FBD77}" presName="parentText" presStyleLbl="node1" presStyleIdx="0" presStyleCnt="3">
        <dgm:presLayoutVars>
          <dgm:chMax val="0"/>
          <dgm:bulletEnabled val="1"/>
        </dgm:presLayoutVars>
      </dgm:prSet>
      <dgm:spPr/>
    </dgm:pt>
    <dgm:pt modelId="{BD27299E-78FE-4712-86E4-F5A4D7CB2B6C}" type="pres">
      <dgm:prSet presAssocID="{BA84DFAA-4738-4070-964F-BA902783AB88}" presName="spacer" presStyleCnt="0"/>
      <dgm:spPr/>
    </dgm:pt>
    <dgm:pt modelId="{6CD41FC7-821B-4A3C-9524-B01BE814412A}" type="pres">
      <dgm:prSet presAssocID="{0537B58E-F139-4090-95EA-807C14EC226F}" presName="parentText" presStyleLbl="node1" presStyleIdx="1" presStyleCnt="3">
        <dgm:presLayoutVars>
          <dgm:chMax val="0"/>
          <dgm:bulletEnabled val="1"/>
        </dgm:presLayoutVars>
      </dgm:prSet>
      <dgm:spPr/>
    </dgm:pt>
    <dgm:pt modelId="{06DD2627-CD41-4B0E-8475-8B89415479B9}" type="pres">
      <dgm:prSet presAssocID="{9BDB9462-C7F7-46EA-A041-A243C4C0474D}" presName="spacer" presStyleCnt="0"/>
      <dgm:spPr/>
    </dgm:pt>
    <dgm:pt modelId="{F42D4DBE-87B7-405D-AB0F-9098D5B84159}" type="pres">
      <dgm:prSet presAssocID="{1DF8AACE-1589-41A7-A005-BD028B2EE5CB}" presName="parentText" presStyleLbl="node1" presStyleIdx="2" presStyleCnt="3">
        <dgm:presLayoutVars>
          <dgm:chMax val="0"/>
          <dgm:bulletEnabled val="1"/>
        </dgm:presLayoutVars>
      </dgm:prSet>
      <dgm:spPr/>
    </dgm:pt>
  </dgm:ptLst>
  <dgm:cxnLst>
    <dgm:cxn modelId="{5488BE5F-73C9-4B05-A658-41204AE67409}" type="presOf" srcId="{2E5F788B-0F05-4007-97AC-BDD4BD6B428F}" destId="{7EA2C135-C511-4B69-8CAA-0A1DE37F4A70}" srcOrd="0" destOrd="0" presId="urn:microsoft.com/office/officeart/2005/8/layout/vList2"/>
    <dgm:cxn modelId="{DC869760-4D68-4696-A425-B8F2D734F6A3}" type="presOf" srcId="{F0D64032-A9D3-4E2F-BBAC-8286C73FBD77}" destId="{52A87F16-AD66-44D4-8CB6-CB3573889994}" srcOrd="0" destOrd="0" presId="urn:microsoft.com/office/officeart/2005/8/layout/vList2"/>
    <dgm:cxn modelId="{88FFB048-9F8C-4A95-9040-BB3782B70159}" type="presOf" srcId="{1DF8AACE-1589-41A7-A005-BD028B2EE5CB}" destId="{F42D4DBE-87B7-405D-AB0F-9098D5B84159}" srcOrd="0" destOrd="0" presId="urn:microsoft.com/office/officeart/2005/8/layout/vList2"/>
    <dgm:cxn modelId="{8932A59E-A885-4370-9A7B-C13A85D46DC0}" srcId="{2E5F788B-0F05-4007-97AC-BDD4BD6B428F}" destId="{0537B58E-F139-4090-95EA-807C14EC226F}" srcOrd="1" destOrd="0" parTransId="{579A50D7-85AE-4460-B1CD-C824113F6FC4}" sibTransId="{9BDB9462-C7F7-46EA-A041-A243C4C0474D}"/>
    <dgm:cxn modelId="{CDF32BC1-9296-4838-98F2-0E7F7E293328}" srcId="{2E5F788B-0F05-4007-97AC-BDD4BD6B428F}" destId="{F0D64032-A9D3-4E2F-BBAC-8286C73FBD77}" srcOrd="0" destOrd="0" parTransId="{F57B1F7F-6F92-4C4D-BE0A-6A7EAEA03E53}" sibTransId="{BA84DFAA-4738-4070-964F-BA902783AB88}"/>
    <dgm:cxn modelId="{EADFDDC5-CE2D-4FAD-89E6-6D36268F93D5}" srcId="{2E5F788B-0F05-4007-97AC-BDD4BD6B428F}" destId="{1DF8AACE-1589-41A7-A005-BD028B2EE5CB}" srcOrd="2" destOrd="0" parTransId="{9739FC68-AE22-499E-94D3-DE0D75B1820F}" sibTransId="{90850796-DA82-4A62-8045-F081F1B4CCD2}"/>
    <dgm:cxn modelId="{FE614ED0-F41B-43F4-BA67-1294E99F63DB}" type="presOf" srcId="{0537B58E-F139-4090-95EA-807C14EC226F}" destId="{6CD41FC7-821B-4A3C-9524-B01BE814412A}" srcOrd="0" destOrd="0" presId="urn:microsoft.com/office/officeart/2005/8/layout/vList2"/>
    <dgm:cxn modelId="{13820831-B715-4E96-BD74-1768D15CC934}" type="presParOf" srcId="{7EA2C135-C511-4B69-8CAA-0A1DE37F4A70}" destId="{52A87F16-AD66-44D4-8CB6-CB3573889994}" srcOrd="0" destOrd="0" presId="urn:microsoft.com/office/officeart/2005/8/layout/vList2"/>
    <dgm:cxn modelId="{C0732A77-6EA3-4E4F-8EE3-56501ED0AB21}" type="presParOf" srcId="{7EA2C135-C511-4B69-8CAA-0A1DE37F4A70}" destId="{BD27299E-78FE-4712-86E4-F5A4D7CB2B6C}" srcOrd="1" destOrd="0" presId="urn:microsoft.com/office/officeart/2005/8/layout/vList2"/>
    <dgm:cxn modelId="{C22150AD-FAF9-47AF-9811-9B7D377D22DD}" type="presParOf" srcId="{7EA2C135-C511-4B69-8CAA-0A1DE37F4A70}" destId="{6CD41FC7-821B-4A3C-9524-B01BE814412A}" srcOrd="2" destOrd="0" presId="urn:microsoft.com/office/officeart/2005/8/layout/vList2"/>
    <dgm:cxn modelId="{2035AC39-C7D6-4CB4-B446-76C483FE5004}" type="presParOf" srcId="{7EA2C135-C511-4B69-8CAA-0A1DE37F4A70}" destId="{06DD2627-CD41-4B0E-8475-8B89415479B9}" srcOrd="3" destOrd="0" presId="urn:microsoft.com/office/officeart/2005/8/layout/vList2"/>
    <dgm:cxn modelId="{189EE55E-BCF1-46C4-BEEA-170997DF8396}" type="presParOf" srcId="{7EA2C135-C511-4B69-8CAA-0A1DE37F4A70}" destId="{F42D4DBE-87B7-405D-AB0F-9098D5B8415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3EBC0C-90B7-4021-966F-8CCB2DFF3A88}"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019948EA-05D4-4468-9ADB-1A58ED97BD57}">
      <dgm:prSet/>
      <dgm:spPr/>
      <dgm:t>
        <a:bodyPr/>
        <a:lstStyle/>
        <a:p>
          <a:r>
            <a:rPr lang="en-US" dirty="0">
              <a:latin typeface="Arial" panose="020B0604020202020204" pitchFamily="34" charset="0"/>
              <a:cs typeface="Arial" panose="020B0604020202020204" pitchFamily="34" charset="0"/>
            </a:rPr>
            <a:t>A wide range of factors have been shown to be related to personal well-being, including a range of cognitive and relational factors such as:</a:t>
          </a:r>
        </a:p>
      </dgm:t>
    </dgm:pt>
    <dgm:pt modelId="{E433A8E1-5D94-4FAB-A48A-D4EA722501C7}" type="parTrans" cxnId="{FA84A39E-C579-43CA-968C-D433CD0D9BB0}">
      <dgm:prSet/>
      <dgm:spPr/>
      <dgm:t>
        <a:bodyPr/>
        <a:lstStyle/>
        <a:p>
          <a:endParaRPr lang="en-US"/>
        </a:p>
      </dgm:t>
    </dgm:pt>
    <dgm:pt modelId="{F8895D46-2DA9-4055-B5E8-DFF2404D0E5C}" type="sibTrans" cxnId="{FA84A39E-C579-43CA-968C-D433CD0D9BB0}">
      <dgm:prSet/>
      <dgm:spPr/>
      <dgm:t>
        <a:bodyPr/>
        <a:lstStyle/>
        <a:p>
          <a:endParaRPr lang="en-US"/>
        </a:p>
      </dgm:t>
    </dgm:pt>
    <dgm:pt modelId="{0AF64E80-1E16-4C31-8A42-7719B23745E9}">
      <dgm:prSet custT="1"/>
      <dgm:spPr/>
      <dgm:t>
        <a:bodyPr/>
        <a:lstStyle/>
        <a:p>
          <a:r>
            <a:rPr lang="en-US" sz="2000" dirty="0">
              <a:latin typeface="Arial" panose="020B0604020202020204" pitchFamily="34" charset="0"/>
              <a:cs typeface="Arial" panose="020B0604020202020204" pitchFamily="34" charset="0"/>
            </a:rPr>
            <a:t>Family structure and relationships, </a:t>
          </a:r>
        </a:p>
      </dgm:t>
    </dgm:pt>
    <dgm:pt modelId="{143289EB-8988-4397-A617-1F7054C904F8}" type="parTrans" cxnId="{5358F263-77D5-46BB-9674-09F5DFF9A853}">
      <dgm:prSet/>
      <dgm:spPr/>
      <dgm:t>
        <a:bodyPr/>
        <a:lstStyle/>
        <a:p>
          <a:endParaRPr lang="en-US"/>
        </a:p>
      </dgm:t>
    </dgm:pt>
    <dgm:pt modelId="{3261BF80-623E-483F-A166-06F76B801DD4}" type="sibTrans" cxnId="{5358F263-77D5-46BB-9674-09F5DFF9A853}">
      <dgm:prSet/>
      <dgm:spPr/>
      <dgm:t>
        <a:bodyPr/>
        <a:lstStyle/>
        <a:p>
          <a:endParaRPr lang="en-US"/>
        </a:p>
      </dgm:t>
    </dgm:pt>
    <dgm:pt modelId="{E8E7C95B-D833-42EF-ACCA-189D2E9E13D4}">
      <dgm:prSet custT="1"/>
      <dgm:spPr/>
      <dgm:t>
        <a:bodyPr/>
        <a:lstStyle/>
        <a:p>
          <a:r>
            <a:rPr lang="en-US" sz="2000" dirty="0">
              <a:latin typeface="Arial" panose="020B0604020202020204" pitchFamily="34" charset="0"/>
              <a:cs typeface="Arial" panose="020B0604020202020204" pitchFamily="34" charset="0"/>
            </a:rPr>
            <a:t>Community connectedness and their environment,</a:t>
          </a:r>
        </a:p>
      </dgm:t>
    </dgm:pt>
    <dgm:pt modelId="{CCA0B669-FC9E-41AA-80FC-CEBEFC8DC3F7}" type="parTrans" cxnId="{A78C2EE0-29F7-456C-A51C-13C39F9EE272}">
      <dgm:prSet/>
      <dgm:spPr/>
      <dgm:t>
        <a:bodyPr/>
        <a:lstStyle/>
        <a:p>
          <a:endParaRPr lang="en-US"/>
        </a:p>
      </dgm:t>
    </dgm:pt>
    <dgm:pt modelId="{E11DC4E6-4B82-4172-AE04-91470B9252BF}" type="sibTrans" cxnId="{A78C2EE0-29F7-456C-A51C-13C39F9EE272}">
      <dgm:prSet/>
      <dgm:spPr/>
      <dgm:t>
        <a:bodyPr/>
        <a:lstStyle/>
        <a:p>
          <a:endParaRPr lang="en-US"/>
        </a:p>
      </dgm:t>
    </dgm:pt>
    <dgm:pt modelId="{29993BC7-AAFC-4C5C-A02E-CCB7079FA749}">
      <dgm:prSet custT="1"/>
      <dgm:spPr/>
      <dgm:t>
        <a:bodyPr/>
        <a:lstStyle/>
        <a:p>
          <a:r>
            <a:rPr lang="en-US" sz="2000" dirty="0">
              <a:latin typeface="Arial" panose="020B0604020202020204" pitchFamily="34" charset="0"/>
              <a:cs typeface="Arial" panose="020B0604020202020204" pitchFamily="34" charset="0"/>
            </a:rPr>
            <a:t>Peer support and school connectedness</a:t>
          </a:r>
        </a:p>
      </dgm:t>
    </dgm:pt>
    <dgm:pt modelId="{4D5D115E-A9FD-4FDC-97F6-39D89B839019}" type="parTrans" cxnId="{CD76DC3A-7317-4DE3-A883-A54ABA2FE2EC}">
      <dgm:prSet/>
      <dgm:spPr/>
      <dgm:t>
        <a:bodyPr/>
        <a:lstStyle/>
        <a:p>
          <a:endParaRPr lang="en-US"/>
        </a:p>
      </dgm:t>
    </dgm:pt>
    <dgm:pt modelId="{286EB426-5D0C-40B3-8502-8D95ED4009D7}" type="sibTrans" cxnId="{CD76DC3A-7317-4DE3-A883-A54ABA2FE2EC}">
      <dgm:prSet/>
      <dgm:spPr/>
      <dgm:t>
        <a:bodyPr/>
        <a:lstStyle/>
        <a:p>
          <a:endParaRPr lang="en-US"/>
        </a:p>
      </dgm:t>
    </dgm:pt>
    <dgm:pt modelId="{64554C44-4CF5-4476-B8AC-63B143C8B247}">
      <dgm:prSet custT="1"/>
      <dgm:spPr/>
      <dgm:t>
        <a:bodyPr/>
        <a:lstStyle/>
        <a:p>
          <a:pPr>
            <a:buFontTx/>
            <a:buNone/>
          </a:pPr>
          <a:r>
            <a:rPr lang="en-US" sz="1400" dirty="0">
              <a:latin typeface="Arial" panose="020B0604020202020204" pitchFamily="34" charset="0"/>
              <a:cs typeface="Arial" panose="020B0604020202020204" pitchFamily="34" charset="0"/>
            </a:rPr>
            <a:t>                 (Welsh Government, 2019). </a:t>
          </a:r>
        </a:p>
      </dgm:t>
    </dgm:pt>
    <dgm:pt modelId="{57D65029-EDE9-4C9D-A713-BE093C412571}" type="parTrans" cxnId="{BBEA2BC8-94FC-4BCF-BE90-6A4B6B08A894}">
      <dgm:prSet/>
      <dgm:spPr/>
      <dgm:t>
        <a:bodyPr/>
        <a:lstStyle/>
        <a:p>
          <a:endParaRPr lang="en-GB"/>
        </a:p>
      </dgm:t>
    </dgm:pt>
    <dgm:pt modelId="{869489A6-EF36-4559-8819-0D19B5ECF3A8}" type="sibTrans" cxnId="{BBEA2BC8-94FC-4BCF-BE90-6A4B6B08A894}">
      <dgm:prSet/>
      <dgm:spPr/>
      <dgm:t>
        <a:bodyPr/>
        <a:lstStyle/>
        <a:p>
          <a:endParaRPr lang="en-GB"/>
        </a:p>
      </dgm:t>
    </dgm:pt>
    <dgm:pt modelId="{F18F5CFC-67F4-4335-B28D-0EE717A996F3}" type="pres">
      <dgm:prSet presAssocID="{B93EBC0C-90B7-4021-966F-8CCB2DFF3A88}" presName="Name0" presStyleCnt="0">
        <dgm:presLayoutVars>
          <dgm:dir/>
          <dgm:animLvl val="lvl"/>
          <dgm:resizeHandles val="exact"/>
        </dgm:presLayoutVars>
      </dgm:prSet>
      <dgm:spPr/>
    </dgm:pt>
    <dgm:pt modelId="{674201BE-DB84-40D7-B25D-614D2C62B0A4}" type="pres">
      <dgm:prSet presAssocID="{019948EA-05D4-4468-9ADB-1A58ED97BD57}" presName="linNode" presStyleCnt="0"/>
      <dgm:spPr/>
    </dgm:pt>
    <dgm:pt modelId="{6E065CE7-9B4C-4ECA-8245-12C70A2B432B}" type="pres">
      <dgm:prSet presAssocID="{019948EA-05D4-4468-9ADB-1A58ED97BD57}" presName="parentText" presStyleLbl="node1" presStyleIdx="0" presStyleCnt="1">
        <dgm:presLayoutVars>
          <dgm:chMax val="1"/>
          <dgm:bulletEnabled val="1"/>
        </dgm:presLayoutVars>
      </dgm:prSet>
      <dgm:spPr/>
    </dgm:pt>
    <dgm:pt modelId="{9125C0B6-E761-4B63-9EC5-793581979BE4}" type="pres">
      <dgm:prSet presAssocID="{019948EA-05D4-4468-9ADB-1A58ED97BD57}" presName="descendantText" presStyleLbl="alignAccFollowNode1" presStyleIdx="0" presStyleCnt="1" custLinFactNeighborX="10325" custLinFactNeighborY="2807">
        <dgm:presLayoutVars>
          <dgm:bulletEnabled val="1"/>
        </dgm:presLayoutVars>
      </dgm:prSet>
      <dgm:spPr/>
    </dgm:pt>
  </dgm:ptLst>
  <dgm:cxnLst>
    <dgm:cxn modelId="{3F797C34-ED35-4300-8B50-EFE8B333064B}" type="presOf" srcId="{29993BC7-AAFC-4C5C-A02E-CCB7079FA749}" destId="{9125C0B6-E761-4B63-9EC5-793581979BE4}" srcOrd="0" destOrd="2" presId="urn:microsoft.com/office/officeart/2005/8/layout/vList5"/>
    <dgm:cxn modelId="{CD76DC3A-7317-4DE3-A883-A54ABA2FE2EC}" srcId="{019948EA-05D4-4468-9ADB-1A58ED97BD57}" destId="{29993BC7-AAFC-4C5C-A02E-CCB7079FA749}" srcOrd="2" destOrd="0" parTransId="{4D5D115E-A9FD-4FDC-97F6-39D89B839019}" sibTransId="{286EB426-5D0C-40B3-8502-8D95ED4009D7}"/>
    <dgm:cxn modelId="{5358F263-77D5-46BB-9674-09F5DFF9A853}" srcId="{019948EA-05D4-4468-9ADB-1A58ED97BD57}" destId="{0AF64E80-1E16-4C31-8A42-7719B23745E9}" srcOrd="0" destOrd="0" parTransId="{143289EB-8988-4397-A617-1F7054C904F8}" sibTransId="{3261BF80-623E-483F-A166-06F76B801DD4}"/>
    <dgm:cxn modelId="{83E1EC71-6930-4D55-9250-AF0C4335980E}" type="presOf" srcId="{E8E7C95B-D833-42EF-ACCA-189D2E9E13D4}" destId="{9125C0B6-E761-4B63-9EC5-793581979BE4}" srcOrd="0" destOrd="1" presId="urn:microsoft.com/office/officeart/2005/8/layout/vList5"/>
    <dgm:cxn modelId="{D905D757-7056-4B7C-98C4-A80DD45D6A03}" type="presOf" srcId="{64554C44-4CF5-4476-B8AC-63B143C8B247}" destId="{9125C0B6-E761-4B63-9EC5-793581979BE4}" srcOrd="0" destOrd="3" presId="urn:microsoft.com/office/officeart/2005/8/layout/vList5"/>
    <dgm:cxn modelId="{FA84A39E-C579-43CA-968C-D433CD0D9BB0}" srcId="{B93EBC0C-90B7-4021-966F-8CCB2DFF3A88}" destId="{019948EA-05D4-4468-9ADB-1A58ED97BD57}" srcOrd="0" destOrd="0" parTransId="{E433A8E1-5D94-4FAB-A48A-D4EA722501C7}" sibTransId="{F8895D46-2DA9-4055-B5E8-DFF2404D0E5C}"/>
    <dgm:cxn modelId="{C5335CB1-667B-4B75-875B-FC7DB45BC780}" type="presOf" srcId="{0AF64E80-1E16-4C31-8A42-7719B23745E9}" destId="{9125C0B6-E761-4B63-9EC5-793581979BE4}" srcOrd="0" destOrd="0" presId="urn:microsoft.com/office/officeart/2005/8/layout/vList5"/>
    <dgm:cxn modelId="{BBEA2BC8-94FC-4BCF-BE90-6A4B6B08A894}" srcId="{019948EA-05D4-4468-9ADB-1A58ED97BD57}" destId="{64554C44-4CF5-4476-B8AC-63B143C8B247}" srcOrd="3" destOrd="0" parTransId="{57D65029-EDE9-4C9D-A713-BE093C412571}" sibTransId="{869489A6-EF36-4559-8819-0D19B5ECF3A8}"/>
    <dgm:cxn modelId="{A78C2EE0-29F7-456C-A51C-13C39F9EE272}" srcId="{019948EA-05D4-4468-9ADB-1A58ED97BD57}" destId="{E8E7C95B-D833-42EF-ACCA-189D2E9E13D4}" srcOrd="1" destOrd="0" parTransId="{CCA0B669-FC9E-41AA-80FC-CEBEFC8DC3F7}" sibTransId="{E11DC4E6-4B82-4172-AE04-91470B9252BF}"/>
    <dgm:cxn modelId="{8510C8EB-5F7A-4B2E-BEC7-239E8EBDBF96}" type="presOf" srcId="{019948EA-05D4-4468-9ADB-1A58ED97BD57}" destId="{6E065CE7-9B4C-4ECA-8245-12C70A2B432B}" srcOrd="0" destOrd="0" presId="urn:microsoft.com/office/officeart/2005/8/layout/vList5"/>
    <dgm:cxn modelId="{E55BB6EC-50D9-4584-8951-CB9E945C245A}" type="presOf" srcId="{B93EBC0C-90B7-4021-966F-8CCB2DFF3A88}" destId="{F18F5CFC-67F4-4335-B28D-0EE717A996F3}" srcOrd="0" destOrd="0" presId="urn:microsoft.com/office/officeart/2005/8/layout/vList5"/>
    <dgm:cxn modelId="{3F00B299-4E8A-4A29-AA2E-64F8488AFA72}" type="presParOf" srcId="{F18F5CFC-67F4-4335-B28D-0EE717A996F3}" destId="{674201BE-DB84-40D7-B25D-614D2C62B0A4}" srcOrd="0" destOrd="0" presId="urn:microsoft.com/office/officeart/2005/8/layout/vList5"/>
    <dgm:cxn modelId="{EE27A96F-F932-48BE-B627-09C969BC3EFD}" type="presParOf" srcId="{674201BE-DB84-40D7-B25D-614D2C62B0A4}" destId="{6E065CE7-9B4C-4ECA-8245-12C70A2B432B}" srcOrd="0" destOrd="0" presId="urn:microsoft.com/office/officeart/2005/8/layout/vList5"/>
    <dgm:cxn modelId="{3FE72F5A-45F3-4808-B583-87651579BACD}" type="presParOf" srcId="{674201BE-DB84-40D7-B25D-614D2C62B0A4}" destId="{9125C0B6-E761-4B63-9EC5-793581979BE4}"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54EA21-60B8-4CD4-A565-AA74DA94324B}"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7C147DA0-F258-4DFB-895F-230BB9775002}">
      <dgm:prSet custT="1"/>
      <dgm:spPr/>
      <dgm:t>
        <a:bodyPr/>
        <a:lstStyle/>
        <a:p>
          <a:r>
            <a:rPr lang="en-US" sz="4000" u="sng" dirty="0">
              <a:latin typeface="Arial" panose="020B0604020202020204" pitchFamily="34" charset="0"/>
              <a:cs typeface="Arial" panose="020B0604020202020204" pitchFamily="34" charset="0"/>
            </a:rPr>
            <a:t>Question.</a:t>
          </a:r>
          <a:endParaRPr lang="en-US" sz="4000" dirty="0">
            <a:latin typeface="Arial" panose="020B0604020202020204" pitchFamily="34" charset="0"/>
            <a:cs typeface="Arial" panose="020B0604020202020204" pitchFamily="34" charset="0"/>
          </a:endParaRPr>
        </a:p>
      </dgm:t>
    </dgm:pt>
    <dgm:pt modelId="{6DD20885-0E72-481C-A0BD-DC009060BAE3}" type="parTrans" cxnId="{5A690440-5A07-4257-A05B-BAC7A4DD56DA}">
      <dgm:prSet/>
      <dgm:spPr/>
      <dgm:t>
        <a:bodyPr/>
        <a:lstStyle/>
        <a:p>
          <a:endParaRPr lang="en-US"/>
        </a:p>
      </dgm:t>
    </dgm:pt>
    <dgm:pt modelId="{008D85B1-CB77-4D4D-80A1-8A29667FCD39}" type="sibTrans" cxnId="{5A690440-5A07-4257-A05B-BAC7A4DD56DA}">
      <dgm:prSet/>
      <dgm:spPr/>
      <dgm:t>
        <a:bodyPr/>
        <a:lstStyle/>
        <a:p>
          <a:endParaRPr lang="en-US"/>
        </a:p>
      </dgm:t>
    </dgm:pt>
    <dgm:pt modelId="{CB537580-715C-49D7-80E0-E8EBEDD386BF}">
      <dgm:prSet custT="1"/>
      <dgm:spPr/>
      <dgm:t>
        <a:bodyPr/>
        <a:lstStyle/>
        <a:p>
          <a:r>
            <a:rPr lang="en-US" sz="2000" dirty="0">
              <a:latin typeface="Arial" panose="020B0604020202020204" pitchFamily="34" charset="0"/>
              <a:cs typeface="Arial" panose="020B0604020202020204" pitchFamily="34" charset="0"/>
            </a:rPr>
            <a:t>Does online and social media participation add to the pattern of </a:t>
          </a:r>
          <a:r>
            <a:rPr lang="en-GB" sz="2000" dirty="0">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of socio-economy backgrounds within this community and if so, how and why? </a:t>
          </a:r>
        </a:p>
      </dgm:t>
    </dgm:pt>
    <dgm:pt modelId="{DDDE341B-3387-48CC-A820-FE50CE4167EE}" type="parTrans" cxnId="{1F3BC63F-0F3E-4F37-93D3-ABB3F533BEB5}">
      <dgm:prSet/>
      <dgm:spPr/>
      <dgm:t>
        <a:bodyPr/>
        <a:lstStyle/>
        <a:p>
          <a:endParaRPr lang="en-US"/>
        </a:p>
      </dgm:t>
    </dgm:pt>
    <dgm:pt modelId="{2F283D4E-D244-4E6D-A62D-E21D5FFEA37C}" type="sibTrans" cxnId="{1F3BC63F-0F3E-4F37-93D3-ABB3F533BEB5}">
      <dgm:prSet/>
      <dgm:spPr/>
      <dgm:t>
        <a:bodyPr/>
        <a:lstStyle/>
        <a:p>
          <a:endParaRPr lang="en-US"/>
        </a:p>
      </dgm:t>
    </dgm:pt>
    <dgm:pt modelId="{1018ED64-A175-4403-842C-7DFF31E276F1}" type="pres">
      <dgm:prSet presAssocID="{D854EA21-60B8-4CD4-A565-AA74DA94324B}" presName="hierChild1" presStyleCnt="0">
        <dgm:presLayoutVars>
          <dgm:chPref val="1"/>
          <dgm:dir/>
          <dgm:animOne val="branch"/>
          <dgm:animLvl val="lvl"/>
          <dgm:resizeHandles/>
        </dgm:presLayoutVars>
      </dgm:prSet>
      <dgm:spPr/>
    </dgm:pt>
    <dgm:pt modelId="{B6FDE6B8-EEC0-4858-825D-36C2E9C98C8A}" type="pres">
      <dgm:prSet presAssocID="{7C147DA0-F258-4DFB-895F-230BB9775002}" presName="hierRoot1" presStyleCnt="0"/>
      <dgm:spPr/>
    </dgm:pt>
    <dgm:pt modelId="{E061216A-78A7-4306-AECE-B23B1C1A45B0}" type="pres">
      <dgm:prSet presAssocID="{7C147DA0-F258-4DFB-895F-230BB9775002}" presName="composite" presStyleCnt="0"/>
      <dgm:spPr/>
    </dgm:pt>
    <dgm:pt modelId="{1486A228-82D5-46AA-97F6-4785F1056FE2}" type="pres">
      <dgm:prSet presAssocID="{7C147DA0-F258-4DFB-895F-230BB9775002}" presName="background" presStyleLbl="node0" presStyleIdx="0" presStyleCnt="2"/>
      <dgm:spPr/>
    </dgm:pt>
    <dgm:pt modelId="{5D2B1829-A464-49AE-B569-4962CA5A3C5E}" type="pres">
      <dgm:prSet presAssocID="{7C147DA0-F258-4DFB-895F-230BB9775002}" presName="text" presStyleLbl="fgAcc0" presStyleIdx="0" presStyleCnt="2">
        <dgm:presLayoutVars>
          <dgm:chPref val="3"/>
        </dgm:presLayoutVars>
      </dgm:prSet>
      <dgm:spPr/>
    </dgm:pt>
    <dgm:pt modelId="{6E1428F9-210D-461A-A58A-451D2251914A}" type="pres">
      <dgm:prSet presAssocID="{7C147DA0-F258-4DFB-895F-230BB9775002}" presName="hierChild2" presStyleCnt="0"/>
      <dgm:spPr/>
    </dgm:pt>
    <dgm:pt modelId="{34FB46A3-24CA-450A-A0FC-BBC732EF06B1}" type="pres">
      <dgm:prSet presAssocID="{CB537580-715C-49D7-80E0-E8EBEDD386BF}" presName="hierRoot1" presStyleCnt="0"/>
      <dgm:spPr/>
    </dgm:pt>
    <dgm:pt modelId="{606FAF21-C8A4-486F-A0B8-EFEA94FB7EBD}" type="pres">
      <dgm:prSet presAssocID="{CB537580-715C-49D7-80E0-E8EBEDD386BF}" presName="composite" presStyleCnt="0"/>
      <dgm:spPr/>
    </dgm:pt>
    <dgm:pt modelId="{221AD552-0FC9-44F9-A341-5CC48949D187}" type="pres">
      <dgm:prSet presAssocID="{CB537580-715C-49D7-80E0-E8EBEDD386BF}" presName="background" presStyleLbl="node0" presStyleIdx="1" presStyleCnt="2"/>
      <dgm:spPr/>
    </dgm:pt>
    <dgm:pt modelId="{64F75146-1212-44E8-A895-72D2324425D8}" type="pres">
      <dgm:prSet presAssocID="{CB537580-715C-49D7-80E0-E8EBEDD386BF}" presName="text" presStyleLbl="fgAcc0" presStyleIdx="1" presStyleCnt="2">
        <dgm:presLayoutVars>
          <dgm:chPref val="3"/>
        </dgm:presLayoutVars>
      </dgm:prSet>
      <dgm:spPr/>
    </dgm:pt>
    <dgm:pt modelId="{80FA3C35-C2A1-4606-B5D2-40A236351995}" type="pres">
      <dgm:prSet presAssocID="{CB537580-715C-49D7-80E0-E8EBEDD386BF}" presName="hierChild2" presStyleCnt="0"/>
      <dgm:spPr/>
    </dgm:pt>
  </dgm:ptLst>
  <dgm:cxnLst>
    <dgm:cxn modelId="{20FC9411-DB33-47A0-B104-C005FCCF5837}" type="presOf" srcId="{7C147DA0-F258-4DFB-895F-230BB9775002}" destId="{5D2B1829-A464-49AE-B569-4962CA5A3C5E}" srcOrd="0" destOrd="0" presId="urn:microsoft.com/office/officeart/2005/8/layout/hierarchy1"/>
    <dgm:cxn modelId="{1F3BC63F-0F3E-4F37-93D3-ABB3F533BEB5}" srcId="{D854EA21-60B8-4CD4-A565-AA74DA94324B}" destId="{CB537580-715C-49D7-80E0-E8EBEDD386BF}" srcOrd="1" destOrd="0" parTransId="{DDDE341B-3387-48CC-A820-FE50CE4167EE}" sibTransId="{2F283D4E-D244-4E6D-A62D-E21D5FFEA37C}"/>
    <dgm:cxn modelId="{5A690440-5A07-4257-A05B-BAC7A4DD56DA}" srcId="{D854EA21-60B8-4CD4-A565-AA74DA94324B}" destId="{7C147DA0-F258-4DFB-895F-230BB9775002}" srcOrd="0" destOrd="0" parTransId="{6DD20885-0E72-481C-A0BD-DC009060BAE3}" sibTransId="{008D85B1-CB77-4D4D-80A1-8A29667FCD39}"/>
    <dgm:cxn modelId="{FF89F358-0140-4097-BC40-6B84E96E9001}" type="presOf" srcId="{CB537580-715C-49D7-80E0-E8EBEDD386BF}" destId="{64F75146-1212-44E8-A895-72D2324425D8}" srcOrd="0" destOrd="0" presId="urn:microsoft.com/office/officeart/2005/8/layout/hierarchy1"/>
    <dgm:cxn modelId="{DF5D09AA-8B6D-4D48-AB47-4E847ABEC684}" type="presOf" srcId="{D854EA21-60B8-4CD4-A565-AA74DA94324B}" destId="{1018ED64-A175-4403-842C-7DFF31E276F1}" srcOrd="0" destOrd="0" presId="urn:microsoft.com/office/officeart/2005/8/layout/hierarchy1"/>
    <dgm:cxn modelId="{D6C3B561-F461-479A-B5C5-1D485DD0CCCE}" type="presParOf" srcId="{1018ED64-A175-4403-842C-7DFF31E276F1}" destId="{B6FDE6B8-EEC0-4858-825D-36C2E9C98C8A}" srcOrd="0" destOrd="0" presId="urn:microsoft.com/office/officeart/2005/8/layout/hierarchy1"/>
    <dgm:cxn modelId="{48A18174-33DD-4686-863E-17446E34BE60}" type="presParOf" srcId="{B6FDE6B8-EEC0-4858-825D-36C2E9C98C8A}" destId="{E061216A-78A7-4306-AECE-B23B1C1A45B0}" srcOrd="0" destOrd="0" presId="urn:microsoft.com/office/officeart/2005/8/layout/hierarchy1"/>
    <dgm:cxn modelId="{0FC9AFB2-C080-4943-9DFE-C820BE75719A}" type="presParOf" srcId="{E061216A-78A7-4306-AECE-B23B1C1A45B0}" destId="{1486A228-82D5-46AA-97F6-4785F1056FE2}" srcOrd="0" destOrd="0" presId="urn:microsoft.com/office/officeart/2005/8/layout/hierarchy1"/>
    <dgm:cxn modelId="{818673F0-64BF-4C30-9672-C2508F4BC74E}" type="presParOf" srcId="{E061216A-78A7-4306-AECE-B23B1C1A45B0}" destId="{5D2B1829-A464-49AE-B569-4962CA5A3C5E}" srcOrd="1" destOrd="0" presId="urn:microsoft.com/office/officeart/2005/8/layout/hierarchy1"/>
    <dgm:cxn modelId="{896C66D0-04A5-483B-93AD-39718A6E4DC3}" type="presParOf" srcId="{B6FDE6B8-EEC0-4858-825D-36C2E9C98C8A}" destId="{6E1428F9-210D-461A-A58A-451D2251914A}" srcOrd="1" destOrd="0" presId="urn:microsoft.com/office/officeart/2005/8/layout/hierarchy1"/>
    <dgm:cxn modelId="{4279CA69-B470-412B-82A3-9DD6F6118648}" type="presParOf" srcId="{1018ED64-A175-4403-842C-7DFF31E276F1}" destId="{34FB46A3-24CA-450A-A0FC-BBC732EF06B1}" srcOrd="1" destOrd="0" presId="urn:microsoft.com/office/officeart/2005/8/layout/hierarchy1"/>
    <dgm:cxn modelId="{8EE888C4-5140-4D6B-B55C-5D01EA2A4283}" type="presParOf" srcId="{34FB46A3-24CA-450A-A0FC-BBC732EF06B1}" destId="{606FAF21-C8A4-486F-A0B8-EFEA94FB7EBD}" srcOrd="0" destOrd="0" presId="urn:microsoft.com/office/officeart/2005/8/layout/hierarchy1"/>
    <dgm:cxn modelId="{C0822912-1489-4DB8-BB16-8742E0EEFA24}" type="presParOf" srcId="{606FAF21-C8A4-486F-A0B8-EFEA94FB7EBD}" destId="{221AD552-0FC9-44F9-A341-5CC48949D187}" srcOrd="0" destOrd="0" presId="urn:microsoft.com/office/officeart/2005/8/layout/hierarchy1"/>
    <dgm:cxn modelId="{7E0B8A35-24B4-4E83-BE75-801326F7ECDE}" type="presParOf" srcId="{606FAF21-C8A4-486F-A0B8-EFEA94FB7EBD}" destId="{64F75146-1212-44E8-A895-72D2324425D8}" srcOrd="1" destOrd="0" presId="urn:microsoft.com/office/officeart/2005/8/layout/hierarchy1"/>
    <dgm:cxn modelId="{00A16AB6-E49B-4376-B1E8-BB039A6198D5}" type="presParOf" srcId="{34FB46A3-24CA-450A-A0FC-BBC732EF06B1}" destId="{80FA3C35-C2A1-4606-B5D2-40A23635199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CAD6E5-54C3-4CA4-B6B6-71A6D58A0A1E}" type="doc">
      <dgm:prSet loTypeId="urn:microsoft.com/office/officeart/2005/8/layout/default" loCatId="list" qsTypeId="urn:microsoft.com/office/officeart/2005/8/quickstyle/simple4" qsCatId="simple" csTypeId="urn:microsoft.com/office/officeart/2005/8/colors/accent3_2" csCatId="accent3"/>
      <dgm:spPr/>
      <dgm:t>
        <a:bodyPr/>
        <a:lstStyle/>
        <a:p>
          <a:endParaRPr lang="en-US"/>
        </a:p>
      </dgm:t>
    </dgm:pt>
    <dgm:pt modelId="{18EAC09C-CA87-4A7D-AD23-1AA4F9D6EA50}">
      <dgm:prSet/>
      <dgm:spPr/>
      <dgm:t>
        <a:bodyPr/>
        <a:lstStyle/>
        <a:p>
          <a:r>
            <a:rPr lang="en-GB" dirty="0"/>
            <a:t>Human</a:t>
          </a:r>
          <a:endParaRPr lang="en-US" dirty="0"/>
        </a:p>
      </dgm:t>
    </dgm:pt>
    <dgm:pt modelId="{91F82188-4283-4EE1-B15B-8E25E6E394F1}" type="parTrans" cxnId="{066341F6-47C2-45C5-9FA5-FDD10368ACB7}">
      <dgm:prSet/>
      <dgm:spPr/>
      <dgm:t>
        <a:bodyPr/>
        <a:lstStyle/>
        <a:p>
          <a:endParaRPr lang="en-US"/>
        </a:p>
      </dgm:t>
    </dgm:pt>
    <dgm:pt modelId="{9C2990D3-B825-465D-8471-53FCDAC214AD}" type="sibTrans" cxnId="{066341F6-47C2-45C5-9FA5-FDD10368ACB7}">
      <dgm:prSet/>
      <dgm:spPr/>
      <dgm:t>
        <a:bodyPr/>
        <a:lstStyle/>
        <a:p>
          <a:endParaRPr lang="en-US"/>
        </a:p>
      </dgm:t>
    </dgm:pt>
    <dgm:pt modelId="{25AAB65C-A891-4080-AD51-178CC9ED7A82}">
      <dgm:prSet/>
      <dgm:spPr/>
      <dgm:t>
        <a:bodyPr/>
        <a:lstStyle/>
        <a:p>
          <a:r>
            <a:rPr lang="en-GB" dirty="0"/>
            <a:t>Cultural</a:t>
          </a:r>
          <a:endParaRPr lang="en-US" dirty="0"/>
        </a:p>
      </dgm:t>
    </dgm:pt>
    <dgm:pt modelId="{2013D11D-5A2C-45F5-8DEC-BE3CC4DDCCF3}" type="parTrans" cxnId="{8B4B0568-8621-4A82-8C9B-161D4FDCBFAF}">
      <dgm:prSet/>
      <dgm:spPr/>
      <dgm:t>
        <a:bodyPr/>
        <a:lstStyle/>
        <a:p>
          <a:endParaRPr lang="en-US"/>
        </a:p>
      </dgm:t>
    </dgm:pt>
    <dgm:pt modelId="{779965FA-0FD1-42BB-8DF4-3D32CAD38CEB}" type="sibTrans" cxnId="{8B4B0568-8621-4A82-8C9B-161D4FDCBFAF}">
      <dgm:prSet/>
      <dgm:spPr/>
      <dgm:t>
        <a:bodyPr/>
        <a:lstStyle/>
        <a:p>
          <a:endParaRPr lang="en-US"/>
        </a:p>
      </dgm:t>
    </dgm:pt>
    <dgm:pt modelId="{FF89DEBC-108D-4719-A61D-B8BFAE23EDA1}">
      <dgm:prSet/>
      <dgm:spPr/>
      <dgm:t>
        <a:bodyPr/>
        <a:lstStyle/>
        <a:p>
          <a:r>
            <a:rPr lang="en-GB" dirty="0"/>
            <a:t>Social</a:t>
          </a:r>
          <a:endParaRPr lang="en-US" dirty="0"/>
        </a:p>
      </dgm:t>
    </dgm:pt>
    <dgm:pt modelId="{EC1ED69D-E22F-4EB0-9A2A-1363C1514546}" type="parTrans" cxnId="{8DB871CA-F321-4A6C-891A-708BC210F789}">
      <dgm:prSet/>
      <dgm:spPr/>
      <dgm:t>
        <a:bodyPr/>
        <a:lstStyle/>
        <a:p>
          <a:endParaRPr lang="en-US"/>
        </a:p>
      </dgm:t>
    </dgm:pt>
    <dgm:pt modelId="{CD1ED812-14C2-4676-8EE4-C3F12DDD523E}" type="sibTrans" cxnId="{8DB871CA-F321-4A6C-891A-708BC210F789}">
      <dgm:prSet/>
      <dgm:spPr/>
      <dgm:t>
        <a:bodyPr/>
        <a:lstStyle/>
        <a:p>
          <a:endParaRPr lang="en-US"/>
        </a:p>
      </dgm:t>
    </dgm:pt>
    <dgm:pt modelId="{9AD1479F-73E0-4728-9E82-B7F702A0E0EA}">
      <dgm:prSet/>
      <dgm:spPr/>
      <dgm:t>
        <a:bodyPr/>
        <a:lstStyle/>
        <a:p>
          <a:r>
            <a:rPr lang="en-GB" dirty="0"/>
            <a:t>Economic</a:t>
          </a:r>
          <a:endParaRPr lang="en-US" dirty="0"/>
        </a:p>
      </dgm:t>
    </dgm:pt>
    <dgm:pt modelId="{F3463A5B-00C9-4E8A-AB30-D056B54A2CA3}" type="parTrans" cxnId="{7A618EF4-8FDE-402B-A8D9-B57B3C14E511}">
      <dgm:prSet/>
      <dgm:spPr/>
      <dgm:t>
        <a:bodyPr/>
        <a:lstStyle/>
        <a:p>
          <a:endParaRPr lang="en-US"/>
        </a:p>
      </dgm:t>
    </dgm:pt>
    <dgm:pt modelId="{F07B5509-D8C6-452C-93D3-ED524586E728}" type="sibTrans" cxnId="{7A618EF4-8FDE-402B-A8D9-B57B3C14E511}">
      <dgm:prSet/>
      <dgm:spPr/>
      <dgm:t>
        <a:bodyPr/>
        <a:lstStyle/>
        <a:p>
          <a:endParaRPr lang="en-US"/>
        </a:p>
      </dgm:t>
    </dgm:pt>
    <dgm:pt modelId="{A824F081-06E3-45DD-B619-D391C9ED13AA}">
      <dgm:prSet/>
      <dgm:spPr/>
      <dgm:t>
        <a:bodyPr/>
        <a:lstStyle/>
        <a:p>
          <a:r>
            <a:rPr lang="en-GB" dirty="0"/>
            <a:t>Natural</a:t>
          </a:r>
          <a:endParaRPr lang="en-US" dirty="0"/>
        </a:p>
      </dgm:t>
    </dgm:pt>
    <dgm:pt modelId="{F81AEDE0-80F8-4067-8BC7-858CB2F5F21F}" type="parTrans" cxnId="{692C2A3B-B433-4207-97CD-21B1101894D2}">
      <dgm:prSet/>
      <dgm:spPr/>
      <dgm:t>
        <a:bodyPr/>
        <a:lstStyle/>
        <a:p>
          <a:endParaRPr lang="en-US"/>
        </a:p>
      </dgm:t>
    </dgm:pt>
    <dgm:pt modelId="{57B027A4-82D9-4942-9673-C64EC0D54E73}" type="sibTrans" cxnId="{692C2A3B-B433-4207-97CD-21B1101894D2}">
      <dgm:prSet/>
      <dgm:spPr/>
      <dgm:t>
        <a:bodyPr/>
        <a:lstStyle/>
        <a:p>
          <a:endParaRPr lang="en-US"/>
        </a:p>
      </dgm:t>
    </dgm:pt>
    <dgm:pt modelId="{AECE2FC3-B1F6-4DCC-9012-CFFC6D23DAB6}">
      <dgm:prSet/>
      <dgm:spPr/>
      <dgm:t>
        <a:bodyPr/>
        <a:lstStyle/>
        <a:p>
          <a:r>
            <a:rPr lang="en-GB" dirty="0"/>
            <a:t>Knowledge</a:t>
          </a:r>
          <a:endParaRPr lang="en-US" dirty="0"/>
        </a:p>
      </dgm:t>
    </dgm:pt>
    <dgm:pt modelId="{19C4E4D6-C75C-48EF-B655-5B9020260377}" type="parTrans" cxnId="{BF7FE95E-A5B0-4A1D-851F-C77B95194AF3}">
      <dgm:prSet/>
      <dgm:spPr/>
      <dgm:t>
        <a:bodyPr/>
        <a:lstStyle/>
        <a:p>
          <a:endParaRPr lang="en-US"/>
        </a:p>
      </dgm:t>
    </dgm:pt>
    <dgm:pt modelId="{2C75EE34-AACB-4AB5-9E82-4F4B6C0C7BBD}" type="sibTrans" cxnId="{BF7FE95E-A5B0-4A1D-851F-C77B95194AF3}">
      <dgm:prSet/>
      <dgm:spPr/>
      <dgm:t>
        <a:bodyPr/>
        <a:lstStyle/>
        <a:p>
          <a:endParaRPr lang="en-US"/>
        </a:p>
      </dgm:t>
    </dgm:pt>
    <dgm:pt modelId="{D62E4F68-D43C-47D9-A388-2958316D92B1}">
      <dgm:prSet/>
      <dgm:spPr/>
      <dgm:t>
        <a:bodyPr/>
        <a:lstStyle/>
        <a:p>
          <a:r>
            <a:rPr lang="en-GB" dirty="0"/>
            <a:t>Diplomatic</a:t>
          </a:r>
          <a:endParaRPr lang="en-US" dirty="0"/>
        </a:p>
      </dgm:t>
    </dgm:pt>
    <dgm:pt modelId="{2C54CC48-C76F-4AFC-BCEC-FACA0B6A364B}" type="parTrans" cxnId="{D9ED7D0F-5030-4CDA-B2DE-578B6D42D7AC}">
      <dgm:prSet/>
      <dgm:spPr/>
      <dgm:t>
        <a:bodyPr/>
        <a:lstStyle/>
        <a:p>
          <a:endParaRPr lang="en-US"/>
        </a:p>
      </dgm:t>
    </dgm:pt>
    <dgm:pt modelId="{2A3A0AED-8DA0-489D-B1FA-535E81A3E002}" type="sibTrans" cxnId="{D9ED7D0F-5030-4CDA-B2DE-578B6D42D7AC}">
      <dgm:prSet/>
      <dgm:spPr/>
      <dgm:t>
        <a:bodyPr/>
        <a:lstStyle/>
        <a:p>
          <a:endParaRPr lang="en-US"/>
        </a:p>
      </dgm:t>
    </dgm:pt>
    <dgm:pt modelId="{67734902-3477-418B-A13C-B42CED173280}" type="pres">
      <dgm:prSet presAssocID="{B5CAD6E5-54C3-4CA4-B6B6-71A6D58A0A1E}" presName="diagram" presStyleCnt="0">
        <dgm:presLayoutVars>
          <dgm:dir/>
          <dgm:resizeHandles val="exact"/>
        </dgm:presLayoutVars>
      </dgm:prSet>
      <dgm:spPr/>
    </dgm:pt>
    <dgm:pt modelId="{093005C5-609A-402B-8017-F7408483EE2E}" type="pres">
      <dgm:prSet presAssocID="{18EAC09C-CA87-4A7D-AD23-1AA4F9D6EA50}" presName="node" presStyleLbl="node1" presStyleIdx="0" presStyleCnt="7">
        <dgm:presLayoutVars>
          <dgm:bulletEnabled val="1"/>
        </dgm:presLayoutVars>
      </dgm:prSet>
      <dgm:spPr/>
    </dgm:pt>
    <dgm:pt modelId="{6705EBCE-FAF7-4D0F-98F8-977B62638B98}" type="pres">
      <dgm:prSet presAssocID="{9C2990D3-B825-465D-8471-53FCDAC214AD}" presName="sibTrans" presStyleCnt="0"/>
      <dgm:spPr/>
    </dgm:pt>
    <dgm:pt modelId="{CE02133F-9556-4CA0-BB3E-419A4B976E9A}" type="pres">
      <dgm:prSet presAssocID="{25AAB65C-A891-4080-AD51-178CC9ED7A82}" presName="node" presStyleLbl="node1" presStyleIdx="1" presStyleCnt="7">
        <dgm:presLayoutVars>
          <dgm:bulletEnabled val="1"/>
        </dgm:presLayoutVars>
      </dgm:prSet>
      <dgm:spPr/>
    </dgm:pt>
    <dgm:pt modelId="{E80A2FD8-BDBA-4670-B2A2-9FB87FDFC3A7}" type="pres">
      <dgm:prSet presAssocID="{779965FA-0FD1-42BB-8DF4-3D32CAD38CEB}" presName="sibTrans" presStyleCnt="0"/>
      <dgm:spPr/>
    </dgm:pt>
    <dgm:pt modelId="{607BAC7D-DD5F-4471-AA6E-264FBBEAF040}" type="pres">
      <dgm:prSet presAssocID="{FF89DEBC-108D-4719-A61D-B8BFAE23EDA1}" presName="node" presStyleLbl="node1" presStyleIdx="2" presStyleCnt="7">
        <dgm:presLayoutVars>
          <dgm:bulletEnabled val="1"/>
        </dgm:presLayoutVars>
      </dgm:prSet>
      <dgm:spPr/>
    </dgm:pt>
    <dgm:pt modelId="{EFCCF8DD-2A1F-479C-9C1C-A8692D8FD963}" type="pres">
      <dgm:prSet presAssocID="{CD1ED812-14C2-4676-8EE4-C3F12DDD523E}" presName="sibTrans" presStyleCnt="0"/>
      <dgm:spPr/>
    </dgm:pt>
    <dgm:pt modelId="{7D83418E-3B22-4D02-B206-4268A55E1ACC}" type="pres">
      <dgm:prSet presAssocID="{9AD1479F-73E0-4728-9E82-B7F702A0E0EA}" presName="node" presStyleLbl="node1" presStyleIdx="3" presStyleCnt="7">
        <dgm:presLayoutVars>
          <dgm:bulletEnabled val="1"/>
        </dgm:presLayoutVars>
      </dgm:prSet>
      <dgm:spPr/>
    </dgm:pt>
    <dgm:pt modelId="{8B24DD3F-4043-438B-9BCE-1F63A079BFD8}" type="pres">
      <dgm:prSet presAssocID="{F07B5509-D8C6-452C-93D3-ED524586E728}" presName="sibTrans" presStyleCnt="0"/>
      <dgm:spPr/>
    </dgm:pt>
    <dgm:pt modelId="{773C8614-C33E-4EBE-BDE8-916B6D93FD01}" type="pres">
      <dgm:prSet presAssocID="{A824F081-06E3-45DD-B619-D391C9ED13AA}" presName="node" presStyleLbl="node1" presStyleIdx="4" presStyleCnt="7">
        <dgm:presLayoutVars>
          <dgm:bulletEnabled val="1"/>
        </dgm:presLayoutVars>
      </dgm:prSet>
      <dgm:spPr/>
    </dgm:pt>
    <dgm:pt modelId="{5B1B98F5-20F0-4327-8B59-7696FBB58FF3}" type="pres">
      <dgm:prSet presAssocID="{57B027A4-82D9-4942-9673-C64EC0D54E73}" presName="sibTrans" presStyleCnt="0"/>
      <dgm:spPr/>
    </dgm:pt>
    <dgm:pt modelId="{D4D3CFC6-73CE-4E82-B2A7-55E4150FD4A6}" type="pres">
      <dgm:prSet presAssocID="{AECE2FC3-B1F6-4DCC-9012-CFFC6D23DAB6}" presName="node" presStyleLbl="node1" presStyleIdx="5" presStyleCnt="7">
        <dgm:presLayoutVars>
          <dgm:bulletEnabled val="1"/>
        </dgm:presLayoutVars>
      </dgm:prSet>
      <dgm:spPr/>
    </dgm:pt>
    <dgm:pt modelId="{22F1EE54-071E-49C4-BDF9-5157ADB43657}" type="pres">
      <dgm:prSet presAssocID="{2C75EE34-AACB-4AB5-9E82-4F4B6C0C7BBD}" presName="sibTrans" presStyleCnt="0"/>
      <dgm:spPr/>
    </dgm:pt>
    <dgm:pt modelId="{51F7A1C7-93A2-465E-88FF-0542A84C658A}" type="pres">
      <dgm:prSet presAssocID="{D62E4F68-D43C-47D9-A388-2958316D92B1}" presName="node" presStyleLbl="node1" presStyleIdx="6" presStyleCnt="7">
        <dgm:presLayoutVars>
          <dgm:bulletEnabled val="1"/>
        </dgm:presLayoutVars>
      </dgm:prSet>
      <dgm:spPr/>
    </dgm:pt>
  </dgm:ptLst>
  <dgm:cxnLst>
    <dgm:cxn modelId="{D9ED7D0F-5030-4CDA-B2DE-578B6D42D7AC}" srcId="{B5CAD6E5-54C3-4CA4-B6B6-71A6D58A0A1E}" destId="{D62E4F68-D43C-47D9-A388-2958316D92B1}" srcOrd="6" destOrd="0" parTransId="{2C54CC48-C76F-4AFC-BCEC-FACA0B6A364B}" sibTransId="{2A3A0AED-8DA0-489D-B1FA-535E81A3E002}"/>
    <dgm:cxn modelId="{692C2A3B-B433-4207-97CD-21B1101894D2}" srcId="{B5CAD6E5-54C3-4CA4-B6B6-71A6D58A0A1E}" destId="{A824F081-06E3-45DD-B619-D391C9ED13AA}" srcOrd="4" destOrd="0" parTransId="{F81AEDE0-80F8-4067-8BC7-858CB2F5F21F}" sibTransId="{57B027A4-82D9-4942-9673-C64EC0D54E73}"/>
    <dgm:cxn modelId="{BF7FE95E-A5B0-4A1D-851F-C77B95194AF3}" srcId="{B5CAD6E5-54C3-4CA4-B6B6-71A6D58A0A1E}" destId="{AECE2FC3-B1F6-4DCC-9012-CFFC6D23DAB6}" srcOrd="5" destOrd="0" parTransId="{19C4E4D6-C75C-48EF-B655-5B9020260377}" sibTransId="{2C75EE34-AACB-4AB5-9E82-4F4B6C0C7BBD}"/>
    <dgm:cxn modelId="{8B4B0568-8621-4A82-8C9B-161D4FDCBFAF}" srcId="{B5CAD6E5-54C3-4CA4-B6B6-71A6D58A0A1E}" destId="{25AAB65C-A891-4080-AD51-178CC9ED7A82}" srcOrd="1" destOrd="0" parTransId="{2013D11D-5A2C-45F5-8DEC-BE3CC4DDCCF3}" sibTransId="{779965FA-0FD1-42BB-8DF4-3D32CAD38CEB}"/>
    <dgm:cxn modelId="{7B3FAE80-B0CE-490D-A9A4-BAF6BDD16E36}" type="presOf" srcId="{B5CAD6E5-54C3-4CA4-B6B6-71A6D58A0A1E}" destId="{67734902-3477-418B-A13C-B42CED173280}" srcOrd="0" destOrd="0" presId="urn:microsoft.com/office/officeart/2005/8/layout/default"/>
    <dgm:cxn modelId="{34D6568A-67FC-4405-A5FA-437FA870F7AF}" type="presOf" srcId="{AECE2FC3-B1F6-4DCC-9012-CFFC6D23DAB6}" destId="{D4D3CFC6-73CE-4E82-B2A7-55E4150FD4A6}" srcOrd="0" destOrd="0" presId="urn:microsoft.com/office/officeart/2005/8/layout/default"/>
    <dgm:cxn modelId="{E4849497-BAF3-4891-B440-4584E7D5A7E4}" type="presOf" srcId="{FF89DEBC-108D-4719-A61D-B8BFAE23EDA1}" destId="{607BAC7D-DD5F-4471-AA6E-264FBBEAF040}" srcOrd="0" destOrd="0" presId="urn:microsoft.com/office/officeart/2005/8/layout/default"/>
    <dgm:cxn modelId="{799D3B9C-101C-42F9-9D32-61BDD23D5E7A}" type="presOf" srcId="{A824F081-06E3-45DD-B619-D391C9ED13AA}" destId="{773C8614-C33E-4EBE-BDE8-916B6D93FD01}" srcOrd="0" destOrd="0" presId="urn:microsoft.com/office/officeart/2005/8/layout/default"/>
    <dgm:cxn modelId="{B41D36B2-4B20-4B86-B623-774035EC7EAC}" type="presOf" srcId="{25AAB65C-A891-4080-AD51-178CC9ED7A82}" destId="{CE02133F-9556-4CA0-BB3E-419A4B976E9A}" srcOrd="0" destOrd="0" presId="urn:microsoft.com/office/officeart/2005/8/layout/default"/>
    <dgm:cxn modelId="{BC611EC4-7FD8-4636-A9E9-7B87EA8C4AF0}" type="presOf" srcId="{9AD1479F-73E0-4728-9E82-B7F702A0E0EA}" destId="{7D83418E-3B22-4D02-B206-4268A55E1ACC}" srcOrd="0" destOrd="0" presId="urn:microsoft.com/office/officeart/2005/8/layout/default"/>
    <dgm:cxn modelId="{8DB871CA-F321-4A6C-891A-708BC210F789}" srcId="{B5CAD6E5-54C3-4CA4-B6B6-71A6D58A0A1E}" destId="{FF89DEBC-108D-4719-A61D-B8BFAE23EDA1}" srcOrd="2" destOrd="0" parTransId="{EC1ED69D-E22F-4EB0-9A2A-1363C1514546}" sibTransId="{CD1ED812-14C2-4676-8EE4-C3F12DDD523E}"/>
    <dgm:cxn modelId="{2071BDD1-5F8A-4920-A3D7-9C46D56900DA}" type="presOf" srcId="{18EAC09C-CA87-4A7D-AD23-1AA4F9D6EA50}" destId="{093005C5-609A-402B-8017-F7408483EE2E}" srcOrd="0" destOrd="0" presId="urn:microsoft.com/office/officeart/2005/8/layout/default"/>
    <dgm:cxn modelId="{7A618EF4-8FDE-402B-A8D9-B57B3C14E511}" srcId="{B5CAD6E5-54C3-4CA4-B6B6-71A6D58A0A1E}" destId="{9AD1479F-73E0-4728-9E82-B7F702A0E0EA}" srcOrd="3" destOrd="0" parTransId="{F3463A5B-00C9-4E8A-AB30-D056B54A2CA3}" sibTransId="{F07B5509-D8C6-452C-93D3-ED524586E728}"/>
    <dgm:cxn modelId="{066341F6-47C2-45C5-9FA5-FDD10368ACB7}" srcId="{B5CAD6E5-54C3-4CA4-B6B6-71A6D58A0A1E}" destId="{18EAC09C-CA87-4A7D-AD23-1AA4F9D6EA50}" srcOrd="0" destOrd="0" parTransId="{91F82188-4283-4EE1-B15B-8E25E6E394F1}" sibTransId="{9C2990D3-B825-465D-8471-53FCDAC214AD}"/>
    <dgm:cxn modelId="{592791FB-01D5-4410-85DB-4DB01B3C1285}" type="presOf" srcId="{D62E4F68-D43C-47D9-A388-2958316D92B1}" destId="{51F7A1C7-93A2-465E-88FF-0542A84C658A}" srcOrd="0" destOrd="0" presId="urn:microsoft.com/office/officeart/2005/8/layout/default"/>
    <dgm:cxn modelId="{5B14A1ED-B9E3-4B0D-AF3A-CB03E307F3A8}" type="presParOf" srcId="{67734902-3477-418B-A13C-B42CED173280}" destId="{093005C5-609A-402B-8017-F7408483EE2E}" srcOrd="0" destOrd="0" presId="urn:microsoft.com/office/officeart/2005/8/layout/default"/>
    <dgm:cxn modelId="{8F7DE55A-9676-4610-8FB6-D76C79A71EE5}" type="presParOf" srcId="{67734902-3477-418B-A13C-B42CED173280}" destId="{6705EBCE-FAF7-4D0F-98F8-977B62638B98}" srcOrd="1" destOrd="0" presId="urn:microsoft.com/office/officeart/2005/8/layout/default"/>
    <dgm:cxn modelId="{45C6D00B-F5E3-489C-A7BD-0059FFCA9D24}" type="presParOf" srcId="{67734902-3477-418B-A13C-B42CED173280}" destId="{CE02133F-9556-4CA0-BB3E-419A4B976E9A}" srcOrd="2" destOrd="0" presId="urn:microsoft.com/office/officeart/2005/8/layout/default"/>
    <dgm:cxn modelId="{2AFD475C-0800-4092-A74B-AB7FF86A0ACA}" type="presParOf" srcId="{67734902-3477-418B-A13C-B42CED173280}" destId="{E80A2FD8-BDBA-4670-B2A2-9FB87FDFC3A7}" srcOrd="3" destOrd="0" presId="urn:microsoft.com/office/officeart/2005/8/layout/default"/>
    <dgm:cxn modelId="{52D7C3F2-55DD-4AC3-8EDC-8D576A1C6192}" type="presParOf" srcId="{67734902-3477-418B-A13C-B42CED173280}" destId="{607BAC7D-DD5F-4471-AA6E-264FBBEAF040}" srcOrd="4" destOrd="0" presId="urn:microsoft.com/office/officeart/2005/8/layout/default"/>
    <dgm:cxn modelId="{37639580-48FF-4221-B230-6331BEEF72D2}" type="presParOf" srcId="{67734902-3477-418B-A13C-B42CED173280}" destId="{EFCCF8DD-2A1F-479C-9C1C-A8692D8FD963}" srcOrd="5" destOrd="0" presId="urn:microsoft.com/office/officeart/2005/8/layout/default"/>
    <dgm:cxn modelId="{09E97C29-ED1E-409F-979F-FB2D6F5C4162}" type="presParOf" srcId="{67734902-3477-418B-A13C-B42CED173280}" destId="{7D83418E-3B22-4D02-B206-4268A55E1ACC}" srcOrd="6" destOrd="0" presId="urn:microsoft.com/office/officeart/2005/8/layout/default"/>
    <dgm:cxn modelId="{538CF210-D9F6-4E74-827A-4B8FD636397E}" type="presParOf" srcId="{67734902-3477-418B-A13C-B42CED173280}" destId="{8B24DD3F-4043-438B-9BCE-1F63A079BFD8}" srcOrd="7" destOrd="0" presId="urn:microsoft.com/office/officeart/2005/8/layout/default"/>
    <dgm:cxn modelId="{7D5A7CAD-7388-4933-A37F-42EFD7AC413F}" type="presParOf" srcId="{67734902-3477-418B-A13C-B42CED173280}" destId="{773C8614-C33E-4EBE-BDE8-916B6D93FD01}" srcOrd="8" destOrd="0" presId="urn:microsoft.com/office/officeart/2005/8/layout/default"/>
    <dgm:cxn modelId="{4FE86330-B16E-45DA-94D1-9E762AC8BAC5}" type="presParOf" srcId="{67734902-3477-418B-A13C-B42CED173280}" destId="{5B1B98F5-20F0-4327-8B59-7696FBB58FF3}" srcOrd="9" destOrd="0" presId="urn:microsoft.com/office/officeart/2005/8/layout/default"/>
    <dgm:cxn modelId="{0E5B5510-0B6C-44C6-9DD0-9E53A56F0F54}" type="presParOf" srcId="{67734902-3477-418B-A13C-B42CED173280}" destId="{D4D3CFC6-73CE-4E82-B2A7-55E4150FD4A6}" srcOrd="10" destOrd="0" presId="urn:microsoft.com/office/officeart/2005/8/layout/default"/>
    <dgm:cxn modelId="{2F32A326-9989-41C6-BA06-1CE48A2C0F58}" type="presParOf" srcId="{67734902-3477-418B-A13C-B42CED173280}" destId="{22F1EE54-071E-49C4-BDF9-5157ADB43657}" srcOrd="11" destOrd="0" presId="urn:microsoft.com/office/officeart/2005/8/layout/default"/>
    <dgm:cxn modelId="{C6719F79-1215-4531-ABF8-F646AAAA9287}" type="presParOf" srcId="{67734902-3477-418B-A13C-B42CED173280}" destId="{51F7A1C7-93A2-465E-88FF-0542A84C658A}"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82D9966-DE64-4480-93AB-1F63F3AB1FA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BF09E72-52F9-4F8B-B9C1-A4DA4A6E534C}" type="pres">
      <dgm:prSet presAssocID="{C82D9966-DE64-4480-93AB-1F63F3AB1FA7}" presName="diagram" presStyleCnt="0">
        <dgm:presLayoutVars>
          <dgm:dir/>
          <dgm:resizeHandles val="exact"/>
        </dgm:presLayoutVars>
      </dgm:prSet>
      <dgm:spPr/>
    </dgm:pt>
  </dgm:ptLst>
  <dgm:cxnLst>
    <dgm:cxn modelId="{69DEB41C-CC1C-4774-8083-5ECA62580E35}" type="presOf" srcId="{C82D9966-DE64-4480-93AB-1F63F3AB1FA7}" destId="{7BF09E72-52F9-4F8B-B9C1-A4DA4A6E534C}"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8E54F88-A85C-4D0C-8676-96CC844AA3C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1E85FF4-9CC5-49B3-8C79-7B373BBF5CF8}">
      <dgm:prSet custT="1"/>
      <dgm:spPr/>
      <dgm:t>
        <a:bodyPr/>
        <a:lstStyle/>
        <a:p>
          <a:endParaRPr lang="en-GB" sz="2400"/>
        </a:p>
        <a:p>
          <a:endParaRPr lang="en-GB" sz="2400"/>
        </a:p>
        <a:p>
          <a:r>
            <a:rPr lang="en-GB" sz="2400"/>
            <a:t>The </a:t>
          </a:r>
          <a:r>
            <a:rPr lang="en-GB" sz="2400" dirty="0"/>
            <a:t>Role of Public Policy </a:t>
          </a:r>
          <a:endParaRPr lang="en-US" sz="2400" dirty="0"/>
        </a:p>
      </dgm:t>
    </dgm:pt>
    <dgm:pt modelId="{DF65770E-711C-480A-8DC9-43DF0F6D7E6C}" type="parTrans" cxnId="{70EE5D69-4420-43F6-AFDA-3A109CA83CB4}">
      <dgm:prSet/>
      <dgm:spPr/>
      <dgm:t>
        <a:bodyPr/>
        <a:lstStyle/>
        <a:p>
          <a:endParaRPr lang="en-US"/>
        </a:p>
      </dgm:t>
    </dgm:pt>
    <dgm:pt modelId="{7FCB00F1-B102-4444-A7D7-AE1C0BC61860}" type="sibTrans" cxnId="{70EE5D69-4420-43F6-AFDA-3A109CA83CB4}">
      <dgm:prSet/>
      <dgm:spPr/>
      <dgm:t>
        <a:bodyPr/>
        <a:lstStyle/>
        <a:p>
          <a:endParaRPr lang="en-US"/>
        </a:p>
      </dgm:t>
    </dgm:pt>
    <dgm:pt modelId="{0D6E922D-53CA-4C0C-AFE8-AF7F9718F83D}">
      <dgm:prSet/>
      <dgm:spPr/>
      <dgm:t>
        <a:bodyPr/>
        <a:lstStyle/>
        <a:p>
          <a:r>
            <a:rPr lang="en-GB"/>
            <a:t>boost productivity, pay, jobs and living standards by growing the private sector, especially in those places where they are lagging</a:t>
          </a:r>
          <a:endParaRPr lang="en-US"/>
        </a:p>
      </dgm:t>
    </dgm:pt>
    <dgm:pt modelId="{6AD463F7-5B1C-40F8-9EBE-1F34EFFCDC96}" type="parTrans" cxnId="{139C68C5-1932-4410-AAF3-A33AA5BE6D48}">
      <dgm:prSet/>
      <dgm:spPr/>
      <dgm:t>
        <a:bodyPr/>
        <a:lstStyle/>
        <a:p>
          <a:endParaRPr lang="en-US"/>
        </a:p>
      </dgm:t>
    </dgm:pt>
    <dgm:pt modelId="{66A3CA86-5B9D-483C-9BDC-41681E1DC2C7}" type="sibTrans" cxnId="{139C68C5-1932-4410-AAF3-A33AA5BE6D48}">
      <dgm:prSet/>
      <dgm:spPr/>
      <dgm:t>
        <a:bodyPr/>
        <a:lstStyle/>
        <a:p>
          <a:endParaRPr lang="en-US"/>
        </a:p>
      </dgm:t>
    </dgm:pt>
    <dgm:pt modelId="{E4E93804-4843-47C2-A427-F082D13FA5D0}">
      <dgm:prSet/>
      <dgm:spPr/>
      <dgm:t>
        <a:bodyPr/>
        <a:lstStyle/>
        <a:p>
          <a:r>
            <a:rPr lang="en-GB"/>
            <a:t>spread opportunities and improve public services, especially in those places where they are weakest </a:t>
          </a:r>
          <a:endParaRPr lang="en-US"/>
        </a:p>
      </dgm:t>
    </dgm:pt>
    <dgm:pt modelId="{D99B13A5-7FE6-4E51-98F1-0996E91E1995}" type="parTrans" cxnId="{C3890300-09B8-4E83-9C57-9028430AF5AD}">
      <dgm:prSet/>
      <dgm:spPr/>
      <dgm:t>
        <a:bodyPr/>
        <a:lstStyle/>
        <a:p>
          <a:endParaRPr lang="en-US"/>
        </a:p>
      </dgm:t>
    </dgm:pt>
    <dgm:pt modelId="{F2233A70-A07A-415E-8F21-18E4A81A7AC6}" type="sibTrans" cxnId="{C3890300-09B8-4E83-9C57-9028430AF5AD}">
      <dgm:prSet/>
      <dgm:spPr/>
      <dgm:t>
        <a:bodyPr/>
        <a:lstStyle/>
        <a:p>
          <a:endParaRPr lang="en-US"/>
        </a:p>
      </dgm:t>
    </dgm:pt>
    <dgm:pt modelId="{AF256CD0-C402-4871-82D1-E2BBA563663E}">
      <dgm:prSet/>
      <dgm:spPr/>
      <dgm:t>
        <a:bodyPr/>
        <a:lstStyle/>
        <a:p>
          <a:r>
            <a:rPr lang="en-GB"/>
            <a:t>restore a sense of community, local pride and belonging, especially in those places here they have been lost</a:t>
          </a:r>
          <a:endParaRPr lang="en-US"/>
        </a:p>
      </dgm:t>
    </dgm:pt>
    <dgm:pt modelId="{11612483-87E2-460B-B258-290E25E63AC5}" type="parTrans" cxnId="{4A057505-EE92-40DC-90E4-4B8B07A1D4F2}">
      <dgm:prSet/>
      <dgm:spPr/>
      <dgm:t>
        <a:bodyPr/>
        <a:lstStyle/>
        <a:p>
          <a:endParaRPr lang="en-US"/>
        </a:p>
      </dgm:t>
    </dgm:pt>
    <dgm:pt modelId="{19548A39-8A3F-4CD1-938D-CD791A554A5B}" type="sibTrans" cxnId="{4A057505-EE92-40DC-90E4-4B8B07A1D4F2}">
      <dgm:prSet/>
      <dgm:spPr/>
      <dgm:t>
        <a:bodyPr/>
        <a:lstStyle/>
        <a:p>
          <a:endParaRPr lang="en-US"/>
        </a:p>
      </dgm:t>
    </dgm:pt>
    <dgm:pt modelId="{D466B751-E8FD-4BF6-9E6A-A564E1626371}">
      <dgm:prSet/>
      <dgm:spPr/>
      <dgm:t>
        <a:bodyPr/>
        <a:lstStyle/>
        <a:p>
          <a:r>
            <a:rPr lang="en-GB"/>
            <a:t>empower local leaders and communities, especially in those places lacking local agency</a:t>
          </a:r>
          <a:endParaRPr lang="en-US"/>
        </a:p>
      </dgm:t>
    </dgm:pt>
    <dgm:pt modelId="{AC557AEB-8EB2-4AAF-B9B1-3C07816F8591}" type="parTrans" cxnId="{C6820E82-873A-4FC0-8F40-C4EDA4B0EAA7}">
      <dgm:prSet/>
      <dgm:spPr/>
      <dgm:t>
        <a:bodyPr/>
        <a:lstStyle/>
        <a:p>
          <a:endParaRPr lang="en-US"/>
        </a:p>
      </dgm:t>
    </dgm:pt>
    <dgm:pt modelId="{1C8F0B81-8FDA-4432-A711-C81C97150D9D}" type="sibTrans" cxnId="{C6820E82-873A-4FC0-8F40-C4EDA4B0EAA7}">
      <dgm:prSet/>
      <dgm:spPr/>
      <dgm:t>
        <a:bodyPr/>
        <a:lstStyle/>
        <a:p>
          <a:endParaRPr lang="en-US"/>
        </a:p>
      </dgm:t>
    </dgm:pt>
    <dgm:pt modelId="{46A64830-FBCF-4D2C-B22C-FE72D00DE493}" type="pres">
      <dgm:prSet presAssocID="{C8E54F88-A85C-4D0C-8676-96CC844AA3C8}" presName="vert0" presStyleCnt="0">
        <dgm:presLayoutVars>
          <dgm:dir/>
          <dgm:animOne val="branch"/>
          <dgm:animLvl val="lvl"/>
        </dgm:presLayoutVars>
      </dgm:prSet>
      <dgm:spPr/>
    </dgm:pt>
    <dgm:pt modelId="{7C4AE345-F505-463F-BAAB-A30D3AB3BC08}" type="pres">
      <dgm:prSet presAssocID="{21E85FF4-9CC5-49B3-8C79-7B373BBF5CF8}" presName="thickLine" presStyleLbl="alignNode1" presStyleIdx="0" presStyleCnt="1"/>
      <dgm:spPr/>
    </dgm:pt>
    <dgm:pt modelId="{BE49E96E-2C2A-4686-9360-43DB6E030948}" type="pres">
      <dgm:prSet presAssocID="{21E85FF4-9CC5-49B3-8C79-7B373BBF5CF8}" presName="horz1" presStyleCnt="0"/>
      <dgm:spPr/>
    </dgm:pt>
    <dgm:pt modelId="{BBDD87D9-8E2D-444A-9F3B-9675D1B538BB}" type="pres">
      <dgm:prSet presAssocID="{21E85FF4-9CC5-49B3-8C79-7B373BBF5CF8}" presName="tx1" presStyleLbl="revTx" presStyleIdx="0" presStyleCnt="5"/>
      <dgm:spPr/>
    </dgm:pt>
    <dgm:pt modelId="{D69A9BB7-DCA4-427C-B822-B4B847CB91FD}" type="pres">
      <dgm:prSet presAssocID="{21E85FF4-9CC5-49B3-8C79-7B373BBF5CF8}" presName="vert1" presStyleCnt="0"/>
      <dgm:spPr/>
    </dgm:pt>
    <dgm:pt modelId="{6972C579-0002-497C-AD32-6179F05FBAE1}" type="pres">
      <dgm:prSet presAssocID="{0D6E922D-53CA-4C0C-AFE8-AF7F9718F83D}" presName="vertSpace2a" presStyleCnt="0"/>
      <dgm:spPr/>
    </dgm:pt>
    <dgm:pt modelId="{C3C436E4-2FF4-44E5-9AA2-EE584ECC83E3}" type="pres">
      <dgm:prSet presAssocID="{0D6E922D-53CA-4C0C-AFE8-AF7F9718F83D}" presName="horz2" presStyleCnt="0"/>
      <dgm:spPr/>
    </dgm:pt>
    <dgm:pt modelId="{CF0FA8CB-EA4F-467F-94F4-AAC62F7A9DC2}" type="pres">
      <dgm:prSet presAssocID="{0D6E922D-53CA-4C0C-AFE8-AF7F9718F83D}" presName="horzSpace2" presStyleCnt="0"/>
      <dgm:spPr/>
    </dgm:pt>
    <dgm:pt modelId="{2B2C7219-702C-4256-B02C-EA5F7EF49F78}" type="pres">
      <dgm:prSet presAssocID="{0D6E922D-53CA-4C0C-AFE8-AF7F9718F83D}" presName="tx2" presStyleLbl="revTx" presStyleIdx="1" presStyleCnt="5"/>
      <dgm:spPr/>
    </dgm:pt>
    <dgm:pt modelId="{03AB727E-AF37-4433-AC4D-5B2E202D8C05}" type="pres">
      <dgm:prSet presAssocID="{0D6E922D-53CA-4C0C-AFE8-AF7F9718F83D}" presName="vert2" presStyleCnt="0"/>
      <dgm:spPr/>
    </dgm:pt>
    <dgm:pt modelId="{5082F972-D642-4B6A-84FC-33069B2462F4}" type="pres">
      <dgm:prSet presAssocID="{0D6E922D-53CA-4C0C-AFE8-AF7F9718F83D}" presName="thinLine2b" presStyleLbl="callout" presStyleIdx="0" presStyleCnt="3"/>
      <dgm:spPr/>
    </dgm:pt>
    <dgm:pt modelId="{4F55D4C3-354B-49F4-8977-5DDE368CC8E1}" type="pres">
      <dgm:prSet presAssocID="{0D6E922D-53CA-4C0C-AFE8-AF7F9718F83D}" presName="vertSpace2b" presStyleCnt="0"/>
      <dgm:spPr/>
    </dgm:pt>
    <dgm:pt modelId="{62ADA2F1-4D3E-49F2-AFDC-97FA74BC1A23}" type="pres">
      <dgm:prSet presAssocID="{E4E93804-4843-47C2-A427-F082D13FA5D0}" presName="horz2" presStyleCnt="0"/>
      <dgm:spPr/>
    </dgm:pt>
    <dgm:pt modelId="{F74FC3A2-6C6F-475A-B210-1BB33B2BF4C2}" type="pres">
      <dgm:prSet presAssocID="{E4E93804-4843-47C2-A427-F082D13FA5D0}" presName="horzSpace2" presStyleCnt="0"/>
      <dgm:spPr/>
    </dgm:pt>
    <dgm:pt modelId="{6CF7F0F8-D630-4075-A120-62A122F219FC}" type="pres">
      <dgm:prSet presAssocID="{E4E93804-4843-47C2-A427-F082D13FA5D0}" presName="tx2" presStyleLbl="revTx" presStyleIdx="2" presStyleCnt="5"/>
      <dgm:spPr/>
    </dgm:pt>
    <dgm:pt modelId="{1E9FD7E7-8C05-458D-A105-436974BE14F1}" type="pres">
      <dgm:prSet presAssocID="{E4E93804-4843-47C2-A427-F082D13FA5D0}" presName="vert2" presStyleCnt="0"/>
      <dgm:spPr/>
    </dgm:pt>
    <dgm:pt modelId="{9706E3CF-DB8B-4CE6-9F3B-9F72769E6A4B}" type="pres">
      <dgm:prSet presAssocID="{E4E93804-4843-47C2-A427-F082D13FA5D0}" presName="thinLine2b" presStyleLbl="callout" presStyleIdx="1" presStyleCnt="3"/>
      <dgm:spPr/>
    </dgm:pt>
    <dgm:pt modelId="{8C11E768-35DC-4575-98C4-5A20F3962418}" type="pres">
      <dgm:prSet presAssocID="{E4E93804-4843-47C2-A427-F082D13FA5D0}" presName="vertSpace2b" presStyleCnt="0"/>
      <dgm:spPr/>
    </dgm:pt>
    <dgm:pt modelId="{A22FFF22-2FBA-4B2F-8C7A-608F357A4898}" type="pres">
      <dgm:prSet presAssocID="{AF256CD0-C402-4871-82D1-E2BBA563663E}" presName="horz2" presStyleCnt="0"/>
      <dgm:spPr/>
    </dgm:pt>
    <dgm:pt modelId="{E24BD133-4296-4F76-A314-AE2F18B8D73E}" type="pres">
      <dgm:prSet presAssocID="{AF256CD0-C402-4871-82D1-E2BBA563663E}" presName="horzSpace2" presStyleCnt="0"/>
      <dgm:spPr/>
    </dgm:pt>
    <dgm:pt modelId="{C2A3B31D-D544-4179-8187-1B8A97A5F367}" type="pres">
      <dgm:prSet presAssocID="{AF256CD0-C402-4871-82D1-E2BBA563663E}" presName="tx2" presStyleLbl="revTx" presStyleIdx="3" presStyleCnt="5"/>
      <dgm:spPr/>
    </dgm:pt>
    <dgm:pt modelId="{9D1CAEB6-0210-4480-870E-76A3CC1088AE}" type="pres">
      <dgm:prSet presAssocID="{AF256CD0-C402-4871-82D1-E2BBA563663E}" presName="vert2" presStyleCnt="0"/>
      <dgm:spPr/>
    </dgm:pt>
    <dgm:pt modelId="{AB68ADDE-2CE3-4409-87B5-DC684ACCE434}" type="pres">
      <dgm:prSet presAssocID="{D466B751-E8FD-4BF6-9E6A-A564E1626371}" presName="horz3" presStyleCnt="0"/>
      <dgm:spPr/>
    </dgm:pt>
    <dgm:pt modelId="{8262628F-9765-4BD9-BA7C-6891CD1B7746}" type="pres">
      <dgm:prSet presAssocID="{D466B751-E8FD-4BF6-9E6A-A564E1626371}" presName="horzSpace3" presStyleCnt="0"/>
      <dgm:spPr/>
    </dgm:pt>
    <dgm:pt modelId="{7D0345D5-1BA5-4FE8-993D-BF1362092A13}" type="pres">
      <dgm:prSet presAssocID="{D466B751-E8FD-4BF6-9E6A-A564E1626371}" presName="tx3" presStyleLbl="revTx" presStyleIdx="4" presStyleCnt="5"/>
      <dgm:spPr/>
    </dgm:pt>
    <dgm:pt modelId="{C020EAEF-71D7-4B93-80F7-B8E553DCD1F5}" type="pres">
      <dgm:prSet presAssocID="{D466B751-E8FD-4BF6-9E6A-A564E1626371}" presName="vert3" presStyleCnt="0"/>
      <dgm:spPr/>
    </dgm:pt>
    <dgm:pt modelId="{0359223B-0610-4DE3-815E-17D57A766A8C}" type="pres">
      <dgm:prSet presAssocID="{AF256CD0-C402-4871-82D1-E2BBA563663E}" presName="thinLine2b" presStyleLbl="callout" presStyleIdx="2" presStyleCnt="3"/>
      <dgm:spPr/>
    </dgm:pt>
    <dgm:pt modelId="{A528467D-B22D-4794-BA81-669B5782ABB5}" type="pres">
      <dgm:prSet presAssocID="{AF256CD0-C402-4871-82D1-E2BBA563663E}" presName="vertSpace2b" presStyleCnt="0"/>
      <dgm:spPr/>
    </dgm:pt>
  </dgm:ptLst>
  <dgm:cxnLst>
    <dgm:cxn modelId="{C3890300-09B8-4E83-9C57-9028430AF5AD}" srcId="{21E85FF4-9CC5-49B3-8C79-7B373BBF5CF8}" destId="{E4E93804-4843-47C2-A427-F082D13FA5D0}" srcOrd="1" destOrd="0" parTransId="{D99B13A5-7FE6-4E51-98F1-0996E91E1995}" sibTransId="{F2233A70-A07A-415E-8F21-18E4A81A7AC6}"/>
    <dgm:cxn modelId="{4A057505-EE92-40DC-90E4-4B8B07A1D4F2}" srcId="{21E85FF4-9CC5-49B3-8C79-7B373BBF5CF8}" destId="{AF256CD0-C402-4871-82D1-E2BBA563663E}" srcOrd="2" destOrd="0" parTransId="{11612483-87E2-460B-B258-290E25E63AC5}" sibTransId="{19548A39-8A3F-4CD1-938D-CD791A554A5B}"/>
    <dgm:cxn modelId="{8244C260-13C3-4AF7-9CB7-44A284EAEB3C}" type="presOf" srcId="{C8E54F88-A85C-4D0C-8676-96CC844AA3C8}" destId="{46A64830-FBCF-4D2C-B22C-FE72D00DE493}" srcOrd="0" destOrd="0" presId="urn:microsoft.com/office/officeart/2008/layout/LinedList"/>
    <dgm:cxn modelId="{2B6B1F62-8258-47B2-A9D0-357A91F3960C}" type="presOf" srcId="{0D6E922D-53CA-4C0C-AFE8-AF7F9718F83D}" destId="{2B2C7219-702C-4256-B02C-EA5F7EF49F78}" srcOrd="0" destOrd="0" presId="urn:microsoft.com/office/officeart/2008/layout/LinedList"/>
    <dgm:cxn modelId="{70EE5D69-4420-43F6-AFDA-3A109CA83CB4}" srcId="{C8E54F88-A85C-4D0C-8676-96CC844AA3C8}" destId="{21E85FF4-9CC5-49B3-8C79-7B373BBF5CF8}" srcOrd="0" destOrd="0" parTransId="{DF65770E-711C-480A-8DC9-43DF0F6D7E6C}" sibTransId="{7FCB00F1-B102-4444-A7D7-AE1C0BC61860}"/>
    <dgm:cxn modelId="{01E6497D-E4DD-4F85-9457-4EAD2885B6EE}" type="presOf" srcId="{E4E93804-4843-47C2-A427-F082D13FA5D0}" destId="{6CF7F0F8-D630-4075-A120-62A122F219FC}" srcOrd="0" destOrd="0" presId="urn:microsoft.com/office/officeart/2008/layout/LinedList"/>
    <dgm:cxn modelId="{C6820E82-873A-4FC0-8F40-C4EDA4B0EAA7}" srcId="{AF256CD0-C402-4871-82D1-E2BBA563663E}" destId="{D466B751-E8FD-4BF6-9E6A-A564E1626371}" srcOrd="0" destOrd="0" parTransId="{AC557AEB-8EB2-4AAF-B9B1-3C07816F8591}" sibTransId="{1C8F0B81-8FDA-4432-A711-C81C97150D9D}"/>
    <dgm:cxn modelId="{56A33292-BCA4-4224-9DE8-85D9D7C40067}" type="presOf" srcId="{AF256CD0-C402-4871-82D1-E2BBA563663E}" destId="{C2A3B31D-D544-4179-8187-1B8A97A5F367}" srcOrd="0" destOrd="0" presId="urn:microsoft.com/office/officeart/2008/layout/LinedList"/>
    <dgm:cxn modelId="{B91EC9B0-5008-43B2-BB23-27FBE1D1434A}" type="presOf" srcId="{21E85FF4-9CC5-49B3-8C79-7B373BBF5CF8}" destId="{BBDD87D9-8E2D-444A-9F3B-9675D1B538BB}" srcOrd="0" destOrd="0" presId="urn:microsoft.com/office/officeart/2008/layout/LinedList"/>
    <dgm:cxn modelId="{139C68C5-1932-4410-AAF3-A33AA5BE6D48}" srcId="{21E85FF4-9CC5-49B3-8C79-7B373BBF5CF8}" destId="{0D6E922D-53CA-4C0C-AFE8-AF7F9718F83D}" srcOrd="0" destOrd="0" parTransId="{6AD463F7-5B1C-40F8-9EBE-1F34EFFCDC96}" sibTransId="{66A3CA86-5B9D-483C-9BDC-41681E1DC2C7}"/>
    <dgm:cxn modelId="{5C8CA1E7-12DF-475F-A100-5C6231399204}" type="presOf" srcId="{D466B751-E8FD-4BF6-9E6A-A564E1626371}" destId="{7D0345D5-1BA5-4FE8-993D-BF1362092A13}" srcOrd="0" destOrd="0" presId="urn:microsoft.com/office/officeart/2008/layout/LinedList"/>
    <dgm:cxn modelId="{93AC6AB6-1F21-4427-A387-42E864F63AA0}" type="presParOf" srcId="{46A64830-FBCF-4D2C-B22C-FE72D00DE493}" destId="{7C4AE345-F505-463F-BAAB-A30D3AB3BC08}" srcOrd="0" destOrd="0" presId="urn:microsoft.com/office/officeart/2008/layout/LinedList"/>
    <dgm:cxn modelId="{F80B5E56-E526-4149-BC4B-A98E5CE52629}" type="presParOf" srcId="{46A64830-FBCF-4D2C-B22C-FE72D00DE493}" destId="{BE49E96E-2C2A-4686-9360-43DB6E030948}" srcOrd="1" destOrd="0" presId="urn:microsoft.com/office/officeart/2008/layout/LinedList"/>
    <dgm:cxn modelId="{221A6105-BAF8-406F-BE8A-115E5254A924}" type="presParOf" srcId="{BE49E96E-2C2A-4686-9360-43DB6E030948}" destId="{BBDD87D9-8E2D-444A-9F3B-9675D1B538BB}" srcOrd="0" destOrd="0" presId="urn:microsoft.com/office/officeart/2008/layout/LinedList"/>
    <dgm:cxn modelId="{BC72BF2E-957E-4DE7-8C0F-4DE022DD3EE5}" type="presParOf" srcId="{BE49E96E-2C2A-4686-9360-43DB6E030948}" destId="{D69A9BB7-DCA4-427C-B822-B4B847CB91FD}" srcOrd="1" destOrd="0" presId="urn:microsoft.com/office/officeart/2008/layout/LinedList"/>
    <dgm:cxn modelId="{F73C9567-2DF6-4DCA-926B-2A6A47E2F860}" type="presParOf" srcId="{D69A9BB7-DCA4-427C-B822-B4B847CB91FD}" destId="{6972C579-0002-497C-AD32-6179F05FBAE1}" srcOrd="0" destOrd="0" presId="urn:microsoft.com/office/officeart/2008/layout/LinedList"/>
    <dgm:cxn modelId="{3B8D08E6-4A47-46C1-8973-F0ACB802E46C}" type="presParOf" srcId="{D69A9BB7-DCA4-427C-B822-B4B847CB91FD}" destId="{C3C436E4-2FF4-44E5-9AA2-EE584ECC83E3}" srcOrd="1" destOrd="0" presId="urn:microsoft.com/office/officeart/2008/layout/LinedList"/>
    <dgm:cxn modelId="{5F48A173-A914-44E2-AA3D-7872F17673BD}" type="presParOf" srcId="{C3C436E4-2FF4-44E5-9AA2-EE584ECC83E3}" destId="{CF0FA8CB-EA4F-467F-94F4-AAC62F7A9DC2}" srcOrd="0" destOrd="0" presId="urn:microsoft.com/office/officeart/2008/layout/LinedList"/>
    <dgm:cxn modelId="{3AFA06DE-6A52-4C7B-8F10-2AE001D465EC}" type="presParOf" srcId="{C3C436E4-2FF4-44E5-9AA2-EE584ECC83E3}" destId="{2B2C7219-702C-4256-B02C-EA5F7EF49F78}" srcOrd="1" destOrd="0" presId="urn:microsoft.com/office/officeart/2008/layout/LinedList"/>
    <dgm:cxn modelId="{D511F73E-F2AE-413F-B3D0-06F1A739B14C}" type="presParOf" srcId="{C3C436E4-2FF4-44E5-9AA2-EE584ECC83E3}" destId="{03AB727E-AF37-4433-AC4D-5B2E202D8C05}" srcOrd="2" destOrd="0" presId="urn:microsoft.com/office/officeart/2008/layout/LinedList"/>
    <dgm:cxn modelId="{A45EE25D-09FB-42AC-B0D4-1A88D2F500A2}" type="presParOf" srcId="{D69A9BB7-DCA4-427C-B822-B4B847CB91FD}" destId="{5082F972-D642-4B6A-84FC-33069B2462F4}" srcOrd="2" destOrd="0" presId="urn:microsoft.com/office/officeart/2008/layout/LinedList"/>
    <dgm:cxn modelId="{83699220-197E-470F-83C9-85053F8EA224}" type="presParOf" srcId="{D69A9BB7-DCA4-427C-B822-B4B847CB91FD}" destId="{4F55D4C3-354B-49F4-8977-5DDE368CC8E1}" srcOrd="3" destOrd="0" presId="urn:microsoft.com/office/officeart/2008/layout/LinedList"/>
    <dgm:cxn modelId="{2FD1A319-74B4-4EB2-AAD8-3D3368A4CD06}" type="presParOf" srcId="{D69A9BB7-DCA4-427C-B822-B4B847CB91FD}" destId="{62ADA2F1-4D3E-49F2-AFDC-97FA74BC1A23}" srcOrd="4" destOrd="0" presId="urn:microsoft.com/office/officeart/2008/layout/LinedList"/>
    <dgm:cxn modelId="{E778C4D9-F980-42C2-AA46-B8AB505D1EF5}" type="presParOf" srcId="{62ADA2F1-4D3E-49F2-AFDC-97FA74BC1A23}" destId="{F74FC3A2-6C6F-475A-B210-1BB33B2BF4C2}" srcOrd="0" destOrd="0" presId="urn:microsoft.com/office/officeart/2008/layout/LinedList"/>
    <dgm:cxn modelId="{1B32F6F9-5DE0-4CC1-9456-17FD1284D65B}" type="presParOf" srcId="{62ADA2F1-4D3E-49F2-AFDC-97FA74BC1A23}" destId="{6CF7F0F8-D630-4075-A120-62A122F219FC}" srcOrd="1" destOrd="0" presId="urn:microsoft.com/office/officeart/2008/layout/LinedList"/>
    <dgm:cxn modelId="{7C577751-9183-468F-A66C-4EEC0A8CF4B4}" type="presParOf" srcId="{62ADA2F1-4D3E-49F2-AFDC-97FA74BC1A23}" destId="{1E9FD7E7-8C05-458D-A105-436974BE14F1}" srcOrd="2" destOrd="0" presId="urn:microsoft.com/office/officeart/2008/layout/LinedList"/>
    <dgm:cxn modelId="{A466A7DD-F08A-4ACA-90F4-DCE6F921FB00}" type="presParOf" srcId="{D69A9BB7-DCA4-427C-B822-B4B847CB91FD}" destId="{9706E3CF-DB8B-4CE6-9F3B-9F72769E6A4B}" srcOrd="5" destOrd="0" presId="urn:microsoft.com/office/officeart/2008/layout/LinedList"/>
    <dgm:cxn modelId="{0D448694-5171-47D4-9F1E-050C80016B95}" type="presParOf" srcId="{D69A9BB7-DCA4-427C-B822-B4B847CB91FD}" destId="{8C11E768-35DC-4575-98C4-5A20F3962418}" srcOrd="6" destOrd="0" presId="urn:microsoft.com/office/officeart/2008/layout/LinedList"/>
    <dgm:cxn modelId="{44765996-A3F6-4D3B-92B1-5F4F2956D50A}" type="presParOf" srcId="{D69A9BB7-DCA4-427C-B822-B4B847CB91FD}" destId="{A22FFF22-2FBA-4B2F-8C7A-608F357A4898}" srcOrd="7" destOrd="0" presId="urn:microsoft.com/office/officeart/2008/layout/LinedList"/>
    <dgm:cxn modelId="{D9FB2BFE-4580-4332-A507-35D46107BB69}" type="presParOf" srcId="{A22FFF22-2FBA-4B2F-8C7A-608F357A4898}" destId="{E24BD133-4296-4F76-A314-AE2F18B8D73E}" srcOrd="0" destOrd="0" presId="urn:microsoft.com/office/officeart/2008/layout/LinedList"/>
    <dgm:cxn modelId="{744FE934-B464-4C12-B036-9633661FF921}" type="presParOf" srcId="{A22FFF22-2FBA-4B2F-8C7A-608F357A4898}" destId="{C2A3B31D-D544-4179-8187-1B8A97A5F367}" srcOrd="1" destOrd="0" presId="urn:microsoft.com/office/officeart/2008/layout/LinedList"/>
    <dgm:cxn modelId="{0F32573C-AB19-4E33-8FF5-D3FADFDD12CA}" type="presParOf" srcId="{A22FFF22-2FBA-4B2F-8C7A-608F357A4898}" destId="{9D1CAEB6-0210-4480-870E-76A3CC1088AE}" srcOrd="2" destOrd="0" presId="urn:microsoft.com/office/officeart/2008/layout/LinedList"/>
    <dgm:cxn modelId="{B6886486-33EE-4C6B-BDEF-E7BBDCB64C6D}" type="presParOf" srcId="{9D1CAEB6-0210-4480-870E-76A3CC1088AE}" destId="{AB68ADDE-2CE3-4409-87B5-DC684ACCE434}" srcOrd="0" destOrd="0" presId="urn:microsoft.com/office/officeart/2008/layout/LinedList"/>
    <dgm:cxn modelId="{B8A4A481-09CC-4723-811E-7246616AE971}" type="presParOf" srcId="{AB68ADDE-2CE3-4409-87B5-DC684ACCE434}" destId="{8262628F-9765-4BD9-BA7C-6891CD1B7746}" srcOrd="0" destOrd="0" presId="urn:microsoft.com/office/officeart/2008/layout/LinedList"/>
    <dgm:cxn modelId="{4CD51AD9-E08A-4C61-BB2F-4B2E3B0D1C5B}" type="presParOf" srcId="{AB68ADDE-2CE3-4409-87B5-DC684ACCE434}" destId="{7D0345D5-1BA5-4FE8-993D-BF1362092A13}" srcOrd="1" destOrd="0" presId="urn:microsoft.com/office/officeart/2008/layout/LinedList"/>
    <dgm:cxn modelId="{20562F49-6D92-44D9-8559-B7AADD1A052B}" type="presParOf" srcId="{AB68ADDE-2CE3-4409-87B5-DC684ACCE434}" destId="{C020EAEF-71D7-4B93-80F7-B8E553DCD1F5}" srcOrd="2" destOrd="0" presId="urn:microsoft.com/office/officeart/2008/layout/LinedList"/>
    <dgm:cxn modelId="{CE056E9C-1C09-4A07-868D-7CDE3B264CDB}" type="presParOf" srcId="{D69A9BB7-DCA4-427C-B822-B4B847CB91FD}" destId="{0359223B-0610-4DE3-815E-17D57A766A8C}" srcOrd="8" destOrd="0" presId="urn:microsoft.com/office/officeart/2008/layout/LinedList"/>
    <dgm:cxn modelId="{62118F60-1A01-4958-A3E1-A0576C3BEDB1}" type="presParOf" srcId="{D69A9BB7-DCA4-427C-B822-B4B847CB91FD}" destId="{A528467D-B22D-4794-BA81-669B5782ABB5}" srcOrd="9"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A87F16-AD66-44D4-8CB6-CB3573889994}">
      <dsp:nvSpPr>
        <dsp:cNvPr id="0" name=""/>
        <dsp:cNvSpPr/>
      </dsp:nvSpPr>
      <dsp:spPr>
        <a:xfrm>
          <a:off x="0" y="109"/>
          <a:ext cx="5819863" cy="11517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To balance lifestyle and influence well-being, what areas of child development should we engage in? (SPICES Model).</a:t>
          </a:r>
        </a:p>
      </dsp:txBody>
      <dsp:txXfrm>
        <a:off x="56222" y="56331"/>
        <a:ext cx="5707419" cy="1039274"/>
      </dsp:txXfrm>
    </dsp:sp>
    <dsp:sp modelId="{6CD41FC7-821B-4A3C-9524-B01BE814412A}">
      <dsp:nvSpPr>
        <dsp:cNvPr id="0" name=""/>
        <dsp:cNvSpPr/>
      </dsp:nvSpPr>
      <dsp:spPr>
        <a:xfrm>
          <a:off x="0" y="1163078"/>
          <a:ext cx="5819863" cy="11517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What are the factors that influence personal well-being?</a:t>
          </a:r>
        </a:p>
      </dsp:txBody>
      <dsp:txXfrm>
        <a:off x="56222" y="1219300"/>
        <a:ext cx="5707419" cy="1039274"/>
      </dsp:txXfrm>
    </dsp:sp>
    <dsp:sp modelId="{F42D4DBE-87B7-405D-AB0F-9098D5B84159}">
      <dsp:nvSpPr>
        <dsp:cNvPr id="0" name=""/>
        <dsp:cNvSpPr/>
      </dsp:nvSpPr>
      <dsp:spPr>
        <a:xfrm>
          <a:off x="0" y="2326046"/>
          <a:ext cx="5819863" cy="11517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What are the </a:t>
          </a:r>
          <a:r>
            <a:rPr lang="en-US" sz="2000" kern="1200" dirty="0" err="1">
              <a:latin typeface="Arial" panose="020B0604020202020204" pitchFamily="34" charset="0"/>
              <a:cs typeface="Arial" panose="020B0604020202020204" pitchFamily="34" charset="0"/>
            </a:rPr>
            <a:t>behaviours</a:t>
          </a:r>
          <a:r>
            <a:rPr lang="en-US" sz="2000" kern="1200" dirty="0">
              <a:latin typeface="Arial" panose="020B0604020202020204" pitchFamily="34" charset="0"/>
              <a:cs typeface="Arial" panose="020B0604020202020204" pitchFamily="34" charset="0"/>
            </a:rPr>
            <a:t> that influence personal well-being? </a:t>
          </a:r>
        </a:p>
      </dsp:txBody>
      <dsp:txXfrm>
        <a:off x="56222" y="2382268"/>
        <a:ext cx="5707419" cy="1039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25C0B6-E761-4B63-9EC5-793581979BE4}">
      <dsp:nvSpPr>
        <dsp:cNvPr id="0" name=""/>
        <dsp:cNvSpPr/>
      </dsp:nvSpPr>
      <dsp:spPr>
        <a:xfrm rot="5400000">
          <a:off x="1923915" y="842842"/>
          <a:ext cx="4184574" cy="3779955"/>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Family structure and relationships, </a:t>
          </a:r>
        </a:p>
        <a:p>
          <a:pPr marL="228600" lvl="1" indent="-228600" algn="l" defTabSz="88900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Community connectedness and their environment,</a:t>
          </a:r>
        </a:p>
        <a:p>
          <a:pPr marL="228600" lvl="1" indent="-228600" algn="l" defTabSz="88900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Peer support and school connectedness</a:t>
          </a:r>
        </a:p>
        <a:p>
          <a:pPr marL="114300" lvl="1" indent="-114300" algn="l" defTabSz="622300">
            <a:lnSpc>
              <a:spcPct val="90000"/>
            </a:lnSpc>
            <a:spcBef>
              <a:spcPct val="0"/>
            </a:spcBef>
            <a:spcAft>
              <a:spcPct val="15000"/>
            </a:spcAft>
            <a:buFontTx/>
            <a:buNone/>
          </a:pPr>
          <a:r>
            <a:rPr lang="en-US" sz="1400" kern="1200" dirty="0">
              <a:latin typeface="Arial" panose="020B0604020202020204" pitchFamily="34" charset="0"/>
              <a:cs typeface="Arial" panose="020B0604020202020204" pitchFamily="34" charset="0"/>
            </a:rPr>
            <a:t>                 (Welsh Government, 2019). </a:t>
          </a:r>
        </a:p>
      </dsp:txBody>
      <dsp:txXfrm rot="-5400000">
        <a:off x="2126224" y="825055"/>
        <a:ext cx="3595433" cy="3815530"/>
      </dsp:txXfrm>
    </dsp:sp>
    <dsp:sp modelId="{6E065CE7-9B4C-4ECA-8245-12C70A2B432B}">
      <dsp:nvSpPr>
        <dsp:cNvPr id="0" name=""/>
        <dsp:cNvSpPr/>
      </dsp:nvSpPr>
      <dsp:spPr>
        <a:xfrm>
          <a:off x="0" y="0"/>
          <a:ext cx="2126225" cy="52307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A wide range of factors have been shown to be related to personal well-being, including a range of cognitive and relational factors such as:</a:t>
          </a:r>
        </a:p>
      </dsp:txBody>
      <dsp:txXfrm>
        <a:off x="103794" y="103794"/>
        <a:ext cx="1918637" cy="50231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86A228-82D5-46AA-97F6-4785F1056FE2}">
      <dsp:nvSpPr>
        <dsp:cNvPr id="0" name=""/>
        <dsp:cNvSpPr/>
      </dsp:nvSpPr>
      <dsp:spPr>
        <a:xfrm>
          <a:off x="12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5D2B1829-A464-49AE-B569-4962CA5A3C5E}">
      <dsp:nvSpPr>
        <dsp:cNvPr id="0" name=""/>
        <dsp:cNvSpPr/>
      </dsp:nvSpPr>
      <dsp:spPr>
        <a:xfrm>
          <a:off x="480082"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u="sng" kern="1200" dirty="0">
              <a:latin typeface="Arial" panose="020B0604020202020204" pitchFamily="34" charset="0"/>
              <a:cs typeface="Arial" panose="020B0604020202020204" pitchFamily="34" charset="0"/>
            </a:rPr>
            <a:t>Question.</a:t>
          </a:r>
          <a:endParaRPr lang="en-US" sz="4000" kern="1200" dirty="0">
            <a:latin typeface="Arial" panose="020B0604020202020204" pitchFamily="34" charset="0"/>
            <a:cs typeface="Arial" panose="020B0604020202020204" pitchFamily="34" charset="0"/>
          </a:endParaRPr>
        </a:p>
      </dsp:txBody>
      <dsp:txXfrm>
        <a:off x="560236" y="802089"/>
        <a:ext cx="4149382" cy="2576345"/>
      </dsp:txXfrm>
    </dsp:sp>
    <dsp:sp modelId="{221AD552-0FC9-44F9-A341-5CC48949D187}">
      <dsp:nvSpPr>
        <dsp:cNvPr id="0" name=""/>
        <dsp:cNvSpPr/>
      </dsp:nvSpPr>
      <dsp:spPr>
        <a:xfrm>
          <a:off x="52686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4F75146-1212-44E8-A895-72D2324425D8}">
      <dsp:nvSpPr>
        <dsp:cNvPr id="0" name=""/>
        <dsp:cNvSpPr/>
      </dsp:nvSpPr>
      <dsp:spPr>
        <a:xfrm>
          <a:off x="5747481"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Does online and social media participation add to the pattern of </a:t>
          </a:r>
          <a:r>
            <a:rPr lang="en-GB" sz="2000" kern="1200" dirty="0">
              <a:latin typeface="Arial" panose="020B0604020202020204" pitchFamily="34" charset="0"/>
              <a:cs typeface="Arial" panose="020B0604020202020204" pitchFamily="34" charset="0"/>
            </a:rPr>
            <a:t>behaviours</a:t>
          </a:r>
          <a:r>
            <a:rPr lang="en-US" sz="2000" kern="1200" dirty="0">
              <a:latin typeface="Arial" panose="020B0604020202020204" pitchFamily="34" charset="0"/>
              <a:cs typeface="Arial" panose="020B0604020202020204" pitchFamily="34" charset="0"/>
            </a:rPr>
            <a:t> of socio-economy backgrounds within this community and if so, how and why? </a:t>
          </a:r>
        </a:p>
      </dsp:txBody>
      <dsp:txXfrm>
        <a:off x="5827635" y="802089"/>
        <a:ext cx="4149382" cy="25763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3005C5-609A-402B-8017-F7408483EE2E}">
      <dsp:nvSpPr>
        <dsp:cNvPr id="0" name=""/>
        <dsp:cNvSpPr/>
      </dsp:nvSpPr>
      <dsp:spPr>
        <a:xfrm>
          <a:off x="0" y="462580"/>
          <a:ext cx="1503380" cy="902027"/>
        </a:xfrm>
        <a:prstGeom prst="rect">
          <a:avLst/>
        </a:prstGeom>
        <a:gradFill rotWithShape="0">
          <a:gsLst>
            <a:gs pos="0">
              <a:schemeClr val="accent3">
                <a:hueOff val="0"/>
                <a:satOff val="0"/>
                <a:lumOff val="0"/>
                <a:alphaOff val="0"/>
                <a:satMod val="100000"/>
                <a:lumMod val="100000"/>
              </a:schemeClr>
            </a:gs>
            <a:gs pos="50000">
              <a:schemeClr val="accent3">
                <a:hueOff val="0"/>
                <a:satOff val="0"/>
                <a:lumOff val="0"/>
                <a:alphaOff val="0"/>
                <a:shade val="99000"/>
                <a:satMod val="105000"/>
                <a:lumMod val="100000"/>
              </a:schemeClr>
            </a:gs>
            <a:gs pos="100000">
              <a:schemeClr val="accent3">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Human</a:t>
          </a:r>
          <a:endParaRPr lang="en-US" sz="1900" kern="1200" dirty="0"/>
        </a:p>
      </dsp:txBody>
      <dsp:txXfrm>
        <a:off x="0" y="462580"/>
        <a:ext cx="1503380" cy="902027"/>
      </dsp:txXfrm>
    </dsp:sp>
    <dsp:sp modelId="{CE02133F-9556-4CA0-BB3E-419A4B976E9A}">
      <dsp:nvSpPr>
        <dsp:cNvPr id="0" name=""/>
        <dsp:cNvSpPr/>
      </dsp:nvSpPr>
      <dsp:spPr>
        <a:xfrm>
          <a:off x="1653717" y="462580"/>
          <a:ext cx="1503380" cy="902027"/>
        </a:xfrm>
        <a:prstGeom prst="rect">
          <a:avLst/>
        </a:prstGeom>
        <a:gradFill rotWithShape="0">
          <a:gsLst>
            <a:gs pos="0">
              <a:schemeClr val="accent3">
                <a:hueOff val="0"/>
                <a:satOff val="0"/>
                <a:lumOff val="0"/>
                <a:alphaOff val="0"/>
                <a:satMod val="100000"/>
                <a:lumMod val="100000"/>
              </a:schemeClr>
            </a:gs>
            <a:gs pos="50000">
              <a:schemeClr val="accent3">
                <a:hueOff val="0"/>
                <a:satOff val="0"/>
                <a:lumOff val="0"/>
                <a:alphaOff val="0"/>
                <a:shade val="99000"/>
                <a:satMod val="105000"/>
                <a:lumMod val="100000"/>
              </a:schemeClr>
            </a:gs>
            <a:gs pos="100000">
              <a:schemeClr val="accent3">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Cultural</a:t>
          </a:r>
          <a:endParaRPr lang="en-US" sz="1900" kern="1200" dirty="0"/>
        </a:p>
      </dsp:txBody>
      <dsp:txXfrm>
        <a:off x="1653717" y="462580"/>
        <a:ext cx="1503380" cy="902027"/>
      </dsp:txXfrm>
    </dsp:sp>
    <dsp:sp modelId="{607BAC7D-DD5F-4471-AA6E-264FBBEAF040}">
      <dsp:nvSpPr>
        <dsp:cNvPr id="0" name=""/>
        <dsp:cNvSpPr/>
      </dsp:nvSpPr>
      <dsp:spPr>
        <a:xfrm>
          <a:off x="3307436" y="462580"/>
          <a:ext cx="1503380" cy="902027"/>
        </a:xfrm>
        <a:prstGeom prst="rect">
          <a:avLst/>
        </a:prstGeom>
        <a:gradFill rotWithShape="0">
          <a:gsLst>
            <a:gs pos="0">
              <a:schemeClr val="accent3">
                <a:hueOff val="0"/>
                <a:satOff val="0"/>
                <a:lumOff val="0"/>
                <a:alphaOff val="0"/>
                <a:satMod val="100000"/>
                <a:lumMod val="100000"/>
              </a:schemeClr>
            </a:gs>
            <a:gs pos="50000">
              <a:schemeClr val="accent3">
                <a:hueOff val="0"/>
                <a:satOff val="0"/>
                <a:lumOff val="0"/>
                <a:alphaOff val="0"/>
                <a:shade val="99000"/>
                <a:satMod val="105000"/>
                <a:lumMod val="100000"/>
              </a:schemeClr>
            </a:gs>
            <a:gs pos="100000">
              <a:schemeClr val="accent3">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Social</a:t>
          </a:r>
          <a:endParaRPr lang="en-US" sz="1900" kern="1200" dirty="0"/>
        </a:p>
      </dsp:txBody>
      <dsp:txXfrm>
        <a:off x="3307436" y="462580"/>
        <a:ext cx="1503380" cy="902027"/>
      </dsp:txXfrm>
    </dsp:sp>
    <dsp:sp modelId="{7D83418E-3B22-4D02-B206-4268A55E1ACC}">
      <dsp:nvSpPr>
        <dsp:cNvPr id="0" name=""/>
        <dsp:cNvSpPr/>
      </dsp:nvSpPr>
      <dsp:spPr>
        <a:xfrm>
          <a:off x="0" y="1514945"/>
          <a:ext cx="1503380" cy="902027"/>
        </a:xfrm>
        <a:prstGeom prst="rect">
          <a:avLst/>
        </a:prstGeom>
        <a:gradFill rotWithShape="0">
          <a:gsLst>
            <a:gs pos="0">
              <a:schemeClr val="accent3">
                <a:hueOff val="0"/>
                <a:satOff val="0"/>
                <a:lumOff val="0"/>
                <a:alphaOff val="0"/>
                <a:satMod val="100000"/>
                <a:lumMod val="100000"/>
              </a:schemeClr>
            </a:gs>
            <a:gs pos="50000">
              <a:schemeClr val="accent3">
                <a:hueOff val="0"/>
                <a:satOff val="0"/>
                <a:lumOff val="0"/>
                <a:alphaOff val="0"/>
                <a:shade val="99000"/>
                <a:satMod val="105000"/>
                <a:lumMod val="100000"/>
              </a:schemeClr>
            </a:gs>
            <a:gs pos="100000">
              <a:schemeClr val="accent3">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Economic</a:t>
          </a:r>
          <a:endParaRPr lang="en-US" sz="1900" kern="1200" dirty="0"/>
        </a:p>
      </dsp:txBody>
      <dsp:txXfrm>
        <a:off x="0" y="1514945"/>
        <a:ext cx="1503380" cy="902027"/>
      </dsp:txXfrm>
    </dsp:sp>
    <dsp:sp modelId="{773C8614-C33E-4EBE-BDE8-916B6D93FD01}">
      <dsp:nvSpPr>
        <dsp:cNvPr id="0" name=""/>
        <dsp:cNvSpPr/>
      </dsp:nvSpPr>
      <dsp:spPr>
        <a:xfrm>
          <a:off x="1653717" y="1514946"/>
          <a:ext cx="1503380" cy="902027"/>
        </a:xfrm>
        <a:prstGeom prst="rect">
          <a:avLst/>
        </a:prstGeom>
        <a:gradFill rotWithShape="0">
          <a:gsLst>
            <a:gs pos="0">
              <a:schemeClr val="accent3">
                <a:hueOff val="0"/>
                <a:satOff val="0"/>
                <a:lumOff val="0"/>
                <a:alphaOff val="0"/>
                <a:satMod val="100000"/>
                <a:lumMod val="100000"/>
              </a:schemeClr>
            </a:gs>
            <a:gs pos="50000">
              <a:schemeClr val="accent3">
                <a:hueOff val="0"/>
                <a:satOff val="0"/>
                <a:lumOff val="0"/>
                <a:alphaOff val="0"/>
                <a:shade val="99000"/>
                <a:satMod val="105000"/>
                <a:lumMod val="100000"/>
              </a:schemeClr>
            </a:gs>
            <a:gs pos="100000">
              <a:schemeClr val="accent3">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Natural</a:t>
          </a:r>
          <a:endParaRPr lang="en-US" sz="1900" kern="1200" dirty="0"/>
        </a:p>
      </dsp:txBody>
      <dsp:txXfrm>
        <a:off x="1653717" y="1514946"/>
        <a:ext cx="1503380" cy="902027"/>
      </dsp:txXfrm>
    </dsp:sp>
    <dsp:sp modelId="{D4D3CFC6-73CE-4E82-B2A7-55E4150FD4A6}">
      <dsp:nvSpPr>
        <dsp:cNvPr id="0" name=""/>
        <dsp:cNvSpPr/>
      </dsp:nvSpPr>
      <dsp:spPr>
        <a:xfrm>
          <a:off x="3307436" y="1514946"/>
          <a:ext cx="1503380" cy="902027"/>
        </a:xfrm>
        <a:prstGeom prst="rect">
          <a:avLst/>
        </a:prstGeom>
        <a:gradFill rotWithShape="0">
          <a:gsLst>
            <a:gs pos="0">
              <a:schemeClr val="accent3">
                <a:hueOff val="0"/>
                <a:satOff val="0"/>
                <a:lumOff val="0"/>
                <a:alphaOff val="0"/>
                <a:satMod val="100000"/>
                <a:lumMod val="100000"/>
              </a:schemeClr>
            </a:gs>
            <a:gs pos="50000">
              <a:schemeClr val="accent3">
                <a:hueOff val="0"/>
                <a:satOff val="0"/>
                <a:lumOff val="0"/>
                <a:alphaOff val="0"/>
                <a:shade val="99000"/>
                <a:satMod val="105000"/>
                <a:lumMod val="100000"/>
              </a:schemeClr>
            </a:gs>
            <a:gs pos="100000">
              <a:schemeClr val="accent3">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Knowledge</a:t>
          </a:r>
          <a:endParaRPr lang="en-US" sz="1900" kern="1200" dirty="0"/>
        </a:p>
      </dsp:txBody>
      <dsp:txXfrm>
        <a:off x="3307436" y="1514946"/>
        <a:ext cx="1503380" cy="902027"/>
      </dsp:txXfrm>
    </dsp:sp>
    <dsp:sp modelId="{51F7A1C7-93A2-465E-88FF-0542A84C658A}">
      <dsp:nvSpPr>
        <dsp:cNvPr id="0" name=""/>
        <dsp:cNvSpPr/>
      </dsp:nvSpPr>
      <dsp:spPr>
        <a:xfrm>
          <a:off x="1653717" y="2567312"/>
          <a:ext cx="1503380" cy="902027"/>
        </a:xfrm>
        <a:prstGeom prst="rect">
          <a:avLst/>
        </a:prstGeom>
        <a:gradFill rotWithShape="0">
          <a:gsLst>
            <a:gs pos="0">
              <a:schemeClr val="accent3">
                <a:hueOff val="0"/>
                <a:satOff val="0"/>
                <a:lumOff val="0"/>
                <a:alphaOff val="0"/>
                <a:satMod val="100000"/>
                <a:lumMod val="100000"/>
              </a:schemeClr>
            </a:gs>
            <a:gs pos="50000">
              <a:schemeClr val="accent3">
                <a:hueOff val="0"/>
                <a:satOff val="0"/>
                <a:lumOff val="0"/>
                <a:alphaOff val="0"/>
                <a:shade val="99000"/>
                <a:satMod val="105000"/>
                <a:lumMod val="100000"/>
              </a:schemeClr>
            </a:gs>
            <a:gs pos="100000">
              <a:schemeClr val="accent3">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Diplomatic</a:t>
          </a:r>
          <a:endParaRPr lang="en-US" sz="1900" kern="1200" dirty="0"/>
        </a:p>
      </dsp:txBody>
      <dsp:txXfrm>
        <a:off x="1653717" y="2567312"/>
        <a:ext cx="1503380" cy="9020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AE345-F505-463F-BAAB-A30D3AB3BC08}">
      <dsp:nvSpPr>
        <dsp:cNvPr id="0" name=""/>
        <dsp:cNvSpPr/>
      </dsp:nvSpPr>
      <dsp:spPr>
        <a:xfrm>
          <a:off x="0" y="0"/>
          <a:ext cx="61168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DD87D9-8E2D-444A-9F3B-9675D1B538BB}">
      <dsp:nvSpPr>
        <dsp:cNvPr id="0" name=""/>
        <dsp:cNvSpPr/>
      </dsp:nvSpPr>
      <dsp:spPr>
        <a:xfrm>
          <a:off x="0" y="0"/>
          <a:ext cx="1223364" cy="4985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endParaRPr lang="en-GB" sz="2400" kern="1200"/>
        </a:p>
        <a:p>
          <a:pPr marL="0" lvl="0" indent="0" algn="l" defTabSz="1066800">
            <a:lnSpc>
              <a:spcPct val="90000"/>
            </a:lnSpc>
            <a:spcBef>
              <a:spcPct val="0"/>
            </a:spcBef>
            <a:spcAft>
              <a:spcPct val="35000"/>
            </a:spcAft>
            <a:buNone/>
          </a:pPr>
          <a:endParaRPr lang="en-GB" sz="2400" kern="1200"/>
        </a:p>
        <a:p>
          <a:pPr marL="0" lvl="0" indent="0" algn="l" defTabSz="1066800">
            <a:lnSpc>
              <a:spcPct val="90000"/>
            </a:lnSpc>
            <a:spcBef>
              <a:spcPct val="0"/>
            </a:spcBef>
            <a:spcAft>
              <a:spcPct val="35000"/>
            </a:spcAft>
            <a:buNone/>
          </a:pPr>
          <a:r>
            <a:rPr lang="en-GB" sz="2400" kern="1200"/>
            <a:t>The </a:t>
          </a:r>
          <a:r>
            <a:rPr lang="en-GB" sz="2400" kern="1200" dirty="0"/>
            <a:t>Role of Public Policy </a:t>
          </a:r>
          <a:endParaRPr lang="en-US" sz="2400" kern="1200" dirty="0"/>
        </a:p>
      </dsp:txBody>
      <dsp:txXfrm>
        <a:off x="0" y="0"/>
        <a:ext cx="1223364" cy="4985980"/>
      </dsp:txXfrm>
    </dsp:sp>
    <dsp:sp modelId="{2B2C7219-702C-4256-B02C-EA5F7EF49F78}">
      <dsp:nvSpPr>
        <dsp:cNvPr id="0" name=""/>
        <dsp:cNvSpPr/>
      </dsp:nvSpPr>
      <dsp:spPr>
        <a:xfrm>
          <a:off x="1315117" y="77905"/>
          <a:ext cx="2354977" cy="1558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boost productivity, pay, jobs and living standards by growing the private sector, especially in those places where they are lagging</a:t>
          </a:r>
          <a:endParaRPr lang="en-US" sz="1400" kern="1200"/>
        </a:p>
      </dsp:txBody>
      <dsp:txXfrm>
        <a:off x="1315117" y="77905"/>
        <a:ext cx="2354977" cy="1558118"/>
      </dsp:txXfrm>
    </dsp:sp>
    <dsp:sp modelId="{5082F972-D642-4B6A-84FC-33069B2462F4}">
      <dsp:nvSpPr>
        <dsp:cNvPr id="0" name=""/>
        <dsp:cNvSpPr/>
      </dsp:nvSpPr>
      <dsp:spPr>
        <a:xfrm>
          <a:off x="1223364" y="1636024"/>
          <a:ext cx="4893459"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F7F0F8-D630-4075-A120-62A122F219FC}">
      <dsp:nvSpPr>
        <dsp:cNvPr id="0" name=""/>
        <dsp:cNvSpPr/>
      </dsp:nvSpPr>
      <dsp:spPr>
        <a:xfrm>
          <a:off x="1315117" y="1713930"/>
          <a:ext cx="2354977" cy="1558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spread opportunities and improve public services, especially in those places where they are weakest </a:t>
          </a:r>
          <a:endParaRPr lang="en-US" sz="1400" kern="1200"/>
        </a:p>
      </dsp:txBody>
      <dsp:txXfrm>
        <a:off x="1315117" y="1713930"/>
        <a:ext cx="2354977" cy="1558118"/>
      </dsp:txXfrm>
    </dsp:sp>
    <dsp:sp modelId="{9706E3CF-DB8B-4CE6-9F3B-9F72769E6A4B}">
      <dsp:nvSpPr>
        <dsp:cNvPr id="0" name=""/>
        <dsp:cNvSpPr/>
      </dsp:nvSpPr>
      <dsp:spPr>
        <a:xfrm>
          <a:off x="1223364" y="3272049"/>
          <a:ext cx="4893459"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A3B31D-D544-4179-8187-1B8A97A5F367}">
      <dsp:nvSpPr>
        <dsp:cNvPr id="0" name=""/>
        <dsp:cNvSpPr/>
      </dsp:nvSpPr>
      <dsp:spPr>
        <a:xfrm>
          <a:off x="1315117" y="3349955"/>
          <a:ext cx="2354977" cy="1558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restore a sense of community, local pride and belonging, especially in those places here they have been lost</a:t>
          </a:r>
          <a:endParaRPr lang="en-US" sz="1400" kern="1200"/>
        </a:p>
      </dsp:txBody>
      <dsp:txXfrm>
        <a:off x="1315117" y="3349955"/>
        <a:ext cx="2354977" cy="1558118"/>
      </dsp:txXfrm>
    </dsp:sp>
    <dsp:sp modelId="{7D0345D5-1BA5-4FE8-993D-BF1362092A13}">
      <dsp:nvSpPr>
        <dsp:cNvPr id="0" name=""/>
        <dsp:cNvSpPr/>
      </dsp:nvSpPr>
      <dsp:spPr>
        <a:xfrm>
          <a:off x="3761846" y="3349955"/>
          <a:ext cx="2354977" cy="1558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empower local leaders and communities, especially in those places lacking local agency</a:t>
          </a:r>
          <a:endParaRPr lang="en-US" sz="1600" kern="1200"/>
        </a:p>
      </dsp:txBody>
      <dsp:txXfrm>
        <a:off x="3761846" y="3349955"/>
        <a:ext cx="2354977" cy="1558118"/>
      </dsp:txXfrm>
    </dsp:sp>
    <dsp:sp modelId="{0359223B-0610-4DE3-815E-17D57A766A8C}">
      <dsp:nvSpPr>
        <dsp:cNvPr id="0" name=""/>
        <dsp:cNvSpPr/>
      </dsp:nvSpPr>
      <dsp:spPr>
        <a:xfrm>
          <a:off x="1223364" y="4908074"/>
          <a:ext cx="4893459"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B3F240-CEDE-4977-8718-B210053EAF43}" type="datetimeFigureOut">
              <a:t>2/28/2023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6FE74-8D9E-4A09-96E8-CA7668EC7B6D}" type="slidenum">
              <a:t>‹#›</a:t>
            </a:fld>
            <a:endParaRPr lang="en-US" dirty="0"/>
          </a:p>
        </p:txBody>
      </p:sp>
    </p:spTree>
    <p:extLst>
      <p:ext uri="{BB962C8B-B14F-4D97-AF65-F5344CB8AC3E}">
        <p14:creationId xmlns:p14="http://schemas.microsoft.com/office/powerpoint/2010/main" val="3807266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505AD-D679-4BF6-A5A1-701E9BF6AB86}" type="slidenum">
              <a:rPr lang="en-GB" smtClean="0"/>
              <a:t>3</a:t>
            </a:fld>
            <a:endParaRPr lang="en-GB" dirty="0"/>
          </a:p>
        </p:txBody>
      </p:sp>
    </p:spTree>
    <p:extLst>
      <p:ext uri="{BB962C8B-B14F-4D97-AF65-F5344CB8AC3E}">
        <p14:creationId xmlns:p14="http://schemas.microsoft.com/office/powerpoint/2010/main" val="3618194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505AD-D679-4BF6-A5A1-701E9BF6AB86}" type="slidenum">
              <a:rPr lang="en-GB" smtClean="0"/>
              <a:t>4</a:t>
            </a:fld>
            <a:endParaRPr lang="en-GB"/>
          </a:p>
        </p:txBody>
      </p:sp>
    </p:spTree>
    <p:extLst>
      <p:ext uri="{BB962C8B-B14F-4D97-AF65-F5344CB8AC3E}">
        <p14:creationId xmlns:p14="http://schemas.microsoft.com/office/powerpoint/2010/main" val="3618194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505AD-D679-4BF6-A5A1-701E9BF6AB86}" type="slidenum">
              <a:rPr lang="en-GB" smtClean="0"/>
              <a:t>5</a:t>
            </a:fld>
            <a:endParaRPr lang="en-GB"/>
          </a:p>
        </p:txBody>
      </p:sp>
    </p:spTree>
    <p:extLst>
      <p:ext uri="{BB962C8B-B14F-4D97-AF65-F5344CB8AC3E}">
        <p14:creationId xmlns:p14="http://schemas.microsoft.com/office/powerpoint/2010/main" val="3618194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505AD-D679-4BF6-A5A1-701E9BF6AB86}" type="slidenum">
              <a:rPr lang="en-GB" smtClean="0"/>
              <a:t>6</a:t>
            </a:fld>
            <a:endParaRPr lang="en-GB"/>
          </a:p>
        </p:txBody>
      </p:sp>
    </p:spTree>
    <p:extLst>
      <p:ext uri="{BB962C8B-B14F-4D97-AF65-F5344CB8AC3E}">
        <p14:creationId xmlns:p14="http://schemas.microsoft.com/office/powerpoint/2010/main" val="3618194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505AD-D679-4BF6-A5A1-701E9BF6AB86}" type="slidenum">
              <a:rPr lang="en-GB" smtClean="0"/>
              <a:t>7</a:t>
            </a:fld>
            <a:endParaRPr lang="en-GB"/>
          </a:p>
        </p:txBody>
      </p:sp>
    </p:spTree>
    <p:extLst>
      <p:ext uri="{BB962C8B-B14F-4D97-AF65-F5344CB8AC3E}">
        <p14:creationId xmlns:p14="http://schemas.microsoft.com/office/powerpoint/2010/main" val="36181941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505AD-D679-4BF6-A5A1-701E9BF6AB86}" type="slidenum">
              <a:rPr lang="en-GB" smtClean="0"/>
              <a:t>8</a:t>
            </a:fld>
            <a:endParaRPr lang="en-GB"/>
          </a:p>
        </p:txBody>
      </p:sp>
    </p:spTree>
    <p:extLst>
      <p:ext uri="{BB962C8B-B14F-4D97-AF65-F5344CB8AC3E}">
        <p14:creationId xmlns:p14="http://schemas.microsoft.com/office/powerpoint/2010/main" val="36181941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Outlines 17 sustainable goals organised around three dimensions of economic, social and environmental sustainable development, whereby progress in these aspects of life are pursued in a holistic manner. </a:t>
            </a:r>
          </a:p>
          <a:p>
            <a:endParaRPr lang="en-GB" dirty="0"/>
          </a:p>
          <a:p>
            <a:r>
              <a:rPr lang="en-GB" dirty="0"/>
              <a:t>Underpins political backdrop of well-being across the world, and the SDG’s act as a guide for policy and action in nation states and intergovernmental organisations (Austin, 2019) </a:t>
            </a:r>
          </a:p>
        </p:txBody>
      </p:sp>
      <p:sp>
        <p:nvSpPr>
          <p:cNvPr id="4" name="Slide Number Placeholder 3"/>
          <p:cNvSpPr>
            <a:spLocks noGrp="1"/>
          </p:cNvSpPr>
          <p:nvPr>
            <p:ph type="sldNum" sz="quarter" idx="5"/>
          </p:nvPr>
        </p:nvSpPr>
        <p:spPr/>
        <p:txBody>
          <a:bodyPr/>
          <a:lstStyle/>
          <a:p>
            <a:fld id="{BC8505AD-D679-4BF6-A5A1-701E9BF6AB86}" type="slidenum">
              <a:rPr lang="en-GB" smtClean="0"/>
              <a:t>9</a:t>
            </a:fld>
            <a:endParaRPr lang="en-GB"/>
          </a:p>
        </p:txBody>
      </p:sp>
    </p:spTree>
    <p:extLst>
      <p:ext uri="{BB962C8B-B14F-4D97-AF65-F5344CB8AC3E}">
        <p14:creationId xmlns:p14="http://schemas.microsoft.com/office/powerpoint/2010/main" val="36181941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505AD-D679-4BF6-A5A1-701E9BF6AB86}" type="slidenum">
              <a:rPr lang="en-GB" smtClean="0"/>
              <a:t>10</a:t>
            </a:fld>
            <a:endParaRPr lang="en-GB"/>
          </a:p>
        </p:txBody>
      </p:sp>
    </p:spTree>
    <p:extLst>
      <p:ext uri="{BB962C8B-B14F-4D97-AF65-F5344CB8AC3E}">
        <p14:creationId xmlns:p14="http://schemas.microsoft.com/office/powerpoint/2010/main" val="8499852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505AD-D679-4BF6-A5A1-701E9BF6AB86}" type="slidenum">
              <a:rPr lang="en-GB" smtClean="0"/>
              <a:t>11</a:t>
            </a:fld>
            <a:endParaRPr lang="en-GB"/>
          </a:p>
        </p:txBody>
      </p:sp>
    </p:spTree>
    <p:extLst>
      <p:ext uri="{BB962C8B-B14F-4D97-AF65-F5344CB8AC3E}">
        <p14:creationId xmlns:p14="http://schemas.microsoft.com/office/powerpoint/2010/main" val="3358743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 (the economist) proposed ‘capabilities approach theory’ which advocated how individuals have the right to influence facts that are relevant to their own lives.</a:t>
            </a:r>
          </a:p>
          <a:p>
            <a:r>
              <a:rPr lang="en-GB" dirty="0"/>
              <a:t>This model places individuals at the centre of the model .</a:t>
            </a:r>
          </a:p>
          <a:p>
            <a:r>
              <a:rPr lang="en-GB" dirty="0"/>
              <a:t>Nussbaum argued that there are 10 central human capabilities that reflect the fundamental dignity of the ‘human person’, life, bodily health, bodily integrity, senses, imagination and thought, emotions, practical reason, affiliation, other species, play and control over one’s environment.</a:t>
            </a:r>
          </a:p>
          <a:p>
            <a:r>
              <a:rPr lang="en-GB" dirty="0"/>
              <a:t> The ideal is for an individual to have the autonomy to exercise their right to live the life which they most value., time use choices which are the fundamental basis for all individuals.</a:t>
            </a:r>
          </a:p>
          <a:p>
            <a:r>
              <a:rPr lang="en-GB" dirty="0"/>
              <a:t>However the ability to act/engage equally in time choices which transpire into monetary gain cause persistent inequality in personal wellbeing. Why?</a:t>
            </a:r>
          </a:p>
          <a:p>
            <a:r>
              <a:rPr lang="en-GB" dirty="0"/>
              <a:t>All humans in this respect have the same entitlement each day. Hence, persistent inequality in wellbeing can be explored by researching constraints on the range of time-use choices available to different segments of the population, as well as the different consequences of different time-use choices made by persons.</a:t>
            </a:r>
          </a:p>
          <a:p>
            <a:r>
              <a:rPr lang="en-GB" dirty="0"/>
              <a:t>Time-use choices made at key moments in life can have profound impacts on wellbeing i.e. number of years in formal education, patterns of behaviour in a household, number of hours spent in market employment, involvement in cultural and recreational activities.</a:t>
            </a:r>
          </a:p>
          <a:p>
            <a:r>
              <a:rPr lang="en-GB" dirty="0"/>
              <a:t>Big decisions in a lifetime, individuals can expect to be able to exercise personal agency, in the sense of using their “capacity to deliberate and to act on the basis of reason and involves reasoned deliberation within a person’s cultural and social context to act. P.25 Wellbeing Economics</a:t>
            </a:r>
          </a:p>
          <a:p>
            <a:r>
              <a:rPr lang="en-GB" dirty="0"/>
              <a:t> </a:t>
            </a:r>
          </a:p>
        </p:txBody>
      </p:sp>
      <p:sp>
        <p:nvSpPr>
          <p:cNvPr id="4" name="Slide Number Placeholder 3"/>
          <p:cNvSpPr>
            <a:spLocks noGrp="1"/>
          </p:cNvSpPr>
          <p:nvPr>
            <p:ph type="sldNum" sz="quarter" idx="5"/>
          </p:nvPr>
        </p:nvSpPr>
        <p:spPr/>
        <p:txBody>
          <a:bodyPr/>
          <a:lstStyle/>
          <a:p>
            <a:fld id="{BC8505AD-D679-4BF6-A5A1-701E9BF6AB86}" type="slidenum">
              <a:rPr lang="en-GB" smtClean="0"/>
              <a:t>17</a:t>
            </a:fld>
            <a:endParaRPr lang="en-GB" dirty="0"/>
          </a:p>
        </p:txBody>
      </p:sp>
    </p:spTree>
    <p:extLst>
      <p:ext uri="{BB962C8B-B14F-4D97-AF65-F5344CB8AC3E}">
        <p14:creationId xmlns:p14="http://schemas.microsoft.com/office/powerpoint/2010/main" val="722470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capabilities approach was incorporated into the Australian’s well-being framework and New Zealand’s higher living standards framework which reflects the communal affect of society upon the individual sense of wellbeing.</a:t>
            </a:r>
          </a:p>
          <a:p>
            <a:r>
              <a:rPr lang="en-GB" dirty="0"/>
              <a:t>This highlights the value of contested and dynamic processes of communal reasoning on how public policy can enhance wellbeing. </a:t>
            </a:r>
          </a:p>
          <a:p>
            <a:r>
              <a:rPr lang="en-GB" dirty="0"/>
              <a:t>The emphasis is upon expanding capabilities and not on  economic growth which reflects the statements proposed by Adam Smith ( Scottish philosopher and economist), as referred to by Nicola Sturgeon, that it is not ‘production that is important but the wellbeing of consumers’. (Dalziel et al, 2018).   </a:t>
            </a:r>
          </a:p>
        </p:txBody>
      </p:sp>
      <p:sp>
        <p:nvSpPr>
          <p:cNvPr id="4" name="Slide Number Placeholder 3"/>
          <p:cNvSpPr>
            <a:spLocks noGrp="1"/>
          </p:cNvSpPr>
          <p:nvPr>
            <p:ph type="sldNum" sz="quarter" idx="5"/>
          </p:nvPr>
        </p:nvSpPr>
        <p:spPr/>
        <p:txBody>
          <a:bodyPr/>
          <a:lstStyle/>
          <a:p>
            <a:fld id="{BC8505AD-D679-4BF6-A5A1-701E9BF6AB86}" type="slidenum">
              <a:rPr lang="en-GB" smtClean="0"/>
              <a:t>18</a:t>
            </a:fld>
            <a:endParaRPr lang="en-GB" dirty="0"/>
          </a:p>
        </p:txBody>
      </p:sp>
    </p:spTree>
    <p:extLst>
      <p:ext uri="{BB962C8B-B14F-4D97-AF65-F5344CB8AC3E}">
        <p14:creationId xmlns:p14="http://schemas.microsoft.com/office/powerpoint/2010/main" val="32377641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wellbeing economics framework regards development as the investment in 7 types of capital work.</a:t>
            </a:r>
          </a:p>
          <a:p>
            <a:r>
              <a:rPr lang="en-GB" dirty="0"/>
              <a:t>Human Capital – investment in developing personal skills through engagement with education, experience and health.</a:t>
            </a:r>
          </a:p>
          <a:p>
            <a:r>
              <a:rPr lang="en-GB" dirty="0"/>
              <a:t>Cultural Capital – inheriting and transforming values from one generation to the next.</a:t>
            </a:r>
          </a:p>
          <a:p>
            <a:r>
              <a:rPr lang="en-GB" dirty="0"/>
              <a:t>Social Capital – strengthening diverse networks, voluntary organisations and trust between communities.</a:t>
            </a:r>
          </a:p>
          <a:p>
            <a:r>
              <a:rPr lang="en-GB" dirty="0"/>
              <a:t>Economic Capital – constructing and owning human made physical and financial assets.</a:t>
            </a:r>
          </a:p>
          <a:p>
            <a:r>
              <a:rPr lang="en-GB" dirty="0"/>
              <a:t>Natural Capital – conserving and managing the natural environment to improve the environment’s ecosystem services.</a:t>
            </a:r>
          </a:p>
          <a:p>
            <a:r>
              <a:rPr lang="en-GB" dirty="0"/>
              <a:t>Knowledge Capital – researching and developing technological advancements and other intellectual property.</a:t>
            </a:r>
          </a:p>
          <a:p>
            <a:r>
              <a:rPr lang="en-GB" dirty="0"/>
              <a:t>Diplomatic Capital – Nurturing institution and norms which foster international collaboration for the common good. </a:t>
            </a:r>
          </a:p>
          <a:p>
            <a:r>
              <a:rPr lang="en-GB" dirty="0"/>
              <a:t>The capabilities of persons can be expanded by different types of capital investment at different levels of human choices.</a:t>
            </a:r>
          </a:p>
          <a:p>
            <a:r>
              <a:rPr lang="en-GB" dirty="0"/>
              <a:t> (Dalziel et al 2018)    </a:t>
            </a:r>
          </a:p>
        </p:txBody>
      </p:sp>
      <p:sp>
        <p:nvSpPr>
          <p:cNvPr id="4" name="Slide Number Placeholder 3"/>
          <p:cNvSpPr>
            <a:spLocks noGrp="1"/>
          </p:cNvSpPr>
          <p:nvPr>
            <p:ph type="sldNum" sz="quarter" idx="5"/>
          </p:nvPr>
        </p:nvSpPr>
        <p:spPr/>
        <p:txBody>
          <a:bodyPr/>
          <a:lstStyle/>
          <a:p>
            <a:fld id="{BC8505AD-D679-4BF6-A5A1-701E9BF6AB86}" type="slidenum">
              <a:rPr lang="en-GB" smtClean="0"/>
              <a:t>19</a:t>
            </a:fld>
            <a:endParaRPr lang="en-GB" dirty="0"/>
          </a:p>
        </p:txBody>
      </p:sp>
    </p:spTree>
    <p:extLst>
      <p:ext uri="{BB962C8B-B14F-4D97-AF65-F5344CB8AC3E}">
        <p14:creationId xmlns:p14="http://schemas.microsoft.com/office/powerpoint/2010/main" val="4089888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Representative of a nested arrangement of overlapping structures which connect directly or indirectly with the others through the direct or indirect social interactions with the participants.</a:t>
            </a:r>
          </a:p>
          <a:p>
            <a:r>
              <a:rPr lang="en-GB" dirty="0"/>
              <a:t>Setting – a place where people can interact face to face with each other.  </a:t>
            </a:r>
          </a:p>
          <a:p>
            <a:r>
              <a:rPr lang="en-GB" dirty="0"/>
              <a:t>Microsystem -  activities, roles and interpersonal relations experienced by the individual in a given setting with particular physical and material characteristics.</a:t>
            </a:r>
          </a:p>
          <a:p>
            <a:r>
              <a:rPr lang="en-GB" dirty="0"/>
              <a:t>Exosystem – one or more settings which do not directly involve the developing person as an active participant but in which events occur which affect the setting in which the developing person participates.</a:t>
            </a:r>
          </a:p>
          <a:p>
            <a:r>
              <a:rPr lang="en-GB" dirty="0"/>
              <a:t>Macrosystem – consistencies in the form or content of lower order systems that exist (subculture and culture as a whole) combined with belief systems or ideology underlying such consistencies.</a:t>
            </a:r>
          </a:p>
          <a:p>
            <a:r>
              <a:rPr lang="en-GB" dirty="0"/>
              <a:t>Chronosystem – the influence on the person’s development of changes over time in the environments in which a person is living (Neal </a:t>
            </a:r>
            <a:r>
              <a:rPr lang="en-GB" i="1" dirty="0"/>
              <a:t>et al</a:t>
            </a:r>
            <a:r>
              <a:rPr lang="en-GB" dirty="0"/>
              <a:t>, 2013)</a:t>
            </a:r>
          </a:p>
          <a:p>
            <a:endParaRPr lang="en-GB" dirty="0"/>
          </a:p>
          <a:p>
            <a:r>
              <a:rPr lang="en-GB" dirty="0"/>
              <a:t>      </a:t>
            </a:r>
          </a:p>
          <a:p>
            <a:endParaRPr lang="en-GB" dirty="0"/>
          </a:p>
          <a:p>
            <a:endParaRPr lang="en-GB" dirty="0"/>
          </a:p>
          <a:p>
            <a:endParaRPr lang="en-GB" dirty="0"/>
          </a:p>
          <a:p>
            <a:r>
              <a:rPr lang="en-GB" dirty="0"/>
              <a:t>To gain a greater appreciation of how interrelated engagement between domains of life impact upon an individual’s wellbeing, an understanding of the interaction needs exploring to gain a holistic appreciation of the dynamic at work. </a:t>
            </a:r>
          </a:p>
          <a:p>
            <a:r>
              <a:rPr lang="en-GB" dirty="0"/>
              <a:t>Traditionally viewed as systems which nest within one another’s wider system, requires further exploration on how ‘ecological system theory’ can be viewed from a ‘networked perspective’, based upon social interactions which effect human development.</a:t>
            </a:r>
          </a:p>
          <a:p>
            <a:endParaRPr lang="en-GB" dirty="0"/>
          </a:p>
          <a:p>
            <a:r>
              <a:rPr lang="en-GB" dirty="0"/>
              <a:t>As an example, a microsystem can refer to the family within which a child lives and its functioning. Similarly, a school can be deemed as a microsystem, however the interaction between the teacher and the parent in the family becomes a ‘mesosystem’, a dynamic which in itself influences the development of the child in this case i.e. both parent and teacher recognise the importance of education and so a connection is strengthened.  Consider this as the intersecting connection between microsystems. </a:t>
            </a:r>
          </a:p>
          <a:p>
            <a:r>
              <a:rPr lang="en-GB" dirty="0"/>
              <a:t>Worth noting that the mesosystem consisting of the relationship between the teacher and the parent are not directly influenced by the </a:t>
            </a:r>
            <a:r>
              <a:rPr lang="en-GB" dirty="0" err="1"/>
              <a:t>exosystem</a:t>
            </a:r>
            <a:r>
              <a:rPr lang="en-GB" dirty="0"/>
              <a:t> (educational policy), the responsibility of head teacher, governor and  local authority in devising an educational policy. This demonstrates how these two distinct systems operate independent of each other but with some overlap</a:t>
            </a:r>
          </a:p>
          <a:p>
            <a:endParaRPr lang="en-GB" dirty="0"/>
          </a:p>
          <a:p>
            <a:r>
              <a:rPr lang="en-GB" dirty="0"/>
              <a:t>Equally, a macrosystem is largely underpinned by legal, political, and cultural phenomena, which has no direct social interaction with the microsystem, the family, but influences the development of the child  on account of policies which indirectly impact upon the formation and dissolution of social interactions between individuals in the child’s social world, i.e. consider the effect of cultural practices surrounding gender, and specifically the difference between a culture that favours gender-separate education and one that favours coeducational institutions. This cultural value will directly impact the potential and actual gender engagement observed in the focal child’s network.</a:t>
            </a:r>
          </a:p>
          <a:p>
            <a:r>
              <a:rPr lang="en-GB" dirty="0"/>
              <a:t>The chronosystem reflects changes in patterns of social interaction over time. Life transitions may shape and restructure the social interactions in al child’s life. As the child’s own patterns of social interaction change, and as the patterns of social interaction of those indirectly connected to the child change, the location and relationship of the ecological systems surrounding the child will shift. As the child moves into adolescence, she may spend less time interacting with family members and more time interacting with peers at school or in the neighbourhood, shifting relationships within, or even prompting the formation of new, microsystems.</a:t>
            </a:r>
          </a:p>
          <a:p>
            <a:endParaRPr lang="en-GB" dirty="0"/>
          </a:p>
          <a:p>
            <a:r>
              <a:rPr lang="en-GB" dirty="0"/>
              <a:t>Therefore it is important to recognise the interrelatedness of these systems as they transcends other social interactions and as such have an influence on outcomes, intended or unintended outcomes (Neal </a:t>
            </a:r>
            <a:r>
              <a:rPr lang="en-GB" i="1" dirty="0"/>
              <a:t>et al</a:t>
            </a:r>
            <a:r>
              <a:rPr lang="en-GB" dirty="0"/>
              <a:t>, 2013).</a:t>
            </a:r>
          </a:p>
          <a:p>
            <a:endParaRPr lang="en-GB" dirty="0"/>
          </a:p>
          <a:p>
            <a:r>
              <a:rPr lang="en-GB" dirty="0"/>
              <a:t>      </a:t>
            </a:r>
          </a:p>
        </p:txBody>
      </p:sp>
      <p:sp>
        <p:nvSpPr>
          <p:cNvPr id="4" name="Slide Number Placeholder 3"/>
          <p:cNvSpPr>
            <a:spLocks noGrp="1"/>
          </p:cNvSpPr>
          <p:nvPr>
            <p:ph type="sldNum" sz="quarter" idx="5"/>
          </p:nvPr>
        </p:nvSpPr>
        <p:spPr/>
        <p:txBody>
          <a:bodyPr/>
          <a:lstStyle/>
          <a:p>
            <a:fld id="{BC8505AD-D679-4BF6-A5A1-701E9BF6AB86}" type="slidenum">
              <a:rPr lang="en-GB" smtClean="0"/>
              <a:t>20</a:t>
            </a:fld>
            <a:endParaRPr lang="en-GB" dirty="0"/>
          </a:p>
        </p:txBody>
      </p:sp>
    </p:spTree>
    <p:extLst>
      <p:ext uri="{BB962C8B-B14F-4D97-AF65-F5344CB8AC3E}">
        <p14:creationId xmlns:p14="http://schemas.microsoft.com/office/powerpoint/2010/main" val="20816392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67B0"/>
                </a:solidFill>
                <a:effectLst/>
                <a:latin typeface="times new roman" panose="02020603050405020304" pitchFamily="18" charset="0"/>
              </a:rPr>
              <a:t>Single sex education cultivated girls interest in largely male dominated subjects </a:t>
            </a:r>
            <a:r>
              <a:rPr lang="en-GB" b="0" i="0" dirty="0" err="1">
                <a:solidFill>
                  <a:srgbClr val="2167B0"/>
                </a:solidFill>
                <a:effectLst/>
                <a:latin typeface="times new roman" panose="02020603050405020304" pitchFamily="18" charset="0"/>
              </a:rPr>
              <a:t>i.e</a:t>
            </a:r>
            <a:r>
              <a:rPr lang="en-GB" b="0" i="0" dirty="0">
                <a:solidFill>
                  <a:srgbClr val="2167B0"/>
                </a:solidFill>
                <a:effectLst/>
                <a:latin typeface="times new roman" panose="02020603050405020304" pitchFamily="18" charset="0"/>
              </a:rPr>
              <a:t> science, technology, engineering, maths  as a means to counteract the loss of self esteem brought on through the onset of adolescence, identified through gender studies in education. </a:t>
            </a:r>
          </a:p>
          <a:p>
            <a:r>
              <a:rPr lang="en-GB" b="0" i="0" dirty="0">
                <a:solidFill>
                  <a:srgbClr val="333333"/>
                </a:solidFill>
                <a:effectLst/>
                <a:latin typeface="Open Sans" panose="020B0606030504020204" pitchFamily="34" charset="0"/>
              </a:rPr>
              <a:t>Gender Socialization Theory suggests that socializing forces within families, cultures, and social situations are a strong force for influencing the ways that people, in this case, high school girls, behave, with young women applying previously adopted feminine attitudes and roles in different ways given their presence in coeducational or all-girls environment, depending on how gender is modelled in each environment, </a:t>
            </a:r>
          </a:p>
          <a:p>
            <a:r>
              <a:rPr lang="en-GB" b="0" i="0" dirty="0">
                <a:solidFill>
                  <a:srgbClr val="2167B0"/>
                </a:solidFill>
                <a:effectLst/>
                <a:latin typeface="times new roman" panose="02020603050405020304" pitchFamily="18" charset="0"/>
              </a:rPr>
              <a:t>Argued that racially disadvantaged and disadvantaged girls had most to gain from single sex education.</a:t>
            </a:r>
          </a:p>
          <a:p>
            <a:r>
              <a:rPr lang="en-GB" b="0" i="0" dirty="0">
                <a:solidFill>
                  <a:srgbClr val="2167B0"/>
                </a:solidFill>
                <a:effectLst/>
                <a:latin typeface="times new roman" panose="02020603050405020304" pitchFamily="18" charset="0"/>
              </a:rPr>
              <a:t>Suggestion that greater attention is awarded to boys interaction and contribution to education from a teacher’s perspective than girls, accentuating the difference in a girl’s experience of education than that of boys. </a:t>
            </a:r>
          </a:p>
          <a:p>
            <a:r>
              <a:rPr lang="en-GB" b="0" i="0" dirty="0">
                <a:solidFill>
                  <a:srgbClr val="2167B0"/>
                </a:solidFill>
                <a:effectLst/>
                <a:latin typeface="times new roman" panose="02020603050405020304" pitchFamily="18" charset="0"/>
              </a:rPr>
              <a:t>Highlights the potential for gender inequity in education, through classroom bias and sexism. Concern surrounding the overt gender bias that exist within the organisation, pedagogy and curriculum practices.</a:t>
            </a:r>
          </a:p>
          <a:p>
            <a:r>
              <a:rPr lang="en-GB" b="0" i="0" dirty="0">
                <a:solidFill>
                  <a:srgbClr val="2167B0"/>
                </a:solidFill>
                <a:effectLst/>
                <a:latin typeface="times new roman" panose="02020603050405020304" pitchFamily="18" charset="0"/>
              </a:rPr>
              <a:t>Pedagogical practices reflect traditional stereotyping with girls offered a more nurturing approach consider ‘good’, with boys in contrast a more disciplined, regimental approach on account of their ‘bad’ behaviour.</a:t>
            </a:r>
          </a:p>
          <a:p>
            <a:r>
              <a:rPr lang="en-GB" b="0" i="0" dirty="0">
                <a:solidFill>
                  <a:srgbClr val="2167B0"/>
                </a:solidFill>
                <a:effectLst/>
                <a:latin typeface="times new roman" panose="02020603050405020304" pitchFamily="18" charset="0"/>
              </a:rPr>
              <a:t>Reference is made to the benefit that single sex schools offer to those students with reported low status characteristics i.e. BAME female students from low socio economic backgrounds. (Williams, 2016) </a:t>
            </a:r>
          </a:p>
          <a:p>
            <a:endParaRPr lang="en-GB" b="0" i="0" dirty="0">
              <a:solidFill>
                <a:srgbClr val="2167B0"/>
              </a:solidFill>
              <a:effectLst/>
              <a:latin typeface="times new roman" panose="02020603050405020304" pitchFamily="18" charset="0"/>
            </a:endParaRPr>
          </a:p>
          <a:p>
            <a:r>
              <a:rPr lang="en-GB" dirty="0"/>
              <a:t>The underlying reason a number of schools in the United States have switched to the single-sex classroom isn’t based on academic achievements but more on the assumption that there will be fewer behavioural problems.</a:t>
            </a:r>
          </a:p>
          <a:p>
            <a:r>
              <a:rPr lang="en-GB" dirty="0"/>
              <a:t>Inequality between schools from different neighbourhoods of different economic levels, affluent parents who can afford more choices for their children, among other factors affect children’s education and their academic achievement. (Rugutt, 2020)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Open Sans" panose="020B0606030504020204" pitchFamily="34" charset="0"/>
              </a:rPr>
              <a:t>Participation in politics within an all-girls environment may serve to counteract the messaging that is present in society at large in terms of gender norms and in coeducational spaces in particular (such as high schools)relating to political participation, namely the societal messaging that boys/men are better at or more suited to politics than girls/women (Riggers-</a:t>
            </a:r>
            <a:r>
              <a:rPr lang="en-GB" b="0" i="0" dirty="0" err="1">
                <a:solidFill>
                  <a:srgbClr val="333333"/>
                </a:solidFill>
                <a:effectLst/>
                <a:latin typeface="Open Sans" panose="020B0606030504020204" pitchFamily="34" charset="0"/>
              </a:rPr>
              <a:t>Piehl</a:t>
            </a:r>
            <a:r>
              <a:rPr lang="en-GB" b="0" i="0" dirty="0">
                <a:solidFill>
                  <a:srgbClr val="333333"/>
                </a:solidFill>
                <a:effectLst/>
                <a:latin typeface="Open Sans" panose="020B0606030504020204" pitchFamily="34" charset="0"/>
              </a:rPr>
              <a:t> et al, 2023)</a:t>
            </a:r>
            <a:endParaRPr lang="en-GB" b="0" i="0" dirty="0">
              <a:solidFill>
                <a:srgbClr val="2167B0"/>
              </a:solidFill>
              <a:effectLst/>
              <a:latin typeface="times new roman" panose="02020603050405020304" pitchFamily="18" charset="0"/>
            </a:endParaRPr>
          </a:p>
          <a:p>
            <a:endParaRPr lang="en-GB" b="0" i="0" dirty="0">
              <a:solidFill>
                <a:srgbClr val="2167B0"/>
              </a:solidFill>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C8505AD-D679-4BF6-A5A1-701E9BF6AB86}" type="slidenum">
              <a:rPr lang="en-GB" smtClean="0"/>
              <a:t>21</a:t>
            </a:fld>
            <a:endParaRPr lang="en-GB" dirty="0"/>
          </a:p>
        </p:txBody>
      </p:sp>
    </p:spTree>
    <p:extLst>
      <p:ext uri="{BB962C8B-B14F-4D97-AF65-F5344CB8AC3E}">
        <p14:creationId xmlns:p14="http://schemas.microsoft.com/office/powerpoint/2010/main" val="36181941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UK Government Minister of State for Housing, Communities and Local Government, made a written statement confirming that the value of the UK Social Prosperity Fund (UKSPF)  which replaces the EU Structural Funding would be “at a minimum, matching the size of European structural funds in each nation and ensuring that £500 million of the Fund is used to give disadvantaged people the skills they need to make a success of life”. (UK Parliament, 2020b)</a:t>
            </a:r>
          </a:p>
          <a:p>
            <a:r>
              <a:rPr lang="en-GB" dirty="0"/>
              <a:t>The primary goal of the UKSPF is stated as building pride in place and increase life chances across the UK”.</a:t>
            </a:r>
          </a:p>
          <a:p>
            <a:r>
              <a:rPr lang="en-GB" dirty="0"/>
              <a:t>The Fund is worth £2.6 billion over the period of 2024-25 and its implementation will be led by the Department for Levelling Up, Housing and Communities, working in partnership with a range of UK Government departments.</a:t>
            </a:r>
          </a:p>
          <a:p>
            <a:r>
              <a:rPr lang="en-GB" dirty="0"/>
              <a:t>Current funding allocation is under the control of the UK Government with limited opportunities for Welsh Government to exert influence.</a:t>
            </a:r>
          </a:p>
          <a:p>
            <a:r>
              <a:rPr lang="en-GB" dirty="0"/>
              <a:t>Research shows that a ;place-based approach’ to community engagement can encompass the diversity of stakeholders and reduce health inequalities.</a:t>
            </a:r>
          </a:p>
          <a:p>
            <a:r>
              <a:rPr lang="en-GB" dirty="0"/>
              <a:t>Wales is in a good position to make sustained and continued improvements in people’s health and well-being through its existing health in all policies legislation including the Public Health (Wales) Act 2017, the Well-being of Future Generations (Wales) Act 2015, the Programme for Government 2021-2026, and the Future Wales: The National Plan 2040 (Welsh Government, 2021).  </a:t>
            </a:r>
          </a:p>
          <a:p>
            <a:endParaRPr lang="en-GB" dirty="0"/>
          </a:p>
        </p:txBody>
      </p:sp>
      <p:sp>
        <p:nvSpPr>
          <p:cNvPr id="4" name="Slide Number Placeholder 3"/>
          <p:cNvSpPr>
            <a:spLocks noGrp="1"/>
          </p:cNvSpPr>
          <p:nvPr>
            <p:ph type="sldNum" sz="quarter" idx="5"/>
          </p:nvPr>
        </p:nvSpPr>
        <p:spPr/>
        <p:txBody>
          <a:bodyPr/>
          <a:lstStyle/>
          <a:p>
            <a:fld id="{BC8505AD-D679-4BF6-A5A1-701E9BF6AB86}" type="slidenum">
              <a:rPr lang="en-GB" smtClean="0"/>
              <a:t>22</a:t>
            </a:fld>
            <a:endParaRPr lang="en-GB" dirty="0"/>
          </a:p>
        </p:txBody>
      </p:sp>
    </p:spTree>
    <p:extLst>
      <p:ext uri="{BB962C8B-B14F-4D97-AF65-F5344CB8AC3E}">
        <p14:creationId xmlns:p14="http://schemas.microsoft.com/office/powerpoint/2010/main" val="2764400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Firstly, it needs to be desirable from an economic and social perspective,, it needs to correct well-defined market failures, or unlock clear opportunities, to boost growth, jobs and life satisfaction. </a:t>
            </a:r>
          </a:p>
          <a:p>
            <a:r>
              <a:rPr lang="en-GB" dirty="0"/>
              <a:t>Additionally, policy action needs to be feasible from a design and delivery perspective, using the tools available, nationally and locally.</a:t>
            </a:r>
          </a:p>
          <a:p>
            <a:r>
              <a:rPr lang="en-GB" dirty="0"/>
              <a:t>A well-directed policy would address two market failures at source. </a:t>
            </a:r>
          </a:p>
          <a:p>
            <a:r>
              <a:rPr lang="en-GB" dirty="0"/>
              <a:t>Firstly affecting left-behind places and secondly afflicting well-performing places. In correcting these market failures, potential opportunities and growth are unleashed in places afflicted by these market failures. In other words, by addressing place-based market failures, place-based strategies can enable the regeneration of the local market, their ability to recover, reinvest and flourish., through unleashing opportunity and boosting allocative efficiency.</a:t>
            </a:r>
          </a:p>
          <a:p>
            <a:r>
              <a:rPr lang="en-GB" dirty="0"/>
              <a:t>First market failure occurs in places locked in a self-reinforcing low growth, poor health, low wellbeing equilibrium. </a:t>
            </a:r>
          </a:p>
          <a:p>
            <a:r>
              <a:rPr lang="en-GB" dirty="0"/>
              <a:t>To overcome this self-fulfilling process, the place needs to recognise and unlock their growth potential, leading to growth in skills, productivity, health, incomes and quality of life. Building upon a strengths based model, rather than drawing upon the resources in other areas.</a:t>
            </a:r>
          </a:p>
          <a:p>
            <a:r>
              <a:rPr lang="en-GB" dirty="0"/>
              <a:t>Similarly, in levelling up educational attainment, health outcomes and well-being among those places will equally raise the overall benefit to the individual and the economy as a whole.</a:t>
            </a:r>
          </a:p>
          <a:p>
            <a:endParaRPr lang="en-GB" dirty="0"/>
          </a:p>
          <a:p>
            <a:r>
              <a:rPr lang="en-GB" dirty="0"/>
              <a:t>Equally, the levelling up of  well-performing areas, which on account of a collection of factors can have negative side-effects for areas steaming-ahead. </a:t>
            </a:r>
          </a:p>
          <a:p>
            <a:r>
              <a:rPr lang="en-GB" dirty="0"/>
              <a:t>People living in these places often face the longest commutes, the highest house prices and the worst levels of pollution. This helps to explain why measures of quality of life are often lowest in otherwise well-performing areas of the UK, such as London.</a:t>
            </a:r>
          </a:p>
          <a:p>
            <a:r>
              <a:rPr lang="en-GB" dirty="0"/>
              <a:t> If levelling up helped contribute to less congestion, lower pollution and shorter commutes in these areas, it could raise levels of life satisfaction in these places.</a:t>
            </a:r>
          </a:p>
          <a:p>
            <a:r>
              <a:rPr lang="en-GB" dirty="0"/>
              <a:t>Hence through the development and investment in the different capitals (human, financial, physical, social, intangible, institutional)  which differ in availability specific to a given area there is a greater chance of the UK levelling up as a whole (UK Government, 2022). </a:t>
            </a:r>
          </a:p>
        </p:txBody>
      </p:sp>
      <p:sp>
        <p:nvSpPr>
          <p:cNvPr id="4" name="Slide Number Placeholder 3"/>
          <p:cNvSpPr>
            <a:spLocks noGrp="1"/>
          </p:cNvSpPr>
          <p:nvPr>
            <p:ph type="sldNum" sz="quarter" idx="5"/>
          </p:nvPr>
        </p:nvSpPr>
        <p:spPr/>
        <p:txBody>
          <a:bodyPr/>
          <a:lstStyle/>
          <a:p>
            <a:fld id="{BC8505AD-D679-4BF6-A5A1-701E9BF6AB86}" type="slidenum">
              <a:rPr lang="en-GB" smtClean="0"/>
              <a:t>23</a:t>
            </a:fld>
            <a:endParaRPr lang="en-GB" dirty="0"/>
          </a:p>
        </p:txBody>
      </p:sp>
    </p:spTree>
    <p:extLst>
      <p:ext uri="{BB962C8B-B14F-4D97-AF65-F5344CB8AC3E}">
        <p14:creationId xmlns:p14="http://schemas.microsoft.com/office/powerpoint/2010/main" val="500447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2/28/2023</a:t>
            </a:fld>
            <a:endParaRPr lang="en-US" dirty="0"/>
          </a:p>
        </p:txBody>
      </p:sp>
      <p:sp>
        <p:nvSpPr>
          <p:cNvPr id="5" name="Footer Placeholder 4"/>
          <p:cNvSpPr>
            <a:spLocks noGrp="1"/>
          </p:cNvSpPr>
          <p:nvPr>
            <p:ph type="ftr" sz="quarter" idx="11"/>
          </p:nvPr>
        </p:nvSpPr>
        <p:spPr/>
        <p:txBody>
          <a:bodyPr/>
          <a:lstStyle/>
          <a:p>
            <a:r>
              <a:rPr lang="en-US" dirty="0"/>
              <a:t>1</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23853878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2/28/2023</a:t>
            </a:fld>
            <a:endParaRPr lang="en-US" dirty="0"/>
          </a:p>
        </p:txBody>
      </p:sp>
      <p:sp>
        <p:nvSpPr>
          <p:cNvPr id="5" name="Footer Placeholder 4"/>
          <p:cNvSpPr>
            <a:spLocks noGrp="1"/>
          </p:cNvSpPr>
          <p:nvPr>
            <p:ph type="ftr" sz="quarter" idx="11"/>
          </p:nvPr>
        </p:nvSpPr>
        <p:spPr/>
        <p:txBody>
          <a:bodyPr/>
          <a:lstStyle/>
          <a:p>
            <a:r>
              <a:rPr lang="en-US" dirty="0"/>
              <a:t>1</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2/28/2023</a:t>
            </a:fld>
            <a:endParaRPr lang="en-US" dirty="0"/>
          </a:p>
        </p:txBody>
      </p:sp>
      <p:sp>
        <p:nvSpPr>
          <p:cNvPr id="5" name="Footer Placeholder 4"/>
          <p:cNvSpPr>
            <a:spLocks noGrp="1"/>
          </p:cNvSpPr>
          <p:nvPr>
            <p:ph type="ftr" sz="quarter" idx="11"/>
          </p:nvPr>
        </p:nvSpPr>
        <p:spPr/>
        <p:txBody>
          <a:bodyPr/>
          <a:lstStyle/>
          <a:p>
            <a:r>
              <a:rPr lang="en-US" dirty="0"/>
              <a:t>1</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2/28/2023</a:t>
            </a:fld>
            <a:endParaRPr lang="en-US" dirty="0"/>
          </a:p>
        </p:txBody>
      </p:sp>
      <p:sp>
        <p:nvSpPr>
          <p:cNvPr id="6" name="Footer Placeholder 5"/>
          <p:cNvSpPr>
            <a:spLocks noGrp="1"/>
          </p:cNvSpPr>
          <p:nvPr>
            <p:ph type="ftr" sz="quarter" idx="11"/>
          </p:nvPr>
        </p:nvSpPr>
        <p:spPr/>
        <p:txBody>
          <a:bodyPr/>
          <a:lstStyle/>
          <a:p>
            <a:r>
              <a:rPr lang="en-US" dirty="0"/>
              <a:t>1</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2/28/2023</a:t>
            </a:fld>
            <a:endParaRPr lang="en-US" dirty="0"/>
          </a:p>
        </p:txBody>
      </p:sp>
      <p:sp>
        <p:nvSpPr>
          <p:cNvPr id="8" name="Footer Placeholder 7"/>
          <p:cNvSpPr>
            <a:spLocks noGrp="1"/>
          </p:cNvSpPr>
          <p:nvPr>
            <p:ph type="ftr" sz="quarter" idx="11"/>
          </p:nvPr>
        </p:nvSpPr>
        <p:spPr/>
        <p:txBody>
          <a:bodyPr/>
          <a:lstStyle/>
          <a:p>
            <a:r>
              <a:rPr lang="en-US" dirty="0"/>
              <a:t>1</a:t>
            </a:r>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2/28/2023</a:t>
            </a:fld>
            <a:endParaRPr lang="en-US" dirty="0"/>
          </a:p>
        </p:txBody>
      </p:sp>
      <p:sp>
        <p:nvSpPr>
          <p:cNvPr id="4" name="Footer Placeholder 3"/>
          <p:cNvSpPr>
            <a:spLocks noGrp="1"/>
          </p:cNvSpPr>
          <p:nvPr>
            <p:ph type="ftr" sz="quarter" idx="11"/>
          </p:nvPr>
        </p:nvSpPr>
        <p:spPr/>
        <p:txBody>
          <a:bodyPr/>
          <a:lstStyle/>
          <a:p>
            <a:r>
              <a:rPr lang="en-US" dirty="0"/>
              <a:t>1</a:t>
            </a:r>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2/28/2023</a:t>
            </a:fld>
            <a:endParaRPr lang="en-US" dirty="0"/>
          </a:p>
        </p:txBody>
      </p:sp>
      <p:sp>
        <p:nvSpPr>
          <p:cNvPr id="3" name="Footer Placeholder 2"/>
          <p:cNvSpPr>
            <a:spLocks noGrp="1"/>
          </p:cNvSpPr>
          <p:nvPr>
            <p:ph type="ftr" sz="quarter" idx="11"/>
          </p:nvPr>
        </p:nvSpPr>
        <p:spPr/>
        <p:txBody>
          <a:bodyPr/>
          <a:lstStyle/>
          <a:p>
            <a:r>
              <a:rPr lang="en-US" dirty="0"/>
              <a:t>1</a:t>
            </a:r>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2/28/2023</a:t>
            </a:fld>
            <a:endParaRPr lang="en-US" dirty="0"/>
          </a:p>
        </p:txBody>
      </p:sp>
      <p:sp>
        <p:nvSpPr>
          <p:cNvPr id="6" name="Footer Placeholder 5"/>
          <p:cNvSpPr>
            <a:spLocks noGrp="1"/>
          </p:cNvSpPr>
          <p:nvPr>
            <p:ph type="ftr" sz="quarter" idx="11"/>
          </p:nvPr>
        </p:nvSpPr>
        <p:spPr/>
        <p:txBody>
          <a:bodyPr/>
          <a:lstStyle/>
          <a:p>
            <a:r>
              <a:rPr lang="en-US" dirty="0"/>
              <a:t>1</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2/28/2023</a:t>
            </a:fld>
            <a:endParaRPr lang="en-US" dirty="0"/>
          </a:p>
        </p:txBody>
      </p:sp>
      <p:sp>
        <p:nvSpPr>
          <p:cNvPr id="6" name="Footer Placeholder 5"/>
          <p:cNvSpPr>
            <a:spLocks noGrp="1"/>
          </p:cNvSpPr>
          <p:nvPr>
            <p:ph type="ftr" sz="quarter" idx="11"/>
          </p:nvPr>
        </p:nvSpPr>
        <p:spPr/>
        <p:txBody>
          <a:bodyPr/>
          <a:lstStyle/>
          <a:p>
            <a:r>
              <a:rPr lang="en-US" dirty="0"/>
              <a:t>1</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2/28/2023</a:t>
            </a:fld>
            <a:endParaRPr lang="en-US" dirty="0"/>
          </a:p>
        </p:txBody>
      </p:sp>
      <p:sp>
        <p:nvSpPr>
          <p:cNvPr id="5" name="Footer Placeholder 4"/>
          <p:cNvSpPr>
            <a:spLocks noGrp="1"/>
          </p:cNvSpPr>
          <p:nvPr>
            <p:ph type="ftr" sz="quarter" idx="11"/>
          </p:nvPr>
        </p:nvSpPr>
        <p:spPr/>
        <p:txBody>
          <a:bodyPr/>
          <a:lstStyle/>
          <a:p>
            <a:r>
              <a:rPr lang="en-US" dirty="0"/>
              <a:t>1</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2/28/2023</a:t>
            </a:fld>
            <a:endParaRPr lang="en-US" dirty="0"/>
          </a:p>
        </p:txBody>
      </p:sp>
      <p:sp>
        <p:nvSpPr>
          <p:cNvPr id="5" name="Footer Placeholder 4"/>
          <p:cNvSpPr>
            <a:spLocks noGrp="1"/>
          </p:cNvSpPr>
          <p:nvPr>
            <p:ph type="ftr" sz="quarter" idx="11"/>
          </p:nvPr>
        </p:nvSpPr>
        <p:spPr/>
        <p:txBody>
          <a:bodyPr/>
          <a:lstStyle/>
          <a:p>
            <a:r>
              <a:rPr lang="en-US" dirty="0"/>
              <a:t>1</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479445657"/>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03FCE02C-6EC6-4E09-BC2C-9FDED4DE236E}" type="datetimeFigureOut">
              <a:rPr lang="en-US" dirty="0"/>
              <a:t>2/28/2023</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D8F36E1-9596-4E98-8786-4A17C5D29C65}" type="datetimeFigureOut">
              <a:rPr lang="en-US" dirty="0"/>
              <a:pPr/>
              <a:t>2/28/2023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E4D1A55-63BC-4BA2-9538-7DDEADA10621}" type="datetimeFigureOut">
              <a:rPr lang="en-US" dirty="0"/>
              <a:t>2/28/2023</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66D01ABB-8821-4BF5-97A9-E1A66ACAEAA9}" type="datetimeFigureOut">
              <a:rPr lang="en-US" dirty="0"/>
              <a:pPr/>
              <a:t>2/28/2023</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20C37B1C-D4A1-4A4F-A470-80868146AFC5}" type="datetimeFigureOut">
              <a:rPr lang="en-US" dirty="0"/>
              <a:pPr/>
              <a:t>2/28/2023</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6D31D1B9-F39E-471E-80A9-595CAA5664AD}" type="datetimeFigureOut">
              <a:rPr lang="en-US" dirty="0"/>
              <a:pPr/>
              <a:t>2/28/2023</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3FCEABC-E2B9-4606-A74F-CB06AF596887}" type="datetimeFigureOut">
              <a:rPr lang="en-US" dirty="0"/>
              <a:pPr/>
              <a:t>2/28/2023</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FA8850A0-01A3-4F4E-AA52-F716A9BFD4EB}" type="datetimeFigureOut">
              <a:rPr lang="en-US" dirty="0"/>
              <a:pPr/>
              <a:t>2/28/2023</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FAB73BC-B049-4115-A692-8D63A059BFB8}" type="slidenum">
              <a:rPr lang="en-US" dirty="0"/>
              <a:pPr/>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5811CCA-BB49-46C7-A0E2-F42339750F9A}" type="datetimeFigureOut">
              <a:rPr lang="en-US" dirty="0"/>
              <a:t>2/28/2023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FB075A7A-4A9A-410F-B848-AB998ACC9419}" type="datetimeFigureOut">
              <a:rPr lang="en-US" dirty="0"/>
              <a:pPr/>
              <a:t>2/28/2023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AA5F3E88-2D66-4D17-B0FA-EA13CB20B2FF}" type="datetimeFigureOut">
              <a:rPr lang="en-US" dirty="0"/>
              <a:pPr/>
              <a:t>2/28/2023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6D31D1B9-F39E-471E-80A9-595CAA5664AD}" type="datetimeFigureOut">
              <a:rPr lang="en-US" dirty="0"/>
              <a:pPr/>
              <a:t>2/28/2023</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2/28/2023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1</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dirty="0"/>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17205CAA-4E5A-4223-BD55-C5D2841AC9EF}" type="datetimeFigureOut">
              <a:rPr lang="en-US" dirty="0"/>
              <a:t>2/28/2023</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17205CAA-4E5A-4223-BD55-C5D2841AC9EF}" type="datetimeFigureOut">
              <a:rPr lang="en-US" dirty="0"/>
              <a:t>2/28/2023</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81" r:id="rId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3.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3.xml"/><Relationship Id="rId4" Type="http://schemas.openxmlformats.org/officeDocument/2006/relationships/image" Target="../media/image2.bmp"/></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2.bmp"/><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2.bmp"/><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jpe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1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0.xml.rels><?xml version="1.0" encoding="UTF-8" standalone="yes"?>
<Relationships xmlns="http://schemas.openxmlformats.org/package/2006/relationships"><Relationship Id="rId3" Type="http://schemas.openxmlformats.org/officeDocument/2006/relationships/image" Target="../media/image2.bmp"/><Relationship Id="rId2" Type="http://schemas.openxmlformats.org/officeDocument/2006/relationships/notesSlide" Target="../notesSlides/notesSlide13.xml"/><Relationship Id="rId1" Type="http://schemas.openxmlformats.org/officeDocument/2006/relationships/slideLayout" Target="../slideLayouts/slideLayout17.xm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17.xml"/><Relationship Id="rId4" Type="http://schemas.openxmlformats.org/officeDocument/2006/relationships/image" Target="../media/image11.jpeg"/></Relationships>
</file>

<file path=ppt/slides/_rels/slide2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1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3.jpeg"/><Relationship Id="rId7" Type="http://schemas.openxmlformats.org/officeDocument/2006/relationships/diagramColors" Target="../diagrams/colors6.xml"/><Relationship Id="rId2" Type="http://schemas.openxmlformats.org/officeDocument/2006/relationships/notesSlide" Target="../notesSlides/notesSlide16.xml"/><Relationship Id="rId1" Type="http://schemas.openxmlformats.org/officeDocument/2006/relationships/slideLayout" Target="../slideLayouts/slideLayout1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8" Type="http://schemas.openxmlformats.org/officeDocument/2006/relationships/hyperlink" Target="https://www.gov.uk/" TargetMode="External"/><Relationship Id="rId3" Type="http://schemas.openxmlformats.org/officeDocument/2006/relationships/hyperlink" Target="https://library.oapen.org/viewer/web/viewer.html?file=/bitstream/handle/20.500.12657/23025/1007136.pdf?sequence=1&amp;isAllowed=y" TargetMode="External"/><Relationship Id="rId7" Type="http://schemas.openxmlformats.org/officeDocument/2006/relationships/hyperlink" Target="https://doi.org/10.1186/s40985-020-00142-5" TargetMode="External"/><Relationship Id="rId12" Type="http://schemas.openxmlformats.org/officeDocument/2006/relationships/hyperlink" Target="https://assets.publishing.service.gov.uk/government/uploads/system/uploads/attachment_data/file/1052706/Levelling_Up_WP_HRES.pdf" TargetMode="External"/><Relationship Id="rId2" Type="http://schemas.openxmlformats.org/officeDocument/2006/relationships/hyperlink" Target="https://archwilio.cymru/sites/default/files/publications/mty" TargetMode="External"/><Relationship Id="rId1" Type="http://schemas.openxmlformats.org/officeDocument/2006/relationships/slideLayout" Target="../slideLayouts/slideLayout2.xml"/><Relationship Id="rId6" Type="http://schemas.openxmlformats.org/officeDocument/2006/relationships/hyperlink" Target="https://publichealthreviews.biomedcentral.com/articles/10.1186/s40985-020-00142-5#auth-Nisha-Botchwey" TargetMode="External"/><Relationship Id="rId11" Type="http://schemas.openxmlformats.org/officeDocument/2006/relationships/hyperlink" Target="http://www.health.org.uk/sites/default/files/" TargetMode="External"/><Relationship Id="rId5" Type="http://schemas.openxmlformats.org/officeDocument/2006/relationships/hyperlink" Target="https://publichealthreviews.biomedcentral.com/articles/10.1186/s40985-020-00142-5#auth-Ben-Orlove" TargetMode="External"/><Relationship Id="rId10" Type="http://schemas.openxmlformats.org/officeDocument/2006/relationships/hyperlink" Target="http://www.sciencedirect.com/science/article/abs/pii/s0190740917305467?via=ihub" TargetMode="External"/><Relationship Id="rId4" Type="http://schemas.openxmlformats.org/officeDocument/2006/relationships/hyperlink" Target="https://publichealthreviews.biomedcentral.com/articles/10.1186/s40985-020-00142-5#auth-Anu-Ramaswami" TargetMode="External"/><Relationship Id="rId9" Type="http://schemas.openxmlformats.org/officeDocument/2006/relationships/hyperlink" Target="http://http/"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eb-p-ebscohost-com.ezproxy.uwtsd.ac.uk/ehost/pdfviewer/pdfviewer?vid=0&amp;sid=63051c96-c66f-4b6e-8609-6cd089d15e85%40redis" TargetMode="External"/><Relationship Id="rId7" Type="http://schemas.openxmlformats.org/officeDocument/2006/relationships/hyperlink" Target="http://www.https/gov.wales/sites/default/files/publications/2019-06/measuring-the-health-and-well-being-of-a-nation.pdfng-the-health-and-well-being-of-a-nation.pdf" TargetMode="External"/><Relationship Id="rId2" Type="http://schemas.openxmlformats.org/officeDocument/2006/relationships/hyperlink" Target="https://www.england.nhs.uk/publication/nhs-health-and-wellbeing-model-2021-creating-a-health-and-wellbeing-culture-infographic/" TargetMode="External"/><Relationship Id="rId1" Type="http://schemas.openxmlformats.org/officeDocument/2006/relationships/slideLayout" Target="../slideLayouts/slideLayout2.xml"/><Relationship Id="rId6" Type="http://schemas.openxmlformats.org/officeDocument/2006/relationships/hyperlink" Target="https://www-igi-global-com.ezproxy.uwtsd.ac.uk/gateway/chapter/full-text-pdf/246603" TargetMode="External"/><Relationship Id="rId5" Type="http://schemas.openxmlformats.org/officeDocument/2006/relationships/hyperlink" Target="https://www-tandfonline-com.ezproxy.uwtsd.ac.uk/doi/full/10.1080/13676261.2023.2174006" TargetMode="External"/><Relationship Id="rId4" Type="http://schemas.openxmlformats.org/officeDocument/2006/relationships/hyperlink" Target="https://phwwhocc.co.uk/wp-content/uploads/2022/04/Health-and-Wellbeing-Impact-of-Regional-Funding-in-Wales-ENG-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6E69A-4849-AF26-5FC8-014F2317969B}"/>
              </a:ext>
            </a:extLst>
          </p:cNvPr>
          <p:cNvSpPr>
            <a:spLocks noGrp="1"/>
          </p:cNvSpPr>
          <p:nvPr>
            <p:ph type="ctrTitle"/>
          </p:nvPr>
        </p:nvSpPr>
        <p:spPr/>
        <p:txBody>
          <a:bodyPr/>
          <a:lstStyle/>
          <a:p>
            <a:r>
              <a:rPr lang="en-GB" dirty="0">
                <a:latin typeface="Calibri Light"/>
                <a:cs typeface="Arial"/>
              </a:rPr>
              <a:t>Well-Being.</a:t>
            </a:r>
          </a:p>
        </p:txBody>
      </p:sp>
      <p:sp>
        <p:nvSpPr>
          <p:cNvPr id="3" name="Subtitle 2">
            <a:extLst>
              <a:ext uri="{FF2B5EF4-FFF2-40B4-BE49-F238E27FC236}">
                <a16:creationId xmlns:a16="http://schemas.microsoft.com/office/drawing/2014/main" id="{9DEE9D47-6706-99C7-FD66-2AE65265FFC5}"/>
              </a:ext>
            </a:extLst>
          </p:cNvPr>
          <p:cNvSpPr>
            <a:spLocks noGrp="1"/>
          </p:cNvSpPr>
          <p:nvPr>
            <p:ph type="subTitle" idx="1"/>
          </p:nvPr>
        </p:nvSpPr>
        <p:spPr>
          <a:xfrm>
            <a:off x="1562100" y="4039264"/>
            <a:ext cx="9070848" cy="1100000"/>
          </a:xfrm>
        </p:spPr>
        <p:txBody>
          <a:bodyPr vert="horz" lIns="91440" tIns="45720" rIns="91440" bIns="45720" rtlCol="0" anchor="t">
            <a:normAutofit/>
          </a:bodyPr>
          <a:lstStyle/>
          <a:p>
            <a:r>
              <a:rPr lang="en-GB" sz="2000" dirty="0">
                <a:latin typeface="Calibri Light"/>
                <a:cs typeface="Arial"/>
              </a:rPr>
              <a:t>The Personal, Cultural and Structural Concepts.</a:t>
            </a:r>
          </a:p>
        </p:txBody>
      </p:sp>
      <p:sp>
        <p:nvSpPr>
          <p:cNvPr id="4" name="Slide Number Placeholder 3">
            <a:extLst>
              <a:ext uri="{FF2B5EF4-FFF2-40B4-BE49-F238E27FC236}">
                <a16:creationId xmlns:a16="http://schemas.microsoft.com/office/drawing/2014/main" id="{7274FFA2-1181-C76C-7BB7-B3DBC671BA0B}"/>
              </a:ext>
            </a:extLst>
          </p:cNvPr>
          <p:cNvSpPr>
            <a:spLocks noGrp="1"/>
          </p:cNvSpPr>
          <p:nvPr>
            <p:ph type="sldNum" sz="quarter" idx="12"/>
          </p:nvPr>
        </p:nvSpPr>
        <p:spPr/>
        <p:txBody>
          <a:bodyPr/>
          <a:lstStyle/>
          <a:p>
            <a:fld id="{4FAB73BC-B049-4115-A692-8D63A059BFB8}" type="slidenum">
              <a:rPr lang="en-US" dirty="0"/>
              <a:pPr/>
              <a:t>1</a:t>
            </a:fld>
            <a:endParaRPr lang="en-US" dirty="0"/>
          </a:p>
        </p:txBody>
      </p:sp>
    </p:spTree>
    <p:extLst>
      <p:ext uri="{BB962C8B-B14F-4D97-AF65-F5344CB8AC3E}">
        <p14:creationId xmlns:p14="http://schemas.microsoft.com/office/powerpoint/2010/main" val="3741148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06EDB-B634-7711-BF0C-DC51D494FA76}"/>
              </a:ext>
            </a:extLst>
          </p:cNvPr>
          <p:cNvSpPr>
            <a:spLocks noGrp="1"/>
          </p:cNvSpPr>
          <p:nvPr>
            <p:ph type="title"/>
          </p:nvPr>
        </p:nvSpPr>
        <p:spPr>
          <a:xfrm>
            <a:off x="1563623" y="2094309"/>
            <a:ext cx="9070848" cy="1334691"/>
          </a:xfrm>
        </p:spPr>
        <p:txBody>
          <a:bodyPr/>
          <a:lstStyle/>
          <a:p>
            <a:r>
              <a:rPr lang="en-GB" sz="4300" dirty="0">
                <a:latin typeface="Calibri Light"/>
                <a:cs typeface="Arial"/>
              </a:rPr>
              <a:t>Objective.</a:t>
            </a:r>
          </a:p>
        </p:txBody>
      </p:sp>
      <p:sp>
        <p:nvSpPr>
          <p:cNvPr id="3" name="Text Placeholder 2">
            <a:extLst>
              <a:ext uri="{FF2B5EF4-FFF2-40B4-BE49-F238E27FC236}">
                <a16:creationId xmlns:a16="http://schemas.microsoft.com/office/drawing/2014/main" id="{E6D7EF8D-8353-2351-B2B3-13FF13436D7A}"/>
              </a:ext>
            </a:extLst>
          </p:cNvPr>
          <p:cNvSpPr>
            <a:spLocks noGrp="1"/>
          </p:cNvSpPr>
          <p:nvPr>
            <p:ph type="body" idx="1"/>
          </p:nvPr>
        </p:nvSpPr>
        <p:spPr>
          <a:xfrm>
            <a:off x="2348916" y="3196206"/>
            <a:ext cx="7499759" cy="1943056"/>
          </a:xfrm>
        </p:spPr>
        <p:txBody>
          <a:bodyPr>
            <a:normAutofit/>
          </a:bodyPr>
          <a:lstStyle/>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Calibri Light"/>
                <a:cs typeface="Arial"/>
              </a:rPr>
              <a:t>Critically explore the personal, cultural and structural influences on well-being.</a:t>
            </a:r>
          </a:p>
        </p:txBody>
      </p:sp>
      <p:sp>
        <p:nvSpPr>
          <p:cNvPr id="4" name="Slide Number Placeholder 3">
            <a:extLst>
              <a:ext uri="{FF2B5EF4-FFF2-40B4-BE49-F238E27FC236}">
                <a16:creationId xmlns:a16="http://schemas.microsoft.com/office/drawing/2014/main" id="{AB2BC232-7AA2-324F-7AB0-AF8D61732D9E}"/>
              </a:ext>
            </a:extLst>
          </p:cNvPr>
          <p:cNvSpPr>
            <a:spLocks noGrp="1"/>
          </p:cNvSpPr>
          <p:nvPr>
            <p:ph type="sldNum" sz="quarter" idx="12"/>
          </p:nvPr>
        </p:nvSpPr>
        <p:spPr/>
        <p:txBody>
          <a:bodyPr/>
          <a:lstStyle/>
          <a:p>
            <a:fld id="{4FAB73BC-B049-4115-A692-8D63A059BFB8}" type="slidenum">
              <a:rPr lang="en-US" dirty="0"/>
              <a:pPr/>
              <a:t>2</a:t>
            </a:fld>
            <a:endParaRPr lang="en-US" dirty="0"/>
          </a:p>
        </p:txBody>
      </p:sp>
    </p:spTree>
    <p:extLst>
      <p:ext uri="{BB962C8B-B14F-4D97-AF65-F5344CB8AC3E}">
        <p14:creationId xmlns:p14="http://schemas.microsoft.com/office/powerpoint/2010/main" val="1229232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112" name="Rectangle 2111">
            <a:extLst>
              <a:ext uri="{FF2B5EF4-FFF2-40B4-BE49-F238E27FC236}">
                <a16:creationId xmlns:a16="http://schemas.microsoft.com/office/drawing/2014/main" id="{3DE8C63E-8D14-47EC-8FFD-7471461ED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114" name="Rectangle 2113">
            <a:extLst>
              <a:ext uri="{FF2B5EF4-FFF2-40B4-BE49-F238E27FC236}">
                <a16:creationId xmlns:a16="http://schemas.microsoft.com/office/drawing/2014/main" id="{E0F55756-5517-4E65-9936-F04BB3279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BE13CFD5-0E51-D0AC-5968-8DC15795E9EC}"/>
              </a:ext>
            </a:extLst>
          </p:cNvPr>
          <p:cNvSpPr>
            <a:spLocks noGrp="1"/>
          </p:cNvSpPr>
          <p:nvPr>
            <p:ph type="title"/>
          </p:nvPr>
        </p:nvSpPr>
        <p:spPr>
          <a:xfrm>
            <a:off x="6314384" y="642594"/>
            <a:ext cx="4810815" cy="1371600"/>
          </a:xfrm>
        </p:spPr>
        <p:txBody>
          <a:bodyPr vert="horz" lIns="91440" tIns="45720" rIns="91440" bIns="45720" rtlCol="0" anchor="ctr">
            <a:normAutofit/>
          </a:bodyPr>
          <a:lstStyle/>
          <a:p>
            <a:r>
              <a:rPr lang="en-US" sz="4300" u="sng" dirty="0">
                <a:latin typeface="Arial" panose="020B0604020202020204" pitchFamily="34" charset="0"/>
                <a:cs typeface="Arial" panose="020B0604020202020204" pitchFamily="34" charset="0"/>
              </a:rPr>
              <a:t>What is </a:t>
            </a:r>
            <a:br>
              <a:rPr lang="en-US" sz="4300" u="sng" dirty="0">
                <a:latin typeface="Arial" panose="020B0604020202020204" pitchFamily="34" charset="0"/>
                <a:cs typeface="Arial" panose="020B0604020202020204" pitchFamily="34" charset="0"/>
              </a:rPr>
            </a:br>
            <a:r>
              <a:rPr lang="en-US" sz="4300" u="sng" dirty="0">
                <a:latin typeface="Arial" panose="020B0604020202020204" pitchFamily="34" charset="0"/>
                <a:cs typeface="Arial" panose="020B0604020202020204" pitchFamily="34" charset="0"/>
              </a:rPr>
              <a:t>Well-being?</a:t>
            </a:r>
            <a:endParaRPr lang="en-US" sz="4300" dirty="0">
              <a:latin typeface="Arial" panose="020B0604020202020204" pitchFamily="34" charset="0"/>
              <a:cs typeface="Arial" panose="020B0604020202020204" pitchFamily="34" charset="0"/>
            </a:endParaRPr>
          </a:p>
        </p:txBody>
      </p:sp>
      <p:sp>
        <p:nvSpPr>
          <p:cNvPr id="2116" name="Rectangle 2115">
            <a:extLst>
              <a:ext uri="{FF2B5EF4-FFF2-40B4-BE49-F238E27FC236}">
                <a16:creationId xmlns:a16="http://schemas.microsoft.com/office/drawing/2014/main" id="{9BC3E364-5A48-4567-B65D-0880753EE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sp>
      <p:sp>
        <p:nvSpPr>
          <p:cNvPr id="2118" name="Rectangle 2117">
            <a:extLst>
              <a:ext uri="{FF2B5EF4-FFF2-40B4-BE49-F238E27FC236}">
                <a16:creationId xmlns:a16="http://schemas.microsoft.com/office/drawing/2014/main" id="{0B80BFB4-DA7E-4E98-BE01-534889F415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sp>
      <p:pic>
        <p:nvPicPr>
          <p:cNvPr id="2091" name="Graphic 2090" descr="Open Hand with Plant">
            <a:extLst>
              <a:ext uri="{FF2B5EF4-FFF2-40B4-BE49-F238E27FC236}">
                <a16:creationId xmlns:a16="http://schemas.microsoft.com/office/drawing/2014/main" id="{20259FE2-2AFF-D848-885E-92F2AC8E0C1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04515" y="1347991"/>
            <a:ext cx="4188221" cy="4188221"/>
          </a:xfrm>
          <a:prstGeom prst="rect">
            <a:avLst/>
          </a:prstGeom>
        </p:spPr>
      </p:pic>
      <p:sp>
        <p:nvSpPr>
          <p:cNvPr id="2107" name="TextBox 4">
            <a:extLst>
              <a:ext uri="{FF2B5EF4-FFF2-40B4-BE49-F238E27FC236}">
                <a16:creationId xmlns:a16="http://schemas.microsoft.com/office/drawing/2014/main" id="{F369AE77-E2EF-61C7-E4CE-B9BA53BFCCEF}"/>
              </a:ext>
            </a:extLst>
          </p:cNvPr>
          <p:cNvSpPr txBox="1"/>
          <p:nvPr/>
        </p:nvSpPr>
        <p:spPr>
          <a:xfrm>
            <a:off x="6314384" y="2103120"/>
            <a:ext cx="4810816" cy="3931920"/>
          </a:xfrm>
          <a:prstGeom prst="rect">
            <a:avLst/>
          </a:prstGeom>
        </p:spPr>
        <p:txBody>
          <a:bodyPr vert="horz" lIns="91440" tIns="45720" rIns="91440" bIns="45720" rtlCol="0">
            <a:normAutofit fontScale="85000" lnSpcReduction="20000"/>
          </a:bodyPr>
          <a:lstStyle/>
          <a:p>
            <a:pPr indent="-182880">
              <a:lnSpc>
                <a:spcPct val="90000"/>
              </a:lnSpc>
              <a:spcAft>
                <a:spcPts val="600"/>
              </a:spcAft>
              <a:buClr>
                <a:schemeClr val="tx2">
                  <a:lumMod val="60000"/>
                  <a:lumOff val="40000"/>
                </a:schemeClr>
              </a:buClr>
              <a:buFont typeface="Arial" pitchFamily="34" charset="0"/>
              <a:buChar char="•"/>
            </a:pPr>
            <a:r>
              <a:rPr lang="en-US" sz="2200" dirty="0">
                <a:latin typeface="Arial" panose="020B0604020202020204" pitchFamily="34" charset="0"/>
                <a:cs typeface="Arial" panose="020B0604020202020204" pitchFamily="34" charset="0"/>
              </a:rPr>
              <a:t>Well-being is defined as ‘the state of being comfortable, healthy or happy’. </a:t>
            </a:r>
          </a:p>
          <a:p>
            <a:pPr indent="-182880">
              <a:lnSpc>
                <a:spcPct val="90000"/>
              </a:lnSpc>
              <a:spcAft>
                <a:spcPts val="600"/>
              </a:spcAft>
              <a:buClr>
                <a:schemeClr val="tx2">
                  <a:lumMod val="60000"/>
                  <a:lumOff val="40000"/>
                </a:schemeClr>
              </a:buClr>
              <a:buFont typeface="Arial" pitchFamily="34" charset="0"/>
              <a:buChar char="•"/>
            </a:pPr>
            <a:endParaRPr lang="en-US" sz="2200" dirty="0">
              <a:latin typeface="Arial" panose="020B0604020202020204" pitchFamily="34" charset="0"/>
              <a:cs typeface="Arial" panose="020B0604020202020204" pitchFamily="34" charset="0"/>
            </a:endParaRPr>
          </a:p>
          <a:p>
            <a:pPr indent="-182880">
              <a:lnSpc>
                <a:spcPct val="90000"/>
              </a:lnSpc>
              <a:spcAft>
                <a:spcPts val="600"/>
              </a:spcAft>
              <a:buClr>
                <a:schemeClr val="tx2">
                  <a:lumMod val="60000"/>
                  <a:lumOff val="40000"/>
                </a:schemeClr>
              </a:buClr>
              <a:buFont typeface="Arial" pitchFamily="34" charset="0"/>
              <a:buChar char="•"/>
            </a:pPr>
            <a:r>
              <a:rPr lang="en-US" sz="2200" dirty="0">
                <a:latin typeface="Arial" panose="020B0604020202020204" pitchFamily="34" charset="0"/>
                <a:cs typeface="Arial" panose="020B0604020202020204" pitchFamily="34" charset="0"/>
              </a:rPr>
              <a:t>From a holistic perspective, wellbeing incorporates different dimensions of young people's lives including social relationships and individual functioning.</a:t>
            </a:r>
          </a:p>
          <a:p>
            <a:pPr indent="-182880">
              <a:lnSpc>
                <a:spcPct val="90000"/>
              </a:lnSpc>
              <a:spcAft>
                <a:spcPts val="600"/>
              </a:spcAft>
              <a:buClr>
                <a:schemeClr val="tx2">
                  <a:lumMod val="60000"/>
                  <a:lumOff val="40000"/>
                </a:schemeClr>
              </a:buClr>
              <a:buFont typeface="Arial" pitchFamily="34" charset="0"/>
              <a:buChar char="•"/>
            </a:pPr>
            <a:endParaRPr lang="en-US" sz="2200" dirty="0">
              <a:latin typeface="Arial" panose="020B0604020202020204" pitchFamily="34" charset="0"/>
              <a:cs typeface="Arial" panose="020B0604020202020204" pitchFamily="34" charset="0"/>
            </a:endParaRPr>
          </a:p>
          <a:p>
            <a:pPr indent="-182880">
              <a:lnSpc>
                <a:spcPct val="90000"/>
              </a:lnSpc>
              <a:spcAft>
                <a:spcPts val="600"/>
              </a:spcAft>
              <a:buClr>
                <a:schemeClr val="tx2">
                  <a:lumMod val="60000"/>
                  <a:lumOff val="40000"/>
                </a:schemeClr>
              </a:buClr>
              <a:buFont typeface="Arial" pitchFamily="34" charset="0"/>
              <a:buChar char="•"/>
            </a:pPr>
            <a:r>
              <a:rPr lang="en-US" sz="2200" dirty="0">
                <a:latin typeface="Arial" panose="020B0604020202020204" pitchFamily="34" charset="0"/>
                <a:cs typeface="Arial" panose="020B0604020202020204" pitchFamily="34" charset="0"/>
              </a:rPr>
              <a:t>Well-being is a complex ecosystem. By “ecosystem” we mean that there are several factors that work together simultaneously to influence how we are feeling. And each has a different effect and intensity </a:t>
            </a:r>
          </a:p>
          <a:p>
            <a:pPr indent="-182880">
              <a:lnSpc>
                <a:spcPct val="90000"/>
              </a:lnSpc>
              <a:spcAft>
                <a:spcPts val="600"/>
              </a:spcAft>
              <a:buClr>
                <a:schemeClr val="tx2">
                  <a:lumMod val="60000"/>
                  <a:lumOff val="40000"/>
                </a:schemeClr>
              </a:buClr>
              <a:buFont typeface="Arial" pitchFamily="34" charset="0"/>
              <a:buChar char="•"/>
            </a:pPr>
            <a:endParaRPr lang="en-US" sz="2200" dirty="0">
              <a:latin typeface="Arial" panose="020B0604020202020204" pitchFamily="34" charset="0"/>
              <a:cs typeface="Arial" panose="020B0604020202020204" pitchFamily="34" charset="0"/>
            </a:endParaRPr>
          </a:p>
          <a:p>
            <a:pPr>
              <a:lnSpc>
                <a:spcPct val="90000"/>
              </a:lnSpc>
              <a:spcAft>
                <a:spcPts val="600"/>
              </a:spcAft>
              <a:buClr>
                <a:schemeClr val="tx2">
                  <a:lumMod val="60000"/>
                  <a:lumOff val="40000"/>
                </a:schemeClr>
              </a:buClr>
            </a:pPr>
            <a:r>
              <a:rPr lang="en-US" sz="1600" dirty="0">
                <a:latin typeface="Arial" panose="020B0604020202020204" pitchFamily="34" charset="0"/>
                <a:cs typeface="Arial" panose="020B0604020202020204" pitchFamily="34" charset="0"/>
              </a:rPr>
              <a:t>                                     (Das et al, 2020). </a:t>
            </a:r>
          </a:p>
          <a:p>
            <a:pPr indent="-182880">
              <a:lnSpc>
                <a:spcPct val="90000"/>
              </a:lnSpc>
              <a:spcAft>
                <a:spcPts val="600"/>
              </a:spcAft>
              <a:buClr>
                <a:schemeClr val="tx2">
                  <a:lumMod val="60000"/>
                  <a:lumOff val="40000"/>
                </a:schemeClr>
              </a:buClr>
              <a:buFont typeface="Arial" pitchFamily="34" charset="0"/>
              <a:buChar char="•"/>
            </a:pPr>
            <a:endParaRPr lang="en-US" sz="1700" dirty="0"/>
          </a:p>
        </p:txBody>
      </p:sp>
      <p:sp>
        <p:nvSpPr>
          <p:cNvPr id="2087" name="TextBox 2">
            <a:extLst>
              <a:ext uri="{FF2B5EF4-FFF2-40B4-BE49-F238E27FC236}">
                <a16:creationId xmlns:a16="http://schemas.microsoft.com/office/drawing/2014/main" id="{5A7FFA8C-4989-941D-F2EC-2E5E5A319D22}"/>
              </a:ext>
            </a:extLst>
          </p:cNvPr>
          <p:cNvSpPr txBox="1"/>
          <p:nvPr/>
        </p:nvSpPr>
        <p:spPr>
          <a:xfrm>
            <a:off x="2290194" y="2103121"/>
            <a:ext cx="6182629" cy="3433614"/>
          </a:xfrm>
          <a:prstGeom prst="rect">
            <a:avLst/>
          </a:prstGeom>
        </p:spPr>
        <p:txBody>
          <a:bodyPr vert="horz" lIns="91440" tIns="45720" rIns="91440" bIns="45720" rtlCol="0">
            <a:noAutofit/>
          </a:bodyPr>
          <a:lstStyle/>
          <a:p>
            <a:pPr marL="285750" indent="-182880" defTabSz="914400">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80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085" name="Rectangle 2054">
            <a:extLst>
              <a:ext uri="{FF2B5EF4-FFF2-40B4-BE49-F238E27FC236}">
                <a16:creationId xmlns:a16="http://schemas.microsoft.com/office/drawing/2014/main" id="{3DE8C63E-8D14-47EC-8FFD-7471461ED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086" name="Rectangle 2056">
            <a:extLst>
              <a:ext uri="{FF2B5EF4-FFF2-40B4-BE49-F238E27FC236}">
                <a16:creationId xmlns:a16="http://schemas.microsoft.com/office/drawing/2014/main" id="{E0F55756-5517-4E65-9936-F04BB3279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BE13CFD5-0E51-D0AC-5968-8DC15795E9EC}"/>
              </a:ext>
            </a:extLst>
          </p:cNvPr>
          <p:cNvSpPr>
            <a:spLocks noGrp="1"/>
          </p:cNvSpPr>
          <p:nvPr>
            <p:ph type="title"/>
          </p:nvPr>
        </p:nvSpPr>
        <p:spPr>
          <a:xfrm>
            <a:off x="1066800" y="642594"/>
            <a:ext cx="10058400" cy="1371600"/>
          </a:xfrm>
        </p:spPr>
        <p:txBody>
          <a:bodyPr vert="horz" lIns="91440" tIns="45720" rIns="91440" bIns="45720" rtlCol="0" anchor="ctr">
            <a:normAutofit/>
          </a:bodyPr>
          <a:lstStyle/>
          <a:p>
            <a:pPr algn="ctr"/>
            <a:r>
              <a:rPr lang="en-US" sz="4300" u="sng" dirty="0">
                <a:latin typeface="Arial" panose="020B0604020202020204" pitchFamily="34" charset="0"/>
                <a:cs typeface="Arial" panose="020B0604020202020204" pitchFamily="34" charset="0"/>
              </a:rPr>
              <a:t>Personal Influences of Well-being - Questions and Answers.</a:t>
            </a:r>
            <a:endParaRPr lang="en-US" sz="4300" dirty="0">
              <a:latin typeface="Arial" panose="020B0604020202020204" pitchFamily="34" charset="0"/>
              <a:cs typeface="Arial" panose="020B0604020202020204" pitchFamily="34" charset="0"/>
            </a:endParaRPr>
          </a:p>
        </p:txBody>
      </p:sp>
      <p:sp>
        <p:nvSpPr>
          <p:cNvPr id="2087" name="TextBox 2">
            <a:extLst>
              <a:ext uri="{FF2B5EF4-FFF2-40B4-BE49-F238E27FC236}">
                <a16:creationId xmlns:a16="http://schemas.microsoft.com/office/drawing/2014/main" id="{5A7FFA8C-4989-941D-F2EC-2E5E5A319D22}"/>
              </a:ext>
            </a:extLst>
          </p:cNvPr>
          <p:cNvSpPr txBox="1"/>
          <p:nvPr/>
        </p:nvSpPr>
        <p:spPr>
          <a:xfrm>
            <a:off x="2290194" y="2103121"/>
            <a:ext cx="6182629" cy="3433614"/>
          </a:xfrm>
          <a:prstGeom prst="rect">
            <a:avLst/>
          </a:prstGeom>
        </p:spPr>
        <p:txBody>
          <a:bodyPr vert="horz" lIns="91440" tIns="45720" rIns="91440" bIns="45720" rtlCol="0">
            <a:noAutofit/>
          </a:bodyPr>
          <a:lstStyle/>
          <a:p>
            <a:pPr marL="285750" indent="-182880" defTabSz="914400">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a:p>
            <a:pPr marL="285750" indent="-182880" defTabSz="914400">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E6ED8C5-A8DB-D2B6-95FA-458A0ED556A9}"/>
              </a:ext>
            </a:extLst>
          </p:cNvPr>
          <p:cNvSpPr txBox="1"/>
          <p:nvPr/>
        </p:nvSpPr>
        <p:spPr>
          <a:xfrm>
            <a:off x="6644081" y="5696125"/>
            <a:ext cx="1677798"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a:t>
            </a:r>
          </a:p>
        </p:txBody>
      </p:sp>
      <p:graphicFrame>
        <p:nvGraphicFramePr>
          <p:cNvPr id="2099" name="TextBox 4">
            <a:extLst>
              <a:ext uri="{FF2B5EF4-FFF2-40B4-BE49-F238E27FC236}">
                <a16:creationId xmlns:a16="http://schemas.microsoft.com/office/drawing/2014/main" id="{7E5B368E-2FE7-E251-35D7-3AAC6DEE8969}"/>
              </a:ext>
            </a:extLst>
          </p:cNvPr>
          <p:cNvGraphicFramePr/>
          <p:nvPr>
            <p:extLst>
              <p:ext uri="{D42A27DB-BD31-4B8C-83A1-F6EECF244321}">
                <p14:modId xmlns:p14="http://schemas.microsoft.com/office/powerpoint/2010/main" val="2877900371"/>
              </p:ext>
            </p:extLst>
          </p:nvPr>
        </p:nvGraphicFramePr>
        <p:xfrm>
          <a:off x="3322040" y="2524409"/>
          <a:ext cx="5819863" cy="3477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3691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085" name="Rectangle 2054">
            <a:extLst>
              <a:ext uri="{FF2B5EF4-FFF2-40B4-BE49-F238E27FC236}">
                <a16:creationId xmlns:a16="http://schemas.microsoft.com/office/drawing/2014/main" id="{3DE8C63E-8D14-47EC-8FFD-7471461ED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086" name="Rectangle 2056">
            <a:extLst>
              <a:ext uri="{FF2B5EF4-FFF2-40B4-BE49-F238E27FC236}">
                <a16:creationId xmlns:a16="http://schemas.microsoft.com/office/drawing/2014/main" id="{E0F55756-5517-4E65-9936-F04BB3279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2087" name="TextBox 2">
            <a:extLst>
              <a:ext uri="{FF2B5EF4-FFF2-40B4-BE49-F238E27FC236}">
                <a16:creationId xmlns:a16="http://schemas.microsoft.com/office/drawing/2014/main" id="{5A7FFA8C-4989-941D-F2EC-2E5E5A319D22}"/>
              </a:ext>
            </a:extLst>
          </p:cNvPr>
          <p:cNvSpPr txBox="1"/>
          <p:nvPr/>
        </p:nvSpPr>
        <p:spPr>
          <a:xfrm>
            <a:off x="-876693" y="5427677"/>
            <a:ext cx="12085163" cy="916562"/>
          </a:xfrm>
          <a:prstGeom prst="rect">
            <a:avLst/>
          </a:prstGeom>
          <a:ln>
            <a:noFill/>
          </a:ln>
        </p:spPr>
        <p:txBody>
          <a:bodyPr vert="horz" lIns="91440" tIns="45720" rIns="91440" bIns="45720" rtlCol="0">
            <a:noAutofit/>
          </a:bodyPr>
          <a:lstStyle/>
          <a:p>
            <a:pPr lvl="4"/>
            <a:r>
              <a:rPr lang="en-US" dirty="0">
                <a:latin typeface="Arial" panose="020B0604020202020204" pitchFamily="34" charset="0"/>
                <a:cs typeface="Arial" panose="020B0604020202020204" pitchFamily="34" charset="0"/>
              </a:rPr>
              <a:t>Each of these factors can improve or worsen our lives depending on what is happening in each of them, and that’s why they are so important for our well-being           </a:t>
            </a:r>
          </a:p>
          <a:p>
            <a:pPr lvl="4"/>
            <a:r>
              <a:rPr lang="en-US"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(National Health Service, 2022).</a:t>
            </a:r>
          </a:p>
        </p:txBody>
      </p:sp>
      <p:pic>
        <p:nvPicPr>
          <p:cNvPr id="4" name="Picture 4" descr="Diagram">
            <a:extLst>
              <a:ext uri="{FF2B5EF4-FFF2-40B4-BE49-F238E27FC236}">
                <a16:creationId xmlns:a16="http://schemas.microsoft.com/office/drawing/2014/main" id="{14F4A307-C8BB-6996-E40F-C4BD231278AC}"/>
              </a:ext>
            </a:extLst>
          </p:cNvPr>
          <p:cNvPicPr>
            <a:picLocks noChangeAspect="1"/>
          </p:cNvPicPr>
          <p:nvPr/>
        </p:nvPicPr>
        <p:blipFill>
          <a:blip r:embed="rId3"/>
          <a:stretch>
            <a:fillRect/>
          </a:stretch>
        </p:blipFill>
        <p:spPr>
          <a:xfrm>
            <a:off x="1018095" y="1162878"/>
            <a:ext cx="10190375" cy="4125942"/>
          </a:xfrm>
          <a:prstGeom prst="rect">
            <a:avLst/>
          </a:prstGeom>
          <a:ln>
            <a:noFill/>
          </a:ln>
        </p:spPr>
      </p:pic>
    </p:spTree>
    <p:extLst>
      <p:ext uri="{BB962C8B-B14F-4D97-AF65-F5344CB8AC3E}">
        <p14:creationId xmlns:p14="http://schemas.microsoft.com/office/powerpoint/2010/main" val="691034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96" name="Rectangle 2092">
            <a:extLst>
              <a:ext uri="{FF2B5EF4-FFF2-40B4-BE49-F238E27FC236}">
                <a16:creationId xmlns:a16="http://schemas.microsoft.com/office/drawing/2014/main" id="{7BF79C51-99DF-40B8-9A87-58BBC642D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095" name="Rectangle 2094">
            <a:extLst>
              <a:ext uri="{FF2B5EF4-FFF2-40B4-BE49-F238E27FC236}">
                <a16:creationId xmlns:a16="http://schemas.microsoft.com/office/drawing/2014/main" id="{44D9E5D2-18D3-4661-BD63-3510A493C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useBgFill="1">
        <p:nvSpPr>
          <p:cNvPr id="2097" name="Rectangle 2096">
            <a:extLst>
              <a:ext uri="{FF2B5EF4-FFF2-40B4-BE49-F238E27FC236}">
                <a16:creationId xmlns:a16="http://schemas.microsoft.com/office/drawing/2014/main" id="{8E90402B-F829-48C3-8037-7738137F2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9" name="Rectangle 2098">
            <a:extLst>
              <a:ext uri="{FF2B5EF4-FFF2-40B4-BE49-F238E27FC236}">
                <a16:creationId xmlns:a16="http://schemas.microsoft.com/office/drawing/2014/main" id="{EE35CCD1-2093-4AC0-AABD-494F51FE8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solidFill>
          <a:ln w="6350" cap="flat" cmpd="sng" algn="ctr">
            <a:solidFill>
              <a:schemeClr val="tx1">
                <a:lumMod val="75000"/>
              </a:schemeClr>
            </a:solidFill>
            <a:prstDash val="solid"/>
          </a:ln>
          <a:effectLst>
            <a:softEdge rad="0"/>
          </a:effectLst>
        </p:spPr>
      </p:sp>
      <p:sp>
        <p:nvSpPr>
          <p:cNvPr id="2101" name="Rectangle 2100">
            <a:extLst>
              <a:ext uri="{FF2B5EF4-FFF2-40B4-BE49-F238E27FC236}">
                <a16:creationId xmlns:a16="http://schemas.microsoft.com/office/drawing/2014/main" id="{EB32BAC1-5F58-428B-A1B8-B0BBB38A6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78373" cy="6108192"/>
          </a:xfrm>
          <a:prstGeom prst="rect">
            <a:avLst/>
          </a:prstGeom>
          <a:solidFill>
            <a:schemeClr val="tx2"/>
          </a:solidFill>
          <a:ln w="6350" cap="sq" cmpd="sng" algn="ctr">
            <a:noFill/>
            <a:prstDash val="solid"/>
            <a:miter lim="800000"/>
          </a:ln>
          <a:effectLst/>
        </p:spPr>
      </p:sp>
      <p:sp>
        <p:nvSpPr>
          <p:cNvPr id="2" name="Title 1">
            <a:extLst>
              <a:ext uri="{FF2B5EF4-FFF2-40B4-BE49-F238E27FC236}">
                <a16:creationId xmlns:a16="http://schemas.microsoft.com/office/drawing/2014/main" id="{BE13CFD5-0E51-D0AC-5968-8DC15795E9EC}"/>
              </a:ext>
            </a:extLst>
          </p:cNvPr>
          <p:cNvSpPr>
            <a:spLocks noGrp="1"/>
          </p:cNvSpPr>
          <p:nvPr>
            <p:ph type="title"/>
          </p:nvPr>
        </p:nvSpPr>
        <p:spPr>
          <a:xfrm>
            <a:off x="573409" y="674915"/>
            <a:ext cx="3765200" cy="5479056"/>
          </a:xfrm>
        </p:spPr>
        <p:txBody>
          <a:bodyPr vert="horz" lIns="91440" tIns="45720" rIns="91440" bIns="45720" rtlCol="0" anchor="ctr">
            <a:normAutofit/>
          </a:bodyPr>
          <a:lstStyle/>
          <a:p>
            <a:pPr algn="ctr"/>
            <a:r>
              <a:rPr lang="en-US" sz="4300" u="sng" dirty="0">
                <a:solidFill>
                  <a:schemeClr val="bg1"/>
                </a:solidFill>
                <a:latin typeface="Arial" panose="020B0604020202020204" pitchFamily="34" charset="0"/>
                <a:cs typeface="Arial" panose="020B0604020202020204" pitchFamily="34" charset="0"/>
              </a:rPr>
              <a:t>Factors that Influence Personal </a:t>
            </a:r>
            <a:br>
              <a:rPr lang="en-US" sz="4300" u="sng" dirty="0">
                <a:solidFill>
                  <a:schemeClr val="bg1"/>
                </a:solidFill>
                <a:latin typeface="Arial" panose="020B0604020202020204" pitchFamily="34" charset="0"/>
                <a:cs typeface="Arial" panose="020B0604020202020204" pitchFamily="34" charset="0"/>
              </a:rPr>
            </a:br>
            <a:r>
              <a:rPr lang="en-US" sz="4300" u="sng" dirty="0">
                <a:solidFill>
                  <a:schemeClr val="bg1"/>
                </a:solidFill>
                <a:latin typeface="Arial" panose="020B0604020202020204" pitchFamily="34" charset="0"/>
                <a:cs typeface="Arial" panose="020B0604020202020204" pitchFamily="34" charset="0"/>
              </a:rPr>
              <a:t>Well-being?</a:t>
            </a:r>
            <a:endParaRPr lang="en-US" sz="4300" dirty="0">
              <a:solidFill>
                <a:schemeClr val="bg1"/>
              </a:solidFill>
              <a:latin typeface="Arial" panose="020B0604020202020204" pitchFamily="34" charset="0"/>
              <a:cs typeface="Arial" panose="020B0604020202020204" pitchFamily="34" charset="0"/>
            </a:endParaRPr>
          </a:p>
        </p:txBody>
      </p:sp>
      <p:sp>
        <p:nvSpPr>
          <p:cNvPr id="2087" name="TextBox 2">
            <a:extLst>
              <a:ext uri="{FF2B5EF4-FFF2-40B4-BE49-F238E27FC236}">
                <a16:creationId xmlns:a16="http://schemas.microsoft.com/office/drawing/2014/main" id="{5A7FFA8C-4989-941D-F2EC-2E5E5A319D22}"/>
              </a:ext>
            </a:extLst>
          </p:cNvPr>
          <p:cNvSpPr txBox="1"/>
          <p:nvPr/>
        </p:nvSpPr>
        <p:spPr>
          <a:xfrm>
            <a:off x="2290194" y="2103121"/>
            <a:ext cx="6182629" cy="3433614"/>
          </a:xfrm>
          <a:prstGeom prst="rect">
            <a:avLst/>
          </a:prstGeom>
        </p:spPr>
        <p:txBody>
          <a:bodyPr vert="horz" lIns="91440" tIns="45720" rIns="91440" bIns="45720" rtlCol="0">
            <a:noAutofit/>
          </a:bodyPr>
          <a:lstStyle/>
          <a:p>
            <a:pPr marL="285750" indent="-182880" defTabSz="914400">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E6ED8C5-A8DB-D2B6-95FA-458A0ED556A9}"/>
              </a:ext>
            </a:extLst>
          </p:cNvPr>
          <p:cNvSpPr txBox="1"/>
          <p:nvPr/>
        </p:nvSpPr>
        <p:spPr>
          <a:xfrm>
            <a:off x="6644081" y="5696125"/>
            <a:ext cx="1677798" cy="307777"/>
          </a:xfrm>
          <a:prstGeom prst="rect">
            <a:avLst/>
          </a:prstGeom>
          <a:noFill/>
        </p:spPr>
        <p:txBody>
          <a:bodyPr wrap="square" rtlCol="0">
            <a:spAutoFit/>
          </a:bodyPr>
          <a:lstStyle/>
          <a:p>
            <a:endParaRPr lang="en-GB" sz="1400" dirty="0">
              <a:solidFill>
                <a:schemeClr val="bg1"/>
              </a:solidFill>
              <a:latin typeface="Arial" panose="020B0604020202020204" pitchFamily="34" charset="0"/>
              <a:cs typeface="Arial" panose="020B0604020202020204" pitchFamily="34" charset="0"/>
            </a:endParaRPr>
          </a:p>
        </p:txBody>
      </p:sp>
      <p:graphicFrame>
        <p:nvGraphicFramePr>
          <p:cNvPr id="2098" name="TextBox 4">
            <a:extLst>
              <a:ext uri="{FF2B5EF4-FFF2-40B4-BE49-F238E27FC236}">
                <a16:creationId xmlns:a16="http://schemas.microsoft.com/office/drawing/2014/main" id="{22C71048-3C52-BA22-1D97-389871C513A4}"/>
              </a:ext>
            </a:extLst>
          </p:cNvPr>
          <p:cNvGraphicFramePr/>
          <p:nvPr>
            <p:extLst>
              <p:ext uri="{D42A27DB-BD31-4B8C-83A1-F6EECF244321}">
                <p14:modId xmlns:p14="http://schemas.microsoft.com/office/powerpoint/2010/main" val="224285209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717143"/>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30" name="Rectangle 2091">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useBgFill="1">
        <p:nvSpPr>
          <p:cNvPr id="2131" name="Rectangle 2093">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32" name="Rectangle 2095">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28" y="48463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13CFD5-0E51-D0AC-5968-8DC15795E9EC}"/>
              </a:ext>
            </a:extLst>
          </p:cNvPr>
          <p:cNvSpPr>
            <a:spLocks noGrp="1"/>
          </p:cNvSpPr>
          <p:nvPr>
            <p:ph type="title"/>
          </p:nvPr>
        </p:nvSpPr>
        <p:spPr>
          <a:xfrm>
            <a:off x="761621" y="340635"/>
            <a:ext cx="3628129" cy="5075519"/>
          </a:xfrm>
        </p:spPr>
        <p:txBody>
          <a:bodyPr vert="horz" lIns="91440" tIns="45720" rIns="91440" bIns="45720" rtlCol="0" anchor="ctr">
            <a:normAutofit/>
          </a:bodyPr>
          <a:lstStyle/>
          <a:p>
            <a:pPr algn="r"/>
            <a:r>
              <a:rPr lang="en-US" sz="4300" u="sng" dirty="0" err="1">
                <a:solidFill>
                  <a:srgbClr val="FFFFFF"/>
                </a:solidFill>
                <a:latin typeface="Arial" panose="020B0604020202020204" pitchFamily="34" charset="0"/>
                <a:cs typeface="Arial" panose="020B0604020202020204" pitchFamily="34" charset="0"/>
              </a:rPr>
              <a:t>Behaviours</a:t>
            </a:r>
            <a:r>
              <a:rPr lang="en-US" sz="4300" u="sng" dirty="0">
                <a:solidFill>
                  <a:srgbClr val="FFFFFF"/>
                </a:solidFill>
                <a:latin typeface="Arial" panose="020B0604020202020204" pitchFamily="34" charset="0"/>
                <a:cs typeface="Arial" panose="020B0604020202020204" pitchFamily="34" charset="0"/>
              </a:rPr>
              <a:t> </a:t>
            </a:r>
            <a:br>
              <a:rPr lang="en-US" sz="4300" u="sng" dirty="0">
                <a:solidFill>
                  <a:srgbClr val="FFFFFF"/>
                </a:solidFill>
                <a:latin typeface="Arial" panose="020B0604020202020204" pitchFamily="34" charset="0"/>
                <a:cs typeface="Arial" panose="020B0604020202020204" pitchFamily="34" charset="0"/>
              </a:rPr>
            </a:br>
            <a:r>
              <a:rPr lang="en-US" sz="4300" u="sng" dirty="0">
                <a:solidFill>
                  <a:srgbClr val="FFFFFF"/>
                </a:solidFill>
                <a:latin typeface="Arial" panose="020B0604020202020204" pitchFamily="34" charset="0"/>
                <a:cs typeface="Arial" panose="020B0604020202020204" pitchFamily="34" charset="0"/>
              </a:rPr>
              <a:t>that Influence Personal Well-Being.</a:t>
            </a:r>
            <a:endParaRPr lang="en-US" sz="4300" dirty="0">
              <a:solidFill>
                <a:srgbClr val="FFFFFF"/>
              </a:solidFill>
              <a:latin typeface="Arial" panose="020B0604020202020204" pitchFamily="34" charset="0"/>
              <a:cs typeface="Arial" panose="020B0604020202020204" pitchFamily="34" charset="0"/>
            </a:endParaRPr>
          </a:p>
        </p:txBody>
      </p:sp>
      <p:cxnSp>
        <p:nvCxnSpPr>
          <p:cNvPr id="2133" name="Straight Connector 2097">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134" name="TextBox 4">
            <a:extLst>
              <a:ext uri="{FF2B5EF4-FFF2-40B4-BE49-F238E27FC236}">
                <a16:creationId xmlns:a16="http://schemas.microsoft.com/office/drawing/2014/main" id="{DC27ABE8-2A5F-6EE6-299D-A0506BFB0475}"/>
              </a:ext>
            </a:extLst>
          </p:cNvPr>
          <p:cNvSpPr txBox="1"/>
          <p:nvPr/>
        </p:nvSpPr>
        <p:spPr>
          <a:xfrm>
            <a:off x="4963690" y="891241"/>
            <a:ext cx="6359677" cy="5075519"/>
          </a:xfrm>
          <a:prstGeom prst="rect">
            <a:avLst/>
          </a:prstGeom>
        </p:spPr>
        <p:txBody>
          <a:bodyPr vert="horz" lIns="91440" tIns="45720" rIns="91440" bIns="45720" rtlCol="0" anchor="ctr">
            <a:normAutofit/>
          </a:bodyPr>
          <a:lstStyle/>
          <a:p>
            <a:pPr marL="342900" indent="-182880">
              <a:spcAft>
                <a:spcPts val="600"/>
              </a:spcAft>
              <a:buClr>
                <a:schemeClr val="tx1">
                  <a:lumMod val="85000"/>
                  <a:lumOff val="15000"/>
                </a:schemeClr>
              </a:buClr>
              <a:buFont typeface="Garamond" pitchFamily="18" charset="0"/>
              <a:buChar char="◦"/>
            </a:pPr>
            <a:r>
              <a:rPr lang="en-US" sz="2000" dirty="0" err="1">
                <a:solidFill>
                  <a:srgbClr val="FFFFFF"/>
                </a:solidFill>
                <a:latin typeface="Arial" panose="020B0604020202020204" pitchFamily="34" charset="0"/>
                <a:cs typeface="Arial" panose="020B0604020202020204" pitchFamily="34" charset="0"/>
              </a:rPr>
              <a:t>Behaviours</a:t>
            </a:r>
            <a:r>
              <a:rPr lang="en-US" sz="2000" dirty="0">
                <a:solidFill>
                  <a:srgbClr val="FFFFFF"/>
                </a:solidFill>
                <a:latin typeface="Arial" panose="020B0604020202020204" pitchFamily="34" charset="0"/>
                <a:cs typeface="Arial" panose="020B0604020202020204" pitchFamily="34" charset="0"/>
              </a:rPr>
              <a:t> are strongly socially patterned, through socioeconomic position; this can lead to issues relating to the clustering of </a:t>
            </a:r>
            <a:r>
              <a:rPr lang="en-US" sz="2000" dirty="0" err="1">
                <a:solidFill>
                  <a:srgbClr val="FFFFFF"/>
                </a:solidFill>
                <a:latin typeface="Arial" panose="020B0604020202020204" pitchFamily="34" charset="0"/>
                <a:cs typeface="Arial" panose="020B0604020202020204" pitchFamily="34" charset="0"/>
              </a:rPr>
              <a:t>behaviours</a:t>
            </a:r>
            <a:r>
              <a:rPr lang="en-US" sz="2000" dirty="0">
                <a:solidFill>
                  <a:srgbClr val="FFFFFF"/>
                </a:solidFill>
                <a:latin typeface="Arial" panose="020B0604020202020204" pitchFamily="34" charset="0"/>
                <a:cs typeface="Arial" panose="020B0604020202020204" pitchFamily="34" charset="0"/>
              </a:rPr>
              <a:t> that influence well-being within localities, including: </a:t>
            </a:r>
          </a:p>
          <a:p>
            <a:pPr marL="342900" indent="-182880">
              <a:spcAft>
                <a:spcPts val="600"/>
              </a:spcAft>
              <a:buClr>
                <a:schemeClr val="tx1">
                  <a:lumMod val="85000"/>
                  <a:lumOff val="15000"/>
                </a:schemeClr>
              </a:buClr>
              <a:buFont typeface="Garamond" pitchFamily="18" charset="0"/>
              <a:buChar char="◦"/>
            </a:pPr>
            <a:r>
              <a:rPr lang="en-US" sz="2000" dirty="0">
                <a:solidFill>
                  <a:srgbClr val="FFFFFF"/>
                </a:solidFill>
                <a:latin typeface="Arial" panose="020B0604020202020204" pitchFamily="34" charset="0"/>
                <a:cs typeface="Arial" panose="020B0604020202020204" pitchFamily="34" charset="0"/>
              </a:rPr>
              <a:t>Substance use (alcohol, drugs and smoking habits), </a:t>
            </a:r>
          </a:p>
          <a:p>
            <a:pPr marL="342900" indent="-182880">
              <a:spcAft>
                <a:spcPts val="600"/>
              </a:spcAft>
              <a:buClr>
                <a:schemeClr val="tx1">
                  <a:lumMod val="85000"/>
                  <a:lumOff val="15000"/>
                </a:schemeClr>
              </a:buClr>
              <a:buFont typeface="Garamond" pitchFamily="18" charset="0"/>
              <a:buChar char="◦"/>
            </a:pPr>
            <a:r>
              <a:rPr lang="en-US" sz="2000" dirty="0">
                <a:solidFill>
                  <a:srgbClr val="FFFFFF"/>
                </a:solidFill>
                <a:latin typeface="Arial" panose="020B0604020202020204" pitchFamily="34" charset="0"/>
                <a:cs typeface="Arial" panose="020B0604020202020204" pitchFamily="34" charset="0"/>
              </a:rPr>
              <a:t>Overuse of Internet (Social media: Facebook, Instagram).</a:t>
            </a:r>
          </a:p>
          <a:p>
            <a:pPr marL="342900" indent="-182880">
              <a:spcAft>
                <a:spcPts val="600"/>
              </a:spcAft>
              <a:buClr>
                <a:schemeClr val="tx1">
                  <a:lumMod val="85000"/>
                  <a:lumOff val="15000"/>
                </a:schemeClr>
              </a:buClr>
              <a:buFont typeface="Garamond" pitchFamily="18" charset="0"/>
              <a:buChar char="◦"/>
            </a:pPr>
            <a:r>
              <a:rPr lang="en-US" sz="2000" dirty="0">
                <a:solidFill>
                  <a:srgbClr val="FFFFFF"/>
                </a:solidFill>
                <a:latin typeface="Arial" panose="020B0604020202020204" pitchFamily="34" charset="0"/>
                <a:cs typeface="Arial" panose="020B0604020202020204" pitchFamily="34" charset="0"/>
              </a:rPr>
              <a:t>Fruit and vegetable consumption, breakfast consumption, </a:t>
            </a:r>
          </a:p>
          <a:p>
            <a:pPr marL="342900" indent="-182880">
              <a:spcAft>
                <a:spcPts val="600"/>
              </a:spcAft>
              <a:buClr>
                <a:schemeClr val="tx1">
                  <a:lumMod val="85000"/>
                  <a:lumOff val="15000"/>
                </a:schemeClr>
              </a:buClr>
              <a:buFont typeface="Garamond" pitchFamily="18" charset="0"/>
              <a:buChar char="◦"/>
            </a:pPr>
            <a:r>
              <a:rPr lang="en-US" sz="2000" dirty="0">
                <a:solidFill>
                  <a:srgbClr val="FFFFFF"/>
                </a:solidFill>
                <a:latin typeface="Arial" panose="020B0604020202020204" pitchFamily="34" charset="0"/>
                <a:cs typeface="Arial" panose="020B0604020202020204" pitchFamily="34" charset="0"/>
              </a:rPr>
              <a:t>Physical activity, </a:t>
            </a:r>
          </a:p>
          <a:p>
            <a:pPr marL="342900" indent="-182880">
              <a:spcAft>
                <a:spcPts val="600"/>
              </a:spcAft>
              <a:buClr>
                <a:schemeClr val="tx1">
                  <a:lumMod val="85000"/>
                  <a:lumOff val="15000"/>
                </a:schemeClr>
              </a:buClr>
              <a:buFont typeface="Garamond" pitchFamily="18" charset="0"/>
              <a:buChar char="◦"/>
            </a:pPr>
            <a:r>
              <a:rPr lang="en-US" sz="2000" dirty="0">
                <a:solidFill>
                  <a:srgbClr val="FFFFFF"/>
                </a:solidFill>
                <a:latin typeface="Arial" panose="020B0604020202020204" pitchFamily="34" charset="0"/>
                <a:cs typeface="Arial" panose="020B0604020202020204" pitchFamily="34" charset="0"/>
              </a:rPr>
              <a:t>Sleep duration, </a:t>
            </a:r>
          </a:p>
          <a:p>
            <a:pPr marL="342900" indent="-182880">
              <a:spcAft>
                <a:spcPts val="600"/>
              </a:spcAft>
              <a:buClr>
                <a:schemeClr val="tx1">
                  <a:lumMod val="85000"/>
                  <a:lumOff val="15000"/>
                </a:schemeClr>
              </a:buClr>
              <a:buFont typeface="Garamond" pitchFamily="18" charset="0"/>
              <a:buChar char="◦"/>
            </a:pPr>
            <a:r>
              <a:rPr lang="en-US" sz="2000" dirty="0">
                <a:solidFill>
                  <a:srgbClr val="FFFFFF"/>
                </a:solidFill>
                <a:latin typeface="Arial" panose="020B0604020202020204" pitchFamily="34" charset="0"/>
                <a:cs typeface="Arial" panose="020B0604020202020204" pitchFamily="34" charset="0"/>
              </a:rPr>
              <a:t>Sedentary </a:t>
            </a:r>
            <a:r>
              <a:rPr lang="en-US" sz="2000" dirty="0" err="1">
                <a:solidFill>
                  <a:srgbClr val="FFFFFF"/>
                </a:solidFill>
                <a:latin typeface="Arial" panose="020B0604020202020204" pitchFamily="34" charset="0"/>
                <a:cs typeface="Arial" panose="020B0604020202020204" pitchFamily="34" charset="0"/>
              </a:rPr>
              <a:t>behaviour</a:t>
            </a:r>
            <a:r>
              <a:rPr lang="en-US" sz="2000" dirty="0">
                <a:solidFill>
                  <a:srgbClr val="FFFFFF"/>
                </a:solidFill>
                <a:latin typeface="Arial" panose="020B0604020202020204" pitchFamily="34" charset="0"/>
                <a:cs typeface="Arial" panose="020B0604020202020204" pitchFamily="34" charset="0"/>
              </a:rPr>
              <a:t>,</a:t>
            </a:r>
          </a:p>
          <a:p>
            <a:pPr marL="342900" indent="-182880">
              <a:spcAft>
                <a:spcPts val="600"/>
              </a:spcAft>
              <a:buClr>
                <a:schemeClr val="tx1">
                  <a:lumMod val="85000"/>
                  <a:lumOff val="15000"/>
                </a:schemeClr>
              </a:buClr>
              <a:buFont typeface="Garamond" pitchFamily="18" charset="0"/>
              <a:buChar char="◦"/>
            </a:pPr>
            <a:r>
              <a:rPr lang="en-US" sz="2000" dirty="0">
                <a:solidFill>
                  <a:srgbClr val="FFFFFF"/>
                </a:solidFill>
                <a:latin typeface="Arial" panose="020B0604020202020204" pitchFamily="34" charset="0"/>
                <a:cs typeface="Arial" panose="020B0604020202020204" pitchFamily="34" charset="0"/>
              </a:rPr>
              <a:t>Leisure time activities        </a:t>
            </a:r>
            <a:r>
              <a:rPr lang="en-US" sz="1400" dirty="0">
                <a:solidFill>
                  <a:srgbClr val="FFFFFF"/>
                </a:solidFill>
                <a:latin typeface="Arial" panose="020B0604020202020204" pitchFamily="34" charset="0"/>
                <a:cs typeface="Arial" panose="020B0604020202020204" pitchFamily="34" charset="0"/>
              </a:rPr>
              <a:t>(Welsh Government, 2019).</a:t>
            </a:r>
          </a:p>
        </p:txBody>
      </p:sp>
      <p:sp>
        <p:nvSpPr>
          <p:cNvPr id="2087" name="TextBox 2">
            <a:extLst>
              <a:ext uri="{FF2B5EF4-FFF2-40B4-BE49-F238E27FC236}">
                <a16:creationId xmlns:a16="http://schemas.microsoft.com/office/drawing/2014/main" id="{5A7FFA8C-4989-941D-F2EC-2E5E5A319D22}"/>
              </a:ext>
            </a:extLst>
          </p:cNvPr>
          <p:cNvSpPr txBox="1"/>
          <p:nvPr/>
        </p:nvSpPr>
        <p:spPr>
          <a:xfrm>
            <a:off x="2281806" y="2103121"/>
            <a:ext cx="6191017" cy="3433614"/>
          </a:xfrm>
          <a:prstGeom prst="rect">
            <a:avLst/>
          </a:prstGeom>
        </p:spPr>
        <p:txBody>
          <a:bodyPr vert="horz" lIns="91440" tIns="45720" rIns="91440" bIns="45720" rtlCol="0">
            <a:noAutofit/>
          </a:bodyPr>
          <a:lstStyle/>
          <a:p>
            <a:pPr marL="285750" indent="-182880" defTabSz="914400">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090368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tint val="95000"/>
              </a:schemeClr>
              <a:schemeClr val="bg1">
                <a:shade val="92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140" name="Rectangle 2102">
            <a:extLst>
              <a:ext uri="{FF2B5EF4-FFF2-40B4-BE49-F238E27FC236}">
                <a16:creationId xmlns:a16="http://schemas.microsoft.com/office/drawing/2014/main" id="{0EF455E0-3E2A-4117-A141-26609C6642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141" name="Rectangle 2104">
            <a:extLst>
              <a:ext uri="{FF2B5EF4-FFF2-40B4-BE49-F238E27FC236}">
                <a16:creationId xmlns:a16="http://schemas.microsoft.com/office/drawing/2014/main" id="{EA80814C-0EE3-49C5-B824-51C7941DA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2142" name="Rectangle 2106">
            <a:extLst>
              <a:ext uri="{FF2B5EF4-FFF2-40B4-BE49-F238E27FC236}">
                <a16:creationId xmlns:a16="http://schemas.microsoft.com/office/drawing/2014/main" id="{3E340A62-2AB4-4600-96C6-0B60B6E965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2143" name="Rectangle 2108">
            <a:extLst>
              <a:ext uri="{FF2B5EF4-FFF2-40B4-BE49-F238E27FC236}">
                <a16:creationId xmlns:a16="http://schemas.microsoft.com/office/drawing/2014/main" id="{BDC681C0-91A4-49F5-8158-CF3ECB854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5" cy="6858000"/>
          </a:xfrm>
          <a:prstGeom prst="rect">
            <a:avLst/>
          </a:prstGeom>
          <a:ln w="6350" cap="sq" cmpd="sng" algn="ctr">
            <a:noFill/>
            <a:prstDash val="solid"/>
            <a:miter lim="800000"/>
          </a:ln>
          <a:effectLst/>
        </p:spPr>
        <p:style>
          <a:lnRef idx="0">
            <a:scrgbClr r="0" g="0" b="0"/>
          </a:lnRef>
          <a:fillRef idx="1002">
            <a:schemeClr val="lt1"/>
          </a:fillRef>
          <a:effectRef idx="0">
            <a:scrgbClr r="0" g="0" b="0"/>
          </a:effectRef>
          <a:fontRef idx="major"/>
        </p:style>
      </p:sp>
      <p:sp>
        <p:nvSpPr>
          <p:cNvPr id="2144" name="Rectangle 2110">
            <a:extLst>
              <a:ext uri="{FF2B5EF4-FFF2-40B4-BE49-F238E27FC236}">
                <a16:creationId xmlns:a16="http://schemas.microsoft.com/office/drawing/2014/main" id="{D102F34D-849F-4CF9-98E2-E57EC330D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0"/>
            <a:ext cx="4657345" cy="6858000"/>
          </a:xfrm>
          <a:prstGeom prst="rect">
            <a:avLst/>
          </a:prstGeom>
          <a:blipFill dpi="0" rotWithShape="1">
            <a:blip r:embed="rId4">
              <a:alphaModFix amt="6000"/>
              <a:duotone>
                <a:schemeClr val="accent3">
                  <a:shade val="45000"/>
                  <a:satMod val="135000"/>
                </a:schemeClr>
                <a:prstClr val="white"/>
              </a:duotone>
            </a:blip>
            <a:srcRect/>
            <a:tile tx="0" ty="0" sx="100000" sy="100000" flip="xy" algn="ctr"/>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E13CFD5-0E51-D0AC-5968-8DC15795E9EC}"/>
              </a:ext>
            </a:extLst>
          </p:cNvPr>
          <p:cNvSpPr>
            <a:spLocks noGrp="1"/>
          </p:cNvSpPr>
          <p:nvPr>
            <p:ph type="title"/>
          </p:nvPr>
        </p:nvSpPr>
        <p:spPr>
          <a:xfrm>
            <a:off x="8019287" y="1168400"/>
            <a:ext cx="3697043" cy="4521200"/>
          </a:xfrm>
        </p:spPr>
        <p:txBody>
          <a:bodyPr vert="horz" lIns="91440" tIns="45720" rIns="91440" bIns="45720" rtlCol="0" anchor="ctr">
            <a:normAutofit/>
          </a:bodyPr>
          <a:lstStyle/>
          <a:p>
            <a:r>
              <a:rPr lang="en-US" sz="4000" u="sng" dirty="0">
                <a:solidFill>
                  <a:srgbClr val="FFFFFF"/>
                </a:solidFill>
                <a:latin typeface="Arial" panose="020B0604020202020204" pitchFamily="34" charset="0"/>
                <a:cs typeface="Arial" panose="020B0604020202020204" pitchFamily="34" charset="0"/>
              </a:rPr>
              <a:t>Cultural Influences of Well-Being.</a:t>
            </a:r>
            <a:endParaRPr lang="en-US" sz="4000" dirty="0">
              <a:solidFill>
                <a:srgbClr val="FFFFFF"/>
              </a:solidFill>
              <a:latin typeface="Arial" panose="020B0604020202020204" pitchFamily="34" charset="0"/>
              <a:cs typeface="Arial" panose="020B0604020202020204" pitchFamily="34" charset="0"/>
            </a:endParaRPr>
          </a:p>
        </p:txBody>
      </p:sp>
      <p:sp>
        <p:nvSpPr>
          <p:cNvPr id="2145" name="TextBox 4">
            <a:extLst>
              <a:ext uri="{FF2B5EF4-FFF2-40B4-BE49-F238E27FC236}">
                <a16:creationId xmlns:a16="http://schemas.microsoft.com/office/drawing/2014/main" id="{E45AFFC5-5BD8-FF1A-2DA8-5D80C65AEB5F}"/>
              </a:ext>
            </a:extLst>
          </p:cNvPr>
          <p:cNvSpPr txBox="1"/>
          <p:nvPr/>
        </p:nvSpPr>
        <p:spPr>
          <a:xfrm>
            <a:off x="643337" y="1168400"/>
            <a:ext cx="6326423" cy="5174034"/>
          </a:xfrm>
          <a:prstGeom prst="rect">
            <a:avLst/>
          </a:prstGeom>
        </p:spPr>
        <p:txBody>
          <a:bodyPr vert="horz" lIns="91440" tIns="45720" rIns="91440" bIns="45720" rtlCol="0" anchor="ctr">
            <a:normAutofit/>
          </a:bodyPr>
          <a:lstStyle/>
          <a:p>
            <a:pPr marL="0" indent="-182880">
              <a:lnSpc>
                <a:spcPct val="90000"/>
              </a:lnSpc>
              <a:spcBef>
                <a:spcPts val="0"/>
              </a:spcBef>
              <a:spcAft>
                <a:spcPts val="600"/>
              </a:spcAft>
              <a:buClr>
                <a:schemeClr val="tx2">
                  <a:lumMod val="60000"/>
                  <a:lumOff val="40000"/>
                </a:schemeClr>
              </a:buClr>
              <a:buFont typeface="Arial" pitchFamily="34" charset="0"/>
              <a:buChar char="•"/>
            </a:pPr>
            <a:r>
              <a:rPr lang="en-US" sz="2000" dirty="0">
                <a:latin typeface="Arial" panose="020B0604020202020204" pitchFamily="34" charset="0"/>
                <a:cs typeface="Arial" panose="020B0604020202020204" pitchFamily="34" charset="0"/>
              </a:rPr>
              <a:t>Cultural influences development from the moment we are born, making an impact on us as we grow. For instance, culture can affect how children build values, language, belief systems, and an understanding of themselves as individuals and as members of society. Children can receive these cultural influences in different ways. How society shows an understanding of diverse cultures can impact a child’s development in many ways, such as how confident in themselves or how comfortable interacting with others they become as adults.</a:t>
            </a:r>
          </a:p>
          <a:p>
            <a:pPr marL="0" indent="-182880">
              <a:lnSpc>
                <a:spcPct val="90000"/>
              </a:lnSpc>
              <a:spcBef>
                <a:spcPts val="0"/>
              </a:spcBef>
              <a:spcAft>
                <a:spcPts val="600"/>
              </a:spcAft>
              <a:buClr>
                <a:schemeClr val="tx2">
                  <a:lumMod val="60000"/>
                  <a:lumOff val="40000"/>
                </a:schemeClr>
              </a:buClr>
              <a:buFont typeface="Arial" pitchFamily="34" charset="0"/>
              <a:buChar char="•"/>
            </a:pPr>
            <a:r>
              <a:rPr lang="en-US" sz="2000" dirty="0">
                <a:latin typeface="Arial" panose="020B0604020202020204" pitchFamily="34" charset="0"/>
                <a:cs typeface="Arial" panose="020B0604020202020204" pitchFamily="34" charset="0"/>
              </a:rPr>
              <a:t>Cultural background gives children a sense of who they are. The unique cultural influences children respond to from birth, including customs and beliefs around food, artistic expression, language, and religion, affect the way they develop emotionally, socially, physically, and linguistically                                                           </a:t>
            </a:r>
          </a:p>
          <a:p>
            <a:pPr>
              <a:lnSpc>
                <a:spcPct val="90000"/>
              </a:lnSpc>
              <a:spcBef>
                <a:spcPts val="0"/>
              </a:spcBef>
              <a:spcAft>
                <a:spcPts val="600"/>
              </a:spcAft>
              <a:buClr>
                <a:schemeClr val="tx2">
                  <a:lumMod val="60000"/>
                  <a:lumOff val="40000"/>
                </a:schemeClr>
              </a:buClr>
            </a:pPr>
            <a:r>
              <a:rPr lang="en-US" sz="1400" dirty="0">
                <a:latin typeface="Arial" panose="020B0604020202020204" pitchFamily="34" charset="0"/>
                <a:cs typeface="Arial" panose="020B0604020202020204" pitchFamily="34" charset="0"/>
              </a:rPr>
              <a:t>                                                                             (Welsh Government, 2019) </a:t>
            </a:r>
          </a:p>
        </p:txBody>
      </p:sp>
      <p:sp>
        <p:nvSpPr>
          <p:cNvPr id="2087" name="TextBox 2">
            <a:extLst>
              <a:ext uri="{FF2B5EF4-FFF2-40B4-BE49-F238E27FC236}">
                <a16:creationId xmlns:a16="http://schemas.microsoft.com/office/drawing/2014/main" id="{5A7FFA8C-4989-941D-F2EC-2E5E5A319D22}"/>
              </a:ext>
            </a:extLst>
          </p:cNvPr>
          <p:cNvSpPr txBox="1"/>
          <p:nvPr/>
        </p:nvSpPr>
        <p:spPr>
          <a:xfrm>
            <a:off x="2290194" y="2103121"/>
            <a:ext cx="6182629" cy="3433614"/>
          </a:xfrm>
          <a:prstGeom prst="rect">
            <a:avLst/>
          </a:prstGeom>
        </p:spPr>
        <p:txBody>
          <a:bodyPr vert="horz" lIns="91440" tIns="45720" rIns="91440" bIns="45720" rtlCol="0">
            <a:noAutofit/>
          </a:bodyPr>
          <a:lstStyle/>
          <a:p>
            <a:pPr marL="285750" indent="-182880" defTabSz="914400">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601833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085" name="Rectangle 2054">
            <a:extLst>
              <a:ext uri="{FF2B5EF4-FFF2-40B4-BE49-F238E27FC236}">
                <a16:creationId xmlns:a16="http://schemas.microsoft.com/office/drawing/2014/main" id="{3DE8C63E-8D14-47EC-8FFD-7471461ED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086" name="Rectangle 2056">
            <a:extLst>
              <a:ext uri="{FF2B5EF4-FFF2-40B4-BE49-F238E27FC236}">
                <a16:creationId xmlns:a16="http://schemas.microsoft.com/office/drawing/2014/main" id="{E0F55756-5517-4E65-9936-F04BB3279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BE13CFD5-0E51-D0AC-5968-8DC15795E9EC}"/>
              </a:ext>
            </a:extLst>
          </p:cNvPr>
          <p:cNvSpPr>
            <a:spLocks noGrp="1"/>
          </p:cNvSpPr>
          <p:nvPr>
            <p:ph type="title"/>
          </p:nvPr>
        </p:nvSpPr>
        <p:spPr>
          <a:xfrm>
            <a:off x="1066800" y="642594"/>
            <a:ext cx="10058400" cy="1371600"/>
          </a:xfrm>
        </p:spPr>
        <p:txBody>
          <a:bodyPr vert="horz" lIns="91440" tIns="45720" rIns="91440" bIns="45720" rtlCol="0" anchor="ctr">
            <a:normAutofit/>
          </a:bodyPr>
          <a:lstStyle/>
          <a:p>
            <a:pPr algn="ctr"/>
            <a:r>
              <a:rPr lang="en-US" sz="4300" u="sng" dirty="0">
                <a:latin typeface="Arial" panose="020B0604020202020204" pitchFamily="34" charset="0"/>
                <a:ea typeface="+mj-lt"/>
                <a:cs typeface="Arial" panose="020B0604020202020204" pitchFamily="34" charset="0"/>
              </a:rPr>
              <a:t>Cultural Influences of Well-being - Questions and Answers.</a:t>
            </a:r>
            <a:endParaRPr lang="en-US" sz="4300" dirty="0">
              <a:latin typeface="Arial" panose="020B0604020202020204" pitchFamily="34" charset="0"/>
              <a:cs typeface="Arial" panose="020B0604020202020204" pitchFamily="34" charset="0"/>
            </a:endParaRPr>
          </a:p>
        </p:txBody>
      </p:sp>
      <p:sp>
        <p:nvSpPr>
          <p:cNvPr id="2087" name="TextBox 2">
            <a:extLst>
              <a:ext uri="{FF2B5EF4-FFF2-40B4-BE49-F238E27FC236}">
                <a16:creationId xmlns:a16="http://schemas.microsoft.com/office/drawing/2014/main" id="{5A7FFA8C-4989-941D-F2EC-2E5E5A319D22}"/>
              </a:ext>
            </a:extLst>
          </p:cNvPr>
          <p:cNvSpPr txBox="1"/>
          <p:nvPr/>
        </p:nvSpPr>
        <p:spPr>
          <a:xfrm>
            <a:off x="1551963" y="2103121"/>
            <a:ext cx="9353725" cy="3433614"/>
          </a:xfrm>
          <a:prstGeom prst="rect">
            <a:avLst/>
          </a:prstGeom>
        </p:spPr>
        <p:txBody>
          <a:bodyPr vert="horz" lIns="91440" tIns="45720" rIns="91440" bIns="45720" rtlCol="0">
            <a:noAutofit/>
          </a:bodyPr>
          <a:lstStyle/>
          <a:p>
            <a:pPr marL="285750" indent="-182880" defTabSz="914400">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E6ED8C5-A8DB-D2B6-95FA-458A0ED556A9}"/>
              </a:ext>
            </a:extLst>
          </p:cNvPr>
          <p:cNvSpPr txBox="1"/>
          <p:nvPr/>
        </p:nvSpPr>
        <p:spPr>
          <a:xfrm>
            <a:off x="6644081" y="5696125"/>
            <a:ext cx="1677798"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a:t>
            </a:r>
          </a:p>
        </p:txBody>
      </p:sp>
      <p:sp>
        <p:nvSpPr>
          <p:cNvPr id="5" name="TextBox 4">
            <a:extLst>
              <a:ext uri="{FF2B5EF4-FFF2-40B4-BE49-F238E27FC236}">
                <a16:creationId xmlns:a16="http://schemas.microsoft.com/office/drawing/2014/main" id="{85B3379B-9D87-C72B-207B-1719C3E5150C}"/>
              </a:ext>
            </a:extLst>
          </p:cNvPr>
          <p:cNvSpPr txBox="1"/>
          <p:nvPr/>
        </p:nvSpPr>
        <p:spPr>
          <a:xfrm>
            <a:off x="2432807" y="2692433"/>
            <a:ext cx="6551802" cy="1938992"/>
          </a:xfrm>
          <a:prstGeom prst="rect">
            <a:avLst/>
          </a:prstGeom>
          <a:noFill/>
        </p:spPr>
        <p:txBody>
          <a:bodyPr wrap="square">
            <a:spAutoFit/>
          </a:bodyPr>
          <a:lstStyle/>
          <a:p>
            <a:pPr marL="571500" indent="-571500">
              <a:spcBef>
                <a:spcPct val="0"/>
              </a:spcBef>
              <a:buFont typeface="Wingdings,Sans-Serif" panose="020B0604020202020204" pitchFamily="34" charset="0"/>
              <a:buChar char="§"/>
            </a:pPr>
            <a:r>
              <a:rPr lang="en-US" sz="2000" dirty="0">
                <a:latin typeface="Arial" panose="020B0604020202020204" pitchFamily="34" charset="0"/>
                <a:ea typeface="+mn-lt"/>
                <a:cs typeface="Arial" panose="020B0604020202020204" pitchFamily="34" charset="0"/>
              </a:rPr>
              <a:t>What are the factors that influence the cultural aspects of well-being?</a:t>
            </a:r>
          </a:p>
          <a:p>
            <a:pPr marL="571500" indent="-571500">
              <a:spcBef>
                <a:spcPct val="0"/>
              </a:spcBef>
              <a:buFont typeface="Wingdings,Sans-Serif" panose="020B0604020202020204" pitchFamily="34" charset="0"/>
              <a:buChar char="§"/>
            </a:pPr>
            <a:endParaRPr lang="en-US" sz="2000" dirty="0">
              <a:latin typeface="Arial" panose="020B0604020202020204" pitchFamily="34" charset="0"/>
              <a:ea typeface="+mn-lt"/>
              <a:cs typeface="Arial" panose="020B0604020202020204" pitchFamily="34" charset="0"/>
            </a:endParaRPr>
          </a:p>
          <a:p>
            <a:pPr marL="571500" indent="-571500">
              <a:spcBef>
                <a:spcPct val="0"/>
              </a:spcBef>
              <a:buFont typeface="Wingdings,Sans-Serif" panose="020B0604020202020204" pitchFamily="34" charset="0"/>
              <a:buChar char="§"/>
            </a:pPr>
            <a:endParaRPr lang="en-US" sz="2000" dirty="0">
              <a:latin typeface="Arial" panose="020B0604020202020204" pitchFamily="34" charset="0"/>
              <a:ea typeface="+mn-lt"/>
              <a:cs typeface="Arial" panose="020B0604020202020204" pitchFamily="34" charset="0"/>
            </a:endParaRPr>
          </a:p>
          <a:p>
            <a:pPr marL="571500" indent="-571500">
              <a:spcBef>
                <a:spcPct val="0"/>
              </a:spcBef>
              <a:buFont typeface="Wingdings,Sans-Serif" panose="020B0604020202020204" pitchFamily="34" charset="0"/>
              <a:buChar char="§"/>
            </a:pPr>
            <a:r>
              <a:rPr lang="en-US" sz="2000" dirty="0">
                <a:latin typeface="Arial" panose="020B0604020202020204" pitchFamily="34" charset="0"/>
                <a:ea typeface="+mn-lt"/>
                <a:cs typeface="Arial" panose="020B0604020202020204" pitchFamily="34" charset="0"/>
              </a:rPr>
              <a:t>What are the </a:t>
            </a:r>
            <a:r>
              <a:rPr lang="en-GB" sz="2000" dirty="0">
                <a:latin typeface="Arial" panose="020B0604020202020204" pitchFamily="34" charset="0"/>
                <a:ea typeface="+mn-lt"/>
                <a:cs typeface="Arial" panose="020B0604020202020204" pitchFamily="34" charset="0"/>
              </a:rPr>
              <a:t>behaviours</a:t>
            </a:r>
            <a:r>
              <a:rPr lang="en-US" sz="2000" dirty="0">
                <a:latin typeface="Arial" panose="020B0604020202020204" pitchFamily="34" charset="0"/>
                <a:ea typeface="+mn-lt"/>
                <a:cs typeface="Arial" panose="020B0604020202020204" pitchFamily="34" charset="0"/>
              </a:rPr>
              <a:t> that influence the cultural aspects of well-being? </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5202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14" name="Rectangle 2091">
            <a:extLst>
              <a:ext uri="{FF2B5EF4-FFF2-40B4-BE49-F238E27FC236}">
                <a16:creationId xmlns:a16="http://schemas.microsoft.com/office/drawing/2014/main" id="{0EF455E0-3E2A-4117-A141-26609C6642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115" name="Rectangle 2093">
            <a:extLst>
              <a:ext uri="{FF2B5EF4-FFF2-40B4-BE49-F238E27FC236}">
                <a16:creationId xmlns:a16="http://schemas.microsoft.com/office/drawing/2014/main" id="{EA80814C-0EE3-49C5-B824-51C7941DA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useBgFill="1">
        <p:nvSpPr>
          <p:cNvPr id="2116" name="Rectangle 2095">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7" name="Rectangle 2097">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rgbClr val="FFFFFF"/>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118" name="Rectangle 2099">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solidFill>
            <a:schemeClr val="tx2"/>
          </a:solidFill>
          <a:ln w="9525" cap="sq" cmpd="sng" algn="ctr">
            <a:noFill/>
            <a:prstDash val="solid"/>
            <a:miter lim="800000"/>
          </a:ln>
          <a:effectLst/>
        </p:spPr>
      </p:sp>
      <p:sp>
        <p:nvSpPr>
          <p:cNvPr id="2" name="Title 1">
            <a:extLst>
              <a:ext uri="{FF2B5EF4-FFF2-40B4-BE49-F238E27FC236}">
                <a16:creationId xmlns:a16="http://schemas.microsoft.com/office/drawing/2014/main" id="{BE13CFD5-0E51-D0AC-5968-8DC15795E9EC}"/>
              </a:ext>
            </a:extLst>
          </p:cNvPr>
          <p:cNvSpPr>
            <a:spLocks noGrp="1"/>
          </p:cNvSpPr>
          <p:nvPr>
            <p:ph type="title"/>
          </p:nvPr>
        </p:nvSpPr>
        <p:spPr>
          <a:xfrm>
            <a:off x="1066800" y="1089090"/>
            <a:ext cx="10058400" cy="1371600"/>
          </a:xfrm>
        </p:spPr>
        <p:txBody>
          <a:bodyPr vert="horz" lIns="91440" tIns="45720" rIns="91440" bIns="45720" rtlCol="0" anchor="ctr">
            <a:normAutofit/>
          </a:bodyPr>
          <a:lstStyle/>
          <a:p>
            <a:pPr algn="ctr"/>
            <a:r>
              <a:rPr lang="en-US" sz="4300" u="sng" dirty="0">
                <a:solidFill>
                  <a:schemeClr val="bg1"/>
                </a:solidFill>
                <a:latin typeface="Arial" panose="020B0604020202020204" pitchFamily="34" charset="0"/>
                <a:cs typeface="Arial" panose="020B0604020202020204" pitchFamily="34" charset="0"/>
              </a:rPr>
              <a:t>Factors that Influence Cultural </a:t>
            </a:r>
            <a:br>
              <a:rPr lang="en-US" sz="4300" u="sng" dirty="0">
                <a:solidFill>
                  <a:schemeClr val="bg1"/>
                </a:solidFill>
                <a:latin typeface="Arial" panose="020B0604020202020204" pitchFamily="34" charset="0"/>
                <a:cs typeface="Arial" panose="020B0604020202020204" pitchFamily="34" charset="0"/>
              </a:rPr>
            </a:br>
            <a:r>
              <a:rPr lang="en-US" sz="4300" u="sng" dirty="0">
                <a:solidFill>
                  <a:schemeClr val="bg1"/>
                </a:solidFill>
                <a:latin typeface="Arial" panose="020B0604020202020204" pitchFamily="34" charset="0"/>
                <a:cs typeface="Arial" panose="020B0604020202020204" pitchFamily="34" charset="0"/>
              </a:rPr>
              <a:t>Well-Being.</a:t>
            </a:r>
            <a:endParaRPr lang="en-US" sz="43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87BA477-FBBE-AB00-C29D-43D2512CB562}"/>
              </a:ext>
            </a:extLst>
          </p:cNvPr>
          <p:cNvSpPr txBox="1"/>
          <p:nvPr/>
        </p:nvSpPr>
        <p:spPr>
          <a:xfrm>
            <a:off x="2052536" y="3263619"/>
            <a:ext cx="8249055" cy="3107998"/>
          </a:xfrm>
          <a:prstGeom prst="rect">
            <a:avLst/>
          </a:prstGeom>
        </p:spPr>
        <p:txBody>
          <a:bodyPr vert="horz" lIns="91440" tIns="45720" rIns="91440" bIns="45720" rtlCol="0" anchor="t">
            <a:normAutofit lnSpcReduction="10000"/>
          </a:bodyPr>
          <a:lstStyle/>
          <a:p>
            <a:pPr>
              <a:spcAft>
                <a:spcPts val="600"/>
              </a:spcAft>
              <a:buClr>
                <a:schemeClr val="tx2">
                  <a:lumMod val="60000"/>
                  <a:lumOff val="40000"/>
                </a:schemeClr>
              </a:buClr>
            </a:pPr>
            <a:r>
              <a:rPr lang="en-US" sz="2000" dirty="0">
                <a:latin typeface="Arial" panose="020B0604020202020204" pitchFamily="34" charset="0"/>
                <a:cs typeface="Arial" panose="020B0604020202020204" pitchFamily="34" charset="0"/>
              </a:rPr>
              <a:t>There are many factors that influence our health, these are called determinants of health. One kind of determinant of health is what is in our genes and our biology, another determinant is our individual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This could include whether we smoke, exercise, or eat a balanced diet. Many people assume that their health is a result of their genes, their </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and how often they get ill or go to the doctor. But it’s not just how you live that determines how healthy you are. Social and physical environments have a big impact on our health, too. These are called social determinants of health. </a:t>
            </a:r>
          </a:p>
          <a:p>
            <a:pPr>
              <a:spcAft>
                <a:spcPts val="600"/>
              </a:spcAft>
              <a:buClr>
                <a:schemeClr val="tx2">
                  <a:lumMod val="60000"/>
                  <a:lumOff val="40000"/>
                </a:schemeClr>
              </a:buClr>
            </a:pPr>
            <a:r>
              <a:rPr lang="en-US" sz="2000" dirty="0">
                <a:latin typeface="Arial" panose="020B0604020202020204" pitchFamily="34" charset="0"/>
                <a:cs typeface="Arial" panose="020B0604020202020204" pitchFamily="34" charset="0"/>
              </a:rPr>
              <a:t>                                                                               </a:t>
            </a:r>
            <a:r>
              <a:rPr lang="en-US" sz="1400" dirty="0">
                <a:latin typeface="Arial" panose="020B0604020202020204" pitchFamily="34" charset="0"/>
                <a:ea typeface="+mn-lt"/>
                <a:cs typeface="Arial" panose="020B0604020202020204" pitchFamily="34" charset="0"/>
              </a:rPr>
              <a:t>(Health Foundation, 2018).</a:t>
            </a:r>
            <a:endParaRPr lang="en-US" sz="1400" dirty="0">
              <a:latin typeface="Arial" panose="020B0604020202020204" pitchFamily="34" charset="0"/>
              <a:cs typeface="Arial" panose="020B0604020202020204" pitchFamily="34" charset="0"/>
            </a:endParaRPr>
          </a:p>
        </p:txBody>
      </p:sp>
      <p:sp>
        <p:nvSpPr>
          <p:cNvPr id="2087" name="TextBox 2">
            <a:extLst>
              <a:ext uri="{FF2B5EF4-FFF2-40B4-BE49-F238E27FC236}">
                <a16:creationId xmlns:a16="http://schemas.microsoft.com/office/drawing/2014/main" id="{5A7FFA8C-4989-941D-F2EC-2E5E5A319D22}"/>
              </a:ext>
            </a:extLst>
          </p:cNvPr>
          <p:cNvSpPr txBox="1"/>
          <p:nvPr/>
        </p:nvSpPr>
        <p:spPr>
          <a:xfrm>
            <a:off x="2290194" y="2103121"/>
            <a:ext cx="6182629" cy="3433614"/>
          </a:xfrm>
          <a:prstGeom prst="rect">
            <a:avLst/>
          </a:prstGeom>
        </p:spPr>
        <p:txBody>
          <a:bodyPr vert="horz" lIns="91440" tIns="45720" rIns="91440" bIns="45720" rtlCol="0">
            <a:noAutofit/>
          </a:bodyPr>
          <a:lstStyle/>
          <a:p>
            <a:pPr marL="285750" indent="-182880" defTabSz="914400">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612769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12" name="Rectangle 2091">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useBgFill="1">
        <p:nvSpPr>
          <p:cNvPr id="2113" name="Rectangle 2093">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4" name="Rectangle 2095">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28" y="48463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13CFD5-0E51-D0AC-5968-8DC15795E9EC}"/>
              </a:ext>
            </a:extLst>
          </p:cNvPr>
          <p:cNvSpPr>
            <a:spLocks noGrp="1"/>
          </p:cNvSpPr>
          <p:nvPr>
            <p:ph type="title"/>
          </p:nvPr>
        </p:nvSpPr>
        <p:spPr>
          <a:xfrm>
            <a:off x="947964" y="887330"/>
            <a:ext cx="3628129" cy="5075519"/>
          </a:xfrm>
        </p:spPr>
        <p:txBody>
          <a:bodyPr vert="horz" lIns="91440" tIns="45720" rIns="91440" bIns="45720" rtlCol="0" anchor="ctr">
            <a:normAutofit/>
          </a:bodyPr>
          <a:lstStyle/>
          <a:p>
            <a:pPr algn="r"/>
            <a:r>
              <a:rPr lang="en-US" sz="4300" u="sng" dirty="0">
                <a:solidFill>
                  <a:srgbClr val="FFFFFF"/>
                </a:solidFill>
                <a:latin typeface="Arial" panose="020B0604020202020204" pitchFamily="34" charset="0"/>
                <a:cs typeface="Arial" panose="020B0604020202020204" pitchFamily="34" charset="0"/>
              </a:rPr>
              <a:t>Factors that Influence Cultural Well-Being.</a:t>
            </a:r>
            <a:endParaRPr lang="en-US" sz="4300" dirty="0">
              <a:solidFill>
                <a:srgbClr val="FFFFFF"/>
              </a:solidFill>
              <a:latin typeface="Arial" panose="020B0604020202020204" pitchFamily="34" charset="0"/>
              <a:cs typeface="Arial" panose="020B0604020202020204" pitchFamily="34" charset="0"/>
            </a:endParaRPr>
          </a:p>
        </p:txBody>
      </p:sp>
      <p:cxnSp>
        <p:nvCxnSpPr>
          <p:cNvPr id="2115" name="Straight Connector 2097">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116" name="TextBox 4">
            <a:extLst>
              <a:ext uri="{FF2B5EF4-FFF2-40B4-BE49-F238E27FC236}">
                <a16:creationId xmlns:a16="http://schemas.microsoft.com/office/drawing/2014/main" id="{896CD300-D44A-0A64-54D8-7E676BF60CDD}"/>
              </a:ext>
            </a:extLst>
          </p:cNvPr>
          <p:cNvSpPr txBox="1"/>
          <p:nvPr/>
        </p:nvSpPr>
        <p:spPr>
          <a:xfrm>
            <a:off x="4963690" y="891241"/>
            <a:ext cx="6359677" cy="5075519"/>
          </a:xfrm>
          <a:prstGeom prst="rect">
            <a:avLst/>
          </a:prstGeom>
        </p:spPr>
        <p:txBody>
          <a:bodyPr vert="horz" lIns="91440" tIns="45720" rIns="91440" bIns="45720" rtlCol="0" anchor="ctr">
            <a:normAutofit lnSpcReduction="10000"/>
          </a:bodyPr>
          <a:lstStyle/>
          <a:p>
            <a:pPr marL="0" indent="-182880">
              <a:spcAft>
                <a:spcPts val="600"/>
              </a:spcAft>
              <a:buClr>
                <a:schemeClr val="tx1">
                  <a:lumMod val="85000"/>
                  <a:lumOff val="15000"/>
                </a:schemeClr>
              </a:buClr>
              <a:buFont typeface="Garamond" pitchFamily="18" charset="0"/>
              <a:buChar char="◦"/>
            </a:pPr>
            <a:r>
              <a:rPr lang="en-US" sz="2000" dirty="0">
                <a:solidFill>
                  <a:srgbClr val="FFFFFF"/>
                </a:solidFill>
                <a:latin typeface="Arial" panose="020B0604020202020204" pitchFamily="34" charset="0"/>
                <a:cs typeface="Arial" panose="020B0604020202020204" pitchFamily="34" charset="0"/>
              </a:rPr>
              <a:t>Where you live has a significant impact on your well-being. Children who are continually exposed to poor living conditions have a higher risk of developing health problems. Conditions such as pests, mold, structural problems, and toxins in the home can all affect everyone's health. It is important that the home is safe and free from hazards like these. The health issues might not show up until later in life, causing difficulty in school, work, and </a:t>
            </a:r>
            <a:r>
              <a:rPr lang="en-US" sz="2000" dirty="0" err="1">
                <a:solidFill>
                  <a:srgbClr val="FFFFFF"/>
                </a:solidFill>
                <a:latin typeface="Arial" panose="020B0604020202020204" pitchFamily="34" charset="0"/>
                <a:cs typeface="Arial" panose="020B0604020202020204" pitchFamily="34" charset="0"/>
              </a:rPr>
              <a:t>socialisation</a:t>
            </a:r>
            <a:r>
              <a:rPr lang="en-US" sz="2000" dirty="0">
                <a:solidFill>
                  <a:srgbClr val="FFFFFF"/>
                </a:solidFill>
                <a:latin typeface="Arial" panose="020B0604020202020204" pitchFamily="34" charset="0"/>
                <a:cs typeface="Arial" panose="020B0604020202020204" pitchFamily="34" charset="0"/>
              </a:rPr>
              <a:t>. A child exposed to polluted air, for example, might develop asthma as a teenager. Children of low-income communities are most likely to be at risk of exposure to environmental hazards. </a:t>
            </a:r>
          </a:p>
          <a:p>
            <a:pPr marL="0" indent="-182880">
              <a:spcAft>
                <a:spcPts val="600"/>
              </a:spcAft>
              <a:buClr>
                <a:schemeClr val="tx1">
                  <a:lumMod val="85000"/>
                  <a:lumOff val="15000"/>
                </a:schemeClr>
              </a:buClr>
              <a:buFont typeface="Garamond" pitchFamily="18" charset="0"/>
              <a:buChar char="◦"/>
            </a:pPr>
            <a:r>
              <a:rPr lang="en-US" sz="2000" dirty="0">
                <a:solidFill>
                  <a:srgbClr val="FFFFFF"/>
                </a:solidFill>
                <a:latin typeface="Arial" panose="020B0604020202020204" pitchFamily="34" charset="0"/>
                <a:cs typeface="Arial" panose="020B0604020202020204" pitchFamily="34" charset="0"/>
              </a:rPr>
              <a:t>Housing can contribute to children's well-being when it provides them with a safe place to be                  </a:t>
            </a:r>
            <a:r>
              <a:rPr lang="en-US" dirty="0">
                <a:solidFill>
                  <a:srgbClr val="FFFFFF"/>
                </a:solidFill>
              </a:rPr>
              <a:t>                                       </a:t>
            </a:r>
          </a:p>
          <a:p>
            <a:pPr marL="0" indent="-182880" algn="r">
              <a:spcAft>
                <a:spcPts val="600"/>
              </a:spcAft>
              <a:buClr>
                <a:schemeClr val="tx1">
                  <a:lumMod val="85000"/>
                  <a:lumOff val="15000"/>
                </a:schemeClr>
              </a:buClr>
              <a:buFont typeface="Garamond" pitchFamily="18" charset="0"/>
              <a:buChar char="◦"/>
            </a:pPr>
            <a:r>
              <a:rPr lang="en-US" dirty="0">
                <a:solidFill>
                  <a:srgbClr val="FFFFFF"/>
                </a:solidFill>
              </a:rPr>
              <a:t>                                                                                         </a:t>
            </a:r>
            <a:r>
              <a:rPr lang="en-US" sz="1400" dirty="0">
                <a:solidFill>
                  <a:srgbClr val="FFFFFF"/>
                </a:solidFill>
                <a:latin typeface="Arial" panose="020B0604020202020204" pitchFamily="34" charset="0"/>
                <a:cs typeface="Arial" panose="020B0604020202020204" pitchFamily="34" charset="0"/>
              </a:rPr>
              <a:t>(Welsh Government, 2019) </a:t>
            </a:r>
          </a:p>
        </p:txBody>
      </p:sp>
      <p:sp>
        <p:nvSpPr>
          <p:cNvPr id="2087" name="TextBox 2">
            <a:extLst>
              <a:ext uri="{FF2B5EF4-FFF2-40B4-BE49-F238E27FC236}">
                <a16:creationId xmlns:a16="http://schemas.microsoft.com/office/drawing/2014/main" id="{5A7FFA8C-4989-941D-F2EC-2E5E5A319D22}"/>
              </a:ext>
            </a:extLst>
          </p:cNvPr>
          <p:cNvSpPr txBox="1"/>
          <p:nvPr/>
        </p:nvSpPr>
        <p:spPr>
          <a:xfrm>
            <a:off x="2228536" y="1862356"/>
            <a:ext cx="6244287" cy="3674379"/>
          </a:xfrm>
          <a:prstGeom prst="rect">
            <a:avLst/>
          </a:prstGeom>
        </p:spPr>
        <p:txBody>
          <a:bodyPr vert="horz" lIns="91440" tIns="45720" rIns="91440" bIns="45720" rtlCol="0">
            <a:noAutofit/>
          </a:bodyPr>
          <a:lstStyle/>
          <a:p>
            <a:pPr marL="285750" indent="-182880" defTabSz="914400">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85506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EF455E0-3E2A-4117-A141-26609C6642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3" name="Rectangle 12">
            <a:extLst>
              <a:ext uri="{FF2B5EF4-FFF2-40B4-BE49-F238E27FC236}">
                <a16:creationId xmlns:a16="http://schemas.microsoft.com/office/drawing/2014/main" id="{EA80814C-0EE3-49C5-B824-51C7941DA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15" name="Rectangle 14">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08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67536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21" name="Rectangle 20">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solidFill>
            <a:schemeClr val="accent1"/>
          </a:solidFill>
          <a:ln w="9525" cap="sq" cmpd="sng" algn="ctr">
            <a:solidFill>
              <a:schemeClr val="tx1">
                <a:lumMod val="75000"/>
                <a:lumOff val="25000"/>
              </a:schemeClr>
            </a:solidFill>
            <a:prstDash val="solid"/>
            <a:miter lim="800000"/>
          </a:ln>
          <a:effectLst/>
        </p:spPr>
      </p:sp>
      <p:sp>
        <p:nvSpPr>
          <p:cNvPr id="4" name="TextBox 3">
            <a:extLst>
              <a:ext uri="{FF2B5EF4-FFF2-40B4-BE49-F238E27FC236}">
                <a16:creationId xmlns:a16="http://schemas.microsoft.com/office/drawing/2014/main" id="{196B737C-1C94-B4C4-AD48-C908BE2418E8}"/>
              </a:ext>
            </a:extLst>
          </p:cNvPr>
          <p:cNvSpPr txBox="1"/>
          <p:nvPr/>
        </p:nvSpPr>
        <p:spPr>
          <a:xfrm>
            <a:off x="7716281" y="1185059"/>
            <a:ext cx="3491832" cy="448788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300" u="sng" dirty="0">
                <a:solidFill>
                  <a:srgbClr val="FFFFFF"/>
                </a:solidFill>
                <a:latin typeface="Arial" panose="020B0604020202020204" pitchFamily="34" charset="0"/>
                <a:cs typeface="Arial" panose="020B0604020202020204" pitchFamily="34" charset="0"/>
              </a:rPr>
              <a:t>Factors that Influence Cultural Well-Being.</a:t>
            </a:r>
            <a:endParaRPr lang="en-US" sz="4300" dirty="0">
              <a:solidFill>
                <a:srgbClr val="FFFFFF"/>
              </a:solidFill>
              <a:latin typeface="Arial" panose="020B0604020202020204" pitchFamily="34" charset="0"/>
              <a:cs typeface="Arial" panose="020B0604020202020204" pitchFamily="34" charset="0"/>
            </a:endParaRPr>
          </a:p>
        </p:txBody>
      </p:sp>
      <p:sp>
        <p:nvSpPr>
          <p:cNvPr id="14" name="TextBox 5">
            <a:extLst>
              <a:ext uri="{FF2B5EF4-FFF2-40B4-BE49-F238E27FC236}">
                <a16:creationId xmlns:a16="http://schemas.microsoft.com/office/drawing/2014/main" id="{070E2123-77E1-CDFD-155D-A4D71BA1DBA9}"/>
              </a:ext>
            </a:extLst>
          </p:cNvPr>
          <p:cNvSpPr txBox="1"/>
          <p:nvPr/>
        </p:nvSpPr>
        <p:spPr>
          <a:xfrm>
            <a:off x="962624" y="936416"/>
            <a:ext cx="4808630" cy="4985169"/>
          </a:xfrm>
          <a:prstGeom prst="rect">
            <a:avLst/>
          </a:prstGeom>
        </p:spPr>
        <p:txBody>
          <a:bodyPr vert="horz" lIns="91440" tIns="45720" rIns="91440" bIns="45720" rtlCol="0" anchor="ctr">
            <a:normAutofit/>
          </a:bodyPr>
          <a:lstStyle/>
          <a:p>
            <a:pPr>
              <a:spcAft>
                <a:spcPts val="600"/>
              </a:spcAft>
              <a:buClr>
                <a:schemeClr val="tx2">
                  <a:lumMod val="60000"/>
                  <a:lumOff val="40000"/>
                </a:schemeClr>
              </a:buClr>
            </a:pPr>
            <a:r>
              <a:rPr lang="en-US" sz="2000" dirty="0">
                <a:latin typeface="Arial" panose="020B0604020202020204" pitchFamily="34" charset="0"/>
                <a:cs typeface="Arial" panose="020B0604020202020204" pitchFamily="34" charset="0"/>
              </a:rPr>
              <a:t>Social determinants of health are the conditions that we live, learn, work, and play in. These conditions can influence the health and well-being of you and your community. They can include your:</a:t>
            </a:r>
          </a:p>
          <a:p>
            <a:pPr indent="-182880">
              <a:spcAft>
                <a:spcPts val="600"/>
              </a:spcAft>
              <a:buClr>
                <a:schemeClr val="tx2">
                  <a:lumMod val="60000"/>
                  <a:lumOff val="40000"/>
                </a:schemeClr>
              </a:buClr>
              <a:buFont typeface="Arial" pitchFamily="34" charset="0"/>
              <a:buChar char="•"/>
            </a:pPr>
            <a:r>
              <a:rPr lang="en-US" sz="2000" dirty="0">
                <a:latin typeface="Arial" panose="020B0604020202020204" pitchFamily="34" charset="0"/>
                <a:cs typeface="Arial" panose="020B0604020202020204" pitchFamily="34" charset="0"/>
              </a:rPr>
              <a:t>Education level.</a:t>
            </a:r>
          </a:p>
          <a:p>
            <a:pPr indent="-182880">
              <a:spcAft>
                <a:spcPts val="600"/>
              </a:spcAft>
              <a:buClr>
                <a:schemeClr val="tx2">
                  <a:lumMod val="60000"/>
                  <a:lumOff val="40000"/>
                </a:schemeClr>
              </a:buClr>
              <a:buFont typeface="Arial" pitchFamily="34" charset="0"/>
              <a:buChar char="•"/>
            </a:pPr>
            <a:r>
              <a:rPr lang="en-US" sz="2000" dirty="0">
                <a:latin typeface="Arial" panose="020B0604020202020204" pitchFamily="34" charset="0"/>
                <a:cs typeface="Arial" panose="020B0604020202020204" pitchFamily="34" charset="0"/>
              </a:rPr>
              <a:t>Exposure to violence. </a:t>
            </a:r>
          </a:p>
          <a:p>
            <a:pPr indent="-182880">
              <a:spcAft>
                <a:spcPts val="600"/>
              </a:spcAft>
              <a:buClr>
                <a:schemeClr val="tx2">
                  <a:lumMod val="60000"/>
                  <a:lumOff val="40000"/>
                </a:schemeClr>
              </a:buClr>
              <a:buFont typeface="Arial" pitchFamily="34" charset="0"/>
              <a:buChar char="•"/>
            </a:pPr>
            <a:r>
              <a:rPr lang="en-US" sz="2000" dirty="0">
                <a:latin typeface="Arial" panose="020B0604020202020204" pitchFamily="34" charset="0"/>
                <a:cs typeface="Arial" panose="020B0604020202020204" pitchFamily="34" charset="0"/>
              </a:rPr>
              <a:t>The way your community is designed.</a:t>
            </a:r>
          </a:p>
          <a:p>
            <a:pPr indent="-182880">
              <a:spcAft>
                <a:spcPts val="600"/>
              </a:spcAft>
              <a:buClr>
                <a:schemeClr val="tx2">
                  <a:lumMod val="60000"/>
                  <a:lumOff val="40000"/>
                </a:schemeClr>
              </a:buClr>
              <a:buFont typeface="Arial" pitchFamily="34" charset="0"/>
              <a:buChar char="•"/>
            </a:pPr>
            <a:r>
              <a:rPr lang="en-US" sz="2000" dirty="0">
                <a:latin typeface="Arial" panose="020B0604020202020204" pitchFamily="34" charset="0"/>
                <a:cs typeface="Arial" panose="020B0604020202020204" pitchFamily="34" charset="0"/>
              </a:rPr>
              <a:t>Have access to health care. </a:t>
            </a:r>
          </a:p>
          <a:p>
            <a:pPr marL="0" indent="-182880">
              <a:spcAft>
                <a:spcPts val="600"/>
              </a:spcAft>
              <a:buClr>
                <a:schemeClr val="tx2">
                  <a:lumMod val="60000"/>
                  <a:lumOff val="40000"/>
                </a:schemeClr>
              </a:buClr>
              <a:buFont typeface="Arial" pitchFamily="34" charset="0"/>
              <a:buChar char="•"/>
            </a:pPr>
            <a:r>
              <a:rPr lang="en-US" sz="2000" dirty="0">
                <a:latin typeface="Arial" panose="020B0604020202020204" pitchFamily="34" charset="0"/>
                <a:cs typeface="Arial" panose="020B0604020202020204" pitchFamily="34" charset="0"/>
              </a:rPr>
              <a:t>These factors affect children's ability to take part in healthy </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and this affects their well-being         </a:t>
            </a:r>
          </a:p>
          <a:p>
            <a:pPr algn="r">
              <a:spcAft>
                <a:spcPts val="600"/>
              </a:spcAft>
              <a:buClr>
                <a:schemeClr val="tx2">
                  <a:lumMod val="60000"/>
                  <a:lumOff val="40000"/>
                </a:schemeClr>
              </a:buClr>
            </a:pPr>
            <a:r>
              <a:rPr lang="en-US" dirty="0"/>
              <a:t>                                                                              </a:t>
            </a:r>
            <a:r>
              <a:rPr lang="en-US" sz="1400" dirty="0">
                <a:latin typeface="Arial" panose="020B0604020202020204" pitchFamily="34" charset="0"/>
                <a:cs typeface="Arial" panose="020B0604020202020204" pitchFamily="34" charset="0"/>
              </a:rPr>
              <a:t>(Joseph Rowntree Foundation, 2016). </a:t>
            </a:r>
          </a:p>
        </p:txBody>
      </p:sp>
      <p:sp>
        <p:nvSpPr>
          <p:cNvPr id="2" name="Slide Number Placeholder 1">
            <a:extLst>
              <a:ext uri="{FF2B5EF4-FFF2-40B4-BE49-F238E27FC236}">
                <a16:creationId xmlns:a16="http://schemas.microsoft.com/office/drawing/2014/main" id="{ACDDC94E-E8E4-3D96-9CB1-B71F020B8308}"/>
              </a:ext>
            </a:extLst>
          </p:cNvPr>
          <p:cNvSpPr>
            <a:spLocks noGrp="1"/>
          </p:cNvSpPr>
          <p:nvPr>
            <p:ph type="sldNum" sz="quarter" idx="12"/>
          </p:nvPr>
        </p:nvSpPr>
        <p:spPr>
          <a:xfrm>
            <a:off x="10385869" y="5704581"/>
            <a:ext cx="822960" cy="274320"/>
          </a:xfrm>
        </p:spPr>
        <p:txBody>
          <a:bodyPr vert="horz" lIns="91440" tIns="45720" rIns="91440" bIns="45720" rtlCol="0" anchor="b">
            <a:normAutofit/>
          </a:bodyPr>
          <a:lstStyle/>
          <a:p>
            <a:pPr defTabSz="457200">
              <a:spcAft>
                <a:spcPts val="600"/>
              </a:spcAft>
            </a:pPr>
            <a:fld id="{4FAB73BC-B049-4115-A692-8D63A059BFB8}" type="slidenum">
              <a:rPr lang="en-US">
                <a:solidFill>
                  <a:srgbClr val="FFFFFF"/>
                </a:solidFill>
              </a:rPr>
              <a:pPr defTabSz="457200">
                <a:spcAft>
                  <a:spcPts val="600"/>
                </a:spcAft>
              </a:pPr>
              <a:t>12</a:t>
            </a:fld>
            <a:endParaRPr lang="en-US">
              <a:solidFill>
                <a:srgbClr val="FFFFFF"/>
              </a:solidFill>
            </a:endParaRPr>
          </a:p>
        </p:txBody>
      </p:sp>
    </p:spTree>
    <p:extLst>
      <p:ext uri="{BB962C8B-B14F-4D97-AF65-F5344CB8AC3E}">
        <p14:creationId xmlns:p14="http://schemas.microsoft.com/office/powerpoint/2010/main" val="353124542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EF455E0-3E2A-4117-A141-26609C6642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3" name="Rectangle 12">
            <a:extLst>
              <a:ext uri="{FF2B5EF4-FFF2-40B4-BE49-F238E27FC236}">
                <a16:creationId xmlns:a16="http://schemas.microsoft.com/office/drawing/2014/main" id="{EA80814C-0EE3-49C5-B824-51C7941DA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15" name="Rectangle 14">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4" name="TextBox 3">
            <a:extLst>
              <a:ext uri="{FF2B5EF4-FFF2-40B4-BE49-F238E27FC236}">
                <a16:creationId xmlns:a16="http://schemas.microsoft.com/office/drawing/2014/main" id="{5C0CB2C3-BB9B-B6F0-C8C4-525BA3EABC71}"/>
              </a:ext>
            </a:extLst>
          </p:cNvPr>
          <p:cNvSpPr txBox="1"/>
          <p:nvPr/>
        </p:nvSpPr>
        <p:spPr>
          <a:xfrm>
            <a:off x="1066800" y="642594"/>
            <a:ext cx="10058400" cy="137160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300" u="sng" dirty="0" err="1">
                <a:latin typeface="Arial" panose="020B0604020202020204" pitchFamily="34" charset="0"/>
                <a:cs typeface="Arial" panose="020B0604020202020204" pitchFamily="34" charset="0"/>
              </a:rPr>
              <a:t>Behaviours</a:t>
            </a:r>
            <a:r>
              <a:rPr lang="en-US" sz="4300" u="sng" dirty="0">
                <a:latin typeface="Arial" panose="020B0604020202020204" pitchFamily="34" charset="0"/>
                <a:cs typeface="Arial" panose="020B0604020202020204" pitchFamily="34" charset="0"/>
              </a:rPr>
              <a:t> that Influence Cultural Well-Being.</a:t>
            </a:r>
            <a:endParaRPr lang="en-US" sz="43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EA9F1A2-5B6E-3CEA-16A4-BB73C28AAC0D}"/>
              </a:ext>
            </a:extLst>
          </p:cNvPr>
          <p:cNvSpPr txBox="1"/>
          <p:nvPr/>
        </p:nvSpPr>
        <p:spPr>
          <a:xfrm>
            <a:off x="838899" y="1921079"/>
            <a:ext cx="10286301" cy="4688098"/>
          </a:xfrm>
          <a:prstGeom prst="rect">
            <a:avLst/>
          </a:prstGeom>
        </p:spPr>
        <p:txBody>
          <a:bodyPr vert="horz" lIns="91440" tIns="45720" rIns="91440" bIns="45720" rtlCol="0">
            <a:normAutofit fontScale="25000" lnSpcReduction="20000"/>
          </a:bodyPr>
          <a:lstStyle/>
          <a:p>
            <a:pPr marL="0" indent="-182880">
              <a:lnSpc>
                <a:spcPct val="90000"/>
              </a:lnSpc>
              <a:spcAft>
                <a:spcPts val="600"/>
              </a:spcAft>
              <a:buClr>
                <a:schemeClr val="tx2">
                  <a:lumMod val="60000"/>
                  <a:lumOff val="40000"/>
                </a:schemeClr>
              </a:buClr>
              <a:buFont typeface="Arial" pitchFamily="34" charset="0"/>
              <a:buChar char="•"/>
            </a:pPr>
            <a:r>
              <a:rPr lang="en-US" sz="8000" dirty="0">
                <a:latin typeface="Arial" panose="020B0604020202020204" pitchFamily="34" charset="0"/>
                <a:cs typeface="Arial" panose="020B0604020202020204" pitchFamily="34" charset="0"/>
              </a:rPr>
              <a:t>Early childhood is a key period of mental and emotional growth, and what children perceive, and experience can shape their future: Our childhood environments and how we respond to them can predict the course for our health and well-being as adults. </a:t>
            </a:r>
          </a:p>
          <a:p>
            <a:pPr marL="0" indent="-182880">
              <a:lnSpc>
                <a:spcPct val="90000"/>
              </a:lnSpc>
              <a:spcAft>
                <a:spcPts val="600"/>
              </a:spcAft>
              <a:buClr>
                <a:schemeClr val="tx2">
                  <a:lumMod val="60000"/>
                  <a:lumOff val="40000"/>
                </a:schemeClr>
              </a:buClr>
              <a:buFont typeface="Arial" pitchFamily="34" charset="0"/>
              <a:buChar char="•"/>
            </a:pPr>
            <a:endParaRPr lang="en-US" sz="8000" dirty="0">
              <a:latin typeface="Arial" panose="020B0604020202020204" pitchFamily="34" charset="0"/>
              <a:cs typeface="Arial" panose="020B0604020202020204" pitchFamily="34" charset="0"/>
            </a:endParaRPr>
          </a:p>
          <a:p>
            <a:pPr marL="0" indent="-182880">
              <a:lnSpc>
                <a:spcPct val="90000"/>
              </a:lnSpc>
              <a:spcAft>
                <a:spcPts val="600"/>
              </a:spcAft>
              <a:buClr>
                <a:schemeClr val="tx2">
                  <a:lumMod val="60000"/>
                  <a:lumOff val="40000"/>
                </a:schemeClr>
              </a:buClr>
              <a:buFont typeface="Arial" pitchFamily="34" charset="0"/>
              <a:buChar char="•"/>
            </a:pPr>
            <a:r>
              <a:rPr lang="en-US" sz="8000" dirty="0">
                <a:latin typeface="Arial" panose="020B0604020202020204" pitchFamily="34" charset="0"/>
                <a:cs typeface="Arial" panose="020B0604020202020204" pitchFamily="34" charset="0"/>
              </a:rPr>
              <a:t>Although the brain continues to develop and change into adulthood, the first eight years can build a foundation for future learning, health, and life success. How the brain grows is strongly affected by the child’s experiences with other people and the world. </a:t>
            </a:r>
          </a:p>
          <a:p>
            <a:pPr marL="0" indent="-182880">
              <a:lnSpc>
                <a:spcPct val="90000"/>
              </a:lnSpc>
              <a:spcAft>
                <a:spcPts val="600"/>
              </a:spcAft>
              <a:buClr>
                <a:schemeClr val="tx2">
                  <a:lumMod val="60000"/>
                  <a:lumOff val="40000"/>
                </a:schemeClr>
              </a:buClr>
              <a:buFont typeface="Arial" pitchFamily="34" charset="0"/>
              <a:buChar char="•"/>
            </a:pPr>
            <a:endParaRPr lang="en-US" sz="8000" dirty="0">
              <a:latin typeface="Arial" panose="020B0604020202020204" pitchFamily="34" charset="0"/>
              <a:cs typeface="Arial" panose="020B0604020202020204" pitchFamily="34" charset="0"/>
            </a:endParaRPr>
          </a:p>
          <a:p>
            <a:pPr marL="0" indent="-182880">
              <a:lnSpc>
                <a:spcPct val="90000"/>
              </a:lnSpc>
              <a:spcAft>
                <a:spcPts val="600"/>
              </a:spcAft>
              <a:buClr>
                <a:schemeClr val="tx2">
                  <a:lumMod val="60000"/>
                  <a:lumOff val="40000"/>
                </a:schemeClr>
              </a:buClr>
              <a:buFont typeface="Arial" pitchFamily="34" charset="0"/>
              <a:buChar char="•"/>
            </a:pPr>
            <a:r>
              <a:rPr lang="en-US" sz="8000" dirty="0">
                <a:latin typeface="Arial" panose="020B0604020202020204" pitchFamily="34" charset="0"/>
                <a:cs typeface="Arial" panose="020B0604020202020204" pitchFamily="34" charset="0"/>
              </a:rPr>
              <a:t>Cultural values often influence the way parents raise their children, including how they discipline and set boundaries; children learn how to act by interacting with their parents. </a:t>
            </a:r>
          </a:p>
          <a:p>
            <a:pPr>
              <a:lnSpc>
                <a:spcPct val="90000"/>
              </a:lnSpc>
              <a:spcAft>
                <a:spcPts val="600"/>
              </a:spcAft>
              <a:buClr>
                <a:schemeClr val="tx2">
                  <a:lumMod val="60000"/>
                  <a:lumOff val="40000"/>
                </a:schemeClr>
              </a:buClr>
            </a:pPr>
            <a:endParaRPr lang="en-US" sz="8000" dirty="0">
              <a:latin typeface="Arial" panose="020B0604020202020204" pitchFamily="34" charset="0"/>
              <a:cs typeface="Arial" panose="020B0604020202020204" pitchFamily="34" charset="0"/>
            </a:endParaRPr>
          </a:p>
          <a:p>
            <a:pPr>
              <a:lnSpc>
                <a:spcPct val="90000"/>
              </a:lnSpc>
              <a:spcAft>
                <a:spcPts val="600"/>
              </a:spcAft>
              <a:buClr>
                <a:schemeClr val="tx2">
                  <a:lumMod val="60000"/>
                  <a:lumOff val="40000"/>
                </a:schemeClr>
              </a:buClr>
            </a:pPr>
            <a:r>
              <a:rPr lang="en-US" sz="8000" dirty="0">
                <a:latin typeface="Arial" panose="020B0604020202020204" pitchFamily="34" charset="0"/>
                <a:cs typeface="Arial" panose="020B0604020202020204" pitchFamily="34" charset="0"/>
              </a:rPr>
              <a:t> Parents raise their children based on cultural influences because they are preparing them to develop behaviours necessary to operate and thrive in that culture. For this reason, the parents’ cultural background often influences a child’s development and behaviour. However, when the social environment and home culture clash, developmental issues can arise</a:t>
            </a:r>
          </a:p>
          <a:p>
            <a:pPr>
              <a:lnSpc>
                <a:spcPct val="90000"/>
              </a:lnSpc>
              <a:spcAft>
                <a:spcPts val="600"/>
              </a:spcAft>
              <a:buClr>
                <a:schemeClr val="tx2">
                  <a:lumMod val="60000"/>
                  <a:lumOff val="40000"/>
                </a:schemeClr>
              </a:buClr>
            </a:pPr>
            <a:r>
              <a:rPr lang="en-US" sz="5600" dirty="0">
                <a:latin typeface="Arial" panose="020B0604020202020204" pitchFamily="34" charset="0"/>
                <a:cs typeface="Arial" panose="020B0604020202020204" pitchFamily="34" charset="0"/>
              </a:rPr>
              <a:t>                                                                                                                                                            (</a:t>
            </a:r>
            <a:r>
              <a:rPr lang="en-US" sz="5600" dirty="0" err="1">
                <a:latin typeface="Arial" panose="020B0604020202020204" pitchFamily="34" charset="0"/>
                <a:cs typeface="Arial" panose="020B0604020202020204" pitchFamily="34" charset="0"/>
              </a:rPr>
              <a:t>Dinisman</a:t>
            </a:r>
            <a:r>
              <a:rPr lang="en-US" sz="5600" dirty="0">
                <a:latin typeface="Arial" panose="020B0604020202020204" pitchFamily="34" charset="0"/>
                <a:cs typeface="Arial" panose="020B0604020202020204" pitchFamily="34" charset="0"/>
              </a:rPr>
              <a:t> et al, 2017) </a:t>
            </a:r>
            <a:r>
              <a:rPr lang="en-US" sz="8000" dirty="0">
                <a:latin typeface="Arial" panose="020B0604020202020204" pitchFamily="34" charset="0"/>
                <a:cs typeface="Arial" panose="020B0604020202020204" pitchFamily="34" charset="0"/>
              </a:rPr>
              <a:t>      </a:t>
            </a:r>
          </a:p>
          <a:p>
            <a:pPr>
              <a:lnSpc>
                <a:spcPct val="90000"/>
              </a:lnSpc>
              <a:spcAft>
                <a:spcPts val="600"/>
              </a:spcAft>
              <a:buClr>
                <a:schemeClr val="tx2">
                  <a:lumMod val="60000"/>
                  <a:lumOff val="40000"/>
                </a:schemeClr>
              </a:buClr>
            </a:pPr>
            <a:r>
              <a:rPr lang="en-US" sz="1400" dirty="0">
                <a:latin typeface="Arial" panose="020B0604020202020204" pitchFamily="34" charset="0"/>
                <a:cs typeface="Arial" panose="020B0604020202020204" pitchFamily="34" charset="0"/>
              </a:rPr>
              <a:t>  </a:t>
            </a:r>
          </a:p>
          <a:p>
            <a:pPr algn="r">
              <a:lnSpc>
                <a:spcPct val="90000"/>
              </a:lnSpc>
              <a:spcAft>
                <a:spcPts val="600"/>
              </a:spcAft>
              <a:buClr>
                <a:schemeClr val="tx2">
                  <a:lumMod val="60000"/>
                  <a:lumOff val="40000"/>
                </a:schemeClr>
              </a:buClr>
            </a:pPr>
            <a:r>
              <a:rPr lang="en-US" sz="5600" dirty="0">
                <a:latin typeface="Arial" panose="020B0604020202020204" pitchFamily="34" charset="0"/>
                <a:cs typeface="Arial" panose="020B0604020202020204" pitchFamily="34" charset="0"/>
              </a:rPr>
              <a:t>                                                                                                                                                                                                                               (Dinisman et al, 2017).</a:t>
            </a:r>
          </a:p>
          <a:p>
            <a:pPr marL="0" indent="-182880">
              <a:lnSpc>
                <a:spcPct val="90000"/>
              </a:lnSpc>
              <a:spcAft>
                <a:spcPts val="600"/>
              </a:spcAft>
              <a:buClr>
                <a:schemeClr val="tx2">
                  <a:lumMod val="60000"/>
                  <a:lumOff val="40000"/>
                </a:schemeClr>
              </a:buClr>
              <a:buFont typeface="Arial" pitchFamily="34" charset="0"/>
              <a:buChar char="•"/>
            </a:pPr>
            <a:endParaRPr lang="en-US" sz="1700" dirty="0"/>
          </a:p>
        </p:txBody>
      </p:sp>
      <p:sp>
        <p:nvSpPr>
          <p:cNvPr id="2" name="Slide Number Placeholder 1">
            <a:extLst>
              <a:ext uri="{FF2B5EF4-FFF2-40B4-BE49-F238E27FC236}">
                <a16:creationId xmlns:a16="http://schemas.microsoft.com/office/drawing/2014/main" id="{167F2D4E-9D6A-C925-3786-B34201BDC793}"/>
              </a:ext>
            </a:extLst>
          </p:cNvPr>
          <p:cNvSpPr>
            <a:spLocks noGrp="1"/>
          </p:cNvSpPr>
          <p:nvPr>
            <p:ph type="sldNum" sz="quarter" idx="12"/>
          </p:nvPr>
        </p:nvSpPr>
        <p:spPr>
          <a:xfrm>
            <a:off x="10348535" y="6214535"/>
            <a:ext cx="1463040" cy="256032"/>
          </a:xfrm>
        </p:spPr>
        <p:txBody>
          <a:bodyPr vert="horz" lIns="91440" tIns="45720" rIns="91440" bIns="45720" rtlCol="0" anchor="b">
            <a:normAutofit/>
          </a:bodyPr>
          <a:lstStyle/>
          <a:p>
            <a:pPr defTabSz="457200">
              <a:spcAft>
                <a:spcPts val="600"/>
              </a:spcAft>
            </a:pPr>
            <a:fld id="{4FAB73BC-B049-4115-A692-8D63A059BFB8}" type="slidenum">
              <a:rPr lang="en-US" smtClean="0"/>
              <a:pPr defTabSz="457200">
                <a:spcAft>
                  <a:spcPts val="600"/>
                </a:spcAft>
              </a:pPr>
              <a:t>13</a:t>
            </a:fld>
            <a:endParaRPr lang="en-US" dirty="0"/>
          </a:p>
        </p:txBody>
      </p:sp>
    </p:spTree>
    <p:extLst>
      <p:ext uri="{BB962C8B-B14F-4D97-AF65-F5344CB8AC3E}">
        <p14:creationId xmlns:p14="http://schemas.microsoft.com/office/powerpoint/2010/main" val="2672374205"/>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EF455E0-3E2A-4117-A141-26609C6642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31" name="Rectangle 30">
            <a:extLst>
              <a:ext uri="{FF2B5EF4-FFF2-40B4-BE49-F238E27FC236}">
                <a16:creationId xmlns:a16="http://schemas.microsoft.com/office/drawing/2014/main" id="{EA80814C-0EE3-49C5-B824-51C7941DA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33" name="Rectangle 32">
            <a:extLst>
              <a:ext uri="{FF2B5EF4-FFF2-40B4-BE49-F238E27FC236}">
                <a16:creationId xmlns:a16="http://schemas.microsoft.com/office/drawing/2014/main" id="{7203729A-66E4-4139-B3DB-CECEF6DA5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9E9FBC1C-7656-42A5-8739-60E4524D3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37" name="Rectangle 36">
            <a:extLst>
              <a:ext uri="{FF2B5EF4-FFF2-40B4-BE49-F238E27FC236}">
                <a16:creationId xmlns:a16="http://schemas.microsoft.com/office/drawing/2014/main" id="{D8F3950F-38E2-4287-ADED-B4635F2D25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4" name="TextBox 3">
            <a:extLst>
              <a:ext uri="{FF2B5EF4-FFF2-40B4-BE49-F238E27FC236}">
                <a16:creationId xmlns:a16="http://schemas.microsoft.com/office/drawing/2014/main" id="{796CB09A-CB3E-CE68-6E13-98DA315C1C97}"/>
              </a:ext>
            </a:extLst>
          </p:cNvPr>
          <p:cNvSpPr txBox="1"/>
          <p:nvPr/>
        </p:nvSpPr>
        <p:spPr>
          <a:xfrm>
            <a:off x="7539553" y="891241"/>
            <a:ext cx="4146305" cy="507551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300" u="sng" dirty="0" err="1">
                <a:latin typeface="Arial" panose="020B0604020202020204" pitchFamily="34" charset="0"/>
                <a:cs typeface="Arial" panose="020B0604020202020204" pitchFamily="34" charset="0"/>
              </a:rPr>
              <a:t>Behaviours</a:t>
            </a:r>
            <a:r>
              <a:rPr lang="en-US" sz="4300" u="sng" dirty="0">
                <a:latin typeface="Arial" panose="020B0604020202020204" pitchFamily="34" charset="0"/>
                <a:cs typeface="Arial" panose="020B0604020202020204" pitchFamily="34" charset="0"/>
              </a:rPr>
              <a:t> that Influence Cultural </a:t>
            </a:r>
          </a:p>
          <a:p>
            <a:pPr>
              <a:lnSpc>
                <a:spcPct val="90000"/>
              </a:lnSpc>
              <a:spcBef>
                <a:spcPct val="0"/>
              </a:spcBef>
              <a:spcAft>
                <a:spcPts val="600"/>
              </a:spcAft>
            </a:pPr>
            <a:r>
              <a:rPr lang="en-US" sz="4300" u="sng" dirty="0">
                <a:latin typeface="Arial" panose="020B0604020202020204" pitchFamily="34" charset="0"/>
                <a:cs typeface="Arial" panose="020B0604020202020204" pitchFamily="34" charset="0"/>
              </a:rPr>
              <a:t>Well-Being.</a:t>
            </a:r>
            <a:endParaRPr lang="en-US" sz="4300" dirty="0">
              <a:latin typeface="Arial" panose="020B0604020202020204" pitchFamily="34" charset="0"/>
              <a:cs typeface="Arial" panose="020B0604020202020204" pitchFamily="34" charset="0"/>
            </a:endParaRPr>
          </a:p>
        </p:txBody>
      </p:sp>
      <p:sp>
        <p:nvSpPr>
          <p:cNvPr id="52" name="TextBox 5">
            <a:extLst>
              <a:ext uri="{FF2B5EF4-FFF2-40B4-BE49-F238E27FC236}">
                <a16:creationId xmlns:a16="http://schemas.microsoft.com/office/drawing/2014/main" id="{B63107C9-1A40-8833-5E74-1AB22D7BAF34}"/>
              </a:ext>
            </a:extLst>
          </p:cNvPr>
          <p:cNvSpPr txBox="1"/>
          <p:nvPr/>
        </p:nvSpPr>
        <p:spPr>
          <a:xfrm>
            <a:off x="866441" y="891241"/>
            <a:ext cx="6013478" cy="5075519"/>
          </a:xfrm>
          <a:prstGeom prst="rect">
            <a:avLst/>
          </a:prstGeom>
        </p:spPr>
        <p:txBody>
          <a:bodyPr vert="horz" lIns="91440" tIns="45720" rIns="91440" bIns="45720" rtlCol="0" anchor="ctr">
            <a:normAutofit lnSpcReduction="10000"/>
          </a:bodyPr>
          <a:lstStyle/>
          <a:p>
            <a:pPr>
              <a:lnSpc>
                <a:spcPct val="90000"/>
              </a:lnSpc>
              <a:spcAft>
                <a:spcPts val="600"/>
              </a:spcAft>
              <a:buClr>
                <a:schemeClr val="tx2">
                  <a:lumMod val="60000"/>
                  <a:lumOff val="40000"/>
                </a:schemeClr>
              </a:buClr>
            </a:pPr>
            <a:r>
              <a:rPr lang="en-US" sz="2000" dirty="0">
                <a:latin typeface="Arial" panose="020B0604020202020204" pitchFamily="34" charset="0"/>
                <a:cs typeface="Arial" panose="020B0604020202020204" pitchFamily="34" charset="0"/>
              </a:rPr>
              <a:t>Media influences on childhood development include movies, TV shows, video games, and other online content can often lead to:</a:t>
            </a:r>
          </a:p>
          <a:p>
            <a:pPr marL="457200" indent="-182880">
              <a:lnSpc>
                <a:spcPct val="90000"/>
              </a:lnSpc>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a:p>
            <a:pPr marL="342900" indent="-182880">
              <a:lnSpc>
                <a:spcPct val="90000"/>
              </a:lnSpc>
              <a:spcAft>
                <a:spcPts val="600"/>
              </a:spcAft>
              <a:buClr>
                <a:schemeClr val="tx2">
                  <a:lumMod val="60000"/>
                  <a:lumOff val="40000"/>
                </a:schemeClr>
              </a:buClr>
              <a:buFont typeface="Arial" pitchFamily="34" charset="0"/>
              <a:buChar char="•"/>
            </a:pPr>
            <a:r>
              <a:rPr lang="en-US" sz="2000" dirty="0">
                <a:latin typeface="Arial" panose="020B0604020202020204" pitchFamily="34" charset="0"/>
                <a:cs typeface="Arial" panose="020B0604020202020204" pitchFamily="34" charset="0"/>
              </a:rPr>
              <a:t>Children being exposed to violent media: that can result in aggressive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and mental health issues.</a:t>
            </a:r>
          </a:p>
          <a:p>
            <a:pPr marL="457200" indent="-182880">
              <a:lnSpc>
                <a:spcPct val="90000"/>
              </a:lnSpc>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a:p>
            <a:pPr marL="457200" indent="-182880">
              <a:lnSpc>
                <a:spcPct val="90000"/>
              </a:lnSpc>
              <a:spcAft>
                <a:spcPts val="600"/>
              </a:spcAft>
              <a:buClr>
                <a:schemeClr val="tx2">
                  <a:lumMod val="60000"/>
                  <a:lumOff val="40000"/>
                </a:schemeClr>
              </a:buClr>
              <a:buFont typeface="Arial" pitchFamily="34" charset="0"/>
              <a:buChar char="•"/>
            </a:pPr>
            <a:r>
              <a:rPr lang="en-US" sz="2000" dirty="0">
                <a:latin typeface="Arial" panose="020B0604020202020204" pitchFamily="34" charset="0"/>
                <a:cs typeface="Arial" panose="020B0604020202020204" pitchFamily="34" charset="0"/>
              </a:rPr>
              <a:t>Exposure to advertising for non-nutritious foods: that can increase rates of childhood obesity. </a:t>
            </a:r>
          </a:p>
          <a:p>
            <a:pPr marL="457200" indent="-182880">
              <a:lnSpc>
                <a:spcPct val="90000"/>
              </a:lnSpc>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a:p>
            <a:pPr marL="457200" indent="-182880">
              <a:lnSpc>
                <a:spcPct val="90000"/>
              </a:lnSpc>
              <a:spcAft>
                <a:spcPts val="600"/>
              </a:spcAft>
              <a:buClr>
                <a:schemeClr val="tx2">
                  <a:lumMod val="60000"/>
                  <a:lumOff val="40000"/>
                </a:schemeClr>
              </a:buClr>
              <a:buFont typeface="Arial" pitchFamily="34" charset="0"/>
              <a:buChar char="•"/>
            </a:pPr>
            <a:r>
              <a:rPr lang="en-US" sz="2000" dirty="0">
                <a:latin typeface="Arial" panose="020B0604020202020204" pitchFamily="34" charset="0"/>
                <a:cs typeface="Arial" panose="020B0604020202020204" pitchFamily="34" charset="0"/>
              </a:rPr>
              <a:t>Too much screen time can be linked to lower brain development.</a:t>
            </a:r>
          </a:p>
          <a:p>
            <a:pPr marL="457200" indent="-182880">
              <a:lnSpc>
                <a:spcPct val="90000"/>
              </a:lnSpc>
              <a:spcAft>
                <a:spcPts val="600"/>
              </a:spcAft>
              <a:buClr>
                <a:schemeClr val="tx2">
                  <a:lumMod val="60000"/>
                  <a:lumOff val="40000"/>
                </a:schemeClr>
              </a:buClr>
              <a:buFont typeface="Arial" pitchFamily="34" charset="0"/>
              <a:buChar char="•"/>
            </a:pPr>
            <a:endParaRPr lang="en-US" dirty="0"/>
          </a:p>
          <a:p>
            <a:pPr algn="r">
              <a:lnSpc>
                <a:spcPct val="90000"/>
              </a:lnSpc>
              <a:spcAft>
                <a:spcPts val="600"/>
              </a:spcAft>
              <a:buClr>
                <a:schemeClr val="tx2">
                  <a:lumMod val="60000"/>
                  <a:lumOff val="40000"/>
                </a:schemeClr>
              </a:buClr>
            </a:pPr>
            <a:r>
              <a:rPr lang="en-US" dirty="0"/>
              <a:t>                                                                                                    </a:t>
            </a:r>
            <a:r>
              <a:rPr lang="en-US" sz="1400" dirty="0">
                <a:latin typeface="Arial" panose="020B0604020202020204" pitchFamily="34" charset="0"/>
                <a:cs typeface="Arial" panose="020B0604020202020204" pitchFamily="34" charset="0"/>
              </a:rPr>
              <a:t>(Department of Health and Social Care, 2018).   </a:t>
            </a:r>
          </a:p>
        </p:txBody>
      </p:sp>
      <p:cxnSp>
        <p:nvCxnSpPr>
          <p:cNvPr id="39" name="Straight Connector 38">
            <a:extLst>
              <a:ext uri="{FF2B5EF4-FFF2-40B4-BE49-F238E27FC236}">
                <a16:creationId xmlns:a16="http://schemas.microsoft.com/office/drawing/2014/main" id="{8A5AEE14-4971-4A17-9134-2678A90F29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B799E0C6-E828-C8DE-80CB-61B74B3AA2DF}"/>
              </a:ext>
            </a:extLst>
          </p:cNvPr>
          <p:cNvSpPr>
            <a:spLocks noGrp="1"/>
          </p:cNvSpPr>
          <p:nvPr>
            <p:ph type="sldNum" sz="quarter" idx="12"/>
          </p:nvPr>
        </p:nvSpPr>
        <p:spPr>
          <a:xfrm>
            <a:off x="10591847" y="6102952"/>
            <a:ext cx="731520" cy="274320"/>
          </a:xfrm>
        </p:spPr>
        <p:txBody>
          <a:bodyPr vert="horz" lIns="91440" tIns="45720" rIns="91440" bIns="45720" rtlCol="0" anchor="b">
            <a:normAutofit/>
          </a:bodyPr>
          <a:lstStyle/>
          <a:p>
            <a:pPr defTabSz="457200">
              <a:spcAft>
                <a:spcPts val="600"/>
              </a:spcAft>
            </a:pPr>
            <a:fld id="{4FAB73BC-B049-4115-A692-8D63A059BFB8}" type="slidenum">
              <a:rPr lang="en-US" smtClean="0"/>
              <a:pPr defTabSz="457200">
                <a:spcAft>
                  <a:spcPts val="600"/>
                </a:spcAft>
              </a:pPr>
              <a:t>14</a:t>
            </a:fld>
            <a:endParaRPr lang="en-US"/>
          </a:p>
        </p:txBody>
      </p:sp>
    </p:spTree>
    <p:extLst>
      <p:ext uri="{BB962C8B-B14F-4D97-AF65-F5344CB8AC3E}">
        <p14:creationId xmlns:p14="http://schemas.microsoft.com/office/powerpoint/2010/main" val="152765057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5000"/>
              </a:schemeClr>
              <a:schemeClr val="bg1">
                <a:shade val="92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EF455E0-3E2A-4117-A141-26609C6642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3" name="Rectangle 12">
            <a:extLst>
              <a:ext uri="{FF2B5EF4-FFF2-40B4-BE49-F238E27FC236}">
                <a16:creationId xmlns:a16="http://schemas.microsoft.com/office/drawing/2014/main" id="{EA80814C-0EE3-49C5-B824-51C7941DA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15" name="Rectangle 14">
            <a:extLst>
              <a:ext uri="{FF2B5EF4-FFF2-40B4-BE49-F238E27FC236}">
                <a16:creationId xmlns:a16="http://schemas.microsoft.com/office/drawing/2014/main" id="{3E340A62-2AB4-4600-96C6-0B60B6E965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BDC681C0-91A4-49F5-8158-CF3ECB854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5" cy="6858000"/>
          </a:xfrm>
          <a:prstGeom prst="rect">
            <a:avLst/>
          </a:prstGeom>
          <a:ln w="6350" cap="sq" cmpd="sng" algn="ctr">
            <a:noFill/>
            <a:prstDash val="solid"/>
            <a:miter lim="800000"/>
          </a:ln>
          <a:effectLst/>
        </p:spPr>
        <p:style>
          <a:lnRef idx="0">
            <a:scrgbClr r="0" g="0" b="0"/>
          </a:lnRef>
          <a:fillRef idx="1002">
            <a:schemeClr val="lt1"/>
          </a:fillRef>
          <a:effectRef idx="0">
            <a:scrgbClr r="0" g="0" b="0"/>
          </a:effectRef>
          <a:fontRef idx="major"/>
        </p:style>
      </p:sp>
      <p:sp>
        <p:nvSpPr>
          <p:cNvPr id="19" name="Rectangle 18">
            <a:extLst>
              <a:ext uri="{FF2B5EF4-FFF2-40B4-BE49-F238E27FC236}">
                <a16:creationId xmlns:a16="http://schemas.microsoft.com/office/drawing/2014/main" id="{D102F34D-849F-4CF9-98E2-E57EC330D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0"/>
            <a:ext cx="4657345" cy="6858000"/>
          </a:xfrm>
          <a:prstGeom prst="rect">
            <a:avLst/>
          </a:prstGeom>
          <a:blipFill dpi="0" rotWithShape="1">
            <a:blip r:embed="rId3">
              <a:alphaModFix amt="6000"/>
              <a:duotone>
                <a:schemeClr val="accent3">
                  <a:shade val="45000"/>
                  <a:satMod val="135000"/>
                </a:schemeClr>
                <a:prstClr val="white"/>
              </a:duotone>
            </a:blip>
            <a:srcRect/>
            <a:tile tx="0" ty="0" sx="100000" sy="100000" flip="xy" algn="ctr"/>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42C09FBD-9D14-2754-31D6-E51320FFBDA3}"/>
              </a:ext>
            </a:extLst>
          </p:cNvPr>
          <p:cNvSpPr txBox="1"/>
          <p:nvPr/>
        </p:nvSpPr>
        <p:spPr>
          <a:xfrm>
            <a:off x="8019287" y="1168400"/>
            <a:ext cx="3697043" cy="4521200"/>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4300" u="sng" dirty="0">
                <a:solidFill>
                  <a:srgbClr val="FFFFFF"/>
                </a:solidFill>
                <a:latin typeface="Arial" panose="020B0604020202020204" pitchFamily="34" charset="0"/>
                <a:cs typeface="Arial" panose="020B0604020202020204" pitchFamily="34" charset="0"/>
              </a:rPr>
              <a:t>Case Study – How Social Media Affects Students within a Further Education Setting.</a:t>
            </a:r>
            <a:endParaRPr lang="en-US" sz="43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4BC5E15-0480-BA60-7C59-CE1C44BBC831}"/>
              </a:ext>
            </a:extLst>
          </p:cNvPr>
          <p:cNvSpPr txBox="1"/>
          <p:nvPr/>
        </p:nvSpPr>
        <p:spPr>
          <a:xfrm>
            <a:off x="643337" y="1168400"/>
            <a:ext cx="6326423" cy="4521200"/>
          </a:xfrm>
          <a:prstGeom prst="rect">
            <a:avLst/>
          </a:prstGeom>
        </p:spPr>
        <p:txBody>
          <a:bodyPr vert="horz" lIns="91440" tIns="45720" rIns="91440" bIns="45720" rtlCol="0" anchor="ctr">
            <a:normAutofit/>
          </a:bodyPr>
          <a:lstStyle/>
          <a:p>
            <a:pPr>
              <a:spcAft>
                <a:spcPts val="600"/>
              </a:spcAft>
              <a:buClr>
                <a:schemeClr val="tx2">
                  <a:lumMod val="60000"/>
                  <a:lumOff val="40000"/>
                </a:schemeClr>
              </a:buClr>
            </a:pPr>
            <a:r>
              <a:rPr lang="en-US" sz="2000" dirty="0">
                <a:latin typeface="Arial" panose="020B0604020202020204" pitchFamily="34" charset="0"/>
                <a:cs typeface="Arial" panose="020B0604020202020204" pitchFamily="34" charset="0"/>
              </a:rPr>
              <a:t>The communities of </a:t>
            </a:r>
            <a:r>
              <a:rPr lang="en-US" sz="2000" dirty="0" err="1">
                <a:latin typeface="Arial" panose="020B0604020202020204" pitchFamily="34" charset="0"/>
                <a:cs typeface="Arial" panose="020B0604020202020204" pitchFamily="34" charset="0"/>
              </a:rPr>
              <a:t>Merthyr</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Tydfil</a:t>
            </a:r>
            <a:r>
              <a:rPr lang="en-US" sz="2000" dirty="0">
                <a:latin typeface="Arial" panose="020B0604020202020204" pitchFamily="34" charset="0"/>
                <a:cs typeface="Arial" panose="020B0604020202020204" pitchFamily="34" charset="0"/>
              </a:rPr>
              <a:t> are particularly deprived areas with limited opportunities for post 16 students who are often labelled as socially excluded. Generally, there is a pattern of </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of socio-economy backgrounds throughout most generations, and who are participating from an early age of 12 or 13 in teenage pregnancy, poor educational attainment, petty crime, drug use, street drinking, that usually progress into crime and drug dealing that has more serious consequences. </a:t>
            </a:r>
          </a:p>
        </p:txBody>
      </p:sp>
      <p:sp>
        <p:nvSpPr>
          <p:cNvPr id="2" name="Slide Number Placeholder 1">
            <a:extLst>
              <a:ext uri="{FF2B5EF4-FFF2-40B4-BE49-F238E27FC236}">
                <a16:creationId xmlns:a16="http://schemas.microsoft.com/office/drawing/2014/main" id="{D1F158FB-FAFC-F56F-10B4-296A6F435CA3}"/>
              </a:ext>
            </a:extLst>
          </p:cNvPr>
          <p:cNvSpPr>
            <a:spLocks noGrp="1"/>
          </p:cNvSpPr>
          <p:nvPr>
            <p:ph type="sldNum" sz="quarter" idx="12"/>
          </p:nvPr>
        </p:nvSpPr>
        <p:spPr>
          <a:xfrm>
            <a:off x="10994574" y="6307672"/>
            <a:ext cx="640080" cy="274320"/>
          </a:xfrm>
        </p:spPr>
        <p:txBody>
          <a:bodyPr vert="horz" lIns="91440" tIns="45720" rIns="91440" bIns="45720" rtlCol="0" anchor="b">
            <a:normAutofit/>
          </a:bodyPr>
          <a:lstStyle/>
          <a:p>
            <a:pPr defTabSz="457200">
              <a:spcAft>
                <a:spcPts val="600"/>
              </a:spcAft>
            </a:pPr>
            <a:fld id="{4FAB73BC-B049-4115-A692-8D63A059BFB8}" type="slidenum">
              <a:rPr lang="en-US">
                <a:solidFill>
                  <a:srgbClr val="FFFFFF"/>
                </a:solidFill>
              </a:rPr>
              <a:pPr defTabSz="457200">
                <a:spcAft>
                  <a:spcPts val="600"/>
                </a:spcAft>
              </a:pPr>
              <a:t>15</a:t>
            </a:fld>
            <a:endParaRPr lang="en-US">
              <a:solidFill>
                <a:srgbClr val="FFFFFF"/>
              </a:solidFill>
            </a:endParaRPr>
          </a:p>
        </p:txBody>
      </p:sp>
    </p:spTree>
    <p:extLst>
      <p:ext uri="{BB962C8B-B14F-4D97-AF65-F5344CB8AC3E}">
        <p14:creationId xmlns:p14="http://schemas.microsoft.com/office/powerpoint/2010/main" val="2907144776"/>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1">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4" name="TextBox 3">
            <a:extLst>
              <a:ext uri="{FF2B5EF4-FFF2-40B4-BE49-F238E27FC236}">
                <a16:creationId xmlns:a16="http://schemas.microsoft.com/office/drawing/2014/main" id="{C7CE59C9-E6E4-7F73-2689-95BB6E3CD5F5}"/>
              </a:ext>
            </a:extLst>
          </p:cNvPr>
          <p:cNvSpPr txBox="1"/>
          <p:nvPr/>
        </p:nvSpPr>
        <p:spPr>
          <a:xfrm>
            <a:off x="1066800" y="642594"/>
            <a:ext cx="10377948" cy="1371600"/>
          </a:xfrm>
          <a:prstGeom prst="rect">
            <a:avLst/>
          </a:prstGeom>
        </p:spPr>
        <p:txBody>
          <a:bodyPr vert="horz" lIns="91440" tIns="45720" rIns="91440" bIns="45720" rtlCol="0" anchor="ctr">
            <a:normAutofit fontScale="47500" lnSpcReduction="20000"/>
          </a:bodyPr>
          <a:lstStyle/>
          <a:p>
            <a:pPr algn="ctr">
              <a:lnSpc>
                <a:spcPct val="90000"/>
              </a:lnSpc>
              <a:spcBef>
                <a:spcPct val="0"/>
              </a:spcBef>
              <a:spcAft>
                <a:spcPts val="600"/>
              </a:spcAft>
            </a:pPr>
            <a:r>
              <a:rPr lang="en-US" sz="8400" u="sng" dirty="0">
                <a:solidFill>
                  <a:schemeClr val="tx1">
                    <a:lumMod val="85000"/>
                    <a:lumOff val="15000"/>
                  </a:schemeClr>
                </a:solidFill>
                <a:latin typeface="Arial" panose="020B0604020202020204" pitchFamily="34" charset="0"/>
                <a:cs typeface="Arial" panose="020B0604020202020204" pitchFamily="34" charset="0"/>
              </a:rPr>
              <a:t>Case Study – How Social Media Affects </a:t>
            </a:r>
          </a:p>
          <a:p>
            <a:pPr algn="ctr">
              <a:lnSpc>
                <a:spcPct val="90000"/>
              </a:lnSpc>
              <a:spcBef>
                <a:spcPct val="0"/>
              </a:spcBef>
              <a:spcAft>
                <a:spcPts val="600"/>
              </a:spcAft>
            </a:pPr>
            <a:r>
              <a:rPr lang="en-US" sz="8400" u="sng" dirty="0">
                <a:solidFill>
                  <a:schemeClr val="tx1">
                    <a:lumMod val="85000"/>
                    <a:lumOff val="15000"/>
                  </a:schemeClr>
                </a:solidFill>
                <a:latin typeface="Arial" panose="020B0604020202020204" pitchFamily="34" charset="0"/>
                <a:cs typeface="Arial" panose="020B0604020202020204" pitchFamily="34" charset="0"/>
              </a:rPr>
              <a:t>Students within a Further Education Setting</a:t>
            </a:r>
            <a:r>
              <a:rPr lang="en-US" sz="3700" u="sng" dirty="0">
                <a:solidFill>
                  <a:schemeClr val="tx1">
                    <a:lumMod val="85000"/>
                    <a:lumOff val="15000"/>
                  </a:schemeClr>
                </a:solidFill>
                <a:latin typeface="+mj-lt"/>
              </a:rPr>
              <a:t>.</a:t>
            </a:r>
            <a:endParaRPr lang="en-US" sz="3700" dirty="0">
              <a:solidFill>
                <a:schemeClr val="tx1">
                  <a:lumMod val="85000"/>
                  <a:lumOff val="15000"/>
                </a:schemeClr>
              </a:solidFill>
              <a:latin typeface="+mj-lt"/>
            </a:endParaRPr>
          </a:p>
        </p:txBody>
      </p:sp>
      <p:sp>
        <p:nvSpPr>
          <p:cNvPr id="2" name="Slide Number Placeholder 1">
            <a:extLst>
              <a:ext uri="{FF2B5EF4-FFF2-40B4-BE49-F238E27FC236}">
                <a16:creationId xmlns:a16="http://schemas.microsoft.com/office/drawing/2014/main" id="{4E17195C-F7A2-C582-47A0-CAFB70EB4F31}"/>
              </a:ext>
            </a:extLst>
          </p:cNvPr>
          <p:cNvSpPr>
            <a:spLocks noGrp="1"/>
          </p:cNvSpPr>
          <p:nvPr>
            <p:ph type="sldNum" sz="quarter" idx="12"/>
          </p:nvPr>
        </p:nvSpPr>
        <p:spPr>
          <a:xfrm>
            <a:off x="10469880" y="6307672"/>
            <a:ext cx="1463040" cy="274320"/>
          </a:xfrm>
        </p:spPr>
        <p:txBody>
          <a:bodyPr vert="horz" lIns="91440" tIns="45720" rIns="91440" bIns="45720" rtlCol="0" anchor="b">
            <a:normAutofit/>
          </a:bodyPr>
          <a:lstStyle/>
          <a:p>
            <a:pPr defTabSz="457200">
              <a:spcAft>
                <a:spcPts val="600"/>
              </a:spcAft>
            </a:pPr>
            <a:fld id="{4FAB73BC-B049-4115-A692-8D63A059BFB8}" type="slidenum">
              <a:rPr lang="en-US" kern="1200" dirty="0">
                <a:solidFill>
                  <a:schemeClr val="tx1">
                    <a:lumMod val="75000"/>
                    <a:lumOff val="25000"/>
                  </a:schemeClr>
                </a:solidFill>
                <a:latin typeface="+mn-lt"/>
                <a:ea typeface="+mn-ea"/>
                <a:cs typeface="+mn-cs"/>
              </a:rPr>
              <a:pPr defTabSz="457200">
                <a:spcAft>
                  <a:spcPts val="600"/>
                </a:spcAft>
              </a:pPr>
              <a:t>16</a:t>
            </a:fld>
            <a:endParaRPr lang="en-US" kern="1200" dirty="0">
              <a:solidFill>
                <a:schemeClr val="tx1">
                  <a:lumMod val="75000"/>
                  <a:lumOff val="25000"/>
                </a:schemeClr>
              </a:solidFill>
              <a:latin typeface="+mn-lt"/>
              <a:ea typeface="+mn-ea"/>
              <a:cs typeface="+mn-cs"/>
            </a:endParaRPr>
          </a:p>
        </p:txBody>
      </p:sp>
      <p:graphicFrame>
        <p:nvGraphicFramePr>
          <p:cNvPr id="23" name="TextBox 5">
            <a:extLst>
              <a:ext uri="{FF2B5EF4-FFF2-40B4-BE49-F238E27FC236}">
                <a16:creationId xmlns:a16="http://schemas.microsoft.com/office/drawing/2014/main" id="{082EA074-CB18-4936-84BD-DF3E9E5F8C2E}"/>
              </a:ext>
            </a:extLst>
          </p:cNvPr>
          <p:cNvGraphicFramePr/>
          <p:nvPr>
            <p:extLst>
              <p:ext uri="{D42A27DB-BD31-4B8C-83A1-F6EECF244321}">
                <p14:modId xmlns:p14="http://schemas.microsoft.com/office/powerpoint/2010/main" val="1326046473"/>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66467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4E784-AFDB-9591-084D-3AA650A450E7}"/>
              </a:ext>
            </a:extLst>
          </p:cNvPr>
          <p:cNvSpPr>
            <a:spLocks noGrp="1"/>
          </p:cNvSpPr>
          <p:nvPr>
            <p:ph type="title"/>
          </p:nvPr>
        </p:nvSpPr>
        <p:spPr/>
        <p:txBody>
          <a:bodyPr>
            <a:normAutofit/>
          </a:bodyPr>
          <a:lstStyle/>
          <a:p>
            <a:pPr algn="ctr"/>
            <a:r>
              <a:rPr lang="en-GB" sz="4300" dirty="0">
                <a:latin typeface="Arial" panose="020B0604020202020204" pitchFamily="34" charset="0"/>
                <a:cs typeface="Arial" panose="020B0604020202020204" pitchFamily="34" charset="0"/>
              </a:rPr>
              <a:t>Capabilities Approach Theory</a:t>
            </a:r>
          </a:p>
        </p:txBody>
      </p:sp>
      <p:sp>
        <p:nvSpPr>
          <p:cNvPr id="9" name="TextBox 8">
            <a:extLst>
              <a:ext uri="{FF2B5EF4-FFF2-40B4-BE49-F238E27FC236}">
                <a16:creationId xmlns:a16="http://schemas.microsoft.com/office/drawing/2014/main" id="{18BB5782-ED81-67BB-F8E5-016ED028F5D4}"/>
              </a:ext>
            </a:extLst>
          </p:cNvPr>
          <p:cNvSpPr txBox="1"/>
          <p:nvPr/>
        </p:nvSpPr>
        <p:spPr>
          <a:xfrm>
            <a:off x="7164198" y="4857226"/>
            <a:ext cx="2516697" cy="95410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           </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          </a:t>
            </a:r>
          </a:p>
          <a:p>
            <a:r>
              <a:rPr lang="en-GB" sz="1400" dirty="0">
                <a:solidFill>
                  <a:schemeClr val="bg1"/>
                </a:solidFill>
                <a:latin typeface="Arial" panose="020B0604020202020204" pitchFamily="34" charset="0"/>
                <a:cs typeface="Arial" panose="020B0604020202020204" pitchFamily="34" charset="0"/>
              </a:rPr>
              <a:t>               (Dalziel et al, 2018)  </a:t>
            </a:r>
          </a:p>
        </p:txBody>
      </p:sp>
      <p:pic>
        <p:nvPicPr>
          <p:cNvPr id="1026" name="Picture 2" descr="The relationship between resources, capabilities, and functionings">
            <a:extLst>
              <a:ext uri="{FF2B5EF4-FFF2-40B4-BE49-F238E27FC236}">
                <a16:creationId xmlns:a16="http://schemas.microsoft.com/office/drawing/2014/main" id="{22CF206E-1758-228D-7607-9D83D34EC2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7907" y="2014194"/>
            <a:ext cx="7947497" cy="3164613"/>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0903E5DD-3A64-B8F4-7A58-90A6D09B4886}"/>
              </a:ext>
            </a:extLst>
          </p:cNvPr>
          <p:cNvSpPr>
            <a:spLocks noGrp="1"/>
          </p:cNvSpPr>
          <p:nvPr>
            <p:ph type="sldNum" sz="quarter" idx="12"/>
          </p:nvPr>
        </p:nvSpPr>
        <p:spPr/>
        <p:txBody>
          <a:bodyPr/>
          <a:lstStyle/>
          <a:p>
            <a:fld id="{4FAB73BC-B049-4115-A692-8D63A059BFB8}" type="slidenum">
              <a:rPr lang="en-US" dirty="0"/>
              <a:pPr/>
              <a:t>17</a:t>
            </a:fld>
            <a:endParaRPr lang="en-US" dirty="0"/>
          </a:p>
        </p:txBody>
      </p:sp>
    </p:spTree>
    <p:extLst>
      <p:ext uri="{BB962C8B-B14F-4D97-AF65-F5344CB8AC3E}">
        <p14:creationId xmlns:p14="http://schemas.microsoft.com/office/powerpoint/2010/main" val="15355649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101" name="Rectangle 2100">
            <a:extLst>
              <a:ext uri="{FF2B5EF4-FFF2-40B4-BE49-F238E27FC236}">
                <a16:creationId xmlns:a16="http://schemas.microsoft.com/office/drawing/2014/main" id="{B77F478D-A773-43B4-80DF-A229B5A0F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3">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103" name="Rectangle 2102">
            <a:extLst>
              <a:ext uri="{FF2B5EF4-FFF2-40B4-BE49-F238E27FC236}">
                <a16:creationId xmlns:a16="http://schemas.microsoft.com/office/drawing/2014/main" id="{F34668B3-D82D-4011-810E-1D47D3FC0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105" name="Rectangle 2104">
            <a:extLst>
              <a:ext uri="{FF2B5EF4-FFF2-40B4-BE49-F238E27FC236}">
                <a16:creationId xmlns:a16="http://schemas.microsoft.com/office/drawing/2014/main" id="{CF756813-AFA6-4588-BE17-2C5032F07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solidFill>
            <a:schemeClr val="bg2"/>
          </a:solidFill>
          <a:ln w="9525" cap="sq" cmpd="sng" algn="ctr">
            <a:noFill/>
            <a:prstDash val="solid"/>
            <a:miter lim="800000"/>
          </a:ln>
          <a:effectLst/>
        </p:spPr>
      </p:sp>
      <p:sp>
        <p:nvSpPr>
          <p:cNvPr id="2107" name="Rectangle 2106">
            <a:extLst>
              <a:ext uri="{FF2B5EF4-FFF2-40B4-BE49-F238E27FC236}">
                <a16:creationId xmlns:a16="http://schemas.microsoft.com/office/drawing/2014/main" id="{BE1F3C65-2218-406A-8F6B-425015920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2109" name="Group 2108">
            <a:extLst>
              <a:ext uri="{FF2B5EF4-FFF2-40B4-BE49-F238E27FC236}">
                <a16:creationId xmlns:a16="http://schemas.microsoft.com/office/drawing/2014/main" id="{FEADC416-2CB9-42D8-B647-6B83826E2B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2110" name="Straight Connector 2109">
              <a:extLst>
                <a:ext uri="{FF2B5EF4-FFF2-40B4-BE49-F238E27FC236}">
                  <a16:creationId xmlns:a16="http://schemas.microsoft.com/office/drawing/2014/main" id="{E3244EEC-028E-41B0-918C-0041853573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11" name="Straight Connector 2110">
              <a:extLst>
                <a:ext uri="{FF2B5EF4-FFF2-40B4-BE49-F238E27FC236}">
                  <a16:creationId xmlns:a16="http://schemas.microsoft.com/office/drawing/2014/main" id="{808BE727-A9F7-4F6A-AB25-6100EC5817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12" name="Straight Connector 2111">
              <a:extLst>
                <a:ext uri="{FF2B5EF4-FFF2-40B4-BE49-F238E27FC236}">
                  <a16:creationId xmlns:a16="http://schemas.microsoft.com/office/drawing/2014/main" id="{05DB03F5-6EDF-4104-A2F1-4C7F5AA1F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14" name="Rectangle 2113">
            <a:extLst>
              <a:ext uri="{FF2B5EF4-FFF2-40B4-BE49-F238E27FC236}">
                <a16:creationId xmlns:a16="http://schemas.microsoft.com/office/drawing/2014/main" id="{26318998-C19E-4594-9FB4-193BC2661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sp>
      <p:sp>
        <p:nvSpPr>
          <p:cNvPr id="2116" name="Rectangle 2115">
            <a:extLst>
              <a:ext uri="{FF2B5EF4-FFF2-40B4-BE49-F238E27FC236}">
                <a16:creationId xmlns:a16="http://schemas.microsoft.com/office/drawing/2014/main" id="{234D2EEE-E18B-47B9-90F1-2BA9D8D1A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782" y="620772"/>
            <a:ext cx="10952424" cy="5616458"/>
          </a:xfrm>
          <a:prstGeom prst="rect">
            <a:avLst/>
          </a:prstGeom>
          <a:solidFill>
            <a:schemeClr val="bg2"/>
          </a:solidFill>
          <a:ln w="6350" cap="sq" cmpd="sng" algn="ctr">
            <a:noFill/>
            <a:prstDash val="solid"/>
            <a:miter lim="800000"/>
          </a:ln>
          <a:effectLst/>
        </p:spPr>
      </p:sp>
      <p:sp>
        <p:nvSpPr>
          <p:cNvPr id="2" name="TextBox 1">
            <a:extLst>
              <a:ext uri="{FF2B5EF4-FFF2-40B4-BE49-F238E27FC236}">
                <a16:creationId xmlns:a16="http://schemas.microsoft.com/office/drawing/2014/main" id="{B2710695-E661-E515-F621-5CC8F527E389}"/>
              </a:ext>
            </a:extLst>
          </p:cNvPr>
          <p:cNvSpPr txBox="1"/>
          <p:nvPr/>
        </p:nvSpPr>
        <p:spPr>
          <a:xfrm>
            <a:off x="1136849" y="1348844"/>
            <a:ext cx="5716338" cy="3042706"/>
          </a:xfrm>
          <a:prstGeom prst="rect">
            <a:avLst/>
          </a:prstGeom>
        </p:spPr>
        <p:txBody>
          <a:bodyPr vert="horz" lIns="91440" tIns="45720" rIns="91440" bIns="45720" rtlCol="0" anchor="ctr">
            <a:normAutofit lnSpcReduction="10000"/>
          </a:bodyPr>
          <a:lstStyle/>
          <a:p>
            <a:pPr algn="ctr" defTabSz="914400">
              <a:lnSpc>
                <a:spcPct val="83000"/>
              </a:lnSpc>
              <a:spcBef>
                <a:spcPct val="0"/>
              </a:spcBef>
              <a:spcAft>
                <a:spcPts val="600"/>
              </a:spcAft>
            </a:pPr>
            <a:endParaRPr lang="en-US" sz="6000" cap="all" spc="-100" dirty="0">
              <a:effectLst>
                <a:outerShdw blurRad="38100" dist="12700" dir="2700000" algn="tl" rotWithShape="0">
                  <a:prstClr val="black">
                    <a:alpha val="40000"/>
                  </a:prstClr>
                </a:outerShdw>
              </a:effectLst>
              <a:latin typeface="+mj-lt"/>
            </a:endParaRPr>
          </a:p>
          <a:p>
            <a:pPr algn="ctr" defTabSz="914400">
              <a:lnSpc>
                <a:spcPct val="83000"/>
              </a:lnSpc>
              <a:spcBef>
                <a:spcPct val="0"/>
              </a:spcBef>
              <a:spcAft>
                <a:spcPts val="600"/>
              </a:spcAft>
            </a:pPr>
            <a:r>
              <a:rPr lang="en-US" sz="6000" cap="all" spc="-100" dirty="0">
                <a:effectLst>
                  <a:outerShdw blurRad="38100" dist="12700" dir="2700000" algn="tl" rotWithShape="0">
                    <a:prstClr val="black">
                      <a:alpha val="40000"/>
                    </a:prstClr>
                  </a:outerShdw>
                </a:effectLst>
                <a:latin typeface="+mj-lt"/>
              </a:rPr>
              <a:t>WELL-BEING</a:t>
            </a:r>
          </a:p>
          <a:p>
            <a:pPr algn="ctr" defTabSz="914400">
              <a:lnSpc>
                <a:spcPct val="83000"/>
              </a:lnSpc>
              <a:spcBef>
                <a:spcPct val="0"/>
              </a:spcBef>
              <a:spcAft>
                <a:spcPts val="600"/>
              </a:spcAft>
            </a:pPr>
            <a:r>
              <a:rPr lang="en-US" sz="6000" cap="all" spc="-100" dirty="0">
                <a:effectLst>
                  <a:outerShdw blurRad="38100" dist="12700" dir="2700000" algn="tl" rotWithShape="0">
                    <a:prstClr val="black">
                      <a:alpha val="40000"/>
                    </a:prstClr>
                  </a:outerShdw>
                </a:effectLst>
                <a:latin typeface="+mj-lt"/>
              </a:rPr>
              <a:t>Economics Framework</a:t>
            </a:r>
          </a:p>
        </p:txBody>
      </p:sp>
      <p:sp>
        <p:nvSpPr>
          <p:cNvPr id="2118" name="Rectangle 2117">
            <a:extLst>
              <a:ext uri="{FF2B5EF4-FFF2-40B4-BE49-F238E27FC236}">
                <a16:creationId xmlns:a16="http://schemas.microsoft.com/office/drawing/2014/main" id="{6F18E515-60E5-43F8-A05E-92AE00EBC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a:effectLst>
            <a:outerShdw blurRad="38100" dist="635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cxnSp>
        <p:nvCxnSpPr>
          <p:cNvPr id="2120" name="Straight Connector 2119">
            <a:extLst>
              <a:ext uri="{FF2B5EF4-FFF2-40B4-BE49-F238E27FC236}">
                <a16:creationId xmlns:a16="http://schemas.microsoft.com/office/drawing/2014/main" id="{729DCB65-8532-4281-AAE2-A65DD7F3E3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122" name="Straight Connector 2121">
            <a:extLst>
              <a:ext uri="{FF2B5EF4-FFF2-40B4-BE49-F238E27FC236}">
                <a16:creationId xmlns:a16="http://schemas.microsoft.com/office/drawing/2014/main" id="{4C79C354-91BA-494C-BC93-779E73C420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124" name="Straight Connector 2123">
            <a:extLst>
              <a:ext uri="{FF2B5EF4-FFF2-40B4-BE49-F238E27FC236}">
                <a16:creationId xmlns:a16="http://schemas.microsoft.com/office/drawing/2014/main" id="{6FF5F9B5-9D53-48DF-AE33-00386EC545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1028" name="Picture 4" descr="The Wellbeing Economics Framework | SpringerLink">
            <a:extLst>
              <a:ext uri="{FF2B5EF4-FFF2-40B4-BE49-F238E27FC236}">
                <a16:creationId xmlns:a16="http://schemas.microsoft.com/office/drawing/2014/main" id="{BEAE1DF0-10CC-FAD2-C4D0-A5ED44EF710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703210" y="1682885"/>
            <a:ext cx="4276447" cy="273507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07CD148-2204-97C8-71BD-8D43F863AF30}"/>
              </a:ext>
            </a:extLst>
          </p:cNvPr>
          <p:cNvSpPr txBox="1"/>
          <p:nvPr/>
        </p:nvSpPr>
        <p:spPr>
          <a:xfrm>
            <a:off x="1066800" y="642594"/>
            <a:ext cx="10058400" cy="137160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endParaRPr lang="en-US" sz="4800" dirty="0">
              <a:latin typeface="+mj-lt"/>
            </a:endParaRPr>
          </a:p>
        </p:txBody>
      </p:sp>
      <p:sp>
        <p:nvSpPr>
          <p:cNvPr id="3" name="Slide Number Placeholder 2">
            <a:extLst>
              <a:ext uri="{FF2B5EF4-FFF2-40B4-BE49-F238E27FC236}">
                <a16:creationId xmlns:a16="http://schemas.microsoft.com/office/drawing/2014/main" id="{6DF6DF6E-98FA-86D6-7C2C-F1C54557F7FF}"/>
              </a:ext>
            </a:extLst>
          </p:cNvPr>
          <p:cNvSpPr>
            <a:spLocks noGrp="1"/>
          </p:cNvSpPr>
          <p:nvPr>
            <p:ph type="sldNum" sz="quarter" idx="12"/>
          </p:nvPr>
        </p:nvSpPr>
        <p:spPr/>
        <p:txBody>
          <a:bodyPr/>
          <a:lstStyle/>
          <a:p>
            <a:fld id="{4FAB73BC-B049-4115-A692-8D63A059BFB8}" type="slidenum">
              <a:rPr lang="en-US" dirty="0"/>
              <a:pPr/>
              <a:t>18</a:t>
            </a:fld>
            <a:endParaRPr lang="en-US" dirty="0"/>
          </a:p>
        </p:txBody>
      </p:sp>
    </p:spTree>
    <p:extLst>
      <p:ext uri="{BB962C8B-B14F-4D97-AF65-F5344CB8AC3E}">
        <p14:creationId xmlns:p14="http://schemas.microsoft.com/office/powerpoint/2010/main" val="1048003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058" name="Rectangle 2054">
            <a:extLst>
              <a:ext uri="{FF2B5EF4-FFF2-40B4-BE49-F238E27FC236}">
                <a16:creationId xmlns:a16="http://schemas.microsoft.com/office/drawing/2014/main" id="{861A0104-BF6E-465D-B05F-F41F69B36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057" name="Rectangle 2056">
            <a:extLst>
              <a:ext uri="{FF2B5EF4-FFF2-40B4-BE49-F238E27FC236}">
                <a16:creationId xmlns:a16="http://schemas.microsoft.com/office/drawing/2014/main" id="{03B901C5-8FDC-42CF-AE02-104ECD0C2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EAFE9965-E952-D738-E9D8-C7CAE5F5C3CE}"/>
              </a:ext>
            </a:extLst>
          </p:cNvPr>
          <p:cNvSpPr>
            <a:spLocks noGrp="1"/>
          </p:cNvSpPr>
          <p:nvPr>
            <p:ph type="title"/>
          </p:nvPr>
        </p:nvSpPr>
        <p:spPr>
          <a:xfrm>
            <a:off x="6314384" y="642594"/>
            <a:ext cx="4810815" cy="1371600"/>
          </a:xfrm>
        </p:spPr>
        <p:txBody>
          <a:bodyPr vert="horz" lIns="91440" tIns="45720" rIns="91440" bIns="45720" rtlCol="0" anchor="ctr">
            <a:normAutofit/>
          </a:bodyPr>
          <a:lstStyle/>
          <a:p>
            <a:r>
              <a:rPr lang="en-US" sz="3000" dirty="0"/>
              <a:t>Capital in Wellbeing </a:t>
            </a:r>
            <a:br>
              <a:rPr lang="en-US" sz="3000" dirty="0"/>
            </a:br>
            <a:r>
              <a:rPr lang="en-US" sz="3000" dirty="0"/>
              <a:t>Economics Framework</a:t>
            </a:r>
          </a:p>
        </p:txBody>
      </p:sp>
      <p:sp>
        <p:nvSpPr>
          <p:cNvPr id="2059" name="Rectangle 2058">
            <a:extLst>
              <a:ext uri="{FF2B5EF4-FFF2-40B4-BE49-F238E27FC236}">
                <a16:creationId xmlns:a16="http://schemas.microsoft.com/office/drawing/2014/main" id="{2A4D183E-A455-400F-B558-5EF3C42F6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sp>
      <p:sp>
        <p:nvSpPr>
          <p:cNvPr id="2061" name="Rectangle 2060">
            <a:extLst>
              <a:ext uri="{FF2B5EF4-FFF2-40B4-BE49-F238E27FC236}">
                <a16:creationId xmlns:a16="http://schemas.microsoft.com/office/drawing/2014/main" id="{46EC6A0A-8EDD-4CAD-8301-B0613EFB6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sp>
      <p:pic>
        <p:nvPicPr>
          <p:cNvPr id="2050" name="Picture 2" descr="Book cover">
            <a:extLst>
              <a:ext uri="{FF2B5EF4-FFF2-40B4-BE49-F238E27FC236}">
                <a16:creationId xmlns:a16="http://schemas.microsoft.com/office/drawing/2014/main" id="{A22A4B9A-6399-1E5B-73C4-62E30BA855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994" r="2" b="18361"/>
          <a:stretch/>
        </p:blipFill>
        <p:spPr bwMode="auto">
          <a:xfrm>
            <a:off x="1304515" y="1328394"/>
            <a:ext cx="4188221" cy="422741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2B7DD01-568E-F7AB-8BBA-6EAAB281C18B}"/>
              </a:ext>
            </a:extLst>
          </p:cNvPr>
          <p:cNvSpPr txBox="1"/>
          <p:nvPr/>
        </p:nvSpPr>
        <p:spPr>
          <a:xfrm>
            <a:off x="1333851" y="4605556"/>
            <a:ext cx="2457974" cy="723275"/>
          </a:xfrm>
          <a:prstGeom prst="rect">
            <a:avLst/>
          </a:prstGeom>
          <a:noFill/>
        </p:spPr>
        <p:txBody>
          <a:bodyPr wrap="square" rtlCol="0">
            <a:spAutoFit/>
          </a:bodyPr>
          <a:lstStyle/>
          <a:p>
            <a:pPr algn="ctr">
              <a:spcAft>
                <a:spcPts val="600"/>
              </a:spcAft>
            </a:pPr>
            <a:endParaRPr lang="en-GB" dirty="0">
              <a:latin typeface="Arial" panose="020B0604020202020204" pitchFamily="34" charset="0"/>
              <a:cs typeface="Arial" panose="020B0604020202020204" pitchFamily="34" charset="0"/>
            </a:endParaRPr>
          </a:p>
          <a:p>
            <a:pPr algn="ctr">
              <a:spcAft>
                <a:spcPts val="600"/>
              </a:spcAft>
            </a:pPr>
            <a:endParaRPr lang="en-GB" dirty="0">
              <a:latin typeface="Arial" panose="020B0604020202020204" pitchFamily="34" charset="0"/>
              <a:cs typeface="Arial" panose="020B0604020202020204" pitchFamily="34" charset="0"/>
            </a:endParaRPr>
          </a:p>
        </p:txBody>
      </p:sp>
      <p:graphicFrame>
        <p:nvGraphicFramePr>
          <p:cNvPr id="13" name="TextBox 6">
            <a:extLst>
              <a:ext uri="{FF2B5EF4-FFF2-40B4-BE49-F238E27FC236}">
                <a16:creationId xmlns:a16="http://schemas.microsoft.com/office/drawing/2014/main" id="{D475DBD7-340E-F583-C44A-CFA448D88923}"/>
              </a:ext>
            </a:extLst>
          </p:cNvPr>
          <p:cNvGraphicFramePr/>
          <p:nvPr>
            <p:extLst>
              <p:ext uri="{D42A27DB-BD31-4B8C-83A1-F6EECF244321}">
                <p14:modId xmlns:p14="http://schemas.microsoft.com/office/powerpoint/2010/main" val="3801631995"/>
              </p:ext>
            </p:extLst>
          </p:nvPr>
        </p:nvGraphicFramePr>
        <p:xfrm>
          <a:off x="6314384" y="2103120"/>
          <a:ext cx="4810816" cy="3931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130" name="Slide Number Placeholder 2129">
            <a:extLst>
              <a:ext uri="{FF2B5EF4-FFF2-40B4-BE49-F238E27FC236}">
                <a16:creationId xmlns:a16="http://schemas.microsoft.com/office/drawing/2014/main" id="{C906CFB9-C57A-80F8-144A-136F79702F38}"/>
              </a:ext>
            </a:extLst>
          </p:cNvPr>
          <p:cNvSpPr>
            <a:spLocks noGrp="1"/>
          </p:cNvSpPr>
          <p:nvPr>
            <p:ph type="sldNum" sz="quarter" idx="12"/>
          </p:nvPr>
        </p:nvSpPr>
        <p:spPr/>
        <p:txBody>
          <a:bodyPr/>
          <a:lstStyle/>
          <a:p>
            <a:fld id="{4FAB73BC-B049-4115-A692-8D63A059BFB8}" type="slidenum">
              <a:rPr lang="en-US" dirty="0"/>
              <a:pPr/>
              <a:t>19</a:t>
            </a:fld>
            <a:endParaRPr lang="en-US" dirty="0"/>
          </a:p>
        </p:txBody>
      </p:sp>
    </p:spTree>
    <p:extLst>
      <p:ext uri="{BB962C8B-B14F-4D97-AF65-F5344CB8AC3E}">
        <p14:creationId xmlns:p14="http://schemas.microsoft.com/office/powerpoint/2010/main" val="18732628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5" name="Rectangle 9">
            <a:extLst>
              <a:ext uri="{FF2B5EF4-FFF2-40B4-BE49-F238E27FC236}">
                <a16:creationId xmlns:a16="http://schemas.microsoft.com/office/drawing/2014/main" id="{B77F478D-A773-43B4-80DF-A229B5A0F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3">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36" name="Rectangle 11">
            <a:extLst>
              <a:ext uri="{FF2B5EF4-FFF2-40B4-BE49-F238E27FC236}">
                <a16:creationId xmlns:a16="http://schemas.microsoft.com/office/drawing/2014/main" id="{F34668B3-D82D-4011-810E-1D47D3FC0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37" name="Rectangle 13">
            <a:extLst>
              <a:ext uri="{FF2B5EF4-FFF2-40B4-BE49-F238E27FC236}">
                <a16:creationId xmlns:a16="http://schemas.microsoft.com/office/drawing/2014/main" id="{CF756813-AFA6-4588-BE17-2C5032F07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8" name="Rectangle 15">
            <a:extLst>
              <a:ext uri="{FF2B5EF4-FFF2-40B4-BE49-F238E27FC236}">
                <a16:creationId xmlns:a16="http://schemas.microsoft.com/office/drawing/2014/main" id="{BE1F3C65-2218-406A-8F6B-425015920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FEADC416-2CB9-42D8-B647-6B83826E2B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9" name="Straight Connector 18">
              <a:extLst>
                <a:ext uri="{FF2B5EF4-FFF2-40B4-BE49-F238E27FC236}">
                  <a16:creationId xmlns:a16="http://schemas.microsoft.com/office/drawing/2014/main" id="{E3244EEC-028E-41B0-918C-0041853573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08BE727-A9F7-4F6A-AB25-6100EC5817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DB03F5-6EDF-4104-A2F1-4C7F5AA1F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9" name="Rectangle 22">
            <a:extLst>
              <a:ext uri="{FF2B5EF4-FFF2-40B4-BE49-F238E27FC236}">
                <a16:creationId xmlns:a16="http://schemas.microsoft.com/office/drawing/2014/main" id="{86265412-C498-4909-9726-B53E6877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sp>
      <p:sp>
        <p:nvSpPr>
          <p:cNvPr id="40" name="Rectangle 24">
            <a:extLst>
              <a:ext uri="{FF2B5EF4-FFF2-40B4-BE49-F238E27FC236}">
                <a16:creationId xmlns:a16="http://schemas.microsoft.com/office/drawing/2014/main" id="{EC05A477-974A-44E2-BF78-9CE2CEFDD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4E8C6C2D-E894-3445-4AF7-C12C84B2FF86}"/>
              </a:ext>
            </a:extLst>
          </p:cNvPr>
          <p:cNvSpPr>
            <a:spLocks noGrp="1"/>
          </p:cNvSpPr>
          <p:nvPr>
            <p:ph type="title"/>
          </p:nvPr>
        </p:nvSpPr>
        <p:spPr>
          <a:xfrm>
            <a:off x="5353249" y="1348844"/>
            <a:ext cx="5716338" cy="3042706"/>
          </a:xfrm>
        </p:spPr>
        <p:txBody>
          <a:bodyPr vert="horz" lIns="91440" tIns="45720" rIns="91440" bIns="45720" rtlCol="0" anchor="ctr">
            <a:normAutofit fontScale="90000"/>
          </a:bodyPr>
          <a:lstStyle/>
          <a:p>
            <a:pPr algn="ctr">
              <a:lnSpc>
                <a:spcPct val="83000"/>
              </a:lnSpc>
            </a:pPr>
            <a:br>
              <a:rPr lang="en-US" sz="4700" cap="all" spc="-100" dirty="0">
                <a:effectLst>
                  <a:outerShdw blurRad="38100" dist="12700" dir="2700000" algn="tl" rotWithShape="0">
                    <a:prstClr val="black">
                      <a:alpha val="40000"/>
                    </a:prstClr>
                  </a:outerShdw>
                </a:effectLst>
              </a:rPr>
            </a:br>
            <a:br>
              <a:rPr lang="en-US" sz="4700" cap="all" spc="-100" dirty="0">
                <a:effectLst>
                  <a:outerShdw blurRad="38100" dist="12700" dir="2700000" algn="tl" rotWithShape="0">
                    <a:prstClr val="black">
                      <a:alpha val="40000"/>
                    </a:prstClr>
                  </a:outerShdw>
                </a:effectLst>
              </a:rPr>
            </a:br>
            <a:r>
              <a:rPr lang="en-US" sz="4700" cap="all" spc="-100" dirty="0">
                <a:effectLst>
                  <a:outerShdw blurRad="38100" dist="12700" dir="2700000" algn="tl" rotWithShape="0">
                    <a:prstClr val="black">
                      <a:alpha val="40000"/>
                    </a:prstClr>
                  </a:outerShdw>
                </a:effectLst>
              </a:rPr>
              <a:t>Bronfenbrenner </a:t>
            </a:r>
            <a:br>
              <a:rPr lang="en-US" sz="4700" cap="all" spc="-100" dirty="0">
                <a:effectLst>
                  <a:outerShdw blurRad="38100" dist="12700" dir="2700000" algn="tl" rotWithShape="0">
                    <a:prstClr val="black">
                      <a:alpha val="40000"/>
                    </a:prstClr>
                  </a:outerShdw>
                </a:effectLst>
              </a:rPr>
            </a:br>
            <a:r>
              <a:rPr lang="en-US" sz="4700" cap="all" spc="-100" dirty="0">
                <a:effectLst>
                  <a:outerShdw blurRad="38100" dist="12700" dir="2700000" algn="tl" rotWithShape="0">
                    <a:prstClr val="black">
                      <a:alpha val="40000"/>
                    </a:prstClr>
                  </a:outerShdw>
                </a:effectLst>
              </a:rPr>
              <a:t>‘Ecological System Theory’ (EST)</a:t>
            </a:r>
          </a:p>
        </p:txBody>
      </p:sp>
      <p:sp>
        <p:nvSpPr>
          <p:cNvPr id="41" name="Rectangle 26">
            <a:extLst>
              <a:ext uri="{FF2B5EF4-FFF2-40B4-BE49-F238E27FC236}">
                <a16:creationId xmlns:a16="http://schemas.microsoft.com/office/drawing/2014/main" id="{FC0B3AAD-FDAF-45B0-A2CE-CD9AEC0AAB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a:effectLst>
            <a:outerShdw blurRad="38100" dist="635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cxnSp>
        <p:nvCxnSpPr>
          <p:cNvPr id="42" name="Straight Connector 28">
            <a:extLst>
              <a:ext uri="{FF2B5EF4-FFF2-40B4-BE49-F238E27FC236}">
                <a16:creationId xmlns:a16="http://schemas.microsoft.com/office/drawing/2014/main" id="{939C7C8F-F71C-4C73-9A9C-3A13ECB72B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43" name="Straight Connector 30">
            <a:extLst>
              <a:ext uri="{FF2B5EF4-FFF2-40B4-BE49-F238E27FC236}">
                <a16:creationId xmlns:a16="http://schemas.microsoft.com/office/drawing/2014/main" id="{78D71626-AC85-4109-94D5-BD8355C266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44" name="Straight Connector 32">
            <a:extLst>
              <a:ext uri="{FF2B5EF4-FFF2-40B4-BE49-F238E27FC236}">
                <a16:creationId xmlns:a16="http://schemas.microsoft.com/office/drawing/2014/main" id="{D8AC9CB9-FD92-4FB1-A148-8E3BE440E7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16FE7A9C-BCE7-E6C0-9D03-71D05C9E59F8}"/>
              </a:ext>
            </a:extLst>
          </p:cNvPr>
          <p:cNvPicPr>
            <a:picLocks noChangeAspect="1"/>
          </p:cNvPicPr>
          <p:nvPr/>
        </p:nvPicPr>
        <p:blipFill>
          <a:blip r:embed="rId4"/>
          <a:stretch>
            <a:fillRect/>
          </a:stretch>
        </p:blipFill>
        <p:spPr>
          <a:xfrm>
            <a:off x="1241170" y="1735523"/>
            <a:ext cx="3752067" cy="3405001"/>
          </a:xfrm>
          <a:prstGeom prst="rect">
            <a:avLst/>
          </a:prstGeom>
        </p:spPr>
      </p:pic>
      <p:sp>
        <p:nvSpPr>
          <p:cNvPr id="3" name="Slide Number Placeholder 2">
            <a:extLst>
              <a:ext uri="{FF2B5EF4-FFF2-40B4-BE49-F238E27FC236}">
                <a16:creationId xmlns:a16="http://schemas.microsoft.com/office/drawing/2014/main" id="{E5F67CD4-CFB9-400F-6652-ED67B6123330}"/>
              </a:ext>
            </a:extLst>
          </p:cNvPr>
          <p:cNvSpPr>
            <a:spLocks noGrp="1"/>
          </p:cNvSpPr>
          <p:nvPr>
            <p:ph type="sldNum" sz="quarter" idx="12"/>
          </p:nvPr>
        </p:nvSpPr>
        <p:spPr/>
        <p:txBody>
          <a:bodyPr/>
          <a:lstStyle/>
          <a:p>
            <a:fld id="{4FAB73BC-B049-4115-A692-8D63A059BFB8}" type="slidenum">
              <a:rPr lang="en-US" dirty="0"/>
              <a:pPr/>
              <a:t>20</a:t>
            </a:fld>
            <a:endParaRPr lang="en-US" dirty="0"/>
          </a:p>
        </p:txBody>
      </p:sp>
    </p:spTree>
    <p:extLst>
      <p:ext uri="{BB962C8B-B14F-4D97-AF65-F5344CB8AC3E}">
        <p14:creationId xmlns:p14="http://schemas.microsoft.com/office/powerpoint/2010/main" val="3307544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108" name="Rectangle 2107">
            <a:extLst>
              <a:ext uri="{FF2B5EF4-FFF2-40B4-BE49-F238E27FC236}">
                <a16:creationId xmlns:a16="http://schemas.microsoft.com/office/drawing/2014/main" id="{4728AED4-7DD1-48CA-A953-55D508B38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110" name="Rectangle 2109">
            <a:extLst>
              <a:ext uri="{FF2B5EF4-FFF2-40B4-BE49-F238E27FC236}">
                <a16:creationId xmlns:a16="http://schemas.microsoft.com/office/drawing/2014/main" id="{08476170-DDA6-47A5-BA2F-154B0B53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2112" name="Rectangle 2111">
            <a:extLst>
              <a:ext uri="{FF2B5EF4-FFF2-40B4-BE49-F238E27FC236}">
                <a16:creationId xmlns:a16="http://schemas.microsoft.com/office/drawing/2014/main" id="{7819D1EE-E10B-4111-B975-988A30242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4" name="Rectangle 2113">
            <a:extLst>
              <a:ext uri="{FF2B5EF4-FFF2-40B4-BE49-F238E27FC236}">
                <a16:creationId xmlns:a16="http://schemas.microsoft.com/office/drawing/2014/main" id="{460BD52D-9135-4096-B6DF-8F57417F4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9558" y="237744"/>
            <a:ext cx="6697746"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116" name="Rectangle 2115">
            <a:extLst>
              <a:ext uri="{FF2B5EF4-FFF2-40B4-BE49-F238E27FC236}">
                <a16:creationId xmlns:a16="http://schemas.microsoft.com/office/drawing/2014/main" id="{A9060299-3DAF-48FE-A44D-8F918BECF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9996" y="374904"/>
            <a:ext cx="6416871" cy="6108192"/>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BE13CFD5-0E51-D0AC-5968-8DC15795E9EC}"/>
              </a:ext>
            </a:extLst>
          </p:cNvPr>
          <p:cNvSpPr>
            <a:spLocks noGrp="1"/>
          </p:cNvSpPr>
          <p:nvPr>
            <p:ph type="title"/>
          </p:nvPr>
        </p:nvSpPr>
        <p:spPr>
          <a:xfrm>
            <a:off x="5867874" y="892120"/>
            <a:ext cx="5447250" cy="1645920"/>
          </a:xfrm>
        </p:spPr>
        <p:txBody>
          <a:bodyPr vert="horz" lIns="91440" tIns="45720" rIns="91440" bIns="45720" rtlCol="0" anchor="ctr">
            <a:normAutofit/>
          </a:bodyPr>
          <a:lstStyle/>
          <a:p>
            <a:r>
              <a:rPr lang="en-US"/>
              <a:t>Case Study</a:t>
            </a:r>
          </a:p>
        </p:txBody>
      </p:sp>
      <p:sp>
        <p:nvSpPr>
          <p:cNvPr id="2126" name="Rectangle 2117">
            <a:extLst>
              <a:ext uri="{FF2B5EF4-FFF2-40B4-BE49-F238E27FC236}">
                <a16:creationId xmlns:a16="http://schemas.microsoft.com/office/drawing/2014/main" id="{3727D91E-DC9D-4C98-856B-4D7D461D3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126" y="643464"/>
            <a:ext cx="3969458" cy="5571072"/>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sp>
      <p:pic>
        <p:nvPicPr>
          <p:cNvPr id="1028" name="Picture 4" descr="Advantages and disadvantages of co-education | Academia">
            <a:extLst>
              <a:ext uri="{FF2B5EF4-FFF2-40B4-BE49-F238E27FC236}">
                <a16:creationId xmlns:a16="http://schemas.microsoft.com/office/drawing/2014/main" id="{5C05490C-81D6-F02D-9B01-8E6CDCD24D1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20198" y="919326"/>
            <a:ext cx="3639312" cy="24292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os and Cons of Single Gender Schools - Metro Parent">
            <a:extLst>
              <a:ext uri="{FF2B5EF4-FFF2-40B4-BE49-F238E27FC236}">
                <a16:creationId xmlns:a16="http://schemas.microsoft.com/office/drawing/2014/main" id="{6A032872-D4A2-0032-111B-F2A765A8DF8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0198" y="3509431"/>
            <a:ext cx="3639312" cy="217448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7515CC8-482B-9523-9ABE-654D4C0AD44E}"/>
              </a:ext>
            </a:extLst>
          </p:cNvPr>
          <p:cNvSpPr txBox="1"/>
          <p:nvPr/>
        </p:nvSpPr>
        <p:spPr>
          <a:xfrm>
            <a:off x="5867873" y="2208179"/>
            <a:ext cx="5447251" cy="3762853"/>
          </a:xfrm>
          <a:prstGeom prst="rect">
            <a:avLst/>
          </a:prstGeom>
        </p:spPr>
        <p:txBody>
          <a:bodyPr vert="horz" lIns="91440" tIns="45720" rIns="91440" bIns="45720" rtlCol="0">
            <a:noAutofit/>
          </a:bodyPr>
          <a:lstStyle/>
          <a:p>
            <a:pPr defTabSz="914400">
              <a:spcAft>
                <a:spcPts val="600"/>
              </a:spcAft>
              <a:buClr>
                <a:schemeClr val="tx2">
                  <a:lumMod val="60000"/>
                  <a:lumOff val="40000"/>
                </a:schemeClr>
              </a:buClr>
            </a:pPr>
            <a:r>
              <a:rPr lang="en-US" sz="2000" dirty="0">
                <a:latin typeface="Arial" panose="020B0604020202020204" pitchFamily="34" charset="0"/>
                <a:cs typeface="Arial" panose="020B0604020202020204" pitchFamily="34" charset="0"/>
              </a:rPr>
              <a:t>Discuss the effect of cultural practices surrounding gender, and specifically the difference between a culture that favours gender-separate education and one that favours coeducational institutions. This cultural value will directly impact the potential and actual gender. How?</a:t>
            </a:r>
          </a:p>
          <a:p>
            <a:pPr indent="-182880" defTabSz="914400">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a:p>
            <a:pPr defTabSz="914400">
              <a:spcAft>
                <a:spcPts val="600"/>
              </a:spcAft>
              <a:buClr>
                <a:schemeClr val="tx2">
                  <a:lumMod val="60000"/>
                  <a:lumOff val="40000"/>
                </a:schemeClr>
              </a:buClr>
            </a:pPr>
            <a:r>
              <a:rPr lang="en-US" sz="2000" dirty="0">
                <a:latin typeface="Arial" panose="020B0604020202020204" pitchFamily="34" charset="0"/>
                <a:cs typeface="Arial" panose="020B0604020202020204" pitchFamily="34" charset="0"/>
              </a:rPr>
              <a:t>What are the potential ramifications for this cultural practice adopted by the macrosystem, the Local Authority ? </a:t>
            </a:r>
          </a:p>
        </p:txBody>
      </p:sp>
      <p:sp>
        <p:nvSpPr>
          <p:cNvPr id="2087" name="TextBox 2">
            <a:extLst>
              <a:ext uri="{FF2B5EF4-FFF2-40B4-BE49-F238E27FC236}">
                <a16:creationId xmlns:a16="http://schemas.microsoft.com/office/drawing/2014/main" id="{5A7FFA8C-4989-941D-F2EC-2E5E5A319D22}"/>
              </a:ext>
            </a:extLst>
          </p:cNvPr>
          <p:cNvSpPr txBox="1"/>
          <p:nvPr/>
        </p:nvSpPr>
        <p:spPr>
          <a:xfrm>
            <a:off x="2290194" y="2103121"/>
            <a:ext cx="6182629" cy="3433614"/>
          </a:xfrm>
          <a:prstGeom prst="rect">
            <a:avLst/>
          </a:prstGeom>
        </p:spPr>
        <p:txBody>
          <a:bodyPr vert="horz" lIns="91440" tIns="45720" rIns="91440" bIns="45720" rtlCol="0">
            <a:noAutofit/>
          </a:bodyPr>
          <a:lstStyle/>
          <a:p>
            <a:pPr marL="285750" indent="-182880" defTabSz="914400">
              <a:spcAft>
                <a:spcPts val="600"/>
              </a:spcAft>
              <a:buClr>
                <a:schemeClr val="tx2">
                  <a:lumMod val="60000"/>
                  <a:lumOff val="40000"/>
                </a:schemeClr>
              </a:buClr>
              <a:buFont typeface="Arial" pitchFamily="34" charset="0"/>
              <a:buChar char="•"/>
            </a:pPr>
            <a:endParaRPr lang="en-US"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92E829-BA96-D0EF-AE25-DFC2DC3F1CCF}"/>
              </a:ext>
            </a:extLst>
          </p:cNvPr>
          <p:cNvSpPr txBox="1"/>
          <p:nvPr/>
        </p:nvSpPr>
        <p:spPr>
          <a:xfrm>
            <a:off x="2200413" y="2270574"/>
            <a:ext cx="10202411" cy="723275"/>
          </a:xfrm>
          <a:prstGeom prst="rect">
            <a:avLst/>
          </a:prstGeom>
          <a:noFill/>
        </p:spPr>
        <p:txBody>
          <a:bodyPr wrap="square" rtlCol="0">
            <a:spAutoFit/>
          </a:bodyPr>
          <a:lstStyle/>
          <a:p>
            <a:pPr>
              <a:spcAft>
                <a:spcPts val="600"/>
              </a:spcAft>
            </a:pPr>
            <a:r>
              <a:rPr lang="en-GB"/>
              <a:t> </a:t>
            </a:r>
          </a:p>
          <a:p>
            <a:pPr>
              <a:spcAft>
                <a:spcPts val="600"/>
              </a:spcAft>
            </a:pPr>
            <a:endParaRPr lang="en-GB"/>
          </a:p>
        </p:txBody>
      </p:sp>
      <p:sp>
        <p:nvSpPr>
          <p:cNvPr id="4" name="Slide Number Placeholder 3">
            <a:extLst>
              <a:ext uri="{FF2B5EF4-FFF2-40B4-BE49-F238E27FC236}">
                <a16:creationId xmlns:a16="http://schemas.microsoft.com/office/drawing/2014/main" id="{5A47C56A-9915-0DF2-E595-5620016891ED}"/>
              </a:ext>
            </a:extLst>
          </p:cNvPr>
          <p:cNvSpPr>
            <a:spLocks noGrp="1"/>
          </p:cNvSpPr>
          <p:nvPr>
            <p:ph type="sldNum" sz="quarter" idx="12"/>
          </p:nvPr>
        </p:nvSpPr>
        <p:spPr/>
        <p:txBody>
          <a:bodyPr/>
          <a:lstStyle/>
          <a:p>
            <a:fld id="{4FAB73BC-B049-4115-A692-8D63A059BFB8}" type="slidenum">
              <a:rPr lang="en-US" dirty="0"/>
              <a:pPr/>
              <a:t>21</a:t>
            </a:fld>
            <a:endParaRPr lang="en-US"/>
          </a:p>
        </p:txBody>
      </p:sp>
    </p:spTree>
    <p:extLst>
      <p:ext uri="{BB962C8B-B14F-4D97-AF65-F5344CB8AC3E}">
        <p14:creationId xmlns:p14="http://schemas.microsoft.com/office/powerpoint/2010/main" val="21838290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49138-5A59-FA80-64C7-22203DD87401}"/>
              </a:ext>
            </a:extLst>
          </p:cNvPr>
          <p:cNvSpPr>
            <a:spLocks noGrp="1"/>
          </p:cNvSpPr>
          <p:nvPr>
            <p:ph type="title"/>
          </p:nvPr>
        </p:nvSpPr>
        <p:spPr>
          <a:xfrm>
            <a:off x="620785" y="642594"/>
            <a:ext cx="10712741" cy="1371600"/>
          </a:xfrm>
          <a:ln w="19050">
            <a:noFill/>
          </a:ln>
        </p:spPr>
        <p:txBody>
          <a:bodyPr>
            <a:normAutofit fontScale="90000"/>
          </a:bodyPr>
          <a:lstStyle/>
          <a:p>
            <a:pPr algn="ctr"/>
            <a:r>
              <a:rPr lang="en-GB">
                <a:latin typeface="Arial" panose="020B0604020202020204" pitchFamily="34" charset="0"/>
                <a:cs typeface="Arial" panose="020B0604020202020204" pitchFamily="34" charset="0"/>
              </a:rPr>
              <a:t>The Health and Well-being Impact of Regional Funding in Wales</a:t>
            </a:r>
            <a:endParaRPr lang="en-GB" dirty="0">
              <a:latin typeface="Arial" panose="020B0604020202020204" pitchFamily="34" charset="0"/>
              <a:cs typeface="Arial" panose="020B0604020202020204" pitchFamily="34" charset="0"/>
            </a:endParaRPr>
          </a:p>
        </p:txBody>
      </p:sp>
      <p:graphicFrame>
        <p:nvGraphicFramePr>
          <p:cNvPr id="1030" name="TextBox 4">
            <a:extLst>
              <a:ext uri="{FF2B5EF4-FFF2-40B4-BE49-F238E27FC236}">
                <a16:creationId xmlns:a16="http://schemas.microsoft.com/office/drawing/2014/main" id="{68E2615B-4DDD-2A20-B1B0-604E0AAE6D8B}"/>
              </a:ext>
            </a:extLst>
          </p:cNvPr>
          <p:cNvGraphicFramePr/>
          <p:nvPr>
            <p:extLst>
              <p:ext uri="{D42A27DB-BD31-4B8C-83A1-F6EECF244321}">
                <p14:modId xmlns:p14="http://schemas.microsoft.com/office/powerpoint/2010/main" val="295578920"/>
              </p:ext>
            </p:extLst>
          </p:nvPr>
        </p:nvGraphicFramePr>
        <p:xfrm>
          <a:off x="882242" y="2645544"/>
          <a:ext cx="6240011" cy="3229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19E8B68B-5131-F245-DC06-F48196ABEFEE}"/>
              </a:ext>
            </a:extLst>
          </p:cNvPr>
          <p:cNvPicPr>
            <a:picLocks noChangeAspect="1"/>
          </p:cNvPicPr>
          <p:nvPr/>
        </p:nvPicPr>
        <p:blipFill>
          <a:blip r:embed="rId8"/>
          <a:stretch>
            <a:fillRect/>
          </a:stretch>
        </p:blipFill>
        <p:spPr>
          <a:xfrm>
            <a:off x="7324928" y="2645544"/>
            <a:ext cx="3782134" cy="3229962"/>
          </a:xfrm>
          <a:prstGeom prst="rect">
            <a:avLst/>
          </a:prstGeom>
        </p:spPr>
      </p:pic>
      <p:sp>
        <p:nvSpPr>
          <p:cNvPr id="4" name="TextBox 3">
            <a:extLst>
              <a:ext uri="{FF2B5EF4-FFF2-40B4-BE49-F238E27FC236}">
                <a16:creationId xmlns:a16="http://schemas.microsoft.com/office/drawing/2014/main" id="{623361CD-B601-EC3F-80DA-0133BA88B9C9}"/>
              </a:ext>
            </a:extLst>
          </p:cNvPr>
          <p:cNvSpPr txBox="1"/>
          <p:nvPr/>
        </p:nvSpPr>
        <p:spPr>
          <a:xfrm>
            <a:off x="1177047" y="2645544"/>
            <a:ext cx="5739319" cy="317009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Priority Areas of Investment, Implemented Through the United Kingdom Shared Prosperity Fund, specifically designed to reduce inequalities between communities across the four nations. </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Communities and Place</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Local Business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People and Skills</a:t>
            </a:r>
          </a:p>
        </p:txBody>
      </p:sp>
      <p:sp>
        <p:nvSpPr>
          <p:cNvPr id="7" name="TextBox 6">
            <a:extLst>
              <a:ext uri="{FF2B5EF4-FFF2-40B4-BE49-F238E27FC236}">
                <a16:creationId xmlns:a16="http://schemas.microsoft.com/office/drawing/2014/main" id="{3CCE5A8D-F1D5-03DA-E02B-8EAD6963FF4E}"/>
              </a:ext>
            </a:extLst>
          </p:cNvPr>
          <p:cNvSpPr txBox="1"/>
          <p:nvPr/>
        </p:nvSpPr>
        <p:spPr>
          <a:xfrm>
            <a:off x="7324928" y="6023295"/>
            <a:ext cx="3782134" cy="276999"/>
          </a:xfrm>
          <a:prstGeom prst="rect">
            <a:avLst/>
          </a:prstGeom>
          <a:noFill/>
        </p:spPr>
        <p:txBody>
          <a:bodyPr wrap="square" rtlCol="0">
            <a:spAutoFit/>
          </a:bodyPr>
          <a:lstStyle/>
          <a:p>
            <a:pPr algn="r"/>
            <a:r>
              <a:rPr lang="en-GB" sz="1200" dirty="0">
                <a:latin typeface="Arial" panose="020B0604020202020204" pitchFamily="34" charset="0"/>
                <a:cs typeface="Arial" panose="020B0604020202020204" pitchFamily="34" charset="0"/>
              </a:rPr>
              <a:t>(Public Health Wales, NHS Trust 2021)</a:t>
            </a:r>
          </a:p>
        </p:txBody>
      </p:sp>
      <p:sp>
        <p:nvSpPr>
          <p:cNvPr id="21" name="Slide Number Placeholder 20">
            <a:extLst>
              <a:ext uri="{FF2B5EF4-FFF2-40B4-BE49-F238E27FC236}">
                <a16:creationId xmlns:a16="http://schemas.microsoft.com/office/drawing/2014/main" id="{FD152C6E-AD48-C48C-5EC6-EAE851FA041B}"/>
              </a:ext>
            </a:extLst>
          </p:cNvPr>
          <p:cNvSpPr>
            <a:spLocks noGrp="1"/>
          </p:cNvSpPr>
          <p:nvPr>
            <p:ph type="sldNum" sz="quarter" idx="12"/>
          </p:nvPr>
        </p:nvSpPr>
        <p:spPr/>
        <p:txBody>
          <a:bodyPr/>
          <a:lstStyle/>
          <a:p>
            <a:fld id="{4FAB73BC-B049-4115-A692-8D63A059BFB8}" type="slidenum">
              <a:rPr lang="en-US" dirty="0"/>
              <a:pPr/>
              <a:t>22</a:t>
            </a:fld>
            <a:endParaRPr lang="en-US"/>
          </a:p>
        </p:txBody>
      </p:sp>
    </p:spTree>
    <p:extLst>
      <p:ext uri="{BB962C8B-B14F-4D97-AF65-F5344CB8AC3E}">
        <p14:creationId xmlns:p14="http://schemas.microsoft.com/office/powerpoint/2010/main" val="21475974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C9CBB-C48C-A0F7-22B6-DB7EB57D2CD8}"/>
              </a:ext>
            </a:extLst>
          </p:cNvPr>
          <p:cNvSpPr>
            <a:spLocks noGrp="1"/>
          </p:cNvSpPr>
          <p:nvPr>
            <p:ph type="title"/>
          </p:nvPr>
        </p:nvSpPr>
        <p:spPr/>
        <p:txBody>
          <a:bodyPr>
            <a:normAutofit/>
          </a:bodyPr>
          <a:lstStyle/>
          <a:p>
            <a:pPr algn="ctr"/>
            <a:r>
              <a:rPr lang="en-GB" sz="4300" dirty="0">
                <a:latin typeface="Arial" panose="020B0604020202020204" pitchFamily="34" charset="0"/>
                <a:cs typeface="Arial" panose="020B0604020202020204" pitchFamily="34" charset="0"/>
              </a:rPr>
              <a:t>Levelling Up the United Kingdom</a:t>
            </a:r>
          </a:p>
        </p:txBody>
      </p:sp>
      <p:pic>
        <p:nvPicPr>
          <p:cNvPr id="2050" name="Picture 2" descr="Government unveils levelling up plan that will transform UK - GOV.UK">
            <a:extLst>
              <a:ext uri="{FF2B5EF4-FFF2-40B4-BE49-F238E27FC236}">
                <a16:creationId xmlns:a16="http://schemas.microsoft.com/office/drawing/2014/main" id="{58A3D120-87B9-771C-114A-FDF18AAE8E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1" y="2402732"/>
            <a:ext cx="3790426" cy="313230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900EB6E-13F3-BCE1-116C-00CDCC0C43AE}"/>
              </a:ext>
            </a:extLst>
          </p:cNvPr>
          <p:cNvSpPr txBox="1"/>
          <p:nvPr/>
        </p:nvSpPr>
        <p:spPr>
          <a:xfrm>
            <a:off x="1066800" y="5826868"/>
            <a:ext cx="4166681" cy="307777"/>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(HM Government, 2022</a:t>
            </a:r>
            <a:r>
              <a:rPr lang="en-GB" sz="1400" dirty="0">
                <a:latin typeface="Arial" panose="020B0604020202020204" pitchFamily="34" charset="0"/>
                <a:cs typeface="Arial" panose="020B0604020202020204" pitchFamily="34" charset="0"/>
              </a:rPr>
              <a:t>)</a:t>
            </a:r>
          </a:p>
        </p:txBody>
      </p:sp>
      <p:graphicFrame>
        <p:nvGraphicFramePr>
          <p:cNvPr id="2054" name="TextBox 3">
            <a:extLst>
              <a:ext uri="{FF2B5EF4-FFF2-40B4-BE49-F238E27FC236}">
                <a16:creationId xmlns:a16="http://schemas.microsoft.com/office/drawing/2014/main" id="{46593BEF-C2F6-2FD2-3E23-0EBA394AC617}"/>
              </a:ext>
            </a:extLst>
          </p:cNvPr>
          <p:cNvGraphicFramePr/>
          <p:nvPr>
            <p:extLst>
              <p:ext uri="{D42A27DB-BD31-4B8C-83A1-F6EECF244321}">
                <p14:modId xmlns:p14="http://schemas.microsoft.com/office/powerpoint/2010/main" val="3231605556"/>
              </p:ext>
            </p:extLst>
          </p:nvPr>
        </p:nvGraphicFramePr>
        <p:xfrm>
          <a:off x="5233481" y="1602297"/>
          <a:ext cx="6116824" cy="49859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150" name="Slide Number Placeholder 2149">
            <a:extLst>
              <a:ext uri="{FF2B5EF4-FFF2-40B4-BE49-F238E27FC236}">
                <a16:creationId xmlns:a16="http://schemas.microsoft.com/office/drawing/2014/main" id="{963BDF5C-5CED-541D-CCA4-B1622ED1C7EE}"/>
              </a:ext>
            </a:extLst>
          </p:cNvPr>
          <p:cNvSpPr>
            <a:spLocks noGrp="1"/>
          </p:cNvSpPr>
          <p:nvPr>
            <p:ph type="sldNum" sz="quarter" idx="12"/>
          </p:nvPr>
        </p:nvSpPr>
        <p:spPr/>
        <p:txBody>
          <a:bodyPr/>
          <a:lstStyle/>
          <a:p>
            <a:fld id="{4FAB73BC-B049-4115-A692-8D63A059BFB8}" type="slidenum">
              <a:rPr lang="en-US" dirty="0"/>
              <a:pPr/>
              <a:t>23</a:t>
            </a:fld>
            <a:endParaRPr lang="en-US"/>
          </a:p>
        </p:txBody>
      </p:sp>
    </p:spTree>
    <p:extLst>
      <p:ext uri="{BB962C8B-B14F-4D97-AF65-F5344CB8AC3E}">
        <p14:creationId xmlns:p14="http://schemas.microsoft.com/office/powerpoint/2010/main" val="32945751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758D7-46FC-2E81-A18A-F59C786EA051}"/>
              </a:ext>
            </a:extLst>
          </p:cNvPr>
          <p:cNvSpPr>
            <a:spLocks noGrp="1"/>
          </p:cNvSpPr>
          <p:nvPr>
            <p:ph type="title"/>
          </p:nvPr>
        </p:nvSpPr>
        <p:spPr/>
        <p:txBody>
          <a:bodyPr>
            <a:normAutofit/>
          </a:bodyPr>
          <a:lstStyle/>
          <a:p>
            <a:pPr algn="ctr"/>
            <a:r>
              <a:rPr lang="en-GB" sz="4300" dirty="0">
                <a:latin typeface="Arial" panose="020B0604020202020204" pitchFamily="34" charset="0"/>
                <a:cs typeface="Arial" panose="020B0604020202020204" pitchFamily="34" charset="0"/>
              </a:rPr>
              <a:t>A Recap</a:t>
            </a:r>
          </a:p>
        </p:txBody>
      </p:sp>
      <p:sp>
        <p:nvSpPr>
          <p:cNvPr id="4" name="TextBox 3">
            <a:extLst>
              <a:ext uri="{FF2B5EF4-FFF2-40B4-BE49-F238E27FC236}">
                <a16:creationId xmlns:a16="http://schemas.microsoft.com/office/drawing/2014/main" id="{B9D4DE39-8743-50D6-41F4-7DB8EBF57724}"/>
              </a:ext>
            </a:extLst>
          </p:cNvPr>
          <p:cNvSpPr txBox="1"/>
          <p:nvPr/>
        </p:nvSpPr>
        <p:spPr>
          <a:xfrm>
            <a:off x="2189527" y="2661656"/>
            <a:ext cx="6952376" cy="1354217"/>
          </a:xfrm>
          <a:prstGeom prst="rect">
            <a:avLst/>
          </a:prstGeom>
          <a:noFill/>
        </p:spPr>
        <p:txBody>
          <a:bodyPr wrap="square" lIns="91440" tIns="45720" rIns="91440" bIns="45720" anchor="t">
            <a:spAutoFit/>
          </a:bodyPr>
          <a:lstStyle/>
          <a:p>
            <a:pPr algn="ctr"/>
            <a:r>
              <a:rPr lang="en-GB" sz="1800" dirty="0">
                <a:latin typeface="Arial"/>
                <a:cs typeface="Arial"/>
              </a:rPr>
              <a:t>So</a:t>
            </a:r>
            <a:r>
              <a:rPr lang="en-GB" dirty="0">
                <a:latin typeface="Arial"/>
                <a:cs typeface="Arial"/>
              </a:rPr>
              <a:t>,</a:t>
            </a:r>
            <a:r>
              <a:rPr lang="en-GB" sz="1800" dirty="0">
                <a:latin typeface="Arial"/>
                <a:cs typeface="Arial"/>
              </a:rPr>
              <a:t> to consolidate the learning please access the interactive Quizizz App</a:t>
            </a:r>
            <a:r>
              <a:rPr lang="en-GB" dirty="0">
                <a:latin typeface="Arial"/>
                <a:cs typeface="Arial"/>
              </a:rPr>
              <a:t>.</a:t>
            </a:r>
            <a:endParaRPr lang="en-GB" sz="1800" dirty="0">
              <a:latin typeface="Arial"/>
              <a:cs typeface="Arial"/>
            </a:endParaRPr>
          </a:p>
          <a:p>
            <a:pPr algn="ct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                        Via your device       </a:t>
            </a:r>
            <a:r>
              <a:rPr lang="en-GB" sz="2800" b="1" i="0" dirty="0">
                <a:effectLst/>
                <a:latin typeface="QuickSand"/>
              </a:rPr>
              <a:t>186072</a:t>
            </a:r>
            <a:r>
              <a:rPr lang="en-GB" sz="2800" dirty="0">
                <a:latin typeface="Arial" panose="020B0604020202020204" pitchFamily="34" charset="0"/>
                <a:cs typeface="Arial" panose="020B0604020202020204" pitchFamily="34" charset="0"/>
              </a:rPr>
              <a:t> </a:t>
            </a:r>
          </a:p>
        </p:txBody>
      </p:sp>
      <p:sp>
        <p:nvSpPr>
          <p:cNvPr id="3" name="Slide Number Placeholder 2">
            <a:extLst>
              <a:ext uri="{FF2B5EF4-FFF2-40B4-BE49-F238E27FC236}">
                <a16:creationId xmlns:a16="http://schemas.microsoft.com/office/drawing/2014/main" id="{EEBDC282-B550-AA7B-02E1-8E4BD27AF7E4}"/>
              </a:ext>
            </a:extLst>
          </p:cNvPr>
          <p:cNvSpPr>
            <a:spLocks noGrp="1"/>
          </p:cNvSpPr>
          <p:nvPr>
            <p:ph type="sldNum" sz="quarter" idx="12"/>
          </p:nvPr>
        </p:nvSpPr>
        <p:spPr/>
        <p:txBody>
          <a:bodyPr/>
          <a:lstStyle/>
          <a:p>
            <a:fld id="{4FAB73BC-B049-4115-A692-8D63A059BFB8}" type="slidenum">
              <a:rPr lang="en-US" dirty="0"/>
              <a:pPr/>
              <a:t>24</a:t>
            </a:fld>
            <a:endParaRPr lang="en-US"/>
          </a:p>
        </p:txBody>
      </p:sp>
    </p:spTree>
    <p:extLst>
      <p:ext uri="{BB962C8B-B14F-4D97-AF65-F5344CB8AC3E}">
        <p14:creationId xmlns:p14="http://schemas.microsoft.com/office/powerpoint/2010/main" val="8499160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2D772-0293-A0E6-24AB-803F10359EA3}"/>
              </a:ext>
            </a:extLst>
          </p:cNvPr>
          <p:cNvSpPr>
            <a:spLocks noGrp="1"/>
          </p:cNvSpPr>
          <p:nvPr>
            <p:ph type="title"/>
          </p:nvPr>
        </p:nvSpPr>
        <p:spPr/>
        <p:txBody>
          <a:bodyPr/>
          <a:lstStyle/>
          <a:p>
            <a:r>
              <a:rPr lang="en-GB" sz="4800" dirty="0">
                <a:latin typeface="Arial" panose="020B0604020202020204" pitchFamily="34" charset="0"/>
                <a:cs typeface="Arial" panose="020B0604020202020204" pitchFamily="34" charset="0"/>
              </a:rPr>
              <a:t>Questions &amp;</a:t>
            </a: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 Answers </a:t>
            </a:r>
          </a:p>
        </p:txBody>
      </p:sp>
      <p:sp>
        <p:nvSpPr>
          <p:cNvPr id="3" name="Text Placeholder 2">
            <a:extLst>
              <a:ext uri="{FF2B5EF4-FFF2-40B4-BE49-F238E27FC236}">
                <a16:creationId xmlns:a16="http://schemas.microsoft.com/office/drawing/2014/main" id="{AC67EE18-F619-5F8C-F687-C450D535295B}"/>
              </a:ext>
            </a:extLst>
          </p:cNvPr>
          <p:cNvSpPr>
            <a:spLocks noGrp="1"/>
          </p:cNvSpPr>
          <p:nvPr>
            <p:ph type="body" idx="1"/>
          </p:nvPr>
        </p:nvSpPr>
        <p:spPr/>
        <p:txBody>
          <a:bodyPr>
            <a:normAutofit/>
          </a:bodyPr>
          <a:lstStyle/>
          <a:p>
            <a:r>
              <a:rPr lang="en-GB" sz="2400" dirty="0">
                <a:latin typeface="Arial"/>
                <a:cs typeface="Arial"/>
              </a:rPr>
              <a:t>Thank you for listening.</a:t>
            </a:r>
          </a:p>
        </p:txBody>
      </p:sp>
      <p:sp>
        <p:nvSpPr>
          <p:cNvPr id="4" name="Slide Number Placeholder 3">
            <a:extLst>
              <a:ext uri="{FF2B5EF4-FFF2-40B4-BE49-F238E27FC236}">
                <a16:creationId xmlns:a16="http://schemas.microsoft.com/office/drawing/2014/main" id="{114724FA-E5AF-B1A3-EC33-F0E5717FDCA7}"/>
              </a:ext>
            </a:extLst>
          </p:cNvPr>
          <p:cNvSpPr>
            <a:spLocks noGrp="1"/>
          </p:cNvSpPr>
          <p:nvPr>
            <p:ph type="sldNum" sz="quarter" idx="12"/>
          </p:nvPr>
        </p:nvSpPr>
        <p:spPr/>
        <p:txBody>
          <a:bodyPr/>
          <a:lstStyle/>
          <a:p>
            <a:fld id="{4FAB73BC-B049-4115-A692-8D63A059BFB8}" type="slidenum">
              <a:rPr lang="en-US" dirty="0"/>
              <a:pPr/>
              <a:t>25</a:t>
            </a:fld>
            <a:endParaRPr lang="en-US"/>
          </a:p>
        </p:txBody>
      </p:sp>
    </p:spTree>
    <p:extLst>
      <p:ext uri="{BB962C8B-B14F-4D97-AF65-F5344CB8AC3E}">
        <p14:creationId xmlns:p14="http://schemas.microsoft.com/office/powerpoint/2010/main" val="29149455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81F55-186A-E2AF-C8D8-60F7B116C3DD}"/>
              </a:ext>
            </a:extLst>
          </p:cNvPr>
          <p:cNvSpPr>
            <a:spLocks noGrp="1"/>
          </p:cNvSpPr>
          <p:nvPr>
            <p:ph type="title"/>
          </p:nvPr>
        </p:nvSpPr>
        <p:spPr>
          <a:xfrm>
            <a:off x="827315" y="365125"/>
            <a:ext cx="10526485" cy="890135"/>
          </a:xfrm>
        </p:spPr>
        <p:txBody>
          <a:bodyPr/>
          <a:lstStyle/>
          <a:p>
            <a:pPr algn="ctr"/>
            <a:r>
              <a:rPr lang="en-US" sz="3200" u="sng" dirty="0">
                <a:latin typeface="Arial" panose="020B0604020202020204" pitchFamily="34" charset="0"/>
                <a:ea typeface="+mj-lt"/>
                <a:cs typeface="Arial" panose="020B0604020202020204" pitchFamily="34" charset="0"/>
              </a:rPr>
              <a:t>Reference List.</a:t>
            </a:r>
            <a:endParaRPr lang="en-US" sz="3200" dirty="0">
              <a:latin typeface="Arial" panose="020B0604020202020204" pitchFamily="34" charset="0"/>
              <a:ea typeface="+mj-lt"/>
              <a:cs typeface="Arial" panose="020B0604020202020204" pitchFamily="34" charset="0"/>
            </a:endParaRPr>
          </a:p>
          <a:p>
            <a:endParaRPr lang="en-US" sz="4000" dirty="0">
              <a:cs typeface="Calibri Light"/>
            </a:endParaRPr>
          </a:p>
        </p:txBody>
      </p:sp>
      <p:sp>
        <p:nvSpPr>
          <p:cNvPr id="3" name="Content Placeholder 2">
            <a:extLst>
              <a:ext uri="{FF2B5EF4-FFF2-40B4-BE49-F238E27FC236}">
                <a16:creationId xmlns:a16="http://schemas.microsoft.com/office/drawing/2014/main" id="{CF723888-1141-F76C-5D96-C605EBC325C3}"/>
              </a:ext>
            </a:extLst>
          </p:cNvPr>
          <p:cNvSpPr>
            <a:spLocks noGrp="1"/>
          </p:cNvSpPr>
          <p:nvPr>
            <p:ph idx="1"/>
          </p:nvPr>
        </p:nvSpPr>
        <p:spPr>
          <a:xfrm>
            <a:off x="827313" y="867683"/>
            <a:ext cx="10308772" cy="4307795"/>
          </a:xfrm>
        </p:spPr>
        <p:txBody>
          <a:bodyPr vert="horz" lIns="91440" tIns="45720" rIns="91440" bIns="45720" rtlCol="0" anchor="t">
            <a:noAutofit/>
          </a:bodyPr>
          <a:lstStyle/>
          <a:p>
            <a:r>
              <a:rPr lang="en-US" sz="1600" dirty="0">
                <a:cs typeface="Calibri"/>
              </a:rPr>
              <a:t>Audit Wales, (2021). </a:t>
            </a:r>
            <a:r>
              <a:rPr lang="en-GB" sz="1600" i="1" dirty="0">
                <a:cs typeface="Calibri"/>
              </a:rPr>
              <a:t>‘Merthyr</a:t>
            </a:r>
            <a:r>
              <a:rPr lang="en-US" sz="1600" i="1" dirty="0">
                <a:cs typeface="Calibri"/>
              </a:rPr>
              <a:t> </a:t>
            </a:r>
            <a:r>
              <a:rPr lang="en-GB" sz="1600" i="1" dirty="0">
                <a:cs typeface="Calibri"/>
              </a:rPr>
              <a:t>Tydfil</a:t>
            </a:r>
            <a:r>
              <a:rPr lang="en-US" sz="1600" i="1" dirty="0">
                <a:cs typeface="Calibri"/>
              </a:rPr>
              <a:t> County </a:t>
            </a:r>
            <a:r>
              <a:rPr lang="en-GB" sz="1600" i="1" dirty="0">
                <a:cs typeface="Calibri"/>
              </a:rPr>
              <a:t>Borough</a:t>
            </a:r>
            <a:r>
              <a:rPr lang="en-US" sz="1600" i="1" dirty="0">
                <a:cs typeface="Calibri"/>
              </a:rPr>
              <a:t> Council – assessment of Progress to Address Key Concerns’</a:t>
            </a:r>
            <a:r>
              <a:rPr lang="en-US" sz="1600" dirty="0">
                <a:cs typeface="Calibri"/>
              </a:rPr>
              <a:t>. Available: </a:t>
            </a:r>
            <a:r>
              <a:rPr lang="en-US" sz="1600" dirty="0">
                <a:cs typeface="Calibri"/>
                <a:hlinkClick r:id="rId2">
                  <a:extLst>
                    <a:ext uri="{A12FA001-AC4F-418D-AE19-62706E023703}">
                      <ahyp:hlinkClr xmlns:ahyp="http://schemas.microsoft.com/office/drawing/2018/hyperlinkcolor" val="tx"/>
                    </a:ext>
                  </a:extLst>
                </a:hlinkClick>
              </a:rPr>
              <a:t>https://archwilio.cymru/sites/default/files/publications/mty</a:t>
            </a:r>
            <a:r>
              <a:rPr lang="en-US" sz="1600" dirty="0">
                <a:cs typeface="Calibri"/>
              </a:rPr>
              <a:t>.</a:t>
            </a:r>
            <a:endParaRPr lang="en-US" sz="1600" dirty="0">
              <a:ea typeface="+mn-lt"/>
              <a:cs typeface="+mn-lt"/>
            </a:endParaRPr>
          </a:p>
          <a:p>
            <a:r>
              <a:rPr lang="en-GB" sz="1600" dirty="0">
                <a:latin typeface="Calibri"/>
                <a:cs typeface="Arial"/>
              </a:rPr>
              <a:t>Dalziel, P, Saunders, C &amp; Saunders J (2018), Wellbeing Economics: The Capabilities Approach to Prosperity. [Online]Available at: </a:t>
            </a:r>
            <a:r>
              <a:rPr lang="en-GB" sz="1600" dirty="0">
                <a:latin typeface="Calibri"/>
                <a:cs typeface="Arial"/>
                <a:hlinkClick r:id="rId3">
                  <a:extLst>
                    <a:ext uri="{A12FA001-AC4F-418D-AE19-62706E023703}">
                      <ahyp:hlinkClr xmlns:ahyp="http://schemas.microsoft.com/office/drawing/2018/hyperlinkcolor" val="tx"/>
                    </a:ext>
                  </a:extLst>
                </a:hlinkClick>
              </a:rPr>
              <a:t>https://library.oapen.org/viewer/web/viewer.html?file=/bitstream/handle/20.500.12657/23025/1007136.pdf?sequence=1&amp;isAllowed=y.</a:t>
            </a:r>
            <a:endParaRPr lang="en-US" sz="1600" dirty="0">
              <a:latin typeface="Calibri"/>
              <a:ea typeface="+mn-lt"/>
              <a:cs typeface="+mn-lt"/>
              <a:hlinkClick r:id="" action="ppaction://noaction">
                <a:extLst>
                  <a:ext uri="{A12FA001-AC4F-418D-AE19-62706E023703}">
                    <ahyp:hlinkClr xmlns:ahyp="http://schemas.microsoft.com/office/drawing/2018/hyperlinkcolor" val="tx"/>
                  </a:ext>
                </a:extLst>
              </a:hlinkClick>
            </a:endParaRPr>
          </a:p>
          <a:p>
            <a:r>
              <a:rPr lang="en-US" sz="1600" dirty="0">
                <a:ea typeface="+mn-lt"/>
                <a:cs typeface="+mn-lt"/>
              </a:rPr>
              <a:t>Das, K.V., Jones-Harrell, C., Fan, Y</a:t>
            </a:r>
            <a:r>
              <a:rPr lang="en-US" sz="1600" i="1" dirty="0">
                <a:ea typeface="+mn-lt"/>
                <a:cs typeface="+mn-lt"/>
              </a:rPr>
              <a:t>.</a:t>
            </a:r>
            <a:r>
              <a:rPr lang="en-US" sz="1600" dirty="0">
                <a:ea typeface="+mn-lt"/>
                <a:cs typeface="+mn-lt"/>
              </a:rPr>
              <a:t>, </a:t>
            </a:r>
            <a:r>
              <a:rPr lang="en-US" sz="1600" dirty="0">
                <a:ea typeface="+mn-lt"/>
                <a:cs typeface="+mn-lt"/>
                <a:hlinkClick r:id="rId4">
                  <a:extLst>
                    <a:ext uri="{A12FA001-AC4F-418D-AE19-62706E023703}">
                      <ahyp:hlinkClr xmlns:ahyp="http://schemas.microsoft.com/office/drawing/2018/hyperlinkcolor" val="tx"/>
                    </a:ext>
                  </a:extLst>
                </a:hlinkClick>
              </a:rPr>
              <a:t>Ramaswami</a:t>
            </a:r>
            <a:r>
              <a:rPr lang="en-US" sz="1600" dirty="0">
                <a:ea typeface="+mn-lt"/>
                <a:cs typeface="+mn-lt"/>
              </a:rPr>
              <a:t>, A., </a:t>
            </a:r>
            <a:r>
              <a:rPr lang="en-US" sz="1600" dirty="0">
                <a:ea typeface="+mn-lt"/>
                <a:cs typeface="+mn-lt"/>
                <a:hlinkClick r:id="rId5">
                  <a:extLst>
                    <a:ext uri="{A12FA001-AC4F-418D-AE19-62706E023703}">
                      <ahyp:hlinkClr xmlns:ahyp="http://schemas.microsoft.com/office/drawing/2018/hyperlinkcolor" val="tx"/>
                    </a:ext>
                  </a:extLst>
                </a:hlinkClick>
              </a:rPr>
              <a:t>Orlove</a:t>
            </a:r>
            <a:r>
              <a:rPr lang="en-US" sz="1600" dirty="0">
                <a:ea typeface="+mn-lt"/>
                <a:cs typeface="+mn-lt"/>
              </a:rPr>
              <a:t>, B. &amp; </a:t>
            </a:r>
            <a:r>
              <a:rPr lang="en-US" sz="1600" dirty="0">
                <a:ea typeface="+mn-lt"/>
                <a:cs typeface="+mn-lt"/>
                <a:hlinkClick r:id="rId6">
                  <a:extLst>
                    <a:ext uri="{A12FA001-AC4F-418D-AE19-62706E023703}">
                      <ahyp:hlinkClr xmlns:ahyp="http://schemas.microsoft.com/office/drawing/2018/hyperlinkcolor" val="tx"/>
                    </a:ext>
                  </a:extLst>
                </a:hlinkClick>
              </a:rPr>
              <a:t>Botchwey</a:t>
            </a:r>
            <a:r>
              <a:rPr lang="en-US" sz="1600" dirty="0">
                <a:ea typeface="+mn-lt"/>
                <a:cs typeface="+mn-lt"/>
              </a:rPr>
              <a:t>, N. (2020) ‘Understanding subjective well-being: perspectives from psychology and public health. </a:t>
            </a:r>
            <a:r>
              <a:rPr lang="en-US" sz="1600" i="1" dirty="0">
                <a:ea typeface="+mn-lt"/>
                <a:cs typeface="+mn-lt"/>
              </a:rPr>
              <a:t>Public Health Rev</a:t>
            </a:r>
            <a:r>
              <a:rPr lang="en-US" sz="1600" dirty="0">
                <a:ea typeface="+mn-lt"/>
                <a:cs typeface="+mn-lt"/>
              </a:rPr>
              <a:t> 41</a:t>
            </a:r>
            <a:r>
              <a:rPr lang="en-US" sz="1600" b="1" dirty="0">
                <a:ea typeface="+mn-lt"/>
                <a:cs typeface="+mn-lt"/>
              </a:rPr>
              <a:t>, </a:t>
            </a:r>
            <a:r>
              <a:rPr lang="en-US" sz="1600" dirty="0">
                <a:ea typeface="+mn-lt"/>
                <a:cs typeface="+mn-lt"/>
              </a:rPr>
              <a:t>25 (2020). Available: </a:t>
            </a:r>
            <a:r>
              <a:rPr lang="en-US" sz="1600" dirty="0">
                <a:ea typeface="+mn-lt"/>
                <a:cs typeface="+mn-lt"/>
                <a:hlinkClick r:id="rId7">
                  <a:extLst>
                    <a:ext uri="{A12FA001-AC4F-418D-AE19-62706E023703}">
                      <ahyp:hlinkClr xmlns:ahyp="http://schemas.microsoft.com/office/drawing/2018/hyperlinkcolor" val="tx"/>
                    </a:ext>
                  </a:extLst>
                </a:hlinkClick>
              </a:rPr>
              <a:t>https://doi.org/10.1186/s40985-020-00142-5</a:t>
            </a:r>
            <a:r>
              <a:rPr lang="en-US" sz="1600" dirty="0">
                <a:ea typeface="+mn-lt"/>
                <a:cs typeface="+mn-lt"/>
              </a:rPr>
              <a:t>. </a:t>
            </a:r>
          </a:p>
          <a:p>
            <a:r>
              <a:rPr lang="en-US" sz="1600" dirty="0">
                <a:cs typeface="Calibri"/>
              </a:rPr>
              <a:t>Department of Health and Social Care (2018) ‘</a:t>
            </a:r>
            <a:r>
              <a:rPr lang="en-US" sz="1600" i="1" dirty="0">
                <a:cs typeface="Calibri"/>
              </a:rPr>
              <a:t>Matt Hancock Warns of Dangers of Social Media on Children’s Mental Health</a:t>
            </a:r>
            <a:r>
              <a:rPr lang="en-US" sz="1600" dirty="0">
                <a:cs typeface="Calibri"/>
              </a:rPr>
              <a:t>. Available: </a:t>
            </a:r>
            <a:r>
              <a:rPr lang="en-US" sz="1600" dirty="0">
                <a:cs typeface="Calibri"/>
                <a:hlinkClick r:id="rId8">
                  <a:extLst>
                    <a:ext uri="{A12FA001-AC4F-418D-AE19-62706E023703}">
                      <ahyp:hlinkClr xmlns:ahyp="http://schemas.microsoft.com/office/drawing/2018/hyperlinkcolor" val="tx"/>
                    </a:ext>
                  </a:extLst>
                </a:hlinkClick>
              </a:rPr>
              <a:t>https://www.gov.uk/</a:t>
            </a:r>
            <a:r>
              <a:rPr lang="en-US" sz="1600" dirty="0">
                <a:cs typeface="Calibri"/>
              </a:rPr>
              <a:t> government/news/Matt-Hancock-warns-of-dangers-of-social-media-on-children's-mental-health. </a:t>
            </a:r>
            <a:endParaRPr lang="en-US" sz="1600" dirty="0">
              <a:ea typeface="+mn-lt"/>
              <a:cs typeface="+mn-lt"/>
            </a:endParaRPr>
          </a:p>
          <a:p>
            <a:r>
              <a:rPr lang="en-US" sz="1600" dirty="0">
                <a:ea typeface="+mn-lt"/>
                <a:cs typeface="+mn-lt"/>
              </a:rPr>
              <a:t>Dinisman, T., Andresen, S., Montserrat, C., (2017) </a:t>
            </a:r>
            <a:r>
              <a:rPr lang="en-US" sz="1600" i="1" dirty="0">
                <a:ea typeface="+mn-lt"/>
                <a:cs typeface="+mn-lt"/>
              </a:rPr>
              <a:t>‘Family structure and family relationship from the child well-being perspective: Findings from comparative analyses</a:t>
            </a:r>
            <a:r>
              <a:rPr lang="en-US" sz="1600" dirty="0">
                <a:ea typeface="+mn-lt"/>
                <a:cs typeface="+mn-lt"/>
              </a:rPr>
              <a:t>. Child Youth Serv Rev 20;80:105–1. Available: </a:t>
            </a:r>
            <a:r>
              <a:rPr lang="en-US" sz="1600" dirty="0">
                <a:ea typeface="+mn-lt"/>
                <a:cs typeface="+mn-lt"/>
                <a:hlinkClick r:id="rId9">
                  <a:extLst>
                    <a:ext uri="{A12FA001-AC4F-418D-AE19-62706E023703}">
                      <ahyp:hlinkClr xmlns:ahyp="http://schemas.microsoft.com/office/drawing/2018/hyperlinkcolor" val="tx"/>
                    </a:ext>
                  </a:extLst>
                </a:hlinkClick>
              </a:rPr>
              <a:t>http</a:t>
            </a:r>
            <a:r>
              <a:rPr lang="en-GB" sz="1600" dirty="0">
                <a:ea typeface="+mn-lt"/>
                <a:cs typeface="+mn-lt"/>
                <a:hlinkClick r:id="rId9">
                  <a:extLst>
                    <a:ext uri="{A12FA001-AC4F-418D-AE19-62706E023703}">
                      <ahyp:hlinkClr xmlns:ahyp="http://schemas.microsoft.com/office/drawing/2018/hyperlinkcolor" val="tx"/>
                    </a:ext>
                  </a:extLst>
                </a:hlinkClick>
              </a:rPr>
              <a:t>://</a:t>
            </a:r>
            <a:r>
              <a:rPr lang="en-US" sz="1600" dirty="0">
                <a:ea typeface="+mn-lt"/>
                <a:cs typeface="+mn-lt"/>
              </a:rPr>
              <a:t> </a:t>
            </a:r>
            <a:r>
              <a:rPr lang="en-US" sz="1600" dirty="0">
                <a:ea typeface="+mn-lt"/>
                <a:cs typeface="+mn-lt"/>
                <a:hlinkClick r:id="rId10">
                  <a:extLst>
                    <a:ext uri="{A12FA001-AC4F-418D-AE19-62706E023703}">
                      <ahyp:hlinkClr xmlns:ahyp="http://schemas.microsoft.com/office/drawing/2018/hyperlinkcolor" val="tx"/>
                    </a:ext>
                  </a:extLst>
                </a:hlinkClick>
              </a:rPr>
              <a:t>www.sciencedirect.com/science/article/abs/pii/s0190740917305467?via=ihub</a:t>
            </a:r>
            <a:r>
              <a:rPr lang="en-US" sz="1600" dirty="0">
                <a:ea typeface="+mn-lt"/>
                <a:cs typeface="+mn-lt"/>
              </a:rPr>
              <a:t>. </a:t>
            </a:r>
          </a:p>
          <a:p>
            <a:r>
              <a:rPr lang="en-US" sz="1600" dirty="0">
                <a:ea typeface="+mn-lt"/>
                <a:cs typeface="+mn-lt"/>
              </a:rPr>
              <a:t>Health Foundation. (2018) </a:t>
            </a:r>
            <a:r>
              <a:rPr lang="en-US" sz="1600" i="1" dirty="0">
                <a:ea typeface="+mn-lt"/>
                <a:cs typeface="+mn-lt"/>
              </a:rPr>
              <a:t>‘What makes us happy’</a:t>
            </a:r>
            <a:r>
              <a:rPr lang="en-US" sz="1600" dirty="0">
                <a:ea typeface="+mn-lt"/>
                <a:cs typeface="+mn-lt"/>
              </a:rPr>
              <a:t> ‘</a:t>
            </a:r>
            <a:r>
              <a:rPr lang="en-US" sz="1600" i="1" dirty="0">
                <a:ea typeface="+mn-lt"/>
                <a:cs typeface="+mn-lt"/>
              </a:rPr>
              <a:t>An introduction to the social determinants of health’. </a:t>
            </a:r>
            <a:r>
              <a:rPr lang="en-US" sz="1600" dirty="0">
                <a:ea typeface="+mn-lt"/>
                <a:cs typeface="+mn-lt"/>
              </a:rPr>
              <a:t>Available: http: </a:t>
            </a:r>
            <a:r>
              <a:rPr lang="en-US" sz="1600" dirty="0">
                <a:ea typeface="+mn-lt"/>
                <a:cs typeface="+mn-lt"/>
                <a:hlinkClick r:id="rId11">
                  <a:extLst>
                    <a:ext uri="{A12FA001-AC4F-418D-AE19-62706E023703}">
                      <ahyp:hlinkClr xmlns:ahyp="http://schemas.microsoft.com/office/drawing/2018/hyperlinkcolor" val="tx"/>
                    </a:ext>
                  </a:extLst>
                </a:hlinkClick>
              </a:rPr>
              <a:t>www.health.org.uk/sites/default/files/</a:t>
            </a:r>
            <a:r>
              <a:rPr lang="en-US" sz="1600" dirty="0">
                <a:ea typeface="+mn-lt"/>
                <a:cs typeface="+mn-lt"/>
              </a:rPr>
              <a:t> What-makes-us-healthy-quick-guide.pdf. </a:t>
            </a:r>
            <a:endParaRPr lang="en-US" sz="1600" dirty="0">
              <a:cs typeface="Calibri"/>
            </a:endParaRPr>
          </a:p>
          <a:p>
            <a:r>
              <a:rPr lang="en-GB" sz="1600" dirty="0">
                <a:latin typeface="Calibri"/>
                <a:cs typeface="Arial"/>
              </a:rPr>
              <a:t>HM Government (2022), </a:t>
            </a:r>
            <a:r>
              <a:rPr lang="en-GB" sz="1600" i="1" dirty="0">
                <a:latin typeface="Calibri"/>
                <a:cs typeface="Arial"/>
              </a:rPr>
              <a:t>Levelling Up the United Kingdom</a:t>
            </a:r>
            <a:r>
              <a:rPr lang="en-GB" sz="1600" dirty="0">
                <a:latin typeface="Calibri"/>
                <a:cs typeface="Arial"/>
              </a:rPr>
              <a:t>, Online Available at: </a:t>
            </a:r>
            <a:r>
              <a:rPr lang="en-GB" sz="1600" dirty="0">
                <a:latin typeface="Calibri"/>
                <a:cs typeface="Arial"/>
                <a:hlinkClick r:id="rId12">
                  <a:extLst>
                    <a:ext uri="{A12FA001-AC4F-418D-AE19-62706E023703}">
                      <ahyp:hlinkClr xmlns:ahyp="http://schemas.microsoft.com/office/drawing/2018/hyperlinkcolor" val="tx"/>
                    </a:ext>
                  </a:extLst>
                </a:hlinkClick>
              </a:rPr>
              <a:t>https://assets.publishing.service.gov.uk/government/uploads/system/uploads/attachment_data/file/1052706/Levelling_Up_WP_HRES.pdf</a:t>
            </a:r>
            <a:endParaRPr lang="en-US" sz="1600" dirty="0">
              <a:latin typeface="Calibri"/>
              <a:cs typeface="Calibri" panose="020F0502020204030204"/>
            </a:endParaRPr>
          </a:p>
          <a:p>
            <a:r>
              <a:rPr lang="en-US" sz="1600" dirty="0">
                <a:latin typeface="Calibri"/>
                <a:ea typeface="+mn-lt"/>
                <a:cs typeface="+mn-lt"/>
              </a:rPr>
              <a:t>Joseph Rowntree Foundation. (JRF). (2016) </a:t>
            </a:r>
            <a:r>
              <a:rPr lang="en-US" sz="1600" i="1" dirty="0">
                <a:latin typeface="Calibri"/>
                <a:ea typeface="+mn-lt"/>
                <a:cs typeface="+mn-lt"/>
              </a:rPr>
              <a:t>‘Community-Led approaches to reducing poverty in </a:t>
            </a:r>
            <a:r>
              <a:rPr lang="en-GB" sz="1600" i="1" dirty="0">
                <a:latin typeface="Calibri"/>
                <a:ea typeface="+mn-lt"/>
                <a:cs typeface="+mn-lt"/>
              </a:rPr>
              <a:t>neighbourhoods</a:t>
            </a:r>
            <a:r>
              <a:rPr lang="en-US" sz="1600" i="1" dirty="0">
                <a:latin typeface="Calibri"/>
                <a:ea typeface="+mn-lt"/>
                <a:cs typeface="+mn-lt"/>
              </a:rPr>
              <a:t>. A review of evidence and practice’. </a:t>
            </a:r>
            <a:r>
              <a:rPr lang="en-US" sz="1600" dirty="0">
                <a:latin typeface="Calibri"/>
                <a:ea typeface="+mn-lt"/>
                <a:cs typeface="+mn-lt"/>
              </a:rPr>
              <a:t>Available: htpp://www.jrf/happiness/reports community-led-approaches-reducing-poverty-neighbourhoods</a:t>
            </a:r>
            <a:r>
              <a:rPr lang="en-US" sz="1600" i="1" dirty="0">
                <a:latin typeface="Calibri"/>
                <a:ea typeface="+mn-lt"/>
                <a:cs typeface="+mn-lt"/>
              </a:rPr>
              <a:t>. Accessed: 3rd March 2021.</a:t>
            </a:r>
            <a:endParaRPr lang="en-GB" sz="1600" dirty="0">
              <a:ea typeface="+mn-lt"/>
              <a:cs typeface="+mn-lt"/>
            </a:endParaRPr>
          </a:p>
          <a:p>
            <a:endParaRPr lang="en-US" sz="1600" dirty="0">
              <a:latin typeface="Calibri"/>
              <a:ea typeface="+mn-lt"/>
              <a:cs typeface="+mn-lt"/>
            </a:endParaRPr>
          </a:p>
          <a:p>
            <a:endParaRPr lang="en-US" sz="1600" dirty="0">
              <a:cs typeface="Calibri"/>
            </a:endParaRPr>
          </a:p>
          <a:p>
            <a:endParaRPr lang="en-US" sz="1600" dirty="0">
              <a:cs typeface="Calibri"/>
            </a:endParaRPr>
          </a:p>
        </p:txBody>
      </p:sp>
      <p:sp>
        <p:nvSpPr>
          <p:cNvPr id="5" name="Slide Number Placeholder 4">
            <a:extLst>
              <a:ext uri="{FF2B5EF4-FFF2-40B4-BE49-F238E27FC236}">
                <a16:creationId xmlns:a16="http://schemas.microsoft.com/office/drawing/2014/main" id="{9110600B-3CB8-203F-4DC4-1177C05C786B}"/>
              </a:ext>
            </a:extLst>
          </p:cNvPr>
          <p:cNvSpPr>
            <a:spLocks noGrp="1"/>
          </p:cNvSpPr>
          <p:nvPr>
            <p:ph type="sldNum" sz="quarter" idx="12"/>
          </p:nvPr>
        </p:nvSpPr>
        <p:spPr/>
        <p:txBody>
          <a:bodyPr/>
          <a:lstStyle/>
          <a:p>
            <a:fld id="{330EA680-D336-4FF7-8B7A-9848BB0A1C32}" type="slidenum">
              <a:rPr lang="en-US" smtClean="0"/>
              <a:t>26</a:t>
            </a:fld>
            <a:endParaRPr lang="en-US"/>
          </a:p>
        </p:txBody>
      </p:sp>
    </p:spTree>
    <p:extLst>
      <p:ext uri="{BB962C8B-B14F-4D97-AF65-F5344CB8AC3E}">
        <p14:creationId xmlns:p14="http://schemas.microsoft.com/office/powerpoint/2010/main" val="3828300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A0313-81E8-AE52-5CD0-988A4B41470D}"/>
              </a:ext>
            </a:extLst>
          </p:cNvPr>
          <p:cNvSpPr>
            <a:spLocks noGrp="1"/>
          </p:cNvSpPr>
          <p:nvPr>
            <p:ph type="title"/>
          </p:nvPr>
        </p:nvSpPr>
        <p:spPr/>
        <p:txBody>
          <a:bodyPr/>
          <a:lstStyle/>
          <a:p>
            <a:pPr algn="ctr"/>
            <a:r>
              <a:rPr lang="en-US" sz="3200" u="sng" dirty="0">
                <a:latin typeface="Arial" panose="020B0604020202020204" pitchFamily="34" charset="0"/>
                <a:cs typeface="Arial" panose="020B0604020202020204" pitchFamily="34" charset="0"/>
              </a:rPr>
              <a:t>Reference List.</a:t>
            </a:r>
            <a:endParaRPr lang="en-US" sz="3200" dirty="0">
              <a:latin typeface="Arial" panose="020B0604020202020204" pitchFamily="34" charset="0"/>
              <a:ea typeface="+mj-lt"/>
              <a:cs typeface="Arial" panose="020B0604020202020204" pitchFamily="34" charset="0"/>
            </a:endParaRPr>
          </a:p>
          <a:p>
            <a:endParaRPr lang="en-US" dirty="0">
              <a:cs typeface="Calibri Light"/>
            </a:endParaRPr>
          </a:p>
        </p:txBody>
      </p:sp>
      <p:sp>
        <p:nvSpPr>
          <p:cNvPr id="3" name="Content Placeholder 2">
            <a:extLst>
              <a:ext uri="{FF2B5EF4-FFF2-40B4-BE49-F238E27FC236}">
                <a16:creationId xmlns:a16="http://schemas.microsoft.com/office/drawing/2014/main" id="{6A553D09-1D74-E175-8BB0-DC3F67FE2C13}"/>
              </a:ext>
            </a:extLst>
          </p:cNvPr>
          <p:cNvSpPr>
            <a:spLocks noGrp="1"/>
          </p:cNvSpPr>
          <p:nvPr>
            <p:ph idx="1"/>
          </p:nvPr>
        </p:nvSpPr>
        <p:spPr>
          <a:xfrm>
            <a:off x="783772" y="987425"/>
            <a:ext cx="10515599" cy="5875337"/>
          </a:xfrm>
        </p:spPr>
        <p:txBody>
          <a:bodyPr vert="horz" lIns="91440" tIns="45720" rIns="91440" bIns="45720" rtlCol="0" anchor="t">
            <a:noAutofit/>
          </a:bodyPr>
          <a:lstStyle/>
          <a:p>
            <a:r>
              <a:rPr lang="en-US" sz="1600" dirty="0">
                <a:latin typeface="Calibri"/>
                <a:ea typeface="+mn-lt"/>
                <a:cs typeface="Calibri"/>
              </a:rPr>
              <a:t>National Health Service (2022) '</a:t>
            </a:r>
            <a:r>
              <a:rPr lang="en-US" sz="1600" dirty="0">
                <a:ea typeface="+mn-lt"/>
                <a:cs typeface="+mn-lt"/>
              </a:rPr>
              <a:t>NHS health and wellbeing model (2021): creating a health and wellbeing culture infographic'. Available:</a:t>
            </a:r>
            <a:r>
              <a:rPr lang="en-US" sz="1600" dirty="0">
                <a:latin typeface="Calibri"/>
                <a:ea typeface="+mn-lt"/>
                <a:cs typeface="Calibri"/>
                <a:hlinkClick r:id="rId2">
                  <a:extLst>
                    <a:ext uri="{A12FA001-AC4F-418D-AE19-62706E023703}">
                      <ahyp:hlinkClr xmlns:ahyp="http://schemas.microsoft.com/office/drawing/2018/hyperlinkcolor" val="tx"/>
                    </a:ext>
                  </a:extLst>
                </a:hlinkClick>
              </a:rPr>
              <a:t>NHS England » NHS health and wellbeing model (2021): creating a health and wellbeing culture infographic</a:t>
            </a:r>
            <a:endParaRPr lang="en-US" sz="1600" dirty="0">
              <a:ea typeface="+mn-lt"/>
              <a:cs typeface="+mn-lt"/>
            </a:endParaRPr>
          </a:p>
          <a:p>
            <a:r>
              <a:rPr lang="en-GB" sz="1600" dirty="0">
                <a:latin typeface="Calibri"/>
                <a:ea typeface="+mn-lt"/>
                <a:cs typeface="Arial"/>
              </a:rPr>
              <a:t>Neal, J.W &amp; Neal, Z.P (2013), </a:t>
            </a:r>
            <a:r>
              <a:rPr lang="en-GB" sz="1600" i="1" dirty="0">
                <a:latin typeface="Calibri"/>
                <a:ea typeface="+mn-lt"/>
                <a:cs typeface="Arial"/>
              </a:rPr>
              <a:t>Nested or Networked? Future Directions for Ecological Systems Theory, Social Development Vol 22 No. 4 722–737, </a:t>
            </a:r>
            <a:r>
              <a:rPr lang="en-GB" sz="1600" dirty="0">
                <a:latin typeface="Calibri"/>
                <a:ea typeface="+mn-lt"/>
                <a:cs typeface="Arial"/>
              </a:rPr>
              <a:t>Online Available at: </a:t>
            </a:r>
            <a:r>
              <a:rPr lang="en-GB" sz="1600" dirty="0">
                <a:latin typeface="Calibri"/>
                <a:ea typeface="+mn-lt"/>
                <a:cs typeface="Arial"/>
                <a:hlinkClick r:id="rId3">
                  <a:extLst>
                    <a:ext uri="{A12FA001-AC4F-418D-AE19-62706E023703}">
                      <ahyp:hlinkClr xmlns:ahyp="http://schemas.microsoft.com/office/drawing/2018/hyperlinkcolor" val="tx"/>
                    </a:ext>
                  </a:extLst>
                </a:hlinkClick>
              </a:rPr>
              <a:t>https://web-p-ebscohost-com.ezproxy.uwtsd.ac.uk/ehost/pdfviewer/pdfviewer?vid=0&amp;sid=63051c96-c66f-4b6e-8609-6cd089d15e85%40redis</a:t>
            </a:r>
            <a:r>
              <a:rPr lang="en-GB" sz="1600" dirty="0">
                <a:latin typeface="Calibri"/>
                <a:ea typeface="+mn-lt"/>
                <a:cs typeface="Arial"/>
              </a:rPr>
              <a:t> </a:t>
            </a:r>
            <a:endParaRPr lang="en-US" sz="1600" dirty="0">
              <a:latin typeface="Calibri"/>
              <a:ea typeface="+mn-lt"/>
              <a:cs typeface="Calibri" panose="020F0502020204030204"/>
            </a:endParaRPr>
          </a:p>
          <a:p>
            <a:r>
              <a:rPr lang="en-GB" sz="1600" dirty="0">
                <a:latin typeface="Calibri"/>
                <a:ea typeface="+mn-lt"/>
                <a:cs typeface="Arial"/>
              </a:rPr>
              <a:t>Public Health Wales (202), </a:t>
            </a:r>
            <a:r>
              <a:rPr lang="en-GB" sz="1600" i="1" dirty="0">
                <a:latin typeface="Calibri"/>
                <a:ea typeface="+mn-lt"/>
                <a:cs typeface="Arial"/>
              </a:rPr>
              <a:t>The Health and Well-being Impact of Regional Funding in Wales Working towards more resilient, equal and prosperous communities, O</a:t>
            </a:r>
            <a:r>
              <a:rPr lang="en-GB" sz="1600" dirty="0">
                <a:latin typeface="Calibri"/>
                <a:ea typeface="+mn-lt"/>
                <a:cs typeface="Arial"/>
              </a:rPr>
              <a:t>nline Available at:</a:t>
            </a:r>
            <a:r>
              <a:rPr lang="en-GB" sz="1600" dirty="0">
                <a:latin typeface="Calibri"/>
                <a:ea typeface="+mn-lt"/>
                <a:cs typeface="Arial"/>
                <a:hlinkClick r:id="rId4">
                  <a:extLst>
                    <a:ext uri="{A12FA001-AC4F-418D-AE19-62706E023703}">
                      <ahyp:hlinkClr xmlns:ahyp="http://schemas.microsoft.com/office/drawing/2018/hyperlinkcolor" val="tx"/>
                    </a:ext>
                  </a:extLst>
                </a:hlinkClick>
              </a:rPr>
              <a:t>https://phwwhocc.co.uk/wp-content/uploads/2022/04/Health-and-Wellbeing-Impact-of-Regional-Funding-in-Wales-ENG-final.pdf</a:t>
            </a:r>
            <a:endParaRPr lang="en-US" sz="1600" dirty="0">
              <a:latin typeface="Calibri"/>
              <a:ea typeface="+mn-lt"/>
              <a:cs typeface="+mn-lt"/>
            </a:endParaRPr>
          </a:p>
          <a:p>
            <a:r>
              <a:rPr lang="en-GB" sz="1600" dirty="0">
                <a:latin typeface="Calibri"/>
                <a:ea typeface="+mn-lt"/>
                <a:cs typeface="Arial"/>
              </a:rPr>
              <a:t>Riggers-Piehl, Lucchi A, King, K &amp; Lim, G (2023), </a:t>
            </a:r>
            <a:r>
              <a:rPr lang="en-GB" sz="1600" i="1" dirty="0">
                <a:latin typeface="Calibri"/>
                <a:ea typeface="+mn-lt"/>
                <a:cs typeface="Arial"/>
              </a:rPr>
              <a:t>Political participation and social engagement at girls’ coeducational high schools : a comparative study, Journal of Youth Studies</a:t>
            </a:r>
            <a:r>
              <a:rPr lang="en-GB" sz="1600" dirty="0">
                <a:latin typeface="Calibri"/>
                <a:ea typeface="+mn-lt"/>
                <a:cs typeface="Arial"/>
              </a:rPr>
              <a:t>, Online Available at:  </a:t>
            </a:r>
            <a:r>
              <a:rPr lang="en-GB" sz="1600" dirty="0">
                <a:latin typeface="Calibri"/>
                <a:ea typeface="+mn-lt"/>
                <a:cs typeface="Arial"/>
                <a:hlinkClick r:id="rId5">
                  <a:extLst>
                    <a:ext uri="{A12FA001-AC4F-418D-AE19-62706E023703}">
                      <ahyp:hlinkClr xmlns:ahyp="http://schemas.microsoft.com/office/drawing/2018/hyperlinkcolor" val="tx"/>
                    </a:ext>
                  </a:extLst>
                </a:hlinkClick>
              </a:rPr>
              <a:t>https://www-tandfonline-com.ezproxy.uwtsd.ac.uk/doi/full/10.1080/13676261.2023.2174006</a:t>
            </a:r>
            <a:endParaRPr lang="en-US" sz="1600" dirty="0">
              <a:latin typeface="Calibri"/>
              <a:ea typeface="+mn-lt"/>
              <a:cs typeface="+mn-lt"/>
            </a:endParaRPr>
          </a:p>
          <a:p>
            <a:r>
              <a:rPr lang="en-GB" sz="1600" i="1" dirty="0">
                <a:latin typeface="Calibri"/>
                <a:ea typeface="+mn-lt"/>
                <a:cs typeface="Arial"/>
              </a:rPr>
              <a:t>Rugutt, J.K,&amp; Chemosit, C.C (2020), Achievement Differences Between Students in Single-Sex Schools and Students in Coeducational Schools: A Hierarchical Linear Modeling Approach, </a:t>
            </a:r>
            <a:r>
              <a:rPr lang="en-GB" sz="1600" dirty="0">
                <a:latin typeface="Calibri"/>
                <a:ea typeface="+mn-lt"/>
                <a:cs typeface="Arial"/>
              </a:rPr>
              <a:t>Online Available at: </a:t>
            </a:r>
            <a:r>
              <a:rPr lang="en-GB" sz="1600" i="1" dirty="0">
                <a:latin typeface="Calibri"/>
                <a:ea typeface="+mn-lt"/>
                <a:cs typeface="Arial"/>
                <a:hlinkClick r:id="rId6">
                  <a:extLst>
                    <a:ext uri="{A12FA001-AC4F-418D-AE19-62706E023703}">
                      <ahyp:hlinkClr xmlns:ahyp="http://schemas.microsoft.com/office/drawing/2018/hyperlinkcolor" val="tx"/>
                    </a:ext>
                  </a:extLst>
                </a:hlinkClick>
              </a:rPr>
              <a:t>https://www-igi-global-com.ezproxy.uwtsd.ac.uk/gateway/chapter/full-text-pdf/246603</a:t>
            </a:r>
            <a:r>
              <a:rPr lang="en-GB" sz="1600" i="1" dirty="0">
                <a:latin typeface="Calibri"/>
                <a:ea typeface="+mn-lt"/>
                <a:cs typeface="Arial"/>
              </a:rPr>
              <a:t> </a:t>
            </a:r>
            <a:endParaRPr lang="en-GB" sz="1600" dirty="0">
              <a:latin typeface="Calibri"/>
              <a:ea typeface="+mn-lt"/>
              <a:cs typeface="+mn-lt"/>
            </a:endParaRPr>
          </a:p>
          <a:p>
            <a:r>
              <a:rPr lang="en-US" sz="1600" dirty="0">
                <a:latin typeface="Calibri"/>
                <a:ea typeface="+mn-lt"/>
                <a:cs typeface="Calibri"/>
              </a:rPr>
              <a:t>Welsh Government (WG), (2019) ‘</a:t>
            </a:r>
            <a:r>
              <a:rPr lang="en-US" sz="1600" i="1" dirty="0">
                <a:latin typeface="Calibri"/>
                <a:ea typeface="+mn-lt"/>
                <a:cs typeface="Calibri"/>
              </a:rPr>
              <a:t>Measuring the health and well-being of a nation Public Health Outcomes Framework for Wales’. </a:t>
            </a:r>
            <a:r>
              <a:rPr lang="en-US" sz="1600" dirty="0">
                <a:latin typeface="Calibri"/>
                <a:ea typeface="+mn-lt"/>
                <a:cs typeface="Calibri"/>
              </a:rPr>
              <a:t>Available: </a:t>
            </a:r>
            <a:r>
              <a:rPr lang="en-US" sz="1600" dirty="0">
                <a:latin typeface="Calibri"/>
                <a:ea typeface="+mn-lt"/>
                <a:cs typeface="Calibri"/>
                <a:hlinkClick r:id="rId7">
                  <a:extLst>
                    <a:ext uri="{A12FA001-AC4F-418D-AE19-62706E023703}">
                      <ahyp:hlinkClr xmlns:ahyp="http://schemas.microsoft.com/office/drawing/2018/hyperlinkcolor" val="tx"/>
                    </a:ext>
                  </a:extLst>
                </a:hlinkClick>
              </a:rPr>
              <a:t>http://www.https://gov.wales/sites/default/files/publications/2019-06/measuring-the-health-and-well-being-of-a-nation.pdfng-the-health-and-well-being-of-a-nation.pdf</a:t>
            </a:r>
            <a:r>
              <a:rPr lang="en-US" sz="1600" dirty="0">
                <a:latin typeface="Calibri"/>
                <a:ea typeface="+mn-lt"/>
                <a:cs typeface="Calibri"/>
              </a:rPr>
              <a:t> Accessed: 3rd March 2021.</a:t>
            </a:r>
            <a:endParaRPr lang="en-US" sz="1600" dirty="0">
              <a:ea typeface="+mn-lt"/>
              <a:cs typeface="+mn-lt"/>
            </a:endParaRPr>
          </a:p>
          <a:p>
            <a:pPr>
              <a:lnSpc>
                <a:spcPct val="107000"/>
              </a:lnSpc>
              <a:spcBef>
                <a:spcPts val="0"/>
              </a:spcBef>
              <a:spcAft>
                <a:spcPts val="800"/>
              </a:spcAft>
            </a:pPr>
            <a:r>
              <a:rPr lang="en-GB" sz="1600" dirty="0">
                <a:latin typeface="Calibri"/>
                <a:ea typeface="+mn-lt"/>
                <a:cs typeface="Arial"/>
              </a:rPr>
              <a:t>Williams, J.A (2016), </a:t>
            </a:r>
            <a:r>
              <a:rPr lang="en-GB" sz="1600" i="1" dirty="0">
                <a:latin typeface="Calibri"/>
                <a:ea typeface="+mn-lt"/>
                <a:cs typeface="Arial"/>
              </a:rPr>
              <a:t>The Separation Solution?: Single-Sex Education and the New Politics of Gender Equality, </a:t>
            </a:r>
            <a:r>
              <a:rPr lang="en-GB" sz="1600" dirty="0">
                <a:latin typeface="Calibri"/>
                <a:ea typeface="+mn-lt"/>
                <a:cs typeface="Arial"/>
              </a:rPr>
              <a:t>Oakland, University of California Press.</a:t>
            </a:r>
            <a:endParaRPr lang="en-US" sz="1600" dirty="0">
              <a:latin typeface="Calibri"/>
              <a:ea typeface="+mn-lt"/>
              <a:cs typeface="+mn-lt"/>
            </a:endParaRPr>
          </a:p>
          <a:p>
            <a:pPr>
              <a:lnSpc>
                <a:spcPct val="107000"/>
              </a:lnSpc>
              <a:spcBef>
                <a:spcPts val="0"/>
              </a:spcBef>
              <a:spcAft>
                <a:spcPts val="800"/>
              </a:spcAft>
            </a:pPr>
            <a:endParaRPr lang="en-GB" sz="1600" dirty="0">
              <a:ea typeface="+mn-lt"/>
              <a:cs typeface="+mn-lt"/>
            </a:endParaRPr>
          </a:p>
          <a:p>
            <a:endParaRPr lang="en-US" sz="1400" dirty="0">
              <a:latin typeface="Calibri"/>
              <a:ea typeface="+mn-lt"/>
              <a:cs typeface="Calibri"/>
            </a:endParaRPr>
          </a:p>
          <a:p>
            <a:endParaRPr lang="en-US" sz="1400" dirty="0">
              <a:latin typeface="Calibri"/>
              <a:cs typeface="Calibri"/>
            </a:endParaRPr>
          </a:p>
          <a:p>
            <a:endParaRPr lang="en-US" sz="1400" i="1" dirty="0">
              <a:latin typeface="Calibri"/>
              <a:cs typeface="Calibri"/>
            </a:endParaRPr>
          </a:p>
          <a:p>
            <a:endParaRPr lang="en-GB" sz="1400" dirty="0">
              <a:latin typeface="Calibri"/>
              <a:cs typeface="Arial"/>
            </a:endParaRPr>
          </a:p>
          <a:p>
            <a:endParaRPr lang="en-US" sz="1400" dirty="0">
              <a:cs typeface="Calibri"/>
            </a:endParaRPr>
          </a:p>
          <a:p>
            <a:endParaRPr lang="en-US" sz="1400" dirty="0">
              <a:cs typeface="Calibri"/>
            </a:endParaRPr>
          </a:p>
        </p:txBody>
      </p:sp>
      <p:sp>
        <p:nvSpPr>
          <p:cNvPr id="5" name="Slide Number Placeholder 4">
            <a:extLst>
              <a:ext uri="{FF2B5EF4-FFF2-40B4-BE49-F238E27FC236}">
                <a16:creationId xmlns:a16="http://schemas.microsoft.com/office/drawing/2014/main" id="{E9FD8044-1D5D-A3D3-FF1B-163DD105292C}"/>
              </a:ext>
            </a:extLst>
          </p:cNvPr>
          <p:cNvSpPr>
            <a:spLocks noGrp="1"/>
          </p:cNvSpPr>
          <p:nvPr>
            <p:ph type="sldNum" sz="quarter" idx="12"/>
          </p:nvPr>
        </p:nvSpPr>
        <p:spPr/>
        <p:txBody>
          <a:bodyPr/>
          <a:lstStyle/>
          <a:p>
            <a:fld id="{330EA680-D336-4FF7-8B7A-9848BB0A1C32}" type="slidenum">
              <a:rPr lang="en-US" smtClean="0"/>
              <a:t>27</a:t>
            </a:fld>
            <a:endParaRPr lang="en-US" dirty="0"/>
          </a:p>
        </p:txBody>
      </p:sp>
    </p:spTree>
    <p:extLst>
      <p:ext uri="{BB962C8B-B14F-4D97-AF65-F5344CB8AC3E}">
        <p14:creationId xmlns:p14="http://schemas.microsoft.com/office/powerpoint/2010/main" val="296869970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3.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134</TotalTime>
  <Words>4709</Words>
  <Application>Microsoft Office PowerPoint</Application>
  <PresentationFormat>Widescreen</PresentationFormat>
  <Paragraphs>268</Paragraphs>
  <Slides>27</Slides>
  <Notes>16</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27</vt:i4>
      </vt:variant>
    </vt:vector>
  </HeadingPairs>
  <TitlesOfParts>
    <vt:vector size="39" baseType="lpstr">
      <vt:lpstr>Arial</vt:lpstr>
      <vt:lpstr>Calibri</vt:lpstr>
      <vt:lpstr>Calibri Light</vt:lpstr>
      <vt:lpstr>Century Gothic</vt:lpstr>
      <vt:lpstr>Garamond</vt:lpstr>
      <vt:lpstr>Open Sans</vt:lpstr>
      <vt:lpstr>QuickSand</vt:lpstr>
      <vt:lpstr>times new roman</vt:lpstr>
      <vt:lpstr>Wingdings,Sans-Serif</vt:lpstr>
      <vt:lpstr>office theme</vt:lpstr>
      <vt:lpstr>Savon</vt:lpstr>
      <vt:lpstr>Savon</vt:lpstr>
      <vt:lpstr>Well-Being.</vt:lpstr>
      <vt:lpstr>Objective.</vt:lpstr>
      <vt:lpstr>What is  Well-being?</vt:lpstr>
      <vt:lpstr>Personal Influences of Well-being - Questions and Answers.</vt:lpstr>
      <vt:lpstr>PowerPoint Presentation</vt:lpstr>
      <vt:lpstr>Factors that Influence Personal  Well-being?</vt:lpstr>
      <vt:lpstr>Behaviours  that Influence Personal Well-Being.</vt:lpstr>
      <vt:lpstr>Cultural Influences of Well-Being.</vt:lpstr>
      <vt:lpstr>Cultural Influences of Well-being - Questions and Answers.</vt:lpstr>
      <vt:lpstr>Factors that Influence Cultural  Well-Being.</vt:lpstr>
      <vt:lpstr>Factors that Influence Cultural Well-Being.</vt:lpstr>
      <vt:lpstr>PowerPoint Presentation</vt:lpstr>
      <vt:lpstr>PowerPoint Presentation</vt:lpstr>
      <vt:lpstr>PowerPoint Presentation</vt:lpstr>
      <vt:lpstr>PowerPoint Presentation</vt:lpstr>
      <vt:lpstr>PowerPoint Presentation</vt:lpstr>
      <vt:lpstr>Capabilities Approach Theory</vt:lpstr>
      <vt:lpstr>PowerPoint Presentation</vt:lpstr>
      <vt:lpstr>Capital in Wellbeing  Economics Framework</vt:lpstr>
      <vt:lpstr>  Bronfenbrenner  ‘Ecological System Theory’ (EST)</vt:lpstr>
      <vt:lpstr>Case Study</vt:lpstr>
      <vt:lpstr>The Health and Well-being Impact of Regional Funding in Wales</vt:lpstr>
      <vt:lpstr>Levelling Up the United Kingdom</vt:lpstr>
      <vt:lpstr>A Recap</vt:lpstr>
      <vt:lpstr>Questions &amp;  Answers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Williams</dc:creator>
  <cp:lastModifiedBy>Tracy Taylor (1804033)</cp:lastModifiedBy>
  <cp:revision>634</cp:revision>
  <dcterms:created xsi:type="dcterms:W3CDTF">2023-02-27T12:56:58Z</dcterms:created>
  <dcterms:modified xsi:type="dcterms:W3CDTF">2023-02-28T21:07:51Z</dcterms:modified>
</cp:coreProperties>
</file>