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FAA6B-D782-5AB9-FEF0-76C129FCD4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094E93-C784-5C53-5A7A-1714547F9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66DBA-98A4-F025-FBCC-DD205BDB3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49010-F322-F10D-57D4-FD26054EA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D447C-0B0A-FC4C-8655-F02C07BE5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71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964DB-B151-62A5-CE37-C7F977DEB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02184-0F83-7E2B-1440-C71167509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27507-E595-08C6-6010-F0CE7734A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2F9F6D-C265-4464-E336-64B02289D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F0EEB-BECB-67B2-A237-48A67EA62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658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931CB-8F6C-595E-F69F-5C005E306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8D51CB-C6E9-1F18-DDC5-A60FCE234F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12692-1C59-89E1-AA33-53969D286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D379C-636B-88E2-1B39-A3EC3A207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23A432-F3D3-A9C4-24D9-1166C5066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526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F8B89-59A9-7508-CADD-AB5D3FB47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30E52-3F31-2CDD-322A-9ABE5F9DA9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FBA215-E307-143A-A36D-A8693FB23D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6AC39-C0C8-E8D5-1C0C-2B7159974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4752A8-F3DD-296C-30A7-AEE04FDA5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074FC5-B992-1068-9684-B4315C985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069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4BA98-E37C-66C7-B699-A26FA2FCD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2E7A28-CC28-A692-6849-F6D8976CF8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131F30-B697-A821-1DBA-80703CE03C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29CE30-41D8-CDDF-B962-62BD2F8281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A0CBC3-0B87-52F6-692F-DBCE0ED156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D3ED63-D38A-D72C-3E96-E74B75DFE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FAC726-E6C5-42A1-8502-9E51CDBB6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1A66D0-A1B3-911E-7A16-254898E0E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257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B7156-A3D3-90EA-4E30-2A35684DC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0FE02-A5C6-9AF2-6CA8-202B43937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3B6947-59B2-278D-5979-D8BF15F16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317E43-3991-107C-B7D9-412A4835F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482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5EEE62-8B34-2A9A-E039-0EDA9CEE5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2F12B0-6F66-CE8B-DF33-8460AE57E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8CEA4-7C2A-2DDC-39DF-38B91696E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08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BE5E7-0DC1-3393-2A96-32AC0DDC5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249C0-723A-720D-D19E-DEE9AB424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D4AB5C-59B9-DB47-A26F-096F8424A6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1CFC90-4A5D-20D2-B566-52CEB0F77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0D80C3-3ADB-72EB-DE83-FA422B44F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A70EC-36D4-CB45-2C2D-154EB3717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890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AB6CC-FD87-BF96-C61F-BACDC23AE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A5963D-157B-A7F2-D4AC-450243688C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B5B66B-F612-B79A-1F3C-C3728B477B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C297BF-2FB4-E2F1-2E7A-4664ABDD0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4E3D02-FF7E-EAE3-8593-1E983507C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86CB2B-B030-9164-A53E-D4D4F9D28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462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4F8BC-9404-45FA-2BA8-1A598A481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17A2B5-2AC5-4158-CA14-8B7CAA53CF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11B1F-A04F-2F1F-1473-A5FDD648F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CE1104-2D85-5BFB-E99B-151F003B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B0066-C220-FBAE-FC7F-C5ADD4C70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056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8F4666-BC57-F5E9-6362-3937699A08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B6F6F2-D557-6295-2AAD-48D7DD3261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818CA-618F-D220-2634-8B0A62C08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31817B-B00E-03E3-98FD-BD350AB69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05620-2298-9527-7A2D-4AF4C7C45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974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48F8EE-2652-6699-2E2F-6A3DC46F4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ABFE2B-3444-26EA-A8F9-0709EC4B78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03363-33D9-CF47-462F-99F6CCFB94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8D86E-86AA-45E0-B0FB-A9E68E957BA7}" type="datetimeFigureOut">
              <a:rPr lang="en-GB" smtClean="0"/>
              <a:t>28/05/2026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3E0A5-EF80-0136-3A3F-EDD167835C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A2F7C-1117-F92F-C181-13B71B5897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5B562-ADA3-4684-9B9C-AE715551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67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4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12" Type="http://schemas.openxmlformats.org/officeDocument/2006/relationships/slide" Target="slide1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2.xml"/><Relationship Id="rId5" Type="http://schemas.openxmlformats.org/officeDocument/2006/relationships/slide" Target="slide5.xml"/><Relationship Id="rId10" Type="http://schemas.openxmlformats.org/officeDocument/2006/relationships/slide" Target="slide10.xml"/><Relationship Id="rId4" Type="http://schemas.openxmlformats.org/officeDocument/2006/relationships/slide" Target="slide4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hr.com/blog/human-resources-functions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wardgateway.com/case-study/employee-recognition-heineken" TargetMode="External"/><Relationship Id="rId4" Type="http://schemas.openxmlformats.org/officeDocument/2006/relationships/hyperlink" Target="https://www.linkedin.com/pulse/outsource-5-things-increase-profits-your-restaurant-niki-deale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odern Tesco store front with a clear, minimalist design featuring a clear blue sky background and a distinctive red and white color scheme.&#10;&#10;AI-generated content may be incorrect.">
            <a:extLst>
              <a:ext uri="{FF2B5EF4-FFF2-40B4-BE49-F238E27FC236}">
                <a16:creationId xmlns:a16="http://schemas.microsoft.com/office/drawing/2014/main" id="{6B0D854D-1BB2-618E-5512-C5FA5EACD5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33871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09D634-D78D-2948-A137-78D6FB38F3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4467" y="97896"/>
            <a:ext cx="7247466" cy="2387600"/>
          </a:xfrm>
        </p:spPr>
        <p:txBody>
          <a:bodyPr>
            <a:noAutofit/>
          </a:bodyPr>
          <a:lstStyle/>
          <a:p>
            <a:r>
              <a:rPr lang="en-GB" sz="4000" b="1" dirty="0"/>
              <a:t>Recruitment and Selection Strategies During Organisational Transformation at Tesco PLC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D7CB19-30C1-74ED-58F4-627CC81C32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63" y="2485496"/>
            <a:ext cx="9144000" cy="1655762"/>
          </a:xfrm>
        </p:spPr>
        <p:txBody>
          <a:bodyPr>
            <a:noAutofit/>
          </a:bodyPr>
          <a:lstStyle/>
          <a:p>
            <a:r>
              <a:rPr lang="en-GB" dirty="0"/>
              <a:t>LCLM5002 – Developing and Managing Individuals and Teams</a:t>
            </a:r>
          </a:p>
          <a:p>
            <a:r>
              <a:rPr lang="en-GB" dirty="0"/>
              <a:t>Component 1 – Individual Presentation</a:t>
            </a:r>
          </a:p>
          <a:p>
            <a:r>
              <a:rPr lang="en-GB" b="1" dirty="0"/>
              <a:t>Student Name: Orett Freckelton</a:t>
            </a:r>
            <a:endParaRPr lang="en-GB" dirty="0"/>
          </a:p>
          <a:p>
            <a:r>
              <a:rPr lang="en-GB" b="1" dirty="0"/>
              <a:t>Student ID: 2409896</a:t>
            </a:r>
            <a:endParaRPr lang="en-GB" dirty="0"/>
          </a:p>
          <a:p>
            <a:r>
              <a:rPr lang="en-GB" b="1" dirty="0"/>
              <a:t>Lecturer: </a:t>
            </a:r>
            <a:r>
              <a:rPr lang="en-GB" dirty="0"/>
              <a:t>Samson Oladejo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056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is a dynamic, minimalistic layout featuring TESCO's branding, showcasing a stylized abstract design with a blue background, white geometric shapes, and a silhouette of London's skyline, symbolizing a modern and professional aesthetic.&#10;&#10;AI-generated content may be incorrect.">
            <a:extLst>
              <a:ext uri="{FF2B5EF4-FFF2-40B4-BE49-F238E27FC236}">
                <a16:creationId xmlns:a16="http://schemas.microsoft.com/office/drawing/2014/main" id="{72FF5C1F-4846-9BC6-A504-85C2E0EF2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84667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41429-4D8B-3C1F-F348-AE7305A94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1027906"/>
            <a:ext cx="7509933" cy="4864630"/>
          </a:xfrm>
        </p:spPr>
        <p:txBody>
          <a:bodyPr>
            <a:normAutofit/>
          </a:bodyPr>
          <a:lstStyle/>
          <a:p>
            <a:r>
              <a:rPr lang="en-US" sz="2000" dirty="0">
                <a:hlinkClick r:id="rId3" action="ppaction://hlinksldjump"/>
              </a:rPr>
              <a:t>Introduction to Tesco PLC and </a:t>
            </a:r>
            <a:r>
              <a:rPr lang="en-US" sz="2000" dirty="0" err="1">
                <a:hlinkClick r:id="rId3" action="ppaction://hlinksldjump"/>
              </a:rPr>
              <a:t>Organisational</a:t>
            </a:r>
            <a:r>
              <a:rPr lang="en-US" sz="2000" dirty="0">
                <a:hlinkClick r:id="rId3" action="ppaction://hlinksldjump"/>
              </a:rPr>
              <a:t> Transformation</a:t>
            </a:r>
            <a:endParaRPr lang="en-US" sz="2000" dirty="0"/>
          </a:p>
          <a:p>
            <a:r>
              <a:rPr lang="en-US" sz="2000" dirty="0">
                <a:hlinkClick r:id="rId4" action="ppaction://hlinksldjump"/>
              </a:rPr>
              <a:t>Recruitment Process Overview</a:t>
            </a:r>
            <a:endParaRPr lang="en-US" sz="2000" dirty="0"/>
          </a:p>
          <a:p>
            <a:r>
              <a:rPr lang="en-US" sz="2000" dirty="0">
                <a:hlinkClick r:id="rId5" action="ppaction://hlinksldjump"/>
              </a:rPr>
              <a:t>Job Analysis, Job Description and Person Specification</a:t>
            </a:r>
            <a:endParaRPr lang="en-US" sz="2000" dirty="0"/>
          </a:p>
          <a:p>
            <a:r>
              <a:rPr lang="en-US" sz="2000" dirty="0">
                <a:hlinkClick r:id="rId6" action="ppaction://hlinksldjump"/>
              </a:rPr>
              <a:t>Advertisement Platforms</a:t>
            </a:r>
            <a:endParaRPr lang="en-US" sz="2000" dirty="0"/>
          </a:p>
          <a:p>
            <a:r>
              <a:rPr lang="en-US" sz="2000" dirty="0">
                <a:hlinkClick r:id="rId7" action="ppaction://hlinksldjump"/>
              </a:rPr>
              <a:t>Structured Interview</a:t>
            </a:r>
            <a:endParaRPr lang="en-US" sz="2000" dirty="0"/>
          </a:p>
          <a:p>
            <a:r>
              <a:rPr lang="en-US" sz="2000" dirty="0">
                <a:hlinkClick r:id="rId8" action="ppaction://hlinksldjump"/>
              </a:rPr>
              <a:t>Panel Interview</a:t>
            </a:r>
            <a:endParaRPr lang="en-US" sz="2000" dirty="0"/>
          </a:p>
          <a:p>
            <a:r>
              <a:rPr lang="en-US" sz="2000" dirty="0">
                <a:hlinkClick r:id="rId9" action="ppaction://hlinksldjump"/>
              </a:rPr>
              <a:t>Competency-Based Interview</a:t>
            </a:r>
            <a:endParaRPr lang="en-US" sz="2000" dirty="0"/>
          </a:p>
          <a:p>
            <a:r>
              <a:rPr lang="en-US" sz="2000" dirty="0">
                <a:hlinkClick r:id="rId10" action="ppaction://hlinksldjump"/>
              </a:rPr>
              <a:t>Questioning Techniques</a:t>
            </a:r>
            <a:endParaRPr lang="en-US" sz="2000" dirty="0"/>
          </a:p>
          <a:p>
            <a:r>
              <a:rPr lang="en-US" sz="2000" dirty="0">
                <a:hlinkClick r:id="rId9" action="ppaction://hlinksldjump"/>
              </a:rPr>
              <a:t>Face-to-Face vs Virtual Interviews</a:t>
            </a:r>
            <a:endParaRPr lang="en-US" sz="2000" dirty="0"/>
          </a:p>
          <a:p>
            <a:r>
              <a:rPr lang="en-US" sz="2000" dirty="0">
                <a:hlinkClick r:id="rId11" action="ppaction://hlinksldjump"/>
              </a:rPr>
              <a:t>Recommendations</a:t>
            </a:r>
            <a:endParaRPr lang="en-US" sz="2000" dirty="0"/>
          </a:p>
          <a:p>
            <a:r>
              <a:rPr lang="en-US" sz="2000" dirty="0">
                <a:hlinkClick r:id="rId12" action="ppaction://hlinksldjump"/>
              </a:rPr>
              <a:t>Conclusion</a:t>
            </a:r>
            <a:endParaRPr lang="en-US" sz="2000" dirty="0"/>
          </a:p>
          <a:p>
            <a:r>
              <a:rPr lang="en-US" sz="2000" dirty="0">
                <a:hlinkClick r:id="rId13" action="ppaction://hlinksldjump"/>
              </a:rPr>
              <a:t>References</a:t>
            </a:r>
            <a:endParaRPr lang="en-US" sz="2000" dirty="0"/>
          </a:p>
          <a:p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58289-46BB-8DC8-E510-F02A01E4D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			Contents</a:t>
            </a:r>
            <a:br>
              <a:rPr lang="en-US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893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features a minimalistic, abstract design with a blue and white gradient background, a silhouette of a shopping cart, and stylized geometric shapes representing people, all framed by a dynamic, curved line.&#10;&#10;AI-generated content may be incorrect.">
            <a:extLst>
              <a:ext uri="{FF2B5EF4-FFF2-40B4-BE49-F238E27FC236}">
                <a16:creationId xmlns:a16="http://schemas.microsoft.com/office/drawing/2014/main" id="{345E602D-7DA7-9860-2B16-7DCF6735E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D67AB9-C70D-D677-4D36-75814CE28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7936" y="365125"/>
            <a:ext cx="10515600" cy="1325563"/>
          </a:xfrm>
        </p:spPr>
        <p:txBody>
          <a:bodyPr/>
          <a:lstStyle/>
          <a:p>
            <a:r>
              <a:rPr lang="en-GB" b="1" dirty="0"/>
              <a:t>Introduction to Tesco PLC and Organisational Transformation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07D88-6F56-2015-2920-843E791AE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7132" y="1595702"/>
            <a:ext cx="7196667" cy="22722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About Tesco PLC</a:t>
            </a:r>
            <a:endParaRPr lang="en-GB" sz="18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Tesco is one of the UK’s largest retail companies.</a:t>
            </a:r>
          </a:p>
          <a:p>
            <a:pPr lvl="0"/>
            <a:r>
              <a:rPr lang="en-GB" sz="2000" dirty="0"/>
              <a:t>The company is expanding digital services and online shopping.</a:t>
            </a:r>
          </a:p>
          <a:p>
            <a:pPr lvl="0"/>
            <a:r>
              <a:rPr lang="en-GB" sz="2000" dirty="0"/>
              <a:t>Tesco is improving automation, AI systems, and customer experience.</a:t>
            </a:r>
          </a:p>
          <a:p>
            <a:pPr lvl="0"/>
            <a:r>
              <a:rPr lang="en-GB" sz="2000" dirty="0"/>
              <a:t>The business needs skilled employees to support transformation.</a:t>
            </a:r>
          </a:p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257E90B-F755-0FC4-AC19-C56F7F2E4BC4}"/>
              </a:ext>
            </a:extLst>
          </p:cNvPr>
          <p:cNvSpPr txBox="1">
            <a:spLocks/>
          </p:cNvSpPr>
          <p:nvPr/>
        </p:nvSpPr>
        <p:spPr>
          <a:xfrm>
            <a:off x="1227667" y="3772958"/>
            <a:ext cx="8782547" cy="32199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0" lvl="3" indent="0">
              <a:buNone/>
            </a:pPr>
            <a:r>
              <a:rPr lang="en-GB" b="1" dirty="0">
                <a:solidFill>
                  <a:schemeClr val="tx2"/>
                </a:solidFill>
              </a:rPr>
              <a:t>Key Roles</a:t>
            </a:r>
            <a:endParaRPr lang="en-GB" dirty="0">
              <a:solidFill>
                <a:schemeClr val="tx2"/>
              </a:solidFill>
            </a:endParaRPr>
          </a:p>
          <a:p>
            <a:pPr lvl="3"/>
            <a:r>
              <a:rPr lang="en-GB" sz="2000" dirty="0"/>
              <a:t>Digital Specialist</a:t>
            </a:r>
          </a:p>
          <a:p>
            <a:pPr lvl="3"/>
            <a:r>
              <a:rPr lang="en-GB" sz="2000" dirty="0"/>
              <a:t>Change Manager</a:t>
            </a:r>
          </a:p>
          <a:p>
            <a:pPr lvl="3"/>
            <a:r>
              <a:rPr lang="en-GB" sz="2000" dirty="0"/>
              <a:t>Operations Manager</a:t>
            </a:r>
          </a:p>
          <a:p>
            <a:pPr lvl="3"/>
            <a:r>
              <a:rPr lang="en-GB" sz="2000" dirty="0"/>
              <a:t>Project Manager</a:t>
            </a:r>
          </a:p>
          <a:p>
            <a:pPr lvl="3"/>
            <a:r>
              <a:rPr lang="en-GB" sz="2000" dirty="0"/>
              <a:t>Effective recruitment helps organisations achieve business goals during change (Armstrong and Taylor, 2023).</a:t>
            </a:r>
          </a:p>
        </p:txBody>
      </p:sp>
    </p:spTree>
    <p:extLst>
      <p:ext uri="{BB962C8B-B14F-4D97-AF65-F5344CB8AC3E}">
        <p14:creationId xmlns:p14="http://schemas.microsoft.com/office/powerpoint/2010/main" val="3318562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inimalist, abstract design with a blue, red, and white color scheme featuring diagonal lines and a pattern resembling a grid or network, possibly suggesting a business or tech-related theme.&#10;&#10;AI-generated content may be incorrect.">
            <a:extLst>
              <a:ext uri="{FF2B5EF4-FFF2-40B4-BE49-F238E27FC236}">
                <a16:creationId xmlns:a16="http://schemas.microsoft.com/office/drawing/2014/main" id="{95E23A63-A06D-63D5-7A7C-70830AF7D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25406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B0FA63-77E4-3CD5-A1D0-A5032B954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5532" y="365125"/>
            <a:ext cx="8568267" cy="1325563"/>
          </a:xfrm>
        </p:spPr>
        <p:txBody>
          <a:bodyPr/>
          <a:lstStyle/>
          <a:p>
            <a:r>
              <a:rPr lang="en-GB" b="1" dirty="0"/>
              <a:t>Recruitment Process Overview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C51B-4C52-1338-B8C5-D56B5B797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3598" y="1105959"/>
            <a:ext cx="7882467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b="1" dirty="0">
                <a:solidFill>
                  <a:schemeClr val="tx2"/>
                </a:solidFill>
              </a:rPr>
              <a:t>Recruitment Process</a:t>
            </a:r>
            <a:endParaRPr lang="en-GB" sz="2000" dirty="0">
              <a:solidFill>
                <a:schemeClr val="tx2"/>
              </a:solidFill>
            </a:endParaRPr>
          </a:p>
          <a:p>
            <a:pPr lvl="0">
              <a:lnSpc>
                <a:spcPct val="120000"/>
              </a:lnSpc>
            </a:pPr>
            <a:r>
              <a:rPr lang="en-GB" sz="2000" dirty="0"/>
              <a:t>Workforce planning</a:t>
            </a:r>
          </a:p>
          <a:p>
            <a:pPr lvl="0">
              <a:lnSpc>
                <a:spcPct val="120000"/>
              </a:lnSpc>
            </a:pPr>
            <a:r>
              <a:rPr lang="en-GB" sz="2000" dirty="0"/>
              <a:t>Job analysis</a:t>
            </a:r>
          </a:p>
          <a:p>
            <a:pPr lvl="0">
              <a:lnSpc>
                <a:spcPct val="120000"/>
              </a:lnSpc>
            </a:pPr>
            <a:r>
              <a:rPr lang="en-GB" sz="2000" dirty="0"/>
              <a:t>Job description</a:t>
            </a:r>
          </a:p>
          <a:p>
            <a:pPr lvl="0">
              <a:lnSpc>
                <a:spcPct val="120000"/>
              </a:lnSpc>
            </a:pPr>
            <a:r>
              <a:rPr lang="en-GB" sz="2000" dirty="0"/>
              <a:t>Person specification</a:t>
            </a:r>
          </a:p>
          <a:p>
            <a:pPr lvl="0">
              <a:lnSpc>
                <a:spcPct val="120000"/>
              </a:lnSpc>
            </a:pPr>
            <a:r>
              <a:rPr lang="en-GB" sz="2000" dirty="0"/>
              <a:t>Advertisement</a:t>
            </a:r>
          </a:p>
          <a:p>
            <a:pPr lvl="0">
              <a:lnSpc>
                <a:spcPct val="120000"/>
              </a:lnSpc>
            </a:pPr>
            <a:r>
              <a:rPr lang="en-GB" sz="2000" dirty="0"/>
              <a:t>Shortlisting</a:t>
            </a:r>
          </a:p>
          <a:p>
            <a:pPr lvl="0">
              <a:lnSpc>
                <a:spcPct val="120000"/>
              </a:lnSpc>
            </a:pPr>
            <a:r>
              <a:rPr lang="en-GB" sz="2000" dirty="0"/>
              <a:t>Interview and selection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Tesco should recruit employees with digital, communication, and leadership skills (CIPD, 2021), (Foot and Hook, 2005).</a:t>
            </a:r>
          </a:p>
          <a:p>
            <a:pPr>
              <a:lnSpc>
                <a:spcPct val="120000"/>
              </a:lnSpc>
            </a:pPr>
            <a:endParaRPr lang="en-GB" sz="2000" dirty="0"/>
          </a:p>
          <a:p>
            <a:pPr marL="0" indent="0">
              <a:lnSpc>
                <a:spcPct val="120000"/>
              </a:lnSpc>
              <a:buNone/>
            </a:pP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54887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inimalistic, abstract design with a white background, a diagonal pattern of white, red, and blue stripes, and a silhouette of a person holding a document with a question mark.&#10;&#10;AI-generated content may be incorrect.">
            <a:extLst>
              <a:ext uri="{FF2B5EF4-FFF2-40B4-BE49-F238E27FC236}">
                <a16:creationId xmlns:a16="http://schemas.microsoft.com/office/drawing/2014/main" id="{6F908DBF-E0D1-CA53-8B8A-1000BDD292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3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225B5-F4A9-165A-A45C-E78097929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2598" y="1371600"/>
            <a:ext cx="8331201" cy="53340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Example Role: Digital Transformation Manager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Job Responsibilities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Lead digital projects</a:t>
            </a:r>
          </a:p>
          <a:p>
            <a:pPr lvl="0"/>
            <a:r>
              <a:rPr lang="en-GB" dirty="0"/>
              <a:t>Improve online services</a:t>
            </a:r>
          </a:p>
          <a:p>
            <a:pPr lvl="0"/>
            <a:r>
              <a:rPr lang="en-GB" dirty="0"/>
              <a:t>Support organisational change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Essential Skills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Leadership</a:t>
            </a:r>
          </a:p>
          <a:p>
            <a:pPr lvl="0"/>
            <a:r>
              <a:rPr lang="en-GB" dirty="0"/>
              <a:t>Communication</a:t>
            </a:r>
          </a:p>
          <a:p>
            <a:pPr lvl="0"/>
            <a:r>
              <a:rPr lang="en-GB" dirty="0"/>
              <a:t>Problem-solving</a:t>
            </a:r>
          </a:p>
          <a:p>
            <a:pPr lvl="0"/>
            <a:r>
              <a:rPr lang="en-GB" dirty="0"/>
              <a:t>Digital knowledge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Qualifications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Degree in Business or IT</a:t>
            </a:r>
          </a:p>
          <a:p>
            <a:pPr lvl="0"/>
            <a:r>
              <a:rPr lang="en-GB" dirty="0"/>
              <a:t>Project management experience</a:t>
            </a:r>
          </a:p>
          <a:p>
            <a:r>
              <a:rPr lang="en-GB" dirty="0"/>
              <a:t>Job analysis helps organisations identify suitable candidates (Armstrong and Baron, 2004).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DBDDB-ED0E-F727-BC26-F2953460B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600" y="365125"/>
            <a:ext cx="83312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Job Analysis, Job Description and Person Specification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03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inimalist, abstract layout with a blue background featuring a red speech bubble, a speech icon, a circle, and various abstract shapes, suggesting a digital or modern design.&#10;&#10;AI-generated content may be incorrect.">
            <a:extLst>
              <a:ext uri="{FF2B5EF4-FFF2-40B4-BE49-F238E27FC236}">
                <a16:creationId xmlns:a16="http://schemas.microsoft.com/office/drawing/2014/main" id="{E0068322-5B63-A10A-5C4B-0409A1A1C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0B66F5-99A2-824F-6DC7-B6A97B5CD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9800" y="365125"/>
            <a:ext cx="6604000" cy="1325563"/>
          </a:xfrm>
        </p:spPr>
        <p:txBody>
          <a:bodyPr/>
          <a:lstStyle/>
          <a:p>
            <a:r>
              <a:rPr lang="en-GB" b="1" dirty="0"/>
              <a:t>Advertisement Platforms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6CE34-0EF4-580B-2BE2-0935FF45E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7066" y="1100667"/>
            <a:ext cx="8576733" cy="50762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Recruitment Platforms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b="1" dirty="0"/>
              <a:t>LinkedIn</a:t>
            </a:r>
            <a:endParaRPr lang="en-GB" dirty="0"/>
          </a:p>
          <a:p>
            <a:pPr lvl="0"/>
            <a:r>
              <a:rPr lang="en-GB" dirty="0"/>
              <a:t>Professional recruitment</a:t>
            </a:r>
          </a:p>
          <a:p>
            <a:pPr lvl="0"/>
            <a:r>
              <a:rPr lang="en-GB" dirty="0"/>
              <a:t>Suitable for management roles</a:t>
            </a:r>
          </a:p>
          <a:p>
            <a:pPr marL="0" indent="0">
              <a:buNone/>
            </a:pPr>
            <a:r>
              <a:rPr lang="en-GB" b="1" dirty="0"/>
              <a:t>Indeed</a:t>
            </a:r>
            <a:endParaRPr lang="en-GB" dirty="0"/>
          </a:p>
          <a:p>
            <a:pPr lvl="0"/>
            <a:r>
              <a:rPr lang="en-GB" dirty="0"/>
              <a:t>Large number of applicants</a:t>
            </a:r>
          </a:p>
          <a:p>
            <a:pPr lvl="0"/>
            <a:r>
              <a:rPr lang="en-GB" dirty="0"/>
              <a:t>Cost-effective</a:t>
            </a:r>
          </a:p>
          <a:p>
            <a:pPr marL="0" indent="0">
              <a:buNone/>
            </a:pPr>
            <a:r>
              <a:rPr lang="en-GB" b="1" dirty="0"/>
              <a:t>Tesco Careers Website</a:t>
            </a:r>
            <a:endParaRPr lang="en-GB" dirty="0"/>
          </a:p>
          <a:p>
            <a:pPr lvl="0"/>
            <a:r>
              <a:rPr lang="en-GB" dirty="0"/>
              <a:t>Improves employer branding</a:t>
            </a:r>
          </a:p>
          <a:p>
            <a:pPr lvl="0"/>
            <a:r>
              <a:rPr lang="en-GB" dirty="0"/>
              <a:t>Direct recruitment method</a:t>
            </a:r>
          </a:p>
          <a:p>
            <a:pPr marL="0" indent="0">
              <a:buNone/>
            </a:pPr>
            <a:r>
              <a:rPr lang="en-GB" b="1" dirty="0"/>
              <a:t>Recruitment Agencies</a:t>
            </a:r>
            <a:endParaRPr lang="en-GB" dirty="0"/>
          </a:p>
          <a:p>
            <a:pPr lvl="0"/>
            <a:r>
              <a:rPr lang="en-GB" dirty="0"/>
              <a:t>Helps recruit specialised talent</a:t>
            </a:r>
          </a:p>
          <a:p>
            <a:r>
              <a:rPr lang="en-GB" dirty="0"/>
              <a:t>HR functions support recruitment, workforce planning, and employee development (AIHR, 2024), (CIPD, 2021).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305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inimalistic, abstract representation of a city skyline with ascending lines and a dynamic, white background, incorporating geometric shapes and a subtle gradient.&#10;&#10;AI-generated content may be incorrect.">
            <a:extLst>
              <a:ext uri="{FF2B5EF4-FFF2-40B4-BE49-F238E27FC236}">
                <a16:creationId xmlns:a16="http://schemas.microsoft.com/office/drawing/2014/main" id="{E8DA5E1E-4762-5EC6-019E-79065D550F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8467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3338E-1D72-A5D4-EE89-8923A2EC8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8799" y="787929"/>
            <a:ext cx="8669867" cy="51694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950" b="1" dirty="0">
                <a:solidFill>
                  <a:schemeClr val="tx2"/>
                </a:solidFill>
              </a:rPr>
              <a:t>Structured Interview</a:t>
            </a:r>
            <a:endParaRPr lang="en-GB" sz="195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950" b="1" dirty="0">
                <a:solidFill>
                  <a:schemeClr val="tx2"/>
                </a:solidFill>
              </a:rPr>
              <a:t>Features</a:t>
            </a:r>
            <a:endParaRPr lang="en-GB" sz="1950" dirty="0">
              <a:solidFill>
                <a:schemeClr val="tx2"/>
              </a:solidFill>
            </a:endParaRPr>
          </a:p>
          <a:p>
            <a:pPr lvl="0"/>
            <a:r>
              <a:rPr lang="en-GB" sz="1950" dirty="0"/>
              <a:t>Same questions for all candidates</a:t>
            </a:r>
          </a:p>
          <a:p>
            <a:pPr lvl="0"/>
            <a:r>
              <a:rPr lang="en-GB" sz="1950" dirty="0"/>
              <a:t>Standard process</a:t>
            </a:r>
          </a:p>
          <a:p>
            <a:pPr lvl="0"/>
            <a:r>
              <a:rPr lang="en-GB" sz="1950" dirty="0"/>
              <a:t>Fair comparison</a:t>
            </a:r>
          </a:p>
          <a:p>
            <a:pPr marL="0" indent="0">
              <a:buNone/>
            </a:pPr>
            <a:endParaRPr lang="en-GB" sz="195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950" b="1" dirty="0">
                <a:solidFill>
                  <a:schemeClr val="tx2"/>
                </a:solidFill>
              </a:rPr>
              <a:t>Advantages</a:t>
            </a:r>
            <a:endParaRPr lang="en-GB" sz="1950" dirty="0">
              <a:solidFill>
                <a:schemeClr val="tx2"/>
              </a:solidFill>
            </a:endParaRPr>
          </a:p>
          <a:p>
            <a:pPr lvl="0"/>
            <a:r>
              <a:rPr lang="en-GB" sz="1950" dirty="0"/>
              <a:t>Reduces bias</a:t>
            </a:r>
          </a:p>
          <a:p>
            <a:pPr lvl="0"/>
            <a:r>
              <a:rPr lang="en-GB" sz="1950" dirty="0"/>
              <a:t>Improves fairness</a:t>
            </a:r>
          </a:p>
          <a:p>
            <a:pPr lvl="0"/>
            <a:r>
              <a:rPr lang="en-GB" sz="1950" dirty="0"/>
              <a:t>Easy to compare candidates</a:t>
            </a:r>
          </a:p>
          <a:p>
            <a:pPr marL="0" indent="0">
              <a:buNone/>
            </a:pPr>
            <a:endParaRPr lang="en-GB" sz="195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950" b="1" dirty="0">
                <a:solidFill>
                  <a:schemeClr val="tx2"/>
                </a:solidFill>
              </a:rPr>
              <a:t>Example Question</a:t>
            </a:r>
            <a:endParaRPr lang="en-GB" sz="195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950" dirty="0"/>
              <a:t>“Describe a time you managed organisational change.”</a:t>
            </a:r>
          </a:p>
          <a:p>
            <a:pPr marL="0" indent="0">
              <a:buNone/>
            </a:pPr>
            <a:br>
              <a:rPr lang="en-GB" sz="1950" dirty="0"/>
            </a:br>
            <a:endParaRPr lang="en-GB" sz="19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45212-0160-05C2-E805-4D5C89C5F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3532" y="365125"/>
            <a:ext cx="5520267" cy="5238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Structured Interview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1BAD13-2540-8D32-C50B-13C21E6A7E3A}"/>
              </a:ext>
            </a:extLst>
          </p:cNvPr>
          <p:cNvSpPr txBox="1">
            <a:spLocks/>
          </p:cNvSpPr>
          <p:nvPr/>
        </p:nvSpPr>
        <p:spPr>
          <a:xfrm>
            <a:off x="7269628" y="2650065"/>
            <a:ext cx="4919133" cy="2209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95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950" b="1" dirty="0">
                <a:solidFill>
                  <a:schemeClr val="tx2"/>
                </a:solidFill>
              </a:rPr>
              <a:t>Disadvantages</a:t>
            </a:r>
            <a:endParaRPr lang="en-GB" sz="1950" dirty="0">
              <a:solidFill>
                <a:schemeClr val="tx2"/>
              </a:solidFill>
            </a:endParaRPr>
          </a:p>
          <a:p>
            <a:pPr lvl="0"/>
            <a:r>
              <a:rPr lang="en-GB" sz="1950" dirty="0"/>
              <a:t>Limited flexibility</a:t>
            </a:r>
          </a:p>
          <a:p>
            <a:r>
              <a:rPr lang="en-GB" sz="1950" dirty="0"/>
              <a:t>Less detailed discussion (CIPD, 2021).</a:t>
            </a:r>
          </a:p>
        </p:txBody>
      </p:sp>
    </p:spTree>
    <p:extLst>
      <p:ext uri="{BB962C8B-B14F-4D97-AF65-F5344CB8AC3E}">
        <p14:creationId xmlns:p14="http://schemas.microsoft.com/office/powerpoint/2010/main" val="3960801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is a minimalistic, white background with a blue and red striped design, featuring abstract white and grayish-blue wave patterns.&#10;&#10;AI-generated content may be incorrect.">
            <a:extLst>
              <a:ext uri="{FF2B5EF4-FFF2-40B4-BE49-F238E27FC236}">
                <a16:creationId xmlns:a16="http://schemas.microsoft.com/office/drawing/2014/main" id="{3BE04ED0-09B9-6988-4F12-686ECAD42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8472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A81295-5504-75B1-A8C7-D74B11EDA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8732" y="365125"/>
            <a:ext cx="5825067" cy="1325563"/>
          </a:xfrm>
        </p:spPr>
        <p:txBody>
          <a:bodyPr/>
          <a:lstStyle/>
          <a:p>
            <a:r>
              <a:rPr lang="en-GB" b="1" dirty="0"/>
              <a:t>Panel Interview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A74E0-5A4E-344E-CDEE-A5F95D4D7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332" y="1219200"/>
            <a:ext cx="8898467" cy="5025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Panel Interview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Features</a:t>
            </a:r>
            <a:endParaRPr lang="en-GB" sz="20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Multiple interviewers</a:t>
            </a:r>
          </a:p>
          <a:p>
            <a:pPr lvl="0"/>
            <a:r>
              <a:rPr lang="en-GB" sz="2000" dirty="0"/>
              <a:t>Different opinions included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Advantages</a:t>
            </a:r>
            <a:endParaRPr lang="en-GB" sz="20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Better decision-making</a:t>
            </a:r>
          </a:p>
          <a:p>
            <a:pPr lvl="0"/>
            <a:r>
              <a:rPr lang="en-GB" sz="2000" dirty="0"/>
              <a:t>Reduces individual bias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Disadvantages</a:t>
            </a:r>
            <a:endParaRPr lang="en-GB" sz="20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Can increase stress</a:t>
            </a:r>
          </a:p>
          <a:p>
            <a:r>
              <a:rPr lang="en-GB" sz="2000" dirty="0"/>
              <a:t>Difficult to organise (Armstrong and Taylor, 2023)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Example Question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/>
              <a:t>“How would you manage resistance to change?”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1824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depicts a minimalistic, abstract representation of a cityscape, framed by a sleek, linear design, and a subtle, dynamic flowing pattern.&#10;&#10;AI-generated content may be incorrect.">
            <a:extLst>
              <a:ext uri="{FF2B5EF4-FFF2-40B4-BE49-F238E27FC236}">
                <a16:creationId xmlns:a16="http://schemas.microsoft.com/office/drawing/2014/main" id="{331D076C-FC6F-4822-A030-F9DCE506C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84667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22757-65EB-61F2-75FC-46AF2EC2A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2732" y="1303867"/>
            <a:ext cx="9381067" cy="487309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Competency-Based Interview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Features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Focus on skills and behaviours</a:t>
            </a:r>
          </a:p>
          <a:p>
            <a:pPr lvl="0"/>
            <a:r>
              <a:rPr lang="en-GB" dirty="0"/>
              <a:t>Uses STAR method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Advantages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Measures practical experience</a:t>
            </a:r>
          </a:p>
          <a:p>
            <a:pPr lvl="0"/>
            <a:r>
              <a:rPr lang="en-GB" dirty="0"/>
              <a:t>Predicts future performance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Disadvantages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Time-consuming</a:t>
            </a:r>
          </a:p>
          <a:p>
            <a:r>
              <a:rPr lang="en-GB" dirty="0"/>
              <a:t>Requires skilled interviewers (Armstrong and Baron, 2004)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Example Question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en-GB" dirty="0"/>
              <a:t>“Tell us about a time you improved team performance.”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0358A-93AA-CEEB-6931-1A8025DFE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399" y="84667"/>
            <a:ext cx="7535333" cy="735542"/>
          </a:xfrm>
        </p:spPr>
        <p:txBody>
          <a:bodyPr/>
          <a:lstStyle/>
          <a:p>
            <a:r>
              <a:rPr lang="en-GB" b="1" dirty="0"/>
              <a:t>Competency-Based Interview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682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is a minimalistic, abstract design featuring a city skyline silhouette, with a subtle pattern of geometric shapes and a blue and red gradient background.&#10;&#10;AI-generated content may be incorrect.">
            <a:extLst>
              <a:ext uri="{FF2B5EF4-FFF2-40B4-BE49-F238E27FC236}">
                <a16:creationId xmlns:a16="http://schemas.microsoft.com/office/drawing/2014/main" id="{9A7BF1F5-5D8B-CE2C-012F-776801A15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D195-C3B7-67DC-EDF6-36376A83E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7466" y="965200"/>
            <a:ext cx="7916333" cy="52117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fr-FR" b="1" dirty="0">
                <a:solidFill>
                  <a:schemeClr val="tx2"/>
                </a:solidFill>
              </a:rPr>
              <a:t>Effective Questioning Techniques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Behavioural Questions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Focus on past experience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Situational Questions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Assess decision-making ability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Probing Questions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Gain detailed answers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Competency-Based Questions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/>
              <a:t>Assess workplace competencies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Example</a:t>
            </a:r>
            <a:endParaRPr lang="en-GB" dirty="0">
              <a:solidFill>
                <a:schemeClr val="tx2"/>
              </a:solidFill>
            </a:endParaRPr>
          </a:p>
          <a:p>
            <a:r>
              <a:rPr lang="en-GB" dirty="0"/>
              <a:t>“What would you do if employees resisted digital change?”</a:t>
            </a:r>
          </a:p>
          <a:p>
            <a:r>
              <a:rPr lang="en-GB" dirty="0"/>
              <a:t>These techniques help identify suitable candidates (CIPD, 2021).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2E7807-D0C2-8B70-1B5D-A510B8F47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4532" y="365126"/>
            <a:ext cx="7679267" cy="710142"/>
          </a:xfrm>
        </p:spPr>
        <p:txBody>
          <a:bodyPr>
            <a:normAutofit fontScale="90000"/>
          </a:bodyPr>
          <a:lstStyle/>
          <a:p>
            <a:r>
              <a:rPr lang="fr-FR" b="1" dirty="0"/>
              <a:t>Questioning Techniques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033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features a stylized, abstract representation of a city skyline framed by a dynamic, white and blue gradient background with subtle red accents.&#10;&#10;AI-generated content may be incorrect.">
            <a:extLst>
              <a:ext uri="{FF2B5EF4-FFF2-40B4-BE49-F238E27FC236}">
                <a16:creationId xmlns:a16="http://schemas.microsoft.com/office/drawing/2014/main" id="{C41BE164-597A-D376-F9A9-8AA02BE20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16936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53CCD-08D6-55F4-DF37-6959CB5D4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0600" y="2836333"/>
            <a:ext cx="7823200" cy="334063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Recommendation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/>
              <a:t>Tesco should use:</a:t>
            </a:r>
          </a:p>
          <a:p>
            <a:pPr lvl="0"/>
            <a:r>
              <a:rPr lang="en-GB" sz="2000" dirty="0"/>
              <a:t>Virtual interviews for first screening</a:t>
            </a:r>
          </a:p>
          <a:p>
            <a:r>
              <a:rPr lang="en-GB" sz="2000" dirty="0"/>
              <a:t>Face-to-face interviews for final selection (CIPD, 2021).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78026-4547-4B30-242F-F52F77554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7732" y="365125"/>
            <a:ext cx="8746067" cy="7016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Face-to-Face vs Virtual Interviews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C581C59-2A0A-597A-BD09-2FA48A3993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1739371"/>
              </p:ext>
            </p:extLst>
          </p:nvPr>
        </p:nvGraphicFramePr>
        <p:xfrm>
          <a:off x="2065865" y="1066800"/>
          <a:ext cx="9084734" cy="2291080"/>
        </p:xfrm>
        <a:graphic>
          <a:graphicData uri="http://schemas.openxmlformats.org/drawingml/2006/table">
            <a:tbl>
              <a:tblPr firstRow="1" firstCol="1" bandRow="1">
                <a:tableStyleId>{10A1B5D5-9B99-4C35-A422-299274C87663}</a:tableStyleId>
              </a:tblPr>
              <a:tblGrid>
                <a:gridCol w="4542367">
                  <a:extLst>
                    <a:ext uri="{9D8B030D-6E8A-4147-A177-3AD203B41FA5}">
                      <a16:colId xmlns:a16="http://schemas.microsoft.com/office/drawing/2014/main" val="374166430"/>
                    </a:ext>
                  </a:extLst>
                </a:gridCol>
                <a:gridCol w="4542367">
                  <a:extLst>
                    <a:ext uri="{9D8B030D-6E8A-4147-A177-3AD203B41FA5}">
                      <a16:colId xmlns:a16="http://schemas.microsoft.com/office/drawing/2014/main" val="3885156117"/>
                    </a:ext>
                  </a:extLst>
                </a:gridCol>
              </a:tblGrid>
              <a:tr h="214408"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effectLst/>
                        </a:rPr>
                        <a:t>Face-to-Face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effectLst/>
                        </a:rPr>
                        <a:t>Virtual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02182808"/>
                  </a:ext>
                </a:extLst>
              </a:tr>
              <a:tr h="214408"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Better communication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Flexible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97947331"/>
                  </a:ext>
                </a:extLst>
              </a:tr>
              <a:tr h="214408"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Easier to observe body language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Lower cost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6728602"/>
                  </a:ext>
                </a:extLst>
              </a:tr>
              <a:tr h="214408"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Professional environment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Faster process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24464160"/>
                  </a:ext>
                </a:extLst>
              </a:tr>
              <a:tr h="214408"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More expensive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7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Technology issues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816459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5626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ED8E00-F030-9B84-4A2C-07B05E579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8464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55F087-375E-4F17-D83E-ECA92C5D9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6532" y="365125"/>
            <a:ext cx="8187267" cy="1325563"/>
          </a:xfrm>
        </p:spPr>
        <p:txBody>
          <a:bodyPr/>
          <a:lstStyle/>
          <a:p>
            <a:r>
              <a:rPr lang="en-GB" b="1" dirty="0"/>
              <a:t>Recommendations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0EE27-DEAD-B9CA-3020-5DD6F4D12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9666" y="1825625"/>
            <a:ext cx="936413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Recommendations</a:t>
            </a:r>
            <a:endParaRPr lang="en-GB" sz="2400" dirty="0">
              <a:solidFill>
                <a:schemeClr val="tx2"/>
              </a:solidFill>
            </a:endParaRPr>
          </a:p>
          <a:p>
            <a:pPr lvl="0"/>
            <a:r>
              <a:rPr lang="en-GB" sz="2400" dirty="0"/>
              <a:t>Improve workforce planning</a:t>
            </a:r>
          </a:p>
          <a:p>
            <a:pPr lvl="0"/>
            <a:r>
              <a:rPr lang="en-GB" sz="2400" dirty="0"/>
              <a:t>Use competency-based recruitment</a:t>
            </a:r>
          </a:p>
          <a:p>
            <a:pPr lvl="0"/>
            <a:r>
              <a:rPr lang="en-GB" sz="2400" dirty="0"/>
              <a:t>Adopt hybrid interviews</a:t>
            </a:r>
          </a:p>
          <a:p>
            <a:pPr lvl="0"/>
            <a:r>
              <a:rPr lang="en-GB" sz="2400" dirty="0"/>
              <a:t>Promote diversity and equality</a:t>
            </a:r>
          </a:p>
          <a:p>
            <a:pPr lvl="0"/>
            <a:r>
              <a:rPr lang="en-GB" sz="2400" dirty="0"/>
              <a:t>Invest in employee development</a:t>
            </a:r>
          </a:p>
          <a:p>
            <a:r>
              <a:rPr lang="en-GB" sz="2400" dirty="0"/>
              <a:t>Employee recognition improves engagement and retention</a:t>
            </a:r>
          </a:p>
          <a:p>
            <a:r>
              <a:rPr lang="en-GB" sz="2400" dirty="0"/>
              <a:t>Outsourcing can improve organisational efficiency (Reward Gateway, 2023), (Niki Dealey, 2022).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6297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image features a minimalist, white background with a sleek, flowing blue and white wave pattern, and includes a central circular design with red and white segments, each containing a silhouette of a person, symbolizing a team or group.&#10;&#10;AI-generated content may be incorrect.">
            <a:extLst>
              <a:ext uri="{FF2B5EF4-FFF2-40B4-BE49-F238E27FC236}">
                <a16:creationId xmlns:a16="http://schemas.microsoft.com/office/drawing/2014/main" id="{CC332223-F953-745A-3200-AF8513C4CD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D52BE-B552-153A-AF0B-1220C8F3D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666" y="365125"/>
            <a:ext cx="8221133" cy="1325563"/>
          </a:xfrm>
        </p:spPr>
        <p:txBody>
          <a:bodyPr/>
          <a:lstStyle/>
          <a:p>
            <a:r>
              <a:rPr lang="en-GB" b="1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9E444-DEBB-7591-6134-D375A2D43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8932" y="1380067"/>
            <a:ext cx="9304867" cy="4796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Effective recruitment and selection are important during organisational transformation.</a:t>
            </a:r>
          </a:p>
          <a:p>
            <a:pPr marL="0" indent="0">
              <a:buNone/>
            </a:pPr>
            <a:r>
              <a:rPr lang="en-GB" sz="2000" dirty="0"/>
              <a:t>The presentation discussed:</a:t>
            </a:r>
          </a:p>
          <a:p>
            <a:pPr lvl="0"/>
            <a:r>
              <a:rPr lang="en-GB" sz="2000" dirty="0"/>
              <a:t>Workforce planning</a:t>
            </a:r>
          </a:p>
          <a:p>
            <a:pPr lvl="0"/>
            <a:r>
              <a:rPr lang="en-GB" sz="2000" dirty="0"/>
              <a:t>Recruitment process</a:t>
            </a:r>
          </a:p>
          <a:p>
            <a:pPr lvl="0"/>
            <a:r>
              <a:rPr lang="en-GB" sz="2000" dirty="0"/>
              <a:t>Interview types</a:t>
            </a:r>
          </a:p>
          <a:p>
            <a:pPr lvl="0"/>
            <a:r>
              <a:rPr lang="en-GB" sz="2000" dirty="0"/>
              <a:t>Questioning techniques</a:t>
            </a:r>
          </a:p>
          <a:p>
            <a:pPr lvl="0"/>
            <a:r>
              <a:rPr lang="en-GB" sz="2000" dirty="0"/>
              <a:t>Virtual and face-to-face interviews</a:t>
            </a:r>
          </a:p>
          <a:p>
            <a:r>
              <a:rPr lang="en-GB" sz="2000" dirty="0"/>
              <a:t>Tesco should use fair and competency-based recruitment systems </a:t>
            </a:r>
          </a:p>
          <a:p>
            <a:pPr marL="0" indent="0">
              <a:buNone/>
            </a:pPr>
            <a:r>
              <a:rPr lang="en-GB" sz="2000" dirty="0"/>
              <a:t>to support business success (Armstrong and Taylor, 2023), (CIPD, 2021).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212723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image is a minimalistic, abstract composition featuring a white background with dynamic, curving blue and red lines and subtle geometric shapes.&#10;&#10;AI-generated content may be incorrect.">
            <a:extLst>
              <a:ext uri="{FF2B5EF4-FFF2-40B4-BE49-F238E27FC236}">
                <a16:creationId xmlns:a16="http://schemas.microsoft.com/office/drawing/2014/main" id="{98CE2BF8-671A-E20E-0B53-908BE09283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-16937"/>
            <a:ext cx="1218552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579A7-1D69-006E-3762-E21C53CE9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3666" y="1430867"/>
            <a:ext cx="9110133" cy="4746096"/>
          </a:xfrm>
        </p:spPr>
        <p:txBody>
          <a:bodyPr>
            <a:normAutofit/>
          </a:bodyPr>
          <a:lstStyle/>
          <a:p>
            <a:r>
              <a:rPr lang="en-GB" sz="1800" dirty="0"/>
              <a:t>Armstrong, M. and Baron, A. (2004) Managing Performance. London: CIPD.</a:t>
            </a:r>
          </a:p>
          <a:p>
            <a:r>
              <a:rPr lang="en-GB" sz="1800" dirty="0"/>
              <a:t>Armstrong, M. and Taylor, S. (2023) Armstrong’s Handbook of Human Resource Management Practice. London: Kogan Page.</a:t>
            </a:r>
          </a:p>
          <a:p>
            <a:r>
              <a:rPr lang="en-GB" sz="1800" dirty="0"/>
              <a:t>AIHR (2024) Human resources functions. Available at: </a:t>
            </a:r>
            <a:r>
              <a:rPr lang="en-GB" sz="1800" u="sng" dirty="0">
                <a:hlinkClick r:id="rId3"/>
              </a:rPr>
              <a:t>https://www.aihr.com/blog/human-resources-functions/</a:t>
            </a:r>
            <a:endParaRPr lang="en-GB" sz="1800" dirty="0"/>
          </a:p>
          <a:p>
            <a:r>
              <a:rPr lang="en-GB" sz="1800" dirty="0"/>
              <a:t>CIPD (2021) Resourcing and Talent Planning 2021. London: CIPD.</a:t>
            </a:r>
          </a:p>
          <a:p>
            <a:r>
              <a:rPr lang="en-GB" sz="1800" dirty="0"/>
              <a:t>Foot, M. and Hook, C. (2005) Introducing Human Resource Management. London: Pearson.</a:t>
            </a:r>
          </a:p>
          <a:p>
            <a:r>
              <a:rPr lang="en-GB" sz="1800" dirty="0"/>
              <a:t>Niki Dealey (2022) Outsource 5 Things to Increase Profits for Your Restaurant. Available at: </a:t>
            </a:r>
            <a:r>
              <a:rPr lang="en-GB" sz="1800" u="sng" dirty="0">
                <a:hlinkClick r:id="rId4"/>
              </a:rPr>
              <a:t>https://www.linkedin.com/pulse/outsource-5-things-increase-profits-your-restaurant-niki-dealey</a:t>
            </a:r>
            <a:endParaRPr lang="en-GB" sz="1800" dirty="0"/>
          </a:p>
          <a:p>
            <a:r>
              <a:rPr lang="en-GB" sz="1800" dirty="0"/>
              <a:t>Reward Gateway (2023) Employee recognition at Heineken. Available at: </a:t>
            </a:r>
            <a:r>
              <a:rPr lang="en-GB" sz="1800" u="sng" dirty="0">
                <a:hlinkClick r:id="rId5"/>
              </a:rPr>
              <a:t>https://www.rewardgateway.com/case-study/employee-recognition-heineken</a:t>
            </a:r>
            <a:endParaRPr lang="en-GB" sz="1800" dirty="0"/>
          </a:p>
          <a:p>
            <a:r>
              <a:rPr lang="en-GB" sz="1800" dirty="0"/>
              <a:t>Storey, J. (1995) Human Resource Management: A Critical Text. London: Routledge.</a:t>
            </a:r>
          </a:p>
          <a:p>
            <a:endParaRPr lang="en-GB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06E5BD-1EE0-6E98-3A49-871FD8E34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5732" y="365125"/>
            <a:ext cx="8238067" cy="1325563"/>
          </a:xfrm>
        </p:spPr>
        <p:txBody>
          <a:bodyPr/>
          <a:lstStyle/>
          <a:p>
            <a:r>
              <a:rPr lang="en-GB" b="1" dirty="0"/>
              <a:t>References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0983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811</Words>
  <Application>Microsoft Office PowerPoint</Application>
  <PresentationFormat>Widescreen</PresentationFormat>
  <Paragraphs>179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Office Theme</vt:lpstr>
      <vt:lpstr>Recruitment and Selection Strategies During Organisational Transformation at Tesco PLC </vt:lpstr>
      <vt:lpstr>   Contents </vt:lpstr>
      <vt:lpstr>Introduction to Tesco PLC and Organisational Transformation</vt:lpstr>
      <vt:lpstr>Recruitment Process Overview </vt:lpstr>
      <vt:lpstr>Job Analysis, Job Description and Person Specification </vt:lpstr>
      <vt:lpstr>Advertisement Platforms </vt:lpstr>
      <vt:lpstr>Structured Interview </vt:lpstr>
      <vt:lpstr>Panel Interview </vt:lpstr>
      <vt:lpstr>Competency-Based Interview</vt:lpstr>
      <vt:lpstr>Questioning Techniques </vt:lpstr>
      <vt:lpstr>Face-to-Face vs Virtual Interviews </vt:lpstr>
      <vt:lpstr>Recommendations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Iftekhar Rashid</dc:creator>
  <cp:lastModifiedBy>Iftekhar Rashid</cp:lastModifiedBy>
  <cp:revision>8</cp:revision>
  <dcterms:created xsi:type="dcterms:W3CDTF">2026-05-26T21:43:33Z</dcterms:created>
  <dcterms:modified xsi:type="dcterms:W3CDTF">2026-05-28T17:32:41Z</dcterms:modified>
</cp:coreProperties>
</file>