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452" r:id="rId3"/>
    <p:sldId id="445" r:id="rId4"/>
    <p:sldId id="446" r:id="rId5"/>
    <p:sldId id="384" r:id="rId6"/>
    <p:sldId id="365" r:id="rId7"/>
    <p:sldId id="345" r:id="rId8"/>
    <p:sldId id="259" r:id="rId9"/>
    <p:sldId id="443" r:id="rId10"/>
    <p:sldId id="439" r:id="rId11"/>
    <p:sldId id="444" r:id="rId12"/>
    <p:sldId id="442" r:id="rId13"/>
    <p:sldId id="447" r:id="rId14"/>
    <p:sldId id="449" r:id="rId15"/>
    <p:sldId id="453" r:id="rId16"/>
    <p:sldId id="454" r:id="rId17"/>
    <p:sldId id="450" r:id="rId18"/>
    <p:sldId id="451" r:id="rId19"/>
    <p:sldId id="448" r:id="rId20"/>
    <p:sldId id="455" r:id="rId21"/>
    <p:sldId id="456" r:id="rId22"/>
    <p:sldId id="458" r:id="rId23"/>
    <p:sldId id="457" r:id="rId24"/>
    <p:sldId id="460" r:id="rId25"/>
    <p:sldId id="463" r:id="rId26"/>
    <p:sldId id="462" r:id="rId27"/>
    <p:sldId id="464"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062F32-AB49-406A-BD3C-F5F3728DB983}" v="8" dt="2026-03-23T18:53:07.791"/>
    <p1510:client id="{DAE1A2FE-A290-4BBB-BC44-01CD23937014}" v="4" dt="2026-03-23T18:42:22.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3" d="100"/>
          <a:sy n="83" d="100"/>
        </p:scale>
        <p:origin x="48" y="49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31412B-8137-4CC5-B26A-0BE49160CBE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CE4FAFE-D444-4CF3-9120-CCA2AEB538B6}">
      <dgm:prSet/>
      <dgm:spPr/>
      <dgm:t>
        <a:bodyPr/>
        <a:lstStyle/>
        <a:p>
          <a:r>
            <a:rPr lang="en-GB"/>
            <a:t>Linked to question - </a:t>
          </a:r>
          <a:endParaRPr lang="en-US"/>
        </a:p>
      </dgm:t>
    </dgm:pt>
    <dgm:pt modelId="{DCA3B09C-0B19-4DE1-9BC7-BD9518A5004D}" type="parTrans" cxnId="{DC0C9875-5332-448E-93B4-F17CE190A5CF}">
      <dgm:prSet/>
      <dgm:spPr/>
      <dgm:t>
        <a:bodyPr/>
        <a:lstStyle/>
        <a:p>
          <a:endParaRPr lang="en-US"/>
        </a:p>
      </dgm:t>
    </dgm:pt>
    <dgm:pt modelId="{1B9A7799-1732-4DD8-A987-932BD90D9732}" type="sibTrans" cxnId="{DC0C9875-5332-448E-93B4-F17CE190A5CF}">
      <dgm:prSet/>
      <dgm:spPr/>
      <dgm:t>
        <a:bodyPr/>
        <a:lstStyle/>
        <a:p>
          <a:endParaRPr lang="en-US"/>
        </a:p>
      </dgm:t>
    </dgm:pt>
    <dgm:pt modelId="{F57D900F-1F33-4B78-95BE-C715AE36DF8C}">
      <dgm:prSet/>
      <dgm:spPr/>
      <dgm:t>
        <a:bodyPr/>
        <a:lstStyle/>
        <a:p>
          <a:r>
            <a:rPr lang="en-GB" b="1"/>
            <a:t>Explain to what extent does the Children First approach improve outcomes for young people? </a:t>
          </a:r>
          <a:endParaRPr lang="en-US"/>
        </a:p>
      </dgm:t>
    </dgm:pt>
    <dgm:pt modelId="{3EF12AFB-9AA4-4EE7-B352-A5C72C288E4B}" type="parTrans" cxnId="{7FCB72DB-2134-4004-935D-082A8EFE5B83}">
      <dgm:prSet/>
      <dgm:spPr/>
      <dgm:t>
        <a:bodyPr/>
        <a:lstStyle/>
        <a:p>
          <a:endParaRPr lang="en-US"/>
        </a:p>
      </dgm:t>
    </dgm:pt>
    <dgm:pt modelId="{EB236008-722B-4252-AFF3-AD477067940F}" type="sibTrans" cxnId="{7FCB72DB-2134-4004-935D-082A8EFE5B83}">
      <dgm:prSet/>
      <dgm:spPr/>
      <dgm:t>
        <a:bodyPr/>
        <a:lstStyle/>
        <a:p>
          <a:endParaRPr lang="en-US"/>
        </a:p>
      </dgm:t>
    </dgm:pt>
    <dgm:pt modelId="{83E299F8-E0F0-4466-A412-5CC4FF0E90BE}" type="pres">
      <dgm:prSet presAssocID="{CD31412B-8137-4CC5-B26A-0BE49160CBEA}" presName="hierChild1" presStyleCnt="0">
        <dgm:presLayoutVars>
          <dgm:chPref val="1"/>
          <dgm:dir/>
          <dgm:animOne val="branch"/>
          <dgm:animLvl val="lvl"/>
          <dgm:resizeHandles/>
        </dgm:presLayoutVars>
      </dgm:prSet>
      <dgm:spPr/>
    </dgm:pt>
    <dgm:pt modelId="{5054321E-7FF9-4920-9AAF-2C949719A5F5}" type="pres">
      <dgm:prSet presAssocID="{DCE4FAFE-D444-4CF3-9120-CCA2AEB538B6}" presName="hierRoot1" presStyleCnt="0"/>
      <dgm:spPr/>
    </dgm:pt>
    <dgm:pt modelId="{73754090-B942-4810-8A44-6B2A00C322AD}" type="pres">
      <dgm:prSet presAssocID="{DCE4FAFE-D444-4CF3-9120-CCA2AEB538B6}" presName="composite" presStyleCnt="0"/>
      <dgm:spPr/>
    </dgm:pt>
    <dgm:pt modelId="{30AC60C0-0B16-4B72-8B9C-D811C87BFF8D}" type="pres">
      <dgm:prSet presAssocID="{DCE4FAFE-D444-4CF3-9120-CCA2AEB538B6}" presName="background" presStyleLbl="node0" presStyleIdx="0" presStyleCnt="2"/>
      <dgm:spPr/>
    </dgm:pt>
    <dgm:pt modelId="{AEA87B1D-AB2E-4A19-9CE0-D7C97E3E7A36}" type="pres">
      <dgm:prSet presAssocID="{DCE4FAFE-D444-4CF3-9120-CCA2AEB538B6}" presName="text" presStyleLbl="fgAcc0" presStyleIdx="0" presStyleCnt="2">
        <dgm:presLayoutVars>
          <dgm:chPref val="3"/>
        </dgm:presLayoutVars>
      </dgm:prSet>
      <dgm:spPr/>
    </dgm:pt>
    <dgm:pt modelId="{82A53CB2-5DA1-48A5-914C-283DD5306967}" type="pres">
      <dgm:prSet presAssocID="{DCE4FAFE-D444-4CF3-9120-CCA2AEB538B6}" presName="hierChild2" presStyleCnt="0"/>
      <dgm:spPr/>
    </dgm:pt>
    <dgm:pt modelId="{C874B80F-C4F7-468B-8EC8-CA68747C74DD}" type="pres">
      <dgm:prSet presAssocID="{F57D900F-1F33-4B78-95BE-C715AE36DF8C}" presName="hierRoot1" presStyleCnt="0"/>
      <dgm:spPr/>
    </dgm:pt>
    <dgm:pt modelId="{980CED7F-A981-45DA-98BF-F13607FC41DD}" type="pres">
      <dgm:prSet presAssocID="{F57D900F-1F33-4B78-95BE-C715AE36DF8C}" presName="composite" presStyleCnt="0"/>
      <dgm:spPr/>
    </dgm:pt>
    <dgm:pt modelId="{890DF37C-5A27-48E4-ADA7-F3D88C338167}" type="pres">
      <dgm:prSet presAssocID="{F57D900F-1F33-4B78-95BE-C715AE36DF8C}" presName="background" presStyleLbl="node0" presStyleIdx="1" presStyleCnt="2"/>
      <dgm:spPr/>
    </dgm:pt>
    <dgm:pt modelId="{B3C608CB-CD0A-4AFB-9331-8653E4A997C0}" type="pres">
      <dgm:prSet presAssocID="{F57D900F-1F33-4B78-95BE-C715AE36DF8C}" presName="text" presStyleLbl="fgAcc0" presStyleIdx="1" presStyleCnt="2">
        <dgm:presLayoutVars>
          <dgm:chPref val="3"/>
        </dgm:presLayoutVars>
      </dgm:prSet>
      <dgm:spPr/>
    </dgm:pt>
    <dgm:pt modelId="{2E91D974-651C-44E4-99B0-E365D0C04CFD}" type="pres">
      <dgm:prSet presAssocID="{F57D900F-1F33-4B78-95BE-C715AE36DF8C}" presName="hierChild2" presStyleCnt="0"/>
      <dgm:spPr/>
    </dgm:pt>
  </dgm:ptLst>
  <dgm:cxnLst>
    <dgm:cxn modelId="{9AD4315D-CC78-40D1-B989-48FAF4722201}" type="presOf" srcId="{DCE4FAFE-D444-4CF3-9120-CCA2AEB538B6}" destId="{AEA87B1D-AB2E-4A19-9CE0-D7C97E3E7A36}" srcOrd="0" destOrd="0" presId="urn:microsoft.com/office/officeart/2005/8/layout/hierarchy1"/>
    <dgm:cxn modelId="{DC0C9875-5332-448E-93B4-F17CE190A5CF}" srcId="{CD31412B-8137-4CC5-B26A-0BE49160CBEA}" destId="{DCE4FAFE-D444-4CF3-9120-CCA2AEB538B6}" srcOrd="0" destOrd="0" parTransId="{DCA3B09C-0B19-4DE1-9BC7-BD9518A5004D}" sibTransId="{1B9A7799-1732-4DD8-A987-932BD90D9732}"/>
    <dgm:cxn modelId="{BD1BEAA0-EFB9-47FD-9F56-A634211436EF}" type="presOf" srcId="{CD31412B-8137-4CC5-B26A-0BE49160CBEA}" destId="{83E299F8-E0F0-4466-A412-5CC4FF0E90BE}" srcOrd="0" destOrd="0" presId="urn:microsoft.com/office/officeart/2005/8/layout/hierarchy1"/>
    <dgm:cxn modelId="{7FCB72DB-2134-4004-935D-082A8EFE5B83}" srcId="{CD31412B-8137-4CC5-B26A-0BE49160CBEA}" destId="{F57D900F-1F33-4B78-95BE-C715AE36DF8C}" srcOrd="1" destOrd="0" parTransId="{3EF12AFB-9AA4-4EE7-B352-A5C72C288E4B}" sibTransId="{EB236008-722B-4252-AFF3-AD477067940F}"/>
    <dgm:cxn modelId="{8DB845FC-98F0-43B4-9CF1-78DC4FAC34C1}" type="presOf" srcId="{F57D900F-1F33-4B78-95BE-C715AE36DF8C}" destId="{B3C608CB-CD0A-4AFB-9331-8653E4A997C0}" srcOrd="0" destOrd="0" presId="urn:microsoft.com/office/officeart/2005/8/layout/hierarchy1"/>
    <dgm:cxn modelId="{15984327-B8A6-4E71-BFA0-A3D208BA6589}" type="presParOf" srcId="{83E299F8-E0F0-4466-A412-5CC4FF0E90BE}" destId="{5054321E-7FF9-4920-9AAF-2C949719A5F5}" srcOrd="0" destOrd="0" presId="urn:microsoft.com/office/officeart/2005/8/layout/hierarchy1"/>
    <dgm:cxn modelId="{243269D4-DFD5-401D-A3C5-2965807592A5}" type="presParOf" srcId="{5054321E-7FF9-4920-9AAF-2C949719A5F5}" destId="{73754090-B942-4810-8A44-6B2A00C322AD}" srcOrd="0" destOrd="0" presId="urn:microsoft.com/office/officeart/2005/8/layout/hierarchy1"/>
    <dgm:cxn modelId="{CFC75437-8861-4F4D-A9F0-01A623BFA8C8}" type="presParOf" srcId="{73754090-B942-4810-8A44-6B2A00C322AD}" destId="{30AC60C0-0B16-4B72-8B9C-D811C87BFF8D}" srcOrd="0" destOrd="0" presId="urn:microsoft.com/office/officeart/2005/8/layout/hierarchy1"/>
    <dgm:cxn modelId="{B0016236-4178-4442-90B8-33A4AAD7180F}" type="presParOf" srcId="{73754090-B942-4810-8A44-6B2A00C322AD}" destId="{AEA87B1D-AB2E-4A19-9CE0-D7C97E3E7A36}" srcOrd="1" destOrd="0" presId="urn:microsoft.com/office/officeart/2005/8/layout/hierarchy1"/>
    <dgm:cxn modelId="{A72A929A-7E04-4DB8-9B3F-F6657E26001F}" type="presParOf" srcId="{5054321E-7FF9-4920-9AAF-2C949719A5F5}" destId="{82A53CB2-5DA1-48A5-914C-283DD5306967}" srcOrd="1" destOrd="0" presId="urn:microsoft.com/office/officeart/2005/8/layout/hierarchy1"/>
    <dgm:cxn modelId="{722441CD-DD13-47BD-8EEF-B2D0997474CF}" type="presParOf" srcId="{83E299F8-E0F0-4466-A412-5CC4FF0E90BE}" destId="{C874B80F-C4F7-468B-8EC8-CA68747C74DD}" srcOrd="1" destOrd="0" presId="urn:microsoft.com/office/officeart/2005/8/layout/hierarchy1"/>
    <dgm:cxn modelId="{7AA22206-552C-469D-B19D-400E885F6622}" type="presParOf" srcId="{C874B80F-C4F7-468B-8EC8-CA68747C74DD}" destId="{980CED7F-A981-45DA-98BF-F13607FC41DD}" srcOrd="0" destOrd="0" presId="urn:microsoft.com/office/officeart/2005/8/layout/hierarchy1"/>
    <dgm:cxn modelId="{E58742A2-F8E2-4C31-AEC3-137F962EB643}" type="presParOf" srcId="{980CED7F-A981-45DA-98BF-F13607FC41DD}" destId="{890DF37C-5A27-48E4-ADA7-F3D88C338167}" srcOrd="0" destOrd="0" presId="urn:microsoft.com/office/officeart/2005/8/layout/hierarchy1"/>
    <dgm:cxn modelId="{0028C690-A7FA-4E13-82EB-41F96AE116A5}" type="presParOf" srcId="{980CED7F-A981-45DA-98BF-F13607FC41DD}" destId="{B3C608CB-CD0A-4AFB-9331-8653E4A997C0}" srcOrd="1" destOrd="0" presId="urn:microsoft.com/office/officeart/2005/8/layout/hierarchy1"/>
    <dgm:cxn modelId="{317B1082-1D6F-4956-BBD0-5152EB31ADBA}" type="presParOf" srcId="{C874B80F-C4F7-468B-8EC8-CA68747C74DD}" destId="{2E91D974-651C-44E4-99B0-E365D0C04CF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dirty="0"/>
            <a:t>Partnership – multi-agency teams to co-operate at a local level.</a:t>
          </a:r>
          <a:endParaRPr lang="en-US" dirty="0"/>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C60C0-0B16-4B72-8B9C-D811C87BFF8D}">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87B1D-AB2E-4A19-9CE0-D7C97E3E7A36}">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Linked to question - </a:t>
          </a:r>
          <a:endParaRPr lang="en-US" sz="3300" kern="1200"/>
        </a:p>
      </dsp:txBody>
      <dsp:txXfrm>
        <a:off x="608661" y="692298"/>
        <a:ext cx="4508047" cy="2799040"/>
      </dsp:txXfrm>
    </dsp:sp>
    <dsp:sp modelId="{890DF37C-5A27-48E4-ADA7-F3D88C338167}">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608CB-CD0A-4AFB-9331-8653E4A997C0}">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b="1" kern="1200"/>
            <a:t>Explain to what extent does the Children First approach improve outcomes for young people? </a:t>
          </a:r>
          <a:endParaRPr lang="en-US" sz="3300" kern="1200"/>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549467"/>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Clear strategy to prevent offending – youth justice must help prevent youth offending.</a:t>
          </a:r>
          <a:endParaRPr lang="en-US" sz="1800" kern="1200"/>
        </a:p>
      </dsp:txBody>
      <dsp:txXfrm>
        <a:off x="0" y="549467"/>
        <a:ext cx="2837799" cy="1702679"/>
      </dsp:txXfrm>
    </dsp:sp>
    <dsp:sp modelId="{6AD8B0C6-4967-2745-A6A8-19337A84896A}">
      <dsp:nvSpPr>
        <dsp:cNvPr id="0" name=""/>
        <dsp:cNvSpPr/>
      </dsp:nvSpPr>
      <dsp:spPr>
        <a:xfrm>
          <a:off x="3121578" y="549467"/>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Taking Responsibility – no more excuses; children above ACR are mature enough to be accountable.</a:t>
          </a:r>
          <a:endParaRPr lang="en-US" sz="1800" kern="1200"/>
        </a:p>
      </dsp:txBody>
      <dsp:txXfrm>
        <a:off x="3121578" y="549467"/>
        <a:ext cx="2837799" cy="1702679"/>
      </dsp:txXfrm>
    </dsp:sp>
    <dsp:sp modelId="{F56DA3C5-9DEE-7D4F-863A-46CAE4629D96}">
      <dsp:nvSpPr>
        <dsp:cNvPr id="0" name=""/>
        <dsp:cNvSpPr/>
      </dsp:nvSpPr>
      <dsp:spPr>
        <a:xfrm>
          <a:off x="6243157" y="549467"/>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Earlier, more effective intervention – stopping children at risk and preventing early criminal behaviour from escalating.</a:t>
          </a:r>
          <a:endParaRPr lang="en-US" sz="1800" kern="1200"/>
        </a:p>
      </dsp:txBody>
      <dsp:txXfrm>
        <a:off x="6243157" y="549467"/>
        <a:ext cx="2837799" cy="1702679"/>
      </dsp:txXfrm>
    </dsp:sp>
    <dsp:sp modelId="{643D49B0-1450-1D41-85CD-6DC5AB9482E2}">
      <dsp:nvSpPr>
        <dsp:cNvPr id="0" name=""/>
        <dsp:cNvSpPr/>
      </dsp:nvSpPr>
      <dsp:spPr>
        <a:xfrm>
          <a:off x="0" y="2535926"/>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Faster, more efficient procedures – preventing delays.</a:t>
          </a:r>
          <a:endParaRPr lang="en-US" sz="1800" kern="1200"/>
        </a:p>
      </dsp:txBody>
      <dsp:txXfrm>
        <a:off x="0" y="2535926"/>
        <a:ext cx="2837799" cy="1702679"/>
      </dsp:txXfrm>
    </dsp:sp>
    <dsp:sp modelId="{1AC26D5B-7EC9-A647-B73E-73A3A9B79EFE}">
      <dsp:nvSpPr>
        <dsp:cNvPr id="0" name=""/>
        <dsp:cNvSpPr/>
      </dsp:nvSpPr>
      <dsp:spPr>
        <a:xfrm>
          <a:off x="3121578" y="2535926"/>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dirty="0"/>
            <a:t>Partnership – multi-agency teams to co-operate at a local level.</a:t>
          </a:r>
          <a:endParaRPr lang="en-US" sz="1800" kern="1200" dirty="0"/>
        </a:p>
      </dsp:txBody>
      <dsp:txXfrm>
        <a:off x="3121578" y="2535926"/>
        <a:ext cx="2837799" cy="1702679"/>
      </dsp:txXfrm>
    </dsp:sp>
    <dsp:sp modelId="{BE281E3A-D24D-B24A-A85F-140A11EF19A9}">
      <dsp:nvSpPr>
        <dsp:cNvPr id="0" name=""/>
        <dsp:cNvSpPr/>
      </dsp:nvSpPr>
      <dsp:spPr>
        <a:xfrm>
          <a:off x="6243157" y="2535926"/>
          <a:ext cx="2837799" cy="170267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Further reform – reform of youth court.</a:t>
          </a:r>
          <a:endParaRPr lang="en-US" sz="1800" kern="1200"/>
        </a:p>
      </dsp:txBody>
      <dsp:txXfrm>
        <a:off x="6243157" y="2535926"/>
        <a:ext cx="2837799" cy="170267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365BF4-3CA2-43A4-A711-BAAFDE377159}" type="datetimeFigureOut">
              <a:t>3/23/2026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64798B-105A-4394-BE37-6D6AF5EE1317}" type="slidenum">
              <a:t>‹#›</a:t>
            </a:fld>
            <a:endParaRPr lang="en-GB"/>
          </a:p>
        </p:txBody>
      </p:sp>
    </p:spTree>
    <p:extLst>
      <p:ext uri="{BB962C8B-B14F-4D97-AF65-F5344CB8AC3E}">
        <p14:creationId xmlns:p14="http://schemas.microsoft.com/office/powerpoint/2010/main" val="3145824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jresourcehub.uk/wp-content/uploads/2024/08/Child-First-Toolkit-Guidance.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yjresourcehub.uk/wp-content/uploads/media/Child_First_Overview_and_Guide_April_2022_YJB.pdf"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www.gov.uk/government/publications/youth-justice-strategy-for-wales-children-and-young-people-first" TargetMode="External"/><Relationship Id="rId4" Type="http://schemas.openxmlformats.org/officeDocument/2006/relationships/hyperlink" Target="https://yjresourcehub.uk/what-is-child-first/"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yjlc.uk/resources/legal-updates/applying-child-first-framework-positive-signs-more-work-required"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Microsoft Word - Final Guidance Document -signed</a:t>
            </a:r>
            <a:endParaRPr lang="en-US"/>
          </a:p>
        </p:txBody>
      </p:sp>
      <p:sp>
        <p:nvSpPr>
          <p:cNvPr id="4" name="Slide Number Placeholder 3"/>
          <p:cNvSpPr>
            <a:spLocks noGrp="1"/>
          </p:cNvSpPr>
          <p:nvPr>
            <p:ph type="sldNum" sz="quarter" idx="5"/>
          </p:nvPr>
        </p:nvSpPr>
        <p:spPr/>
        <p:txBody>
          <a:bodyPr/>
          <a:lstStyle/>
          <a:p>
            <a:fld id="{7464798B-105A-4394-BE37-6D6AF5EE1317}" type="slidenum">
              <a:rPr lang="en-GB"/>
              <a:t>1</a:t>
            </a:fld>
            <a:endParaRPr lang="en-GB"/>
          </a:p>
        </p:txBody>
      </p:sp>
    </p:spTree>
    <p:extLst>
      <p:ext uri="{BB962C8B-B14F-4D97-AF65-F5344CB8AC3E}">
        <p14:creationId xmlns:p14="http://schemas.microsoft.com/office/powerpoint/2010/main" val="798311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6</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solidFill>
                  <a:srgbClr val="0A0A0A"/>
                </a:solidFill>
                <a:highlight>
                  <a:srgbClr val="FFFFFF"/>
                </a:highlight>
              </a:rPr>
              <a:t>2015:</a:t>
            </a:r>
            <a:r>
              <a:rPr lang="en-US">
                <a:solidFill>
                  <a:srgbClr val="0A0A0A"/>
                </a:solidFill>
                <a:highlight>
                  <a:srgbClr val="FFFFFF"/>
                </a:highlight>
              </a:rPr>
              <a:t> "Positive Youth Justice" was published, providing the evidence-based model.</a:t>
            </a:r>
            <a:endParaRPr lang="en-US"/>
          </a:p>
          <a:p>
            <a:pPr marL="285750" indent="-285750">
              <a:buFont typeface="Arial"/>
              <a:buChar char="•"/>
            </a:pPr>
            <a:r>
              <a:rPr lang="en-US" b="1">
                <a:solidFill>
                  <a:srgbClr val="0A0A0A"/>
                </a:solidFill>
                <a:highlight>
                  <a:srgbClr val="FFFFFF"/>
                </a:highlight>
              </a:rPr>
              <a:t>2016:</a:t>
            </a:r>
            <a:r>
              <a:rPr lang="en-US">
                <a:solidFill>
                  <a:srgbClr val="0A0A0A"/>
                </a:solidFill>
                <a:highlight>
                  <a:srgbClr val="FFFFFF"/>
                </a:highlight>
              </a:rPr>
              <a:t> The Taylor Review explicitly recommended treating children as children first, offenders second.</a:t>
            </a:r>
            <a:endParaRPr lang="en-GB"/>
          </a:p>
          <a:p>
            <a:pPr marL="285750" indent="-285750">
              <a:buFont typeface="Arial"/>
              <a:buChar char="•"/>
            </a:pPr>
            <a:r>
              <a:rPr lang="en-US" b="1">
                <a:solidFill>
                  <a:srgbClr val="0A0A0A"/>
                </a:solidFill>
                <a:highlight>
                  <a:srgbClr val="FFFFFF"/>
                </a:highlight>
              </a:rPr>
              <a:t>2021-Present:</a:t>
            </a:r>
            <a:r>
              <a:rPr lang="en-US">
                <a:solidFill>
                  <a:srgbClr val="0A0A0A"/>
                </a:solidFill>
                <a:highlight>
                  <a:srgbClr val="FFFFFF"/>
                </a:highlight>
              </a:rPr>
              <a:t> The YJB adopted "Child First" as the guiding principle and over-arching vision for youth justice in England and Wales.</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464798B-105A-4394-BE37-6D6AF5EE1317}" type="slidenum">
              <a:rPr lang="en-GB"/>
              <a:t>8</a:t>
            </a:fld>
            <a:endParaRPr lang="en-GB"/>
          </a:p>
        </p:txBody>
      </p:sp>
    </p:spTree>
    <p:extLst>
      <p:ext uri="{BB962C8B-B14F-4D97-AF65-F5344CB8AC3E}">
        <p14:creationId xmlns:p14="http://schemas.microsoft.com/office/powerpoint/2010/main" val="3958221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PowerPoint Presentation</a:t>
            </a:r>
          </a:p>
          <a:p>
            <a:r>
              <a:rPr lang="en-US">
                <a:hlinkClick r:id="rId4"/>
              </a:rPr>
              <a:t>What is Child First? - Youth Justice Resource Hub</a:t>
            </a:r>
            <a:endParaRPr lang="en-US"/>
          </a:p>
          <a:p>
            <a:endParaRPr lang="en-US"/>
          </a:p>
          <a:p>
            <a:r>
              <a:rPr lang="en-US">
                <a:hlinkClick r:id="rId5"/>
              </a:rPr>
              <a:t>[Withdrawn] Youth justice strategy for Wales: children and young people first - GOV.UK</a:t>
            </a:r>
            <a:endParaRPr lang="en-US"/>
          </a:p>
        </p:txBody>
      </p:sp>
      <p:sp>
        <p:nvSpPr>
          <p:cNvPr id="4" name="Slide Number Placeholder 3"/>
          <p:cNvSpPr>
            <a:spLocks noGrp="1"/>
          </p:cNvSpPr>
          <p:nvPr>
            <p:ph type="sldNum" sz="quarter" idx="5"/>
          </p:nvPr>
        </p:nvSpPr>
        <p:spPr/>
        <p:txBody>
          <a:bodyPr/>
          <a:lstStyle/>
          <a:p>
            <a:fld id="{39975BB0-8027-4B10-AA58-4564E41B4C3E}" type="slidenum">
              <a:rPr lang="en-GB"/>
              <a:t>10</a:t>
            </a:fld>
            <a:endParaRPr lang="en-GB"/>
          </a:p>
        </p:txBody>
      </p:sp>
    </p:spTree>
    <p:extLst>
      <p:ext uri="{BB962C8B-B14F-4D97-AF65-F5344CB8AC3E}">
        <p14:creationId xmlns:p14="http://schemas.microsoft.com/office/powerpoint/2010/main" val="932067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Applying the Child First Framework: Positive Signs but More Work Required</a:t>
            </a:r>
            <a:endParaRPr lang="en-US"/>
          </a:p>
        </p:txBody>
      </p:sp>
      <p:sp>
        <p:nvSpPr>
          <p:cNvPr id="4" name="Slide Number Placeholder 3"/>
          <p:cNvSpPr>
            <a:spLocks noGrp="1"/>
          </p:cNvSpPr>
          <p:nvPr>
            <p:ph type="sldNum" sz="quarter" idx="5"/>
          </p:nvPr>
        </p:nvSpPr>
        <p:spPr/>
        <p:txBody>
          <a:bodyPr/>
          <a:lstStyle/>
          <a:p>
            <a:fld id="{7464798B-105A-4394-BE37-6D6AF5EE1317}" type="slidenum">
              <a:rPr lang="en-GB"/>
              <a:t>15</a:t>
            </a:fld>
            <a:endParaRPr lang="en-GB"/>
          </a:p>
        </p:txBody>
      </p:sp>
    </p:spTree>
    <p:extLst>
      <p:ext uri="{BB962C8B-B14F-4D97-AF65-F5344CB8AC3E}">
        <p14:creationId xmlns:p14="http://schemas.microsoft.com/office/powerpoint/2010/main" val="492256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Young people go through a rapid developmental stage during adolescence where their sense of identity becomes especially important. This period is strongly influenced by peers, family, school, community, and online environments.</a:t>
            </a:r>
            <a:br>
              <a:rPr lang="en-US" dirty="0">
                <a:cs typeface="+mn-lt"/>
              </a:rPr>
            </a:br>
            <a:r>
              <a:rPr lang="en-US" dirty="0"/>
              <a:t> A clear, positive social identity helps young people see themselves as capable, valued, and belonging to something constructive. A confused or negative identity increases vulnerability to exploitation, gang involvement, risk‑taking, or anti‑social </a:t>
            </a:r>
            <a:r>
              <a:rPr lang="en-US" dirty="0" err="1"/>
              <a:t>behaviour</a:t>
            </a: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464798B-105A-4394-BE37-6D6AF5EE1317}" type="slidenum">
              <a:rPr lang="en-GB"/>
              <a:t>17</a:t>
            </a:fld>
            <a:endParaRPr lang="en-GB"/>
          </a:p>
        </p:txBody>
      </p:sp>
    </p:spTree>
    <p:extLst>
      <p:ext uri="{BB962C8B-B14F-4D97-AF65-F5344CB8AC3E}">
        <p14:creationId xmlns:p14="http://schemas.microsoft.com/office/powerpoint/2010/main" val="90446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Involving children in planning their time is important because it promotes ownership, strengthens engagement, and helps build a sense of control — something many of these young people lack in other areas of their lives. When practitioners take the time to understand a child’s interests and integrate them into the plan, the work becomes more meaningful and realistic, increasing the likelihood of positive outcomes.</a:t>
            </a:r>
          </a:p>
          <a:p>
            <a:endParaRPr lang="en-US" dirty="0">
              <a:ea typeface="Calibri"/>
              <a:cs typeface="Calibri"/>
            </a:endParaRPr>
          </a:p>
          <a:p>
            <a:r>
              <a:rPr lang="en-US" dirty="0"/>
              <a:t>Feeling informed is essential for building trust. If young people understand what decisions are being made and why, they are more likely to participate, comply, and feel respected. This statistic suggests that communication between practitioners and children is generally effective. However, it also means that around 1 in 8 children </a:t>
            </a:r>
            <a:r>
              <a:rPr lang="en-US" i="1" dirty="0"/>
              <a:t>do not</a:t>
            </a:r>
            <a:r>
              <a:rPr lang="en-US" dirty="0"/>
              <a:t> feel informed — which highlights a gap that still needs attention.</a:t>
            </a:r>
            <a:endParaRPr lang="en-US" dirty="0">
              <a:ea typeface="Calibri"/>
              <a:cs typeface="Calibri"/>
            </a:endParaRPr>
          </a:p>
          <a:p>
            <a:endParaRPr lang="en-US" dirty="0">
              <a:ea typeface="Calibri"/>
              <a:cs typeface="Calibri"/>
            </a:endParaRPr>
          </a:p>
          <a:p>
            <a:r>
              <a:rPr lang="en-US"/>
              <a:t>Involving children in assessment is vital because it ensures the plan reflects their experiences, risks, needs, and strengths. The high percentage also reflects good relational skills — officers are creating environments where young people feel comfortable enough to contribute.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464798B-105A-4394-BE37-6D6AF5EE1317}" type="slidenum">
              <a:rPr lang="en-GB"/>
              <a:t>20</a:t>
            </a:fld>
            <a:endParaRPr lang="en-GB"/>
          </a:p>
        </p:txBody>
      </p:sp>
    </p:spTree>
    <p:extLst>
      <p:ext uri="{BB962C8B-B14F-4D97-AF65-F5344CB8AC3E}">
        <p14:creationId xmlns:p14="http://schemas.microsoft.com/office/powerpoint/2010/main" val="1078474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young people feel included, listened to, and actively involved in decisions, their engagement increases significantly. This is because participation builds ownership — they see the plan as something </a:t>
            </a:r>
            <a:r>
              <a:rPr lang="en-GB" i="1"/>
              <a:t>with</a:t>
            </a:r>
            <a:r>
              <a:rPr lang="en-GB"/>
              <a:t> them, not </a:t>
            </a:r>
            <a:r>
              <a:rPr lang="en-GB" i="1"/>
              <a:t>done to</a:t>
            </a:r>
            <a:r>
              <a:rPr lang="en-GB"/>
              <a:t> them. Feeling part of the process strengthens motivation and makes interventions more meaningful.</a:t>
            </a:r>
            <a:endParaRPr lang="en-GB" dirty="0">
              <a:ea typeface="Calibri"/>
              <a:cs typeface="Calibri"/>
            </a:endParaRPr>
          </a:p>
          <a:p>
            <a:endParaRPr lang="en-GB" dirty="0">
              <a:ea typeface="Calibri"/>
              <a:cs typeface="Calibri"/>
            </a:endParaRPr>
          </a:p>
          <a:p>
            <a:r>
              <a:rPr lang="en-GB"/>
              <a:t>A core element of the Child First approach is collaborative practice. This means seeing children as active agents in their own lives, not passive recipients of services. Working </a:t>
            </a:r>
            <a:r>
              <a:rPr lang="en-GB" i="1"/>
              <a:t>with</a:t>
            </a:r>
            <a:r>
              <a:rPr lang="en-GB"/>
              <a:t> children recognises their strengths, aspirations, and lived experiences. It also helps build trust, which is essential for reducing reoffending and addressing vulnerability.</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464798B-105A-4394-BE37-6D6AF5EE1317}" type="slidenum">
              <a:rPr lang="en-GB"/>
              <a:t>21</a:t>
            </a:fld>
            <a:endParaRPr lang="en-GB"/>
          </a:p>
        </p:txBody>
      </p:sp>
    </p:spTree>
    <p:extLst>
      <p:ext uri="{BB962C8B-B14F-4D97-AF65-F5344CB8AC3E}">
        <p14:creationId xmlns:p14="http://schemas.microsoft.com/office/powerpoint/2010/main" val="2150893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Child First Offender Second</a:t>
            </a:r>
          </a:p>
        </p:txBody>
      </p:sp>
      <p:sp>
        <p:nvSpPr>
          <p:cNvPr id="3" name="Subtitle 2"/>
          <p:cNvSpPr>
            <a:spLocks noGrp="1"/>
          </p:cNvSpPr>
          <p:nvPr>
            <p:ph type="subTitle" idx="1"/>
          </p:nvPr>
        </p:nvSpPr>
        <p:spPr/>
        <p:txBody>
          <a:bodyPr vert="horz" lIns="91440" tIns="45720" rIns="91440" bIns="45720" rtlCol="0" anchor="t">
            <a:normAutofit/>
          </a:bodyPr>
          <a:lstStyle/>
          <a:p>
            <a:r>
              <a:rPr lang="en-GB"/>
              <a:t>Week 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91E76C-A6D4-91E6-50EC-7A014B2609A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Assignment 2 </a:t>
            </a:r>
          </a:p>
        </p:txBody>
      </p:sp>
      <p:graphicFrame>
        <p:nvGraphicFramePr>
          <p:cNvPr id="5" name="Content Placeholder 2">
            <a:extLst>
              <a:ext uri="{FF2B5EF4-FFF2-40B4-BE49-F238E27FC236}">
                <a16:creationId xmlns:a16="http://schemas.microsoft.com/office/drawing/2014/main" id="{AE564C2C-7520-D397-DBE3-8B29BDE844A0}"/>
              </a:ext>
            </a:extLst>
          </p:cNvPr>
          <p:cNvGraphicFramePr>
            <a:graphicFrameLocks noGrp="1"/>
          </p:cNvGraphicFramePr>
          <p:nvPr>
            <p:ph idx="1"/>
            <p:extLst>
              <p:ext uri="{D42A27DB-BD31-4B8C-83A1-F6EECF244321}">
                <p14:modId xmlns:p14="http://schemas.microsoft.com/office/powerpoint/2010/main" val="97144051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0151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6FD535A-863C-D5BA-6BD3-55AA858E2143}"/>
              </a:ext>
            </a:extLst>
          </p:cNvPr>
          <p:cNvPicPr>
            <a:picLocks noChangeAspect="1"/>
          </p:cNvPicPr>
          <p:nvPr/>
        </p:nvPicPr>
        <p:blipFill>
          <a:blip r:embed="rId2"/>
          <a:stretch>
            <a:fillRect/>
          </a:stretch>
        </p:blipFill>
        <p:spPr>
          <a:xfrm>
            <a:off x="739205" y="643467"/>
            <a:ext cx="1071358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0680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692B3A7-E57E-B1C1-778E-2D05A5F67DAE}"/>
              </a:ext>
            </a:extLst>
          </p:cNvPr>
          <p:cNvPicPr>
            <a:picLocks noChangeAspect="1"/>
          </p:cNvPicPr>
          <p:nvPr/>
        </p:nvPicPr>
        <p:blipFill>
          <a:blip r:embed="rId2"/>
          <a:stretch>
            <a:fillRect/>
          </a:stretch>
        </p:blipFill>
        <p:spPr>
          <a:xfrm>
            <a:off x="984933" y="643467"/>
            <a:ext cx="10222133"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7711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B2D8-1B6B-1C62-DD11-8EF076762DCA}"/>
              </a:ext>
            </a:extLst>
          </p:cNvPr>
          <p:cNvSpPr>
            <a:spLocks noGrp="1"/>
          </p:cNvSpPr>
          <p:nvPr>
            <p:ph type="title"/>
          </p:nvPr>
        </p:nvSpPr>
        <p:spPr>
          <a:xfrm>
            <a:off x="2152650" y="365126"/>
            <a:ext cx="7886700" cy="908620"/>
          </a:xfrm>
        </p:spPr>
        <p:txBody>
          <a:bodyPr>
            <a:normAutofit fontScale="90000"/>
          </a:bodyPr>
          <a:lstStyle/>
          <a:p>
            <a:br>
              <a:rPr lang="en-GB" sz="2800">
                <a:ea typeface="+mj-lt"/>
                <a:cs typeface="+mj-lt"/>
              </a:rPr>
            </a:br>
            <a:r>
              <a:rPr lang="en-GB" sz="2400">
                <a:ea typeface="+mj-lt"/>
                <a:cs typeface="+mj-lt"/>
              </a:rPr>
              <a:t>Jack Straw &amp; Alun Michael - two of the principal architects of youth justice reform - argued that:</a:t>
            </a:r>
          </a:p>
          <a:p>
            <a:endParaRPr lang="en-GB">
              <a:cs typeface="Calibri Light"/>
            </a:endParaRPr>
          </a:p>
        </p:txBody>
      </p:sp>
      <p:sp>
        <p:nvSpPr>
          <p:cNvPr id="3" name="Content Placeholder 2">
            <a:extLst>
              <a:ext uri="{FF2B5EF4-FFF2-40B4-BE49-F238E27FC236}">
                <a16:creationId xmlns:a16="http://schemas.microsoft.com/office/drawing/2014/main" id="{1516B85B-E161-610C-B203-1788E5C6B055}"/>
              </a:ext>
            </a:extLst>
          </p:cNvPr>
          <p:cNvSpPr>
            <a:spLocks noGrp="1"/>
          </p:cNvSpPr>
          <p:nvPr>
            <p:ph idx="1"/>
          </p:nvPr>
        </p:nvSpPr>
        <p:spPr>
          <a:xfrm>
            <a:off x="402873" y="1379927"/>
            <a:ext cx="11111088" cy="4797036"/>
          </a:xfrm>
        </p:spPr>
        <p:txBody>
          <a:bodyPr vert="horz" lIns="91440" tIns="45720" rIns="91440" bIns="45720" rtlCol="0" anchor="t">
            <a:normAutofit lnSpcReduction="10000"/>
          </a:bodyPr>
          <a:lstStyle/>
          <a:p>
            <a:pPr algn="ctr">
              <a:lnSpc>
                <a:spcPct val="100000"/>
              </a:lnSpc>
              <a:spcBef>
                <a:spcPct val="0"/>
              </a:spcBef>
              <a:spcAft>
                <a:spcPct val="0"/>
              </a:spcAft>
            </a:pPr>
            <a:r>
              <a:rPr lang="en-US" i="1" dirty="0">
                <a:latin typeface="Arial"/>
                <a:cs typeface="Arial"/>
              </a:rPr>
              <a:t>“</a:t>
            </a:r>
            <a:r>
              <a:rPr lang="en-GB" i="1" dirty="0">
                <a:latin typeface="Arial"/>
                <a:cs typeface="Arial"/>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GB" dirty="0">
              <a:ea typeface="+mn-lt"/>
              <a:cs typeface="+mn-lt"/>
            </a:endParaRPr>
          </a:p>
          <a:p>
            <a:pPr algn="ctr">
              <a:lnSpc>
                <a:spcPct val="100000"/>
              </a:lnSpc>
              <a:spcBef>
                <a:spcPct val="0"/>
              </a:spcBef>
              <a:spcAft>
                <a:spcPct val="0"/>
              </a:spcAft>
            </a:pPr>
            <a:r>
              <a:rPr lang="en-GB" dirty="0">
                <a:latin typeface="Arial"/>
                <a:cs typeface="Arial"/>
              </a:rPr>
              <a:t>(Straw and Michael, 1996).</a:t>
            </a:r>
            <a:endParaRPr lang="en-GB" dirty="0">
              <a:ea typeface="+mn-lt"/>
              <a:cs typeface="+mn-lt"/>
            </a:endParaRPr>
          </a:p>
          <a:p>
            <a:pPr>
              <a:buFont typeface="Arial,Sans-Serif" panose="020B0604020202020204" pitchFamily="34" charset="0"/>
            </a:pPr>
            <a:r>
              <a:rPr lang="en-GB" dirty="0">
                <a:cs typeface="Calibri"/>
              </a:rPr>
              <a:t>1996 Tony Blair: </a:t>
            </a:r>
            <a:endParaRPr lang="en-US" dirty="0">
              <a:ea typeface="+mn-lt"/>
              <a:cs typeface="+mn-lt"/>
            </a:endParaRPr>
          </a:p>
          <a:p>
            <a:pPr>
              <a:buFont typeface="Arial,Sans-Serif" panose="020B0604020202020204" pitchFamily="34" charset="0"/>
            </a:pPr>
            <a:r>
              <a:rPr lang="en-GB" i="1" dirty="0">
                <a:cs typeface="Calibri"/>
              </a:rPr>
              <a:t>"Tough on crime, tough on the causes of crime"</a:t>
            </a:r>
            <a:endParaRPr lang="en-US" dirty="0">
              <a:ea typeface="+mn-lt"/>
              <a:cs typeface="+mn-lt"/>
            </a:endParaRPr>
          </a:p>
          <a:p>
            <a:pPr>
              <a:buFont typeface="Arial,Sans-Serif" panose="020B0604020202020204" pitchFamily="34" charset="0"/>
            </a:pPr>
            <a:r>
              <a:rPr lang="en-US" i="1" dirty="0">
                <a:cs typeface="Calibri"/>
              </a:rPr>
              <a:t>"Want to make the streets safe again"</a:t>
            </a:r>
            <a:endParaRPr lang="en-US" dirty="0">
              <a:ea typeface="+mn-lt"/>
              <a:cs typeface="+mn-lt"/>
            </a:endParaRPr>
          </a:p>
          <a:p>
            <a:pPr>
              <a:buFont typeface="Arial,Sans-Serif" panose="020B0604020202020204" pitchFamily="34" charset="0"/>
            </a:pPr>
            <a:r>
              <a:rPr lang="en-US" dirty="0">
                <a:cs typeface="Calibri"/>
              </a:rPr>
              <a:t>Youth Crime peaked 1995/1996</a:t>
            </a:r>
            <a:endParaRPr lang="en-US" i="1" dirty="0">
              <a:cs typeface="Calibri"/>
            </a:endParaRPr>
          </a:p>
          <a:p>
            <a:endParaRPr lang="en-GB">
              <a:cs typeface="Calibri"/>
            </a:endParaRPr>
          </a:p>
        </p:txBody>
      </p:sp>
    </p:spTree>
    <p:extLst>
      <p:ext uri="{BB962C8B-B14F-4D97-AF65-F5344CB8AC3E}">
        <p14:creationId xmlns:p14="http://schemas.microsoft.com/office/powerpoint/2010/main" val="2782860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568967593"/>
              </p:ext>
            </p:extLst>
          </p:nvPr>
        </p:nvGraphicFramePr>
        <p:xfrm>
          <a:off x="1314670" y="1704801"/>
          <a:ext cx="9080957" cy="4788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6698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53369" y="238540"/>
            <a:ext cx="8263890" cy="1434415"/>
          </a:xfrm>
        </p:spPr>
        <p:txBody>
          <a:bodyPr anchor="b">
            <a:normAutofit/>
          </a:bodyPr>
          <a:lstStyle/>
          <a:p>
            <a:r>
              <a:rPr lang="en-GB" sz="4700">
                <a:cs typeface="Calibri Light"/>
              </a:rPr>
              <a:t>Youth Justice </a:t>
            </a:r>
            <a:endParaRPr lang="en-GB" sz="4700"/>
          </a:p>
        </p:txBody>
      </p:sp>
      <p:sp>
        <p:nvSpPr>
          <p:cNvPr id="3" name="Content Placeholder 2"/>
          <p:cNvSpPr>
            <a:spLocks noGrp="1"/>
          </p:cNvSpPr>
          <p:nvPr>
            <p:ph idx="1"/>
          </p:nvPr>
        </p:nvSpPr>
        <p:spPr>
          <a:xfrm>
            <a:off x="773499" y="2083606"/>
            <a:ext cx="6215034" cy="4106882"/>
          </a:xfrm>
        </p:spPr>
        <p:txBody>
          <a:bodyPr vert="horz" lIns="91440" tIns="45720" rIns="91440" bIns="45720" rtlCol="0" anchor="t">
            <a:normAutofit/>
          </a:bodyPr>
          <a:lstStyle/>
          <a:p>
            <a:pPr marL="0" indent="0">
              <a:buNone/>
            </a:pPr>
            <a:r>
              <a:rPr lang="en-GB" sz="1900"/>
              <a:t>‘Catching Them Early’ title of the YJB's conference in March 1999.</a:t>
            </a:r>
          </a:p>
          <a:p>
            <a:pPr marL="0" indent="0">
              <a:buNone/>
            </a:pPr>
            <a:r>
              <a:rPr lang="en-GB" sz="1900"/>
              <a:t>Guilt was no longer the founding engagement to youth offending </a:t>
            </a:r>
            <a:endParaRPr lang="en-GB" sz="1900">
              <a:cs typeface="Calibri"/>
            </a:endParaRPr>
          </a:p>
          <a:p>
            <a:pPr marL="0" indent="0">
              <a:buNone/>
            </a:pPr>
            <a:r>
              <a:rPr lang="en-GB" sz="1900"/>
              <a:t>Intervention triggered without an offence being committed</a:t>
            </a:r>
            <a:endParaRPr lang="en-GB" sz="1900">
              <a:cs typeface="Calibri"/>
            </a:endParaRPr>
          </a:p>
          <a:p>
            <a:pPr marL="0" indent="0">
              <a:buNone/>
            </a:pPr>
            <a:r>
              <a:rPr lang="en-GB" sz="1900"/>
              <a:t>Children with certain characters or a way of life was judged to be failing or posing risk.</a:t>
            </a:r>
          </a:p>
          <a:p>
            <a:pPr marL="0" indent="0">
              <a:buNone/>
            </a:pPr>
            <a:r>
              <a:rPr lang="en-GB" sz="1900"/>
              <a:t>Perceived risk is not crime, yet terms such as ‘potential offender’, ‘pre-delinquent’ and ‘crime-prone’ are increasingly mobilised to legitimise formal intervention</a:t>
            </a:r>
          </a:p>
        </p:txBody>
      </p:sp>
      <p:pic>
        <p:nvPicPr>
          <p:cNvPr id="4" name="Picture 4">
            <a:extLst>
              <a:ext uri="{FF2B5EF4-FFF2-40B4-BE49-F238E27FC236}">
                <a16:creationId xmlns:a16="http://schemas.microsoft.com/office/drawing/2014/main" id="{B5C11D83-9D26-8E32-DE83-4FDECF1AB04D}"/>
              </a:ext>
            </a:extLst>
          </p:cNvPr>
          <p:cNvPicPr>
            <a:picLocks noChangeAspect="1"/>
          </p:cNvPicPr>
          <p:nvPr/>
        </p:nvPicPr>
        <p:blipFill rotWithShape="1">
          <a:blip r:embed="rId2"/>
          <a:srcRect l="29825" r="32710"/>
          <a:stretch/>
        </p:blipFill>
        <p:spPr>
          <a:xfrm>
            <a:off x="8091904" y="1522476"/>
            <a:ext cx="2955798" cy="4096512"/>
          </a:xfrm>
          <a:prstGeom prst="rect">
            <a:avLst/>
          </a:prstGeom>
        </p:spPr>
      </p:pic>
    </p:spTree>
    <p:extLst>
      <p:ext uri="{BB962C8B-B14F-4D97-AF65-F5344CB8AC3E}">
        <p14:creationId xmlns:p14="http://schemas.microsoft.com/office/powerpoint/2010/main" val="3591176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tretch>
            <a:fillRect/>
          </a:stretch>
        </p:blipFill>
        <p:spPr>
          <a:xfrm>
            <a:off x="0" y="28575"/>
            <a:ext cx="12192000" cy="68008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3D190-8407-015D-BE51-442A3FD9A308}"/>
              </a:ext>
            </a:extLst>
          </p:cNvPr>
          <p:cNvSpPr>
            <a:spLocks noGrp="1"/>
          </p:cNvSpPr>
          <p:nvPr>
            <p:ph type="title"/>
          </p:nvPr>
        </p:nvSpPr>
        <p:spPr>
          <a:xfrm>
            <a:off x="5596501" y="489508"/>
            <a:ext cx="5754896" cy="1667569"/>
          </a:xfrm>
        </p:spPr>
        <p:txBody>
          <a:bodyPr anchor="b">
            <a:normAutofit/>
          </a:bodyPr>
          <a:lstStyle/>
          <a:p>
            <a:r>
              <a:rPr lang="en-GB" sz="4000"/>
              <a:t>Child First </a:t>
            </a:r>
          </a:p>
        </p:txBody>
      </p:sp>
      <p:pic>
        <p:nvPicPr>
          <p:cNvPr id="4" name="Picture 3" descr="A purple and purple hands&#10;&#10;AI-generated content may be incorrect.">
            <a:extLst>
              <a:ext uri="{FF2B5EF4-FFF2-40B4-BE49-F238E27FC236}">
                <a16:creationId xmlns:a16="http://schemas.microsoft.com/office/drawing/2014/main" id="{707AC102-DAB0-AF28-0E81-78082A296530}"/>
              </a:ext>
            </a:extLst>
          </p:cNvPr>
          <p:cNvPicPr>
            <a:picLocks noChangeAspect="1"/>
          </p:cNvPicPr>
          <p:nvPr/>
        </p:nvPicPr>
        <p:blipFill>
          <a:blip r:embed="rId2"/>
          <a:stretch>
            <a:fillRect/>
          </a:stretch>
        </p:blipFill>
        <p:spPr>
          <a:xfrm>
            <a:off x="1068130" y="1066542"/>
            <a:ext cx="3876165" cy="4293220"/>
          </a:xfrm>
          <a:prstGeom prst="rect">
            <a:avLst/>
          </a:prstGeom>
        </p:spPr>
      </p:pic>
      <p:sp>
        <p:nvSpPr>
          <p:cNvPr id="3" name="Content Placeholder 2">
            <a:extLst>
              <a:ext uri="{FF2B5EF4-FFF2-40B4-BE49-F238E27FC236}">
                <a16:creationId xmlns:a16="http://schemas.microsoft.com/office/drawing/2014/main" id="{BC4AC7FF-C4A0-D0E3-D8CC-AFEF0A5A9668}"/>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2000">
                <a:highlight>
                  <a:srgbClr val="FFFFFF"/>
                </a:highlight>
                <a:latin typeface="Arial"/>
                <a:cs typeface="Arial"/>
              </a:rPr>
              <a:t>The YJB’s vision is for a Child First youth justice system that sees children as children, treats them fairly and helps them to build on their strengths so they can make a constructive contribution to society. This will prevent offending and create safer communities with fewer victims.</a:t>
            </a:r>
            <a:endParaRPr lang="en-GB" sz="2000">
              <a:latin typeface="Arial"/>
              <a:cs typeface="Arial"/>
            </a:endParaRPr>
          </a:p>
          <a:p>
            <a:endParaRPr lang="en-GB" sz="2000">
              <a:highlight>
                <a:srgbClr val="FFFFFF"/>
              </a:highlight>
              <a:latin typeface="Arial"/>
              <a:cs typeface="Arial"/>
            </a:endParaRPr>
          </a:p>
          <a:p>
            <a:endParaRPr lang="en-GB" sz="2000"/>
          </a:p>
        </p:txBody>
      </p:sp>
    </p:spTree>
    <p:extLst>
      <p:ext uri="{BB962C8B-B14F-4D97-AF65-F5344CB8AC3E}">
        <p14:creationId xmlns:p14="http://schemas.microsoft.com/office/powerpoint/2010/main" val="188063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4690B-A93D-F625-4279-DA454BF66D76}"/>
              </a:ext>
            </a:extLst>
          </p:cNvPr>
          <p:cNvSpPr>
            <a:spLocks noGrp="1"/>
          </p:cNvSpPr>
          <p:nvPr>
            <p:ph type="title"/>
          </p:nvPr>
        </p:nvSpPr>
        <p:spPr>
          <a:xfrm>
            <a:off x="838200" y="365125"/>
            <a:ext cx="10515600" cy="912813"/>
          </a:xfrm>
        </p:spPr>
        <p:txBody>
          <a:bodyPr/>
          <a:lstStyle/>
          <a:p>
            <a:r>
              <a:rPr lang="en-GB"/>
              <a:t>Child First Approach </a:t>
            </a:r>
          </a:p>
        </p:txBody>
      </p:sp>
      <p:sp>
        <p:nvSpPr>
          <p:cNvPr id="3" name="Content Placeholder 2">
            <a:extLst>
              <a:ext uri="{FF2B5EF4-FFF2-40B4-BE49-F238E27FC236}">
                <a16:creationId xmlns:a16="http://schemas.microsoft.com/office/drawing/2014/main" id="{86FDA75C-A859-913D-3EB2-02A153312AE3}"/>
              </a:ext>
            </a:extLst>
          </p:cNvPr>
          <p:cNvSpPr>
            <a:spLocks noGrp="1"/>
          </p:cNvSpPr>
          <p:nvPr>
            <p:ph idx="1"/>
          </p:nvPr>
        </p:nvSpPr>
        <p:spPr>
          <a:xfrm>
            <a:off x="838200" y="1495425"/>
            <a:ext cx="10515600" cy="4681538"/>
          </a:xfrm>
        </p:spPr>
        <p:txBody>
          <a:bodyPr vert="horz" lIns="91440" tIns="45720" rIns="91440" bIns="45720" rtlCol="0" anchor="t">
            <a:normAutofit/>
          </a:bodyPr>
          <a:lstStyle/>
          <a:p>
            <a:r>
              <a:rPr lang="en-GB" sz="1800">
                <a:latin typeface="Arial"/>
                <a:cs typeface="Arial"/>
              </a:rPr>
              <a:t>Introduced by Youth Justice Board 2022</a:t>
            </a:r>
          </a:p>
          <a:p>
            <a:r>
              <a:rPr lang="en-GB" sz="1800">
                <a:latin typeface="Arial"/>
                <a:cs typeface="Arial"/>
              </a:rPr>
              <a:t>Shift the system away from offender-focus response</a:t>
            </a:r>
          </a:p>
          <a:p>
            <a:pPr lvl="1">
              <a:buFont typeface="Courier New" panose="020B0604020202020204" pitchFamily="34" charset="0"/>
              <a:buChar char="o"/>
            </a:pPr>
            <a:r>
              <a:rPr lang="en-GB" sz="1400">
                <a:latin typeface="Arial"/>
                <a:cs typeface="Arial"/>
              </a:rPr>
              <a:t>Criminal justice intervention can: increase stigma and labelling 'offender identity'; make re-offending more likely</a:t>
            </a:r>
          </a:p>
          <a:p>
            <a:endParaRPr lang="en-GB" sz="1800">
              <a:latin typeface="Arial"/>
              <a:cs typeface="Arial"/>
            </a:endParaRPr>
          </a:p>
          <a:p>
            <a:r>
              <a:rPr lang="en-GB" sz="1800">
                <a:latin typeface="Arial"/>
                <a:cs typeface="Arial"/>
              </a:rPr>
              <a:t>Recognising children's needs and their development</a:t>
            </a:r>
          </a:p>
          <a:p>
            <a:pPr lvl="1">
              <a:buFont typeface="Courier New" panose="020B0604020202020204" pitchFamily="34" charset="0"/>
              <a:buChar char="o"/>
            </a:pPr>
            <a:r>
              <a:rPr lang="en-GB" sz="1400">
                <a:latin typeface="Arial"/>
                <a:cs typeface="Arial"/>
              </a:rPr>
              <a:t>Children in the CJS are different from adults; they have different needs, vulnerabilities, levels of maturity treating them like small adults is ineffective and harmful. </a:t>
            </a:r>
          </a:p>
          <a:p>
            <a:pPr lvl="1">
              <a:buFont typeface="Courier New" panose="020B0604020202020204" pitchFamily="34" charset="0"/>
              <a:buChar char="o"/>
            </a:pPr>
            <a:r>
              <a:rPr lang="en-GB" sz="1400">
                <a:latin typeface="Arial"/>
                <a:cs typeface="Arial"/>
              </a:rPr>
              <a:t>The Child First model emphasises supporting the </a:t>
            </a:r>
            <a:r>
              <a:rPr lang="en-GB" sz="1400" i="1">
                <a:latin typeface="Arial"/>
                <a:cs typeface="Arial"/>
              </a:rPr>
              <a:t>whole child</a:t>
            </a:r>
            <a:r>
              <a:rPr lang="en-GB" sz="1400">
                <a:latin typeface="Arial"/>
                <a:cs typeface="Arial"/>
              </a:rPr>
              <a:t> and taking a developmental and needs‑led approach.</a:t>
            </a:r>
            <a:endParaRPr lang="en-GB"/>
          </a:p>
          <a:p>
            <a:endParaRPr lang="en-GB" sz="1800">
              <a:latin typeface="Arial"/>
              <a:cs typeface="Arial"/>
            </a:endParaRPr>
          </a:p>
          <a:p>
            <a:r>
              <a:rPr lang="en-GB" sz="1800">
                <a:latin typeface="Arial"/>
                <a:cs typeface="Arial"/>
              </a:rPr>
              <a:t>Promote </a:t>
            </a:r>
            <a:r>
              <a:rPr lang="en-GB" sz="1800" i="1">
                <a:latin typeface="Arial"/>
                <a:cs typeface="Arial"/>
              </a:rPr>
              <a:t>diversion</a:t>
            </a:r>
            <a:r>
              <a:rPr lang="en-GB" sz="1800">
                <a:latin typeface="Arial"/>
                <a:cs typeface="Arial"/>
              </a:rPr>
              <a:t> and reduce unnecessary contact with the justice system</a:t>
            </a:r>
          </a:p>
          <a:p>
            <a:pPr lvl="1">
              <a:buFont typeface="Courier New" panose="020B0604020202020204" pitchFamily="34" charset="0"/>
              <a:buChar char="o"/>
            </a:pPr>
            <a:r>
              <a:rPr lang="en-GB" sz="1400">
                <a:latin typeface="Arial"/>
                <a:cs typeface="Arial"/>
              </a:rPr>
              <a:t>Diverting children away from formal processes leads to better long‑term outcomes</a:t>
            </a:r>
            <a:r>
              <a:rPr lang="en-GB" sz="700">
                <a:latin typeface="Segoe UI"/>
                <a:cs typeface="Segoe UI"/>
              </a:rPr>
              <a:t>.</a:t>
            </a:r>
            <a:endParaRPr lang="en-GB"/>
          </a:p>
          <a:p>
            <a:endParaRPr lang="en-GB" sz="1100">
              <a:latin typeface="Segoe UI"/>
              <a:cs typeface="Segoe UI"/>
            </a:endParaRPr>
          </a:p>
          <a:p>
            <a:r>
              <a:rPr lang="en-GB" sz="1800">
                <a:latin typeface="Arial"/>
                <a:cs typeface="Arial"/>
              </a:rPr>
              <a:t>Children’s rights, voices and welfare is central -  shift toward seeing children as children, not offenders.</a:t>
            </a:r>
          </a:p>
          <a:p>
            <a:endParaRPr lang="en-GB">
              <a:latin typeface="Aptos"/>
              <a:cs typeface="Segoe UI"/>
            </a:endParaRPr>
          </a:p>
          <a:p>
            <a:pPr marL="0" indent="0">
              <a:buNone/>
            </a:pPr>
            <a:endParaRPr lang="en-GB" sz="1100">
              <a:latin typeface="Segoe UI"/>
              <a:cs typeface="Segoe UI"/>
            </a:endParaRPr>
          </a:p>
        </p:txBody>
      </p:sp>
    </p:spTree>
    <p:extLst>
      <p:ext uri="{BB962C8B-B14F-4D97-AF65-F5344CB8AC3E}">
        <p14:creationId xmlns:p14="http://schemas.microsoft.com/office/powerpoint/2010/main" val="3701916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5FBF9-4672-9671-4727-3EF9B037CA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B7ABA3-A0C1-A3EB-2985-3D063F627E9F}"/>
              </a:ext>
            </a:extLst>
          </p:cNvPr>
          <p:cNvSpPr>
            <a:spLocks noGrp="1"/>
          </p:cNvSpPr>
          <p:nvPr>
            <p:ph idx="1"/>
          </p:nvPr>
        </p:nvSpPr>
        <p:spPr/>
        <p:txBody>
          <a:bodyPr vert="horz" lIns="91440" tIns="45720" rIns="91440" bIns="45720" rtlCol="0" anchor="t">
            <a:normAutofit fontScale="85000" lnSpcReduction="10000"/>
          </a:bodyPr>
          <a:lstStyle/>
          <a:p>
            <a:r>
              <a:rPr lang="en-GB">
                <a:ea typeface="+mn-lt"/>
                <a:cs typeface="+mn-lt"/>
              </a:rPr>
              <a:t>A Child First approach means putting children at the heart of youth justice board</a:t>
            </a:r>
          </a:p>
          <a:p>
            <a:r>
              <a:rPr lang="en-GB">
                <a:ea typeface="+mn-lt"/>
                <a:cs typeface="+mn-lt"/>
              </a:rPr>
              <a:t>See a child first including barriers but focus on better outcomes for children. </a:t>
            </a:r>
          </a:p>
          <a:p>
            <a:r>
              <a:rPr lang="en-GB">
                <a:ea typeface="+mn-lt"/>
                <a:cs typeface="+mn-lt"/>
              </a:rPr>
              <a:t>Reduce number of children entering the system</a:t>
            </a:r>
          </a:p>
          <a:p>
            <a:r>
              <a:rPr lang="en-GB">
                <a:ea typeface="+mn-lt"/>
                <a:cs typeface="+mn-lt"/>
              </a:rPr>
              <a:t>Support those within the system by having a child first approach addresses reoffending behaviours and complex challenges faced by young people</a:t>
            </a:r>
          </a:p>
          <a:p>
            <a:r>
              <a:rPr lang="en-GB" sz="3200">
                <a:ea typeface="+mn-lt"/>
                <a:cs typeface="+mn-lt"/>
              </a:rPr>
              <a:t>safer communities with fewer victims –prevention within the community </a:t>
            </a:r>
            <a:endParaRPr lang="en-GB">
              <a:ea typeface="+mn-lt"/>
              <a:cs typeface="+mn-lt"/>
            </a:endParaRPr>
          </a:p>
          <a:p>
            <a:endParaRPr lang="en-GB">
              <a:ea typeface="+mn-lt"/>
              <a:cs typeface="+mn-lt"/>
            </a:endParaRPr>
          </a:p>
          <a:p>
            <a:r>
              <a:rPr lang="en-GB">
                <a:ea typeface="+mn-lt"/>
                <a:cs typeface="+mn-lt"/>
              </a:rPr>
              <a:t>  Child First goes beyond the youth justice system – looks at the potential of children and young people</a:t>
            </a:r>
            <a:endParaRPr lang="en-GB"/>
          </a:p>
        </p:txBody>
      </p:sp>
    </p:spTree>
    <p:extLst>
      <p:ext uri="{BB962C8B-B14F-4D97-AF65-F5344CB8AC3E}">
        <p14:creationId xmlns:p14="http://schemas.microsoft.com/office/powerpoint/2010/main" val="705189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8325B40-1D4D-E85C-1DE8-8D426AAB0680}"/>
              </a:ext>
            </a:extLst>
          </p:cNvPr>
          <p:cNvPicPr>
            <a:picLocks noChangeAspect="1"/>
          </p:cNvPicPr>
          <p:nvPr/>
        </p:nvPicPr>
        <p:blipFill>
          <a:blip r:embed="rId2"/>
          <a:stretch>
            <a:fillRect/>
          </a:stretch>
        </p:blipFill>
        <p:spPr>
          <a:xfrm>
            <a:off x="643467" y="739648"/>
            <a:ext cx="10905066" cy="5442203"/>
          </a:xfrm>
          <a:prstGeom prst="rect">
            <a:avLst/>
          </a:prstGeom>
        </p:spPr>
      </p:pic>
    </p:spTree>
    <p:extLst>
      <p:ext uri="{BB962C8B-B14F-4D97-AF65-F5344CB8AC3E}">
        <p14:creationId xmlns:p14="http://schemas.microsoft.com/office/powerpoint/2010/main" val="234135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diagram of a diagram of different colors&#10;&#10;AI-generated content may be incorrect.">
            <a:extLst>
              <a:ext uri="{FF2B5EF4-FFF2-40B4-BE49-F238E27FC236}">
                <a16:creationId xmlns:a16="http://schemas.microsoft.com/office/drawing/2014/main" id="{30847A7B-0372-D1AE-8D5C-2B78A02DB584}"/>
              </a:ext>
            </a:extLst>
          </p:cNvPr>
          <p:cNvPicPr>
            <a:picLocks noChangeAspect="1"/>
          </p:cNvPicPr>
          <p:nvPr/>
        </p:nvPicPr>
        <p:blipFill>
          <a:blip r:embed="rId2"/>
          <a:srcRect r="3538" b="1"/>
          <a:stretch>
            <a:fillRect/>
          </a:stretch>
        </p:blipFill>
        <p:spPr>
          <a:xfrm>
            <a:off x="20" y="1282"/>
            <a:ext cx="12191980" cy="6856718"/>
          </a:xfrm>
          <a:prstGeom prst="rect">
            <a:avLst/>
          </a:prstGeom>
        </p:spPr>
      </p:pic>
    </p:spTree>
    <p:extLst>
      <p:ext uri="{BB962C8B-B14F-4D97-AF65-F5344CB8AC3E}">
        <p14:creationId xmlns:p14="http://schemas.microsoft.com/office/powerpoint/2010/main" val="477680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5AD0D-97C0-4C9D-C048-16F741DC82CD}"/>
              </a:ext>
            </a:extLst>
          </p:cNvPr>
          <p:cNvSpPr>
            <a:spLocks noGrp="1"/>
          </p:cNvSpPr>
          <p:nvPr>
            <p:ph type="title"/>
          </p:nvPr>
        </p:nvSpPr>
        <p:spPr>
          <a:xfrm>
            <a:off x="630936" y="640080"/>
            <a:ext cx="4818888" cy="1481328"/>
          </a:xfrm>
        </p:spPr>
        <p:txBody>
          <a:bodyPr anchor="b">
            <a:normAutofit/>
          </a:bodyPr>
          <a:lstStyle/>
          <a:p>
            <a:r>
              <a:rPr lang="en-GB" sz="5400"/>
              <a:t>Tenet 1 A</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A5994F-8B62-FA77-4940-46350F6D954B}"/>
              </a:ext>
            </a:extLst>
          </p:cNvPr>
          <p:cNvSpPr>
            <a:spLocks noGrp="1"/>
          </p:cNvSpPr>
          <p:nvPr>
            <p:ph idx="1"/>
          </p:nvPr>
        </p:nvSpPr>
        <p:spPr>
          <a:xfrm>
            <a:off x="630936" y="2660904"/>
            <a:ext cx="5153424" cy="4031091"/>
          </a:xfrm>
        </p:spPr>
        <p:txBody>
          <a:bodyPr vert="horz" lIns="91440" tIns="45720" rIns="91440" bIns="45720" rtlCol="0" anchor="t">
            <a:noAutofit/>
          </a:bodyPr>
          <a:lstStyle/>
          <a:p>
            <a:r>
              <a:rPr lang="en-GB">
                <a:latin typeface="Calibri"/>
                <a:ea typeface="Calibri"/>
                <a:cs typeface="Calibri"/>
              </a:rPr>
              <a:t>Seeing Children as children</a:t>
            </a:r>
            <a:endParaRPr lang="en-GB" dirty="0">
              <a:latin typeface="Calibri"/>
              <a:ea typeface="Calibri"/>
              <a:cs typeface="Calibri"/>
            </a:endParaRPr>
          </a:p>
          <a:p>
            <a:r>
              <a:rPr lang="en-GB" dirty="0">
                <a:latin typeface="Calibri"/>
                <a:ea typeface="Calibri"/>
                <a:cs typeface="Calibri"/>
              </a:rPr>
              <a:t>Prioritising their needs and interests through informed work that acknowledges barriers that they </a:t>
            </a:r>
            <a:r>
              <a:rPr lang="en-GB">
                <a:latin typeface="Calibri"/>
                <a:ea typeface="Calibri"/>
                <a:cs typeface="Calibri"/>
              </a:rPr>
              <a:t>face</a:t>
            </a:r>
          </a:p>
          <a:p>
            <a:r>
              <a:rPr lang="en-GB" dirty="0">
                <a:latin typeface="Calibri"/>
                <a:ea typeface="Calibri"/>
                <a:cs typeface="Calibri"/>
              </a:rPr>
              <a:t>Prioritising the best interests of children and recognising their particular needs, capacities, rights and potential.</a:t>
            </a:r>
            <a:endParaRPr lang="en-GB" dirty="0"/>
          </a:p>
          <a:p>
            <a:endParaRPr lang="en-GB" dirty="0">
              <a:latin typeface="Calibri"/>
              <a:ea typeface="Calibri"/>
              <a:cs typeface="Calibri"/>
            </a:endParaRPr>
          </a:p>
          <a:p>
            <a:endParaRPr lang="en-GB" sz="2200"/>
          </a:p>
          <a:p>
            <a:endParaRPr lang="en-GB" sz="2200"/>
          </a:p>
          <a:p>
            <a:endParaRPr lang="en-GB" sz="2200"/>
          </a:p>
        </p:txBody>
      </p:sp>
      <p:pic>
        <p:nvPicPr>
          <p:cNvPr id="4" name="Picture 3" descr="A paper with text on it&#10;&#10;AI-generated content may be incorrect.">
            <a:extLst>
              <a:ext uri="{FF2B5EF4-FFF2-40B4-BE49-F238E27FC236}">
                <a16:creationId xmlns:a16="http://schemas.microsoft.com/office/drawing/2014/main" id="{E8D3099A-1A14-61A1-F1DC-B2FDEA25B08E}"/>
              </a:ext>
            </a:extLst>
          </p:cNvPr>
          <p:cNvPicPr>
            <a:picLocks noChangeAspect="1"/>
          </p:cNvPicPr>
          <p:nvPr/>
        </p:nvPicPr>
        <p:blipFill>
          <a:blip r:embed="rId2"/>
          <a:stretch>
            <a:fillRect/>
          </a:stretch>
        </p:blipFill>
        <p:spPr>
          <a:xfrm>
            <a:off x="6179058" y="640080"/>
            <a:ext cx="5298947" cy="5577840"/>
          </a:xfrm>
          <a:prstGeom prst="rect">
            <a:avLst/>
          </a:prstGeom>
        </p:spPr>
      </p:pic>
    </p:spTree>
    <p:extLst>
      <p:ext uri="{BB962C8B-B14F-4D97-AF65-F5344CB8AC3E}">
        <p14:creationId xmlns:p14="http://schemas.microsoft.com/office/powerpoint/2010/main" val="3817536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3475-B11A-AEF1-A094-4EB4429B9CFB}"/>
              </a:ext>
            </a:extLst>
          </p:cNvPr>
          <p:cNvSpPr>
            <a:spLocks noGrp="1"/>
          </p:cNvSpPr>
          <p:nvPr>
            <p:ph type="title"/>
          </p:nvPr>
        </p:nvSpPr>
        <p:spPr/>
        <p:txBody>
          <a:bodyPr/>
          <a:lstStyle/>
          <a:p>
            <a:r>
              <a:rPr lang="en-GB"/>
              <a:t>Youth Justice Legal Centre </a:t>
            </a:r>
          </a:p>
        </p:txBody>
      </p:sp>
      <p:sp>
        <p:nvSpPr>
          <p:cNvPr id="3" name="Content Placeholder 2">
            <a:extLst>
              <a:ext uri="{FF2B5EF4-FFF2-40B4-BE49-F238E27FC236}">
                <a16:creationId xmlns:a16="http://schemas.microsoft.com/office/drawing/2014/main" id="{6A2A05BA-04CF-E247-43AC-90390920B580}"/>
              </a:ext>
            </a:extLst>
          </p:cNvPr>
          <p:cNvSpPr>
            <a:spLocks noGrp="1"/>
          </p:cNvSpPr>
          <p:nvPr>
            <p:ph idx="1"/>
          </p:nvPr>
        </p:nvSpPr>
        <p:spPr>
          <a:xfrm>
            <a:off x="838200" y="1658357"/>
            <a:ext cx="10515600" cy="4518606"/>
          </a:xfrm>
        </p:spPr>
        <p:txBody>
          <a:bodyPr vert="horz" lIns="91440" tIns="45720" rIns="91440" bIns="45720" rtlCol="0" anchor="t">
            <a:normAutofit/>
          </a:bodyPr>
          <a:lstStyle/>
          <a:p>
            <a:r>
              <a:rPr lang="en-GB">
                <a:ea typeface="+mn-lt"/>
                <a:cs typeface="+mn-lt"/>
              </a:rPr>
              <a:t>2025 Research </a:t>
            </a:r>
          </a:p>
          <a:p>
            <a:r>
              <a:rPr lang="en-GB">
                <a:ea typeface="+mn-lt"/>
                <a:cs typeface="+mn-lt"/>
              </a:rPr>
              <a:t>As children:</a:t>
            </a:r>
            <a:endParaRPr lang="en-GB"/>
          </a:p>
          <a:p>
            <a:pPr lvl="1"/>
            <a:r>
              <a:rPr lang="en-GB">
                <a:ea typeface="+mn-lt"/>
                <a:cs typeface="+mn-lt"/>
              </a:rPr>
              <a:t>91% of children agreed that they felt listened to by YOTs </a:t>
            </a:r>
          </a:p>
          <a:p>
            <a:pPr lvl="1"/>
            <a:r>
              <a:rPr lang="en-GB" dirty="0">
                <a:ea typeface="+mn-lt"/>
                <a:cs typeface="+mn-lt"/>
              </a:rPr>
              <a:t>They considered young </a:t>
            </a:r>
            <a:r>
              <a:rPr lang="en-GB">
                <a:ea typeface="+mn-lt"/>
                <a:cs typeface="+mn-lt"/>
              </a:rPr>
              <a:t>people's</a:t>
            </a:r>
            <a:r>
              <a:rPr lang="en-GB" dirty="0">
                <a:ea typeface="+mn-lt"/>
                <a:cs typeface="+mn-lt"/>
              </a:rPr>
              <a:t> experiences and backgrounds</a:t>
            </a:r>
          </a:p>
          <a:p>
            <a:pPr lvl="1"/>
            <a:r>
              <a:rPr lang="en-GB" dirty="0">
                <a:ea typeface="+mn-lt"/>
                <a:cs typeface="+mn-lt"/>
              </a:rPr>
              <a:t>84% of YOTs felt confident in their ability to explain court processes and </a:t>
            </a:r>
            <a:r>
              <a:rPr lang="en-GB">
                <a:ea typeface="+mn-lt"/>
                <a:cs typeface="+mn-lt"/>
              </a:rPr>
              <a:t>outcomes</a:t>
            </a:r>
          </a:p>
          <a:p>
            <a:pPr marL="457200" lvl="1" indent="0">
              <a:buNone/>
            </a:pPr>
            <a:r>
              <a:rPr lang="en-GB">
                <a:ea typeface="+mn-lt"/>
                <a:cs typeface="+mn-lt"/>
              </a:rPr>
              <a:t>A key element of the ‘as children’ tenet, is to ensure engagement with </a:t>
            </a:r>
            <a:r>
              <a:rPr lang="en-GB" dirty="0">
                <a:ea typeface="+mn-lt"/>
                <a:cs typeface="+mn-lt"/>
              </a:rPr>
              <a:t>children in relation to formal and informal settings or processes.</a:t>
            </a:r>
            <a:endParaRPr lang="en-GB"/>
          </a:p>
          <a:p>
            <a:endParaRPr lang="en-GB" dirty="0"/>
          </a:p>
        </p:txBody>
      </p:sp>
    </p:spTree>
    <p:extLst>
      <p:ext uri="{BB962C8B-B14F-4D97-AF65-F5344CB8AC3E}">
        <p14:creationId xmlns:p14="http://schemas.microsoft.com/office/powerpoint/2010/main" val="4191143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diagram of a company&amp;#39;s identity&#10;&#10;AI-generated content may be incorrect.">
            <a:extLst>
              <a:ext uri="{FF2B5EF4-FFF2-40B4-BE49-F238E27FC236}">
                <a16:creationId xmlns:a16="http://schemas.microsoft.com/office/drawing/2014/main" id="{25AA9CED-2769-8B8A-D3D1-5A9FEB4A4EC3}"/>
              </a:ext>
            </a:extLst>
          </p:cNvPr>
          <p:cNvPicPr>
            <a:picLocks noChangeAspect="1"/>
          </p:cNvPicPr>
          <p:nvPr/>
        </p:nvPicPr>
        <p:blipFill>
          <a:blip r:embed="rId2"/>
          <a:stretch>
            <a:fillRect/>
          </a:stretch>
        </p:blipFill>
        <p:spPr>
          <a:xfrm>
            <a:off x="643467" y="610484"/>
            <a:ext cx="10905066" cy="5627738"/>
          </a:xfrm>
          <a:prstGeom prst="rect">
            <a:avLst/>
          </a:prstGeom>
        </p:spPr>
      </p:pic>
    </p:spTree>
    <p:extLst>
      <p:ext uri="{BB962C8B-B14F-4D97-AF65-F5344CB8AC3E}">
        <p14:creationId xmlns:p14="http://schemas.microsoft.com/office/powerpoint/2010/main" val="2523427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3A961-0226-A58A-2B33-4E0C62D5C53E}"/>
              </a:ext>
            </a:extLst>
          </p:cNvPr>
          <p:cNvSpPr>
            <a:spLocks noGrp="1"/>
          </p:cNvSpPr>
          <p:nvPr>
            <p:ph type="title"/>
          </p:nvPr>
        </p:nvSpPr>
        <p:spPr/>
        <p:txBody>
          <a:bodyPr/>
          <a:lstStyle/>
          <a:p>
            <a:r>
              <a:rPr lang="en-GB"/>
              <a:t>Tenet 2</a:t>
            </a:r>
          </a:p>
        </p:txBody>
      </p:sp>
      <p:sp>
        <p:nvSpPr>
          <p:cNvPr id="3" name="Content Placeholder 2">
            <a:extLst>
              <a:ext uri="{FF2B5EF4-FFF2-40B4-BE49-F238E27FC236}">
                <a16:creationId xmlns:a16="http://schemas.microsoft.com/office/drawing/2014/main" id="{00BECE14-F936-4871-D14B-B7A6E2883C0A}"/>
              </a:ext>
            </a:extLst>
          </p:cNvPr>
          <p:cNvSpPr>
            <a:spLocks noGrp="1"/>
          </p:cNvSpPr>
          <p:nvPr>
            <p:ph idx="1"/>
          </p:nvPr>
        </p:nvSpPr>
        <p:spPr/>
        <p:txBody>
          <a:bodyPr vert="horz" lIns="91440" tIns="45720" rIns="91440" bIns="45720" rtlCol="0" anchor="t">
            <a:normAutofit/>
          </a:bodyPr>
          <a:lstStyle/>
          <a:p>
            <a:r>
              <a:rPr lang="en-GB" dirty="0">
                <a:ea typeface="+mn-lt"/>
                <a:cs typeface="+mn-lt"/>
              </a:rPr>
              <a:t>Social identity is</a:t>
            </a:r>
            <a:r>
              <a:rPr lang="en-GB">
                <a:ea typeface="+mn-lt"/>
                <a:cs typeface="+mn-lt"/>
              </a:rPr>
              <a:t> an intensive period for youth people.</a:t>
            </a:r>
            <a:endParaRPr lang="en-GB" dirty="0">
              <a:ea typeface="+mn-lt"/>
              <a:cs typeface="+mn-lt"/>
            </a:endParaRPr>
          </a:p>
          <a:p>
            <a:r>
              <a:rPr lang="en-GB">
                <a:ea typeface="+mn-lt"/>
                <a:cs typeface="+mn-lt"/>
              </a:rPr>
              <a:t>Developing a pro-social identity means helping children to see themselves in ways that encourage positive behaviours</a:t>
            </a:r>
            <a:r>
              <a:rPr lang="en-GB" dirty="0">
                <a:ea typeface="+mn-lt"/>
                <a:cs typeface="+mn-lt"/>
              </a:rPr>
              <a:t>.</a:t>
            </a:r>
          </a:p>
          <a:p>
            <a:r>
              <a:rPr lang="en-GB">
                <a:ea typeface="+mn-lt"/>
                <a:cs typeface="+mn-lt"/>
              </a:rPr>
              <a:t>Positive relationships</a:t>
            </a:r>
            <a:endParaRPr lang="en-GB" dirty="0">
              <a:ea typeface="+mn-lt"/>
              <a:cs typeface="+mn-lt"/>
            </a:endParaRPr>
          </a:p>
          <a:p>
            <a:r>
              <a:rPr lang="en-GB" sz="2600">
                <a:ea typeface="+mn-lt"/>
                <a:cs typeface="+mn-lt"/>
              </a:rPr>
              <a:t>Individual strengths and teaching them that they belong</a:t>
            </a:r>
            <a:endParaRPr lang="en-GB" dirty="0">
              <a:ea typeface="+mn-lt"/>
              <a:cs typeface="+mn-lt"/>
            </a:endParaRPr>
          </a:p>
          <a:p>
            <a:r>
              <a:rPr lang="en-GB" sz="2600" dirty="0">
                <a:ea typeface="+mn-lt"/>
                <a:cs typeface="+mn-lt"/>
              </a:rPr>
              <a:t>Activities should be constructive and future-focused </a:t>
            </a:r>
            <a:r>
              <a:rPr lang="en-GB" sz="2600">
                <a:ea typeface="+mn-lt"/>
                <a:cs typeface="+mn-lt"/>
              </a:rPr>
              <a:t>to help children &amp; young people move forward</a:t>
            </a:r>
            <a:endParaRPr lang="en-GB"/>
          </a:p>
        </p:txBody>
      </p:sp>
    </p:spTree>
    <p:extLst>
      <p:ext uri="{BB962C8B-B14F-4D97-AF65-F5344CB8AC3E}">
        <p14:creationId xmlns:p14="http://schemas.microsoft.com/office/powerpoint/2010/main" val="2403369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4086-C4B7-B8E8-7609-0A639740EB6F}"/>
              </a:ext>
            </a:extLst>
          </p:cNvPr>
          <p:cNvSpPr>
            <a:spLocks noGrp="1"/>
          </p:cNvSpPr>
          <p:nvPr>
            <p:ph type="title"/>
          </p:nvPr>
        </p:nvSpPr>
        <p:spPr>
          <a:xfrm>
            <a:off x="838200" y="365125"/>
            <a:ext cx="10515600" cy="870222"/>
          </a:xfrm>
        </p:spPr>
        <p:txBody>
          <a:bodyPr/>
          <a:lstStyle/>
          <a:p>
            <a:pPr marL="228600" indent="-228600">
              <a:spcBef>
                <a:spcPts val="1000"/>
              </a:spcBef>
            </a:pPr>
            <a:r>
              <a:rPr lang="en-GB" sz="2800">
                <a:latin typeface="Calibri"/>
                <a:ea typeface="Calibri"/>
                <a:cs typeface="Calibri"/>
              </a:rPr>
              <a:t>Tenet 2 Building a pro-social identity:</a:t>
            </a:r>
            <a:endParaRPr lang="en-GB" sz="2800" dirty="0">
              <a:latin typeface="Calibri"/>
              <a:ea typeface="Calibri"/>
              <a:cs typeface="Calibri"/>
            </a:endParaRPr>
          </a:p>
          <a:p>
            <a:endParaRPr lang="en-GB" sz="2800" dirty="0">
              <a:latin typeface="Calibri"/>
              <a:ea typeface="Calibri"/>
              <a:cs typeface="Calibri"/>
            </a:endParaRPr>
          </a:p>
        </p:txBody>
      </p:sp>
      <p:sp>
        <p:nvSpPr>
          <p:cNvPr id="3" name="Content Placeholder 2">
            <a:extLst>
              <a:ext uri="{FF2B5EF4-FFF2-40B4-BE49-F238E27FC236}">
                <a16:creationId xmlns:a16="http://schemas.microsoft.com/office/drawing/2014/main" id="{A88B4F22-5A61-B477-ECAD-D05F1B57725B}"/>
              </a:ext>
            </a:extLst>
          </p:cNvPr>
          <p:cNvSpPr>
            <a:spLocks noGrp="1"/>
          </p:cNvSpPr>
          <p:nvPr>
            <p:ph idx="1"/>
          </p:nvPr>
        </p:nvSpPr>
        <p:spPr>
          <a:xfrm>
            <a:off x="838200" y="1444625"/>
            <a:ext cx="10515600" cy="4732338"/>
          </a:xfrm>
        </p:spPr>
        <p:txBody>
          <a:bodyPr vert="horz" lIns="91440" tIns="45720" rIns="91440" bIns="45720" rtlCol="0" anchor="t">
            <a:normAutofit/>
          </a:bodyPr>
          <a:lstStyle/>
          <a:p>
            <a:pPr lvl="1"/>
            <a:r>
              <a:rPr lang="en-GB">
                <a:ea typeface="+mn-lt"/>
                <a:cs typeface="+mn-lt"/>
              </a:rPr>
              <a:t>95% of YOTs highlighted that work such as community engagement and activities helping children to build pro-social identities.</a:t>
            </a:r>
          </a:p>
          <a:p>
            <a:pPr lvl="1"/>
            <a:r>
              <a:rPr lang="en-GB">
                <a:ea typeface="+mn-lt"/>
                <a:cs typeface="+mn-lt"/>
              </a:rPr>
              <a:t>79% of young people felt their caseworker had helped them to solve problems in their life. </a:t>
            </a:r>
          </a:p>
          <a:p>
            <a:pPr lvl="1"/>
            <a:r>
              <a:rPr lang="en-GB" dirty="0">
                <a:ea typeface="+mn-lt"/>
                <a:cs typeface="+mn-lt"/>
              </a:rPr>
              <a:t> “solving problems”  from a child’s perspective is what? - understanding, support, a </a:t>
            </a:r>
            <a:r>
              <a:rPr lang="en-GB">
                <a:ea typeface="+mn-lt"/>
                <a:cs typeface="+mn-lt"/>
              </a:rPr>
              <a:t>voice?</a:t>
            </a:r>
            <a:endParaRPr lang="en-GB" dirty="0">
              <a:ea typeface="+mn-lt"/>
              <a:cs typeface="+mn-lt"/>
            </a:endParaRPr>
          </a:p>
          <a:p>
            <a:pPr lvl="1"/>
            <a:r>
              <a:rPr lang="en-GB" dirty="0">
                <a:ea typeface="+mn-lt"/>
                <a:cs typeface="+mn-lt"/>
              </a:rPr>
              <a:t>Only 60% of children reported feeling part of their community. </a:t>
            </a:r>
          </a:p>
          <a:p>
            <a:pPr lvl="1"/>
            <a:r>
              <a:rPr lang="en-GB" dirty="0">
                <a:ea typeface="+mn-lt"/>
                <a:cs typeface="+mn-lt"/>
              </a:rPr>
              <a:t>Research suggests that the disconnect may be attributable to speech, communication and feeling </a:t>
            </a:r>
            <a:r>
              <a:rPr lang="en-GB">
                <a:ea typeface="+mn-lt"/>
                <a:cs typeface="+mn-lt"/>
              </a:rPr>
              <a:t>loneliness</a:t>
            </a:r>
          </a:p>
        </p:txBody>
      </p:sp>
    </p:spTree>
    <p:extLst>
      <p:ext uri="{BB962C8B-B14F-4D97-AF65-F5344CB8AC3E}">
        <p14:creationId xmlns:p14="http://schemas.microsoft.com/office/powerpoint/2010/main" val="1425299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child&amp;#39;s development&#10;&#10;AI-generated content may be incorrect.">
            <a:extLst>
              <a:ext uri="{FF2B5EF4-FFF2-40B4-BE49-F238E27FC236}">
                <a16:creationId xmlns:a16="http://schemas.microsoft.com/office/drawing/2014/main" id="{E46336A4-B2F2-6892-C661-4363C2FA100A}"/>
              </a:ext>
            </a:extLst>
          </p:cNvPr>
          <p:cNvPicPr>
            <a:picLocks noChangeAspect="1"/>
          </p:cNvPicPr>
          <p:nvPr/>
        </p:nvPicPr>
        <p:blipFill>
          <a:blip r:embed="rId2"/>
          <a:stretch>
            <a:fillRect/>
          </a:stretch>
        </p:blipFill>
        <p:spPr>
          <a:xfrm>
            <a:off x="0" y="45493"/>
            <a:ext cx="12192000" cy="6767015"/>
          </a:xfrm>
          <a:prstGeom prst="rect">
            <a:avLst/>
          </a:prstGeom>
        </p:spPr>
      </p:pic>
    </p:spTree>
    <p:extLst>
      <p:ext uri="{BB962C8B-B14F-4D97-AF65-F5344CB8AC3E}">
        <p14:creationId xmlns:p14="http://schemas.microsoft.com/office/powerpoint/2010/main" val="1844780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98004-7AA2-ED4C-95EB-1E3FD5B69411}"/>
              </a:ext>
            </a:extLst>
          </p:cNvPr>
          <p:cNvSpPr>
            <a:spLocks noGrp="1"/>
          </p:cNvSpPr>
          <p:nvPr>
            <p:ph type="title"/>
          </p:nvPr>
        </p:nvSpPr>
        <p:spPr>
          <a:xfrm>
            <a:off x="838200" y="365125"/>
            <a:ext cx="10515600" cy="991027"/>
          </a:xfrm>
        </p:spPr>
        <p:txBody>
          <a:bodyPr/>
          <a:lstStyle/>
          <a:p>
            <a:br>
              <a:rPr lang="en-GB" sz="2800" dirty="0">
                <a:latin typeface="Calibri"/>
                <a:ea typeface="Calibri"/>
                <a:cs typeface="Calibri"/>
              </a:rPr>
            </a:br>
            <a:r>
              <a:rPr lang="en-GB" sz="2800">
                <a:latin typeface="Calibri"/>
                <a:ea typeface="Calibri"/>
                <a:cs typeface="Calibri"/>
              </a:rPr>
              <a:t>Tenet 3 - Collaborating with children</a:t>
            </a:r>
            <a:endParaRPr lang="en-GB" sz="2800" dirty="0">
              <a:latin typeface="Calibri"/>
              <a:ea typeface="Calibri"/>
              <a:cs typeface="Calibri"/>
            </a:endParaRPr>
          </a:p>
          <a:p>
            <a:endParaRPr lang="en-GB" sz="2800" dirty="0">
              <a:latin typeface="Calibri"/>
              <a:ea typeface="Calibri"/>
              <a:cs typeface="Calibri"/>
            </a:endParaRPr>
          </a:p>
        </p:txBody>
      </p:sp>
      <p:sp>
        <p:nvSpPr>
          <p:cNvPr id="3" name="Content Placeholder 2">
            <a:extLst>
              <a:ext uri="{FF2B5EF4-FFF2-40B4-BE49-F238E27FC236}">
                <a16:creationId xmlns:a16="http://schemas.microsoft.com/office/drawing/2014/main" id="{82FDC8F5-8641-0BE4-8E17-BF864ABE72E5}"/>
              </a:ext>
            </a:extLst>
          </p:cNvPr>
          <p:cNvSpPr>
            <a:spLocks noGrp="1"/>
          </p:cNvSpPr>
          <p:nvPr>
            <p:ph idx="1"/>
          </p:nvPr>
        </p:nvSpPr>
        <p:spPr/>
        <p:txBody>
          <a:bodyPr vert="horz" lIns="91440" tIns="45720" rIns="91440" bIns="45720" rtlCol="0" anchor="t">
            <a:normAutofit/>
          </a:bodyPr>
          <a:lstStyle/>
          <a:p>
            <a:pPr lvl="1"/>
            <a:r>
              <a:rPr lang="en-GB">
                <a:ea typeface="+mn-lt"/>
                <a:cs typeface="+mn-lt"/>
              </a:rPr>
              <a:t>91% of children reported their caseworker involved them in planning their time and tried to understand, and incorporate, their interests into a plan.</a:t>
            </a:r>
            <a:endParaRPr lang="en-GB"/>
          </a:p>
          <a:p>
            <a:pPr lvl="1"/>
            <a:r>
              <a:rPr lang="en-GB">
                <a:ea typeface="+mn-lt"/>
                <a:cs typeface="+mn-lt"/>
              </a:rPr>
              <a:t>87% of children felt informed about decisions affecting them. </a:t>
            </a:r>
          </a:p>
          <a:p>
            <a:pPr lvl="1"/>
            <a:r>
              <a:rPr lang="en-GB" dirty="0">
                <a:ea typeface="+mn-lt"/>
                <a:cs typeface="+mn-lt"/>
              </a:rPr>
              <a:t>However, the Report found that YOT's could further explore opportunities </a:t>
            </a:r>
            <a:r>
              <a:rPr lang="en-GB">
                <a:ea typeface="+mn-lt"/>
                <a:cs typeface="+mn-lt"/>
              </a:rPr>
              <a:t>to improve understanding and confidence </a:t>
            </a:r>
            <a:endParaRPr lang="en-GB"/>
          </a:p>
          <a:p>
            <a:pPr lvl="1"/>
            <a:r>
              <a:rPr lang="en-GB">
                <a:ea typeface="+mn-lt"/>
                <a:cs typeface="+mn-lt"/>
              </a:rPr>
              <a:t>90% of YJOs were able to involve children in assessments and planning in community and out-of-court settings</a:t>
            </a:r>
          </a:p>
          <a:p>
            <a:pPr marL="0" indent="0">
              <a:buNone/>
            </a:pPr>
            <a:endParaRPr lang="en-GB" dirty="0"/>
          </a:p>
        </p:txBody>
      </p:sp>
    </p:spTree>
    <p:extLst>
      <p:ext uri="{BB962C8B-B14F-4D97-AF65-F5344CB8AC3E}">
        <p14:creationId xmlns:p14="http://schemas.microsoft.com/office/powerpoint/2010/main" val="522016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5EBFB-B9B4-3DA7-D65A-B3963679AC59}"/>
              </a:ext>
            </a:extLst>
          </p:cNvPr>
          <p:cNvSpPr>
            <a:spLocks noGrp="1"/>
          </p:cNvSpPr>
          <p:nvPr>
            <p:ph type="title"/>
          </p:nvPr>
        </p:nvSpPr>
        <p:spPr/>
        <p:txBody>
          <a:bodyPr/>
          <a:lstStyle/>
          <a:p>
            <a:r>
              <a:rPr lang="en-GB"/>
              <a:t>Tenet 3 - </a:t>
            </a:r>
            <a:r>
              <a:rPr lang="en-GB" sz="2800">
                <a:latin typeface="Aptos"/>
              </a:rPr>
              <a:t>Collaborating with children</a:t>
            </a:r>
            <a:endParaRPr lang="en-US"/>
          </a:p>
        </p:txBody>
      </p:sp>
      <p:sp>
        <p:nvSpPr>
          <p:cNvPr id="3" name="Content Placeholder 2">
            <a:extLst>
              <a:ext uri="{FF2B5EF4-FFF2-40B4-BE49-F238E27FC236}">
                <a16:creationId xmlns:a16="http://schemas.microsoft.com/office/drawing/2014/main" id="{FE922204-1165-F92D-4BED-A115A28E92B7}"/>
              </a:ext>
            </a:extLst>
          </p:cNvPr>
          <p:cNvSpPr>
            <a:spLocks noGrp="1"/>
          </p:cNvSpPr>
          <p:nvPr>
            <p:ph idx="1"/>
          </p:nvPr>
        </p:nvSpPr>
        <p:spPr/>
        <p:txBody>
          <a:bodyPr vert="horz" lIns="91440" tIns="45720" rIns="91440" bIns="45720" rtlCol="0" anchor="t">
            <a:normAutofit/>
          </a:bodyPr>
          <a:lstStyle/>
          <a:p>
            <a:r>
              <a:rPr lang="en-GB" dirty="0">
                <a:ea typeface="+mn-lt"/>
                <a:cs typeface="+mn-lt"/>
              </a:rPr>
              <a:t>Evidencing -  children are more likely to engage where they feel as though they are part of the process. </a:t>
            </a:r>
          </a:p>
          <a:p>
            <a:r>
              <a:rPr lang="en-GB" dirty="0">
                <a:ea typeface="+mn-lt"/>
                <a:cs typeface="+mn-lt"/>
              </a:rPr>
              <a:t>Child First  promotes youth justice responses that work with children rather than doing to them. </a:t>
            </a:r>
            <a:endParaRPr lang="en-GB">
              <a:ea typeface="+mn-lt"/>
              <a:cs typeface="+mn-lt"/>
            </a:endParaRPr>
          </a:p>
          <a:p>
            <a:r>
              <a:rPr lang="en-GB">
                <a:ea typeface="+mn-lt"/>
                <a:cs typeface="+mn-lt"/>
              </a:rPr>
              <a:t>Children having a voice and feel invested in the process</a:t>
            </a:r>
          </a:p>
          <a:p>
            <a:r>
              <a:rPr lang="en-GB">
                <a:ea typeface="+mn-lt"/>
                <a:cs typeface="+mn-lt"/>
              </a:rPr>
              <a:t>Being part of the solution with real benefits</a:t>
            </a:r>
          </a:p>
          <a:p>
            <a:r>
              <a:rPr lang="en-GB" dirty="0">
                <a:ea typeface="+mn-lt"/>
                <a:cs typeface="+mn-lt"/>
              </a:rPr>
              <a:t>However, needs to be relevant, with </a:t>
            </a:r>
            <a:r>
              <a:rPr lang="en-GB">
                <a:ea typeface="+mn-lt"/>
                <a:cs typeface="+mn-lt"/>
              </a:rPr>
              <a:t>interest. And clear understanding for all involved.</a:t>
            </a:r>
          </a:p>
          <a:p>
            <a:r>
              <a:rPr lang="en-GB">
                <a:ea typeface="+mn-lt"/>
                <a:cs typeface="+mn-lt"/>
              </a:rPr>
              <a:t>Diversion agreements that are child-led.</a:t>
            </a:r>
            <a:endParaRPr lang="en-GB"/>
          </a:p>
        </p:txBody>
      </p:sp>
    </p:spTree>
    <p:extLst>
      <p:ext uri="{BB962C8B-B14F-4D97-AF65-F5344CB8AC3E}">
        <p14:creationId xmlns:p14="http://schemas.microsoft.com/office/powerpoint/2010/main" val="1753256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ACD0A3B-9DE4-6317-6D1A-D5C1EEF6E887}"/>
              </a:ext>
            </a:extLst>
          </p:cNvPr>
          <p:cNvPicPr>
            <a:picLocks noChangeAspect="1"/>
          </p:cNvPicPr>
          <p:nvPr/>
        </p:nvPicPr>
        <p:blipFill>
          <a:blip r:embed="rId2"/>
          <a:stretch>
            <a:fillRect/>
          </a:stretch>
        </p:blipFill>
        <p:spPr>
          <a:xfrm>
            <a:off x="0" y="122208"/>
            <a:ext cx="12192000" cy="6613585"/>
          </a:xfrm>
          <a:prstGeom prst="rect">
            <a:avLst/>
          </a:prstGeom>
        </p:spPr>
      </p:pic>
    </p:spTree>
    <p:extLst>
      <p:ext uri="{BB962C8B-B14F-4D97-AF65-F5344CB8AC3E}">
        <p14:creationId xmlns:p14="http://schemas.microsoft.com/office/powerpoint/2010/main" val="3667102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E1713-ECFA-B2C4-818F-222D7AC5B473}"/>
              </a:ext>
            </a:extLst>
          </p:cNvPr>
          <p:cNvSpPr>
            <a:spLocks noGrp="1"/>
          </p:cNvSpPr>
          <p:nvPr>
            <p:ph type="title"/>
          </p:nvPr>
        </p:nvSpPr>
        <p:spPr>
          <a:xfrm>
            <a:off x="838200" y="365125"/>
            <a:ext cx="10515600" cy="938418"/>
          </a:xfrm>
        </p:spPr>
        <p:txBody>
          <a:bodyPr/>
          <a:lstStyle/>
          <a:p>
            <a:r>
              <a:rPr lang="en-GB" sz="2400">
                <a:latin typeface="Aptos"/>
              </a:rPr>
              <a:t>Tenet 4. Diverting from stigma </a:t>
            </a:r>
            <a:endParaRPr lang="en-US"/>
          </a:p>
        </p:txBody>
      </p:sp>
      <p:sp>
        <p:nvSpPr>
          <p:cNvPr id="3" name="Content Placeholder 2">
            <a:extLst>
              <a:ext uri="{FF2B5EF4-FFF2-40B4-BE49-F238E27FC236}">
                <a16:creationId xmlns:a16="http://schemas.microsoft.com/office/drawing/2014/main" id="{9DC834F4-A339-4892-B159-F2B4C5AE887E}"/>
              </a:ext>
            </a:extLst>
          </p:cNvPr>
          <p:cNvSpPr>
            <a:spLocks noGrp="1"/>
          </p:cNvSpPr>
          <p:nvPr>
            <p:ph idx="1"/>
          </p:nvPr>
        </p:nvSpPr>
        <p:spPr/>
        <p:txBody>
          <a:bodyPr vert="horz" lIns="91440" tIns="45720" rIns="91440" bIns="45720" rtlCol="0" anchor="t">
            <a:normAutofit fontScale="85000" lnSpcReduction="20000"/>
          </a:bodyPr>
          <a:lstStyle/>
          <a:p>
            <a:r>
              <a:rPr lang="en-GB" dirty="0">
                <a:ea typeface="+mn-lt"/>
                <a:cs typeface="+mn-lt"/>
              </a:rPr>
              <a:t>There is evidence that diversion programmes can reduce offending compared to the official CJS</a:t>
            </a:r>
          </a:p>
          <a:p>
            <a:r>
              <a:rPr lang="en-GB" dirty="0">
                <a:ea typeface="+mn-lt"/>
                <a:cs typeface="+mn-lt"/>
              </a:rPr>
              <a:t>Child First thus promotes diversion from the formal justice system</a:t>
            </a:r>
          </a:p>
          <a:p>
            <a:r>
              <a:rPr lang="en-GB" dirty="0">
                <a:ea typeface="+mn-lt"/>
                <a:cs typeface="+mn-lt"/>
              </a:rPr>
              <a:t>Focus on minimising stigmatisation or labelling</a:t>
            </a:r>
          </a:p>
          <a:p>
            <a:r>
              <a:rPr lang="en-GB" dirty="0">
                <a:ea typeface="+mn-lt"/>
                <a:cs typeface="+mn-lt"/>
              </a:rPr>
              <a:t>What ‘diversion’ means in practice can vary - programmes are different and produce varying results.</a:t>
            </a:r>
          </a:p>
          <a:p>
            <a:r>
              <a:rPr lang="en-GB" dirty="0">
                <a:ea typeface="+mn-lt"/>
                <a:cs typeface="+mn-lt"/>
              </a:rPr>
              <a:t>A focus needs to be on enhancing the wellbeing of children and promoting their social inclusion. </a:t>
            </a:r>
          </a:p>
          <a:p>
            <a:r>
              <a:rPr lang="en-GB" dirty="0">
                <a:ea typeface="+mn-lt"/>
                <a:cs typeface="+mn-lt"/>
              </a:rPr>
              <a:t>Diversion also requires other services to be available locally, with a range of options in place – covers needs, wants and welfare concerns</a:t>
            </a:r>
          </a:p>
          <a:p>
            <a:r>
              <a:rPr lang="en-GB" dirty="0">
                <a:ea typeface="+mn-lt"/>
                <a:cs typeface="+mn-lt"/>
              </a:rPr>
              <a:t>Promoting of social inclusion, building family resilience, and ensuring access to universal services and facilities.</a:t>
            </a:r>
            <a:endParaRPr lang="en-GB" dirty="0"/>
          </a:p>
        </p:txBody>
      </p:sp>
    </p:spTree>
    <p:extLst>
      <p:ext uri="{BB962C8B-B14F-4D97-AF65-F5344CB8AC3E}">
        <p14:creationId xmlns:p14="http://schemas.microsoft.com/office/powerpoint/2010/main" val="1862676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EA351-F4EC-9CB8-AE08-C5E9670CC44F}"/>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CC73B570-314B-4C6E-72A3-82A0970B7F0B}"/>
              </a:ext>
            </a:extLst>
          </p:cNvPr>
          <p:cNvSpPr>
            <a:spLocks noGrp="1"/>
          </p:cNvSpPr>
          <p:nvPr>
            <p:ph idx="1"/>
          </p:nvPr>
        </p:nvSpPr>
        <p:spPr/>
        <p:txBody>
          <a:bodyPr/>
          <a:lstStyle/>
          <a:p>
            <a:pPr fontAlgn="t">
              <a:lnSpc>
                <a:spcPts val="1500"/>
              </a:lnSpc>
              <a:buFont typeface="+mj-lt"/>
              <a:buAutoNum type="arabicPeriod"/>
            </a:pPr>
            <a:r>
              <a:rPr lang="en-GB" dirty="0">
                <a:latin typeface="Segoe UI" panose="020B0502040204020203" pitchFamily="34" charset="0"/>
              </a:rPr>
              <a:t>How does a Child First approach respond?</a:t>
            </a:r>
          </a:p>
          <a:p>
            <a:pPr fontAlgn="t">
              <a:lnSpc>
                <a:spcPts val="1500"/>
              </a:lnSpc>
              <a:buFont typeface="+mj-lt"/>
              <a:buAutoNum type="arabicPeriod"/>
            </a:pPr>
            <a:r>
              <a:rPr lang="en-GB" dirty="0">
                <a:latin typeface="Segoe UI" panose="020B0502040204020203" pitchFamily="34" charset="0"/>
              </a:rPr>
              <a:t>What interventions support positive identity?</a:t>
            </a:r>
          </a:p>
          <a:p>
            <a:pPr fontAlgn="t">
              <a:lnSpc>
                <a:spcPts val="1500"/>
              </a:lnSpc>
              <a:buFont typeface="+mj-lt"/>
              <a:buAutoNum type="arabicPeriod"/>
            </a:pPr>
            <a:r>
              <a:rPr lang="en-GB" dirty="0">
                <a:latin typeface="Segoe UI" panose="020B0502040204020203" pitchFamily="34" charset="0"/>
              </a:rPr>
              <a:t>How could heavy-handed intervention make things worse?</a:t>
            </a:r>
            <a:endParaRPr lang="en-GB" dirty="0"/>
          </a:p>
        </p:txBody>
      </p:sp>
    </p:spTree>
    <p:extLst>
      <p:ext uri="{BB962C8B-B14F-4D97-AF65-F5344CB8AC3E}">
        <p14:creationId xmlns:p14="http://schemas.microsoft.com/office/powerpoint/2010/main" val="32502655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C7321-4F0C-110E-7C6D-586E8486F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C3517D-0BE8-4FBB-1E3C-C5DFFFD74F0C}"/>
              </a:ext>
            </a:extLst>
          </p:cNvPr>
          <p:cNvSpPr>
            <a:spLocks noGrp="1"/>
          </p:cNvSpPr>
          <p:nvPr>
            <p:ph type="title"/>
          </p:nvPr>
        </p:nvSpPr>
        <p:spPr>
          <a:xfrm>
            <a:off x="838200" y="365126"/>
            <a:ext cx="10515600" cy="652792"/>
          </a:xfrm>
        </p:spPr>
        <p:txBody>
          <a:bodyPr>
            <a:normAutofit fontScale="90000"/>
          </a:bodyPr>
          <a:lstStyle/>
          <a:p>
            <a:r>
              <a:rPr lang="en-GB" dirty="0"/>
              <a:t>Jaden 14</a:t>
            </a:r>
          </a:p>
        </p:txBody>
      </p:sp>
      <p:graphicFrame>
        <p:nvGraphicFramePr>
          <p:cNvPr id="4" name="Content Placeholder 3">
            <a:extLst>
              <a:ext uri="{FF2B5EF4-FFF2-40B4-BE49-F238E27FC236}">
                <a16:creationId xmlns:a16="http://schemas.microsoft.com/office/drawing/2014/main" id="{1E29092A-131E-4A94-18FF-C98F97594AC9}"/>
              </a:ext>
            </a:extLst>
          </p:cNvPr>
          <p:cNvGraphicFramePr>
            <a:graphicFrameLocks noGrp="1"/>
          </p:cNvGraphicFramePr>
          <p:nvPr>
            <p:ph idx="1"/>
            <p:extLst>
              <p:ext uri="{D42A27DB-BD31-4B8C-83A1-F6EECF244321}">
                <p14:modId xmlns:p14="http://schemas.microsoft.com/office/powerpoint/2010/main" val="2767466751"/>
              </p:ext>
            </p:extLst>
          </p:nvPr>
        </p:nvGraphicFramePr>
        <p:xfrm>
          <a:off x="287547" y="1207699"/>
          <a:ext cx="11066253" cy="5285176"/>
        </p:xfrm>
        <a:graphic>
          <a:graphicData uri="http://schemas.openxmlformats.org/drawingml/2006/table">
            <a:tbl>
              <a:tblPr/>
              <a:tblGrid>
                <a:gridCol w="11066253">
                  <a:extLst>
                    <a:ext uri="{9D8B030D-6E8A-4147-A177-3AD203B41FA5}">
                      <a16:colId xmlns:a16="http://schemas.microsoft.com/office/drawing/2014/main" val="299665866"/>
                    </a:ext>
                  </a:extLst>
                </a:gridCol>
              </a:tblGrid>
              <a:tr h="4813417">
                <a:tc>
                  <a:txBody>
                    <a:bodyPr/>
                    <a:lstStyle/>
                    <a:p>
                      <a:pPr fontAlgn="t">
                        <a:lnSpc>
                          <a:spcPts val="1500"/>
                        </a:lnSpc>
                        <a:buNone/>
                      </a:pPr>
                      <a:r>
                        <a:rPr lang="en-GB" b="1" i="0" dirty="0">
                          <a:effectLst/>
                          <a:latin typeface="Segoe UI" panose="020B0502040204020203" pitchFamily="34" charset="0"/>
                        </a:rPr>
                        <a:t>Jayden lives with his mum and two younger siblings in temporary accommodation after an eviction. Mum works nights, so Jayden often takes on a caring role. </a:t>
                      </a:r>
                    </a:p>
                    <a:p>
                      <a:pPr fontAlgn="t">
                        <a:lnSpc>
                          <a:spcPts val="1500"/>
                        </a:lnSpc>
                        <a:buNone/>
                      </a:pPr>
                      <a:r>
                        <a:rPr lang="en-GB" b="1" i="0" dirty="0">
                          <a:effectLst/>
                          <a:latin typeface="Segoe UI" panose="020B0502040204020203" pitchFamily="34" charset="0"/>
                        </a:rPr>
                        <a:t>He has had several school exclusions for “disruptive behaviour” and is currently on a reduced timetable.</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Recent Incident:</a:t>
                      </a:r>
                      <a:br>
                        <a:rPr lang="en-GB" b="1" i="0" dirty="0">
                          <a:effectLst/>
                          <a:latin typeface="Segoe UI" panose="020B0502040204020203" pitchFamily="34" charset="0"/>
                        </a:rPr>
                      </a:br>
                      <a:r>
                        <a:rPr lang="en-GB" b="1" i="0" dirty="0">
                          <a:effectLst/>
                          <a:latin typeface="Segoe UI" panose="020B0502040204020203" pitchFamily="34" charset="0"/>
                        </a:rPr>
                        <a:t>He was stopped by police for shoplifting snacks and a phone charger from a supermarket with two older boys. Jayden didn’t run and immediately admitted what happened.</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Strengths / Interests:</a:t>
                      </a:r>
                      <a:br>
                        <a:rPr lang="en-GB" b="1" i="0" dirty="0">
                          <a:effectLst/>
                          <a:latin typeface="Segoe UI" panose="020B0502040204020203" pitchFamily="34" charset="0"/>
                        </a:rPr>
                      </a:br>
                      <a:r>
                        <a:rPr lang="en-GB" b="1" i="0" dirty="0">
                          <a:effectLst/>
                          <a:latin typeface="Segoe UI" panose="020B0502040204020203" pitchFamily="34" charset="0"/>
                        </a:rPr>
                        <a:t>• Loves drawing graffiti‑style art</a:t>
                      </a:r>
                      <a:br>
                        <a:rPr lang="en-GB" b="1" i="0" dirty="0">
                          <a:effectLst/>
                          <a:latin typeface="Segoe UI" panose="020B0502040204020203" pitchFamily="34" charset="0"/>
                        </a:rPr>
                      </a:br>
                      <a:r>
                        <a:rPr lang="en-GB" b="1" i="0" dirty="0">
                          <a:effectLst/>
                          <a:latin typeface="Segoe UI" panose="020B0502040204020203" pitchFamily="34" charset="0"/>
                        </a:rPr>
                        <a:t>• Enjoys football and has positive relationships with two teachers</a:t>
                      </a:r>
                      <a:br>
                        <a:rPr lang="en-GB" b="1" i="0" dirty="0">
                          <a:effectLst/>
                          <a:latin typeface="Segoe UI" panose="020B0502040204020203" pitchFamily="34" charset="0"/>
                        </a:rPr>
                      </a:br>
                      <a:r>
                        <a:rPr lang="en-GB" b="1" i="0" dirty="0">
                          <a:effectLst/>
                          <a:latin typeface="Segoe UI" panose="020B0502040204020203" pitchFamily="34" charset="0"/>
                        </a:rPr>
                        <a:t>• Attends a local youth club </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Other Factors:</a:t>
                      </a:r>
                      <a:br>
                        <a:rPr lang="en-GB" b="1" i="0" dirty="0">
                          <a:effectLst/>
                          <a:latin typeface="Segoe UI" panose="020B0502040204020203" pitchFamily="34" charset="0"/>
                        </a:rPr>
                      </a:br>
                      <a:r>
                        <a:rPr lang="en-GB" b="1" i="0" dirty="0">
                          <a:effectLst/>
                          <a:latin typeface="Segoe UI" panose="020B0502040204020203" pitchFamily="34" charset="0"/>
                        </a:rPr>
                        <a:t>• Food insecurity at home</a:t>
                      </a:r>
                      <a:br>
                        <a:rPr lang="en-GB" b="1" i="0" dirty="0">
                          <a:effectLst/>
                          <a:latin typeface="Segoe UI" panose="020B0502040204020203" pitchFamily="34" charset="0"/>
                        </a:rPr>
                      </a:br>
                      <a:r>
                        <a:rPr lang="en-GB" b="1" i="0" dirty="0">
                          <a:effectLst/>
                          <a:latin typeface="Segoe UI" panose="020B0502040204020203" pitchFamily="34" charset="0"/>
                        </a:rPr>
                        <a:t>• Strong influence from older peers in the area</a:t>
                      </a:r>
                      <a:br>
                        <a:rPr lang="en-GB" b="1" i="0" dirty="0">
                          <a:effectLst/>
                          <a:latin typeface="Segoe UI" panose="020B0502040204020203" pitchFamily="34" charset="0"/>
                        </a:rPr>
                      </a:br>
                      <a:r>
                        <a:rPr lang="en-GB" b="1" i="0" dirty="0">
                          <a:effectLst/>
                          <a:latin typeface="Segoe UI" panose="020B0502040204020203" pitchFamily="34" charset="0"/>
                        </a:rPr>
                        <a:t>• Low confidence, often says he “isn't good at anything”</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Questions:</a:t>
                      </a:r>
                    </a:p>
                    <a:p>
                      <a:pPr fontAlgn="t">
                        <a:lnSpc>
                          <a:spcPts val="1500"/>
                        </a:lnSpc>
                        <a:buFont typeface="+mj-lt"/>
                        <a:buAutoNum type="arabicPeriod"/>
                      </a:pPr>
                      <a:r>
                        <a:rPr lang="en-GB" b="1" i="0" dirty="0">
                          <a:effectLst/>
                          <a:latin typeface="Segoe UI" panose="020B0502040204020203" pitchFamily="34" charset="0"/>
                        </a:rPr>
                        <a:t>How can Child First principles guide the response?</a:t>
                      </a:r>
                    </a:p>
                    <a:p>
                      <a:pPr fontAlgn="t">
                        <a:lnSpc>
                          <a:spcPts val="1500"/>
                        </a:lnSpc>
                        <a:buFont typeface="+mj-lt"/>
                        <a:buAutoNum type="arabicPeriod"/>
                      </a:pPr>
                      <a:r>
                        <a:rPr lang="en-GB" b="1" i="0" dirty="0">
                          <a:effectLst/>
                          <a:latin typeface="Segoe UI" panose="020B0502040204020203" pitchFamily="34" charset="0"/>
                        </a:rPr>
                        <a:t>What strengths can be built on?</a:t>
                      </a:r>
                    </a:p>
                    <a:p>
                      <a:pPr fontAlgn="t">
                        <a:lnSpc>
                          <a:spcPts val="1500"/>
                        </a:lnSpc>
                        <a:buFont typeface="+mj-lt"/>
                        <a:buAutoNum type="arabicPeriod"/>
                      </a:pPr>
                      <a:r>
                        <a:rPr lang="en-GB" b="1" i="0" dirty="0">
                          <a:effectLst/>
                          <a:latin typeface="Segoe UI" panose="020B0502040204020203" pitchFamily="34" charset="0"/>
                        </a:rPr>
                        <a:t>What diversionary pathways might help?</a:t>
                      </a:r>
                    </a:p>
                    <a:p>
                      <a:pPr fontAlgn="t">
                        <a:lnSpc>
                          <a:spcPts val="1500"/>
                        </a:lnSpc>
                        <a:buFont typeface="+mj-lt"/>
                        <a:buAutoNum type="arabicPeriod"/>
                      </a:pPr>
                      <a:r>
                        <a:rPr lang="en-GB" b="1" i="0" dirty="0">
                          <a:effectLst/>
                          <a:latin typeface="Segoe UI" panose="020B0502040204020203" pitchFamily="34" charset="0"/>
                        </a:rPr>
                        <a:t>How can Jayden be involved in planning his own intervention?</a:t>
                      </a: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79170634"/>
                  </a:ext>
                </a:extLst>
              </a:tr>
              <a:tr h="471759">
                <a:tc>
                  <a:txBody>
                    <a:bodyPr/>
                    <a:lstStyle/>
                    <a:p>
                      <a:endParaRPr lang="en-GB" b="1"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3008807937"/>
                  </a:ext>
                </a:extLst>
              </a:tr>
            </a:tbl>
          </a:graphicData>
        </a:graphic>
      </p:graphicFrame>
    </p:spTree>
    <p:extLst>
      <p:ext uri="{BB962C8B-B14F-4D97-AF65-F5344CB8AC3E}">
        <p14:creationId xmlns:p14="http://schemas.microsoft.com/office/powerpoint/2010/main" val="3087596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8C23CC-7FF4-6F36-CE26-54D4EFB49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E3ACBF-5B0B-8D3C-0B9F-0C148C83FBF9}"/>
              </a:ext>
            </a:extLst>
          </p:cNvPr>
          <p:cNvSpPr>
            <a:spLocks noGrp="1"/>
          </p:cNvSpPr>
          <p:nvPr>
            <p:ph type="title"/>
          </p:nvPr>
        </p:nvSpPr>
        <p:spPr>
          <a:xfrm>
            <a:off x="838200" y="365126"/>
            <a:ext cx="10515600" cy="764428"/>
          </a:xfrm>
        </p:spPr>
        <p:txBody>
          <a:bodyPr/>
          <a:lstStyle/>
          <a:p>
            <a:r>
              <a:rPr lang="en-GB" dirty="0"/>
              <a:t>Aisha 15</a:t>
            </a:r>
          </a:p>
        </p:txBody>
      </p:sp>
      <p:graphicFrame>
        <p:nvGraphicFramePr>
          <p:cNvPr id="6" name="Content Placeholder 5">
            <a:extLst>
              <a:ext uri="{FF2B5EF4-FFF2-40B4-BE49-F238E27FC236}">
                <a16:creationId xmlns:a16="http://schemas.microsoft.com/office/drawing/2014/main" id="{68A59F99-CCFF-3D34-1DDD-DE35FBF5C548}"/>
              </a:ext>
            </a:extLst>
          </p:cNvPr>
          <p:cNvGraphicFramePr>
            <a:graphicFrameLocks noGrp="1"/>
          </p:cNvGraphicFramePr>
          <p:nvPr>
            <p:ph idx="1"/>
            <p:extLst>
              <p:ext uri="{D42A27DB-BD31-4B8C-83A1-F6EECF244321}">
                <p14:modId xmlns:p14="http://schemas.microsoft.com/office/powerpoint/2010/main" val="3204129994"/>
              </p:ext>
            </p:extLst>
          </p:nvPr>
        </p:nvGraphicFramePr>
        <p:xfrm>
          <a:off x="908649" y="1337022"/>
          <a:ext cx="10445151" cy="5838927"/>
        </p:xfrm>
        <a:graphic>
          <a:graphicData uri="http://schemas.openxmlformats.org/drawingml/2006/table">
            <a:tbl>
              <a:tblPr/>
              <a:tblGrid>
                <a:gridCol w="10445151">
                  <a:extLst>
                    <a:ext uri="{9D8B030D-6E8A-4147-A177-3AD203B41FA5}">
                      <a16:colId xmlns:a16="http://schemas.microsoft.com/office/drawing/2014/main" val="738217431"/>
                    </a:ext>
                  </a:extLst>
                </a:gridCol>
              </a:tblGrid>
              <a:tr h="4386620">
                <a:tc>
                  <a:txBody>
                    <a:bodyPr/>
                    <a:lstStyle/>
                    <a:p>
                      <a:pPr fontAlgn="t">
                        <a:lnSpc>
                          <a:spcPts val="1500"/>
                        </a:lnSpc>
                        <a:buNone/>
                      </a:pPr>
                      <a:r>
                        <a:rPr lang="en-GB" b="0" i="0" dirty="0">
                          <a:effectLst/>
                          <a:latin typeface="Segoe UI" panose="020B0502040204020203" pitchFamily="34" charset="0"/>
                        </a:rPr>
                        <a:t>Aisha is a high‑achieving student academically but has been increasingly withdrawn. </a:t>
                      </a:r>
                    </a:p>
                    <a:p>
                      <a:pPr fontAlgn="t">
                        <a:lnSpc>
                          <a:spcPts val="1500"/>
                        </a:lnSpc>
                        <a:buNone/>
                      </a:pPr>
                      <a:r>
                        <a:rPr lang="en-GB" b="0" i="0" dirty="0">
                          <a:effectLst/>
                          <a:latin typeface="Segoe UI" panose="020B0502040204020203" pitchFamily="34" charset="0"/>
                        </a:rPr>
                        <a:t>School has raised concerns about her being groomed by an older male who has been giving her gifts and lifts in his car. </a:t>
                      </a:r>
                    </a:p>
                    <a:p>
                      <a:pPr fontAlgn="t">
                        <a:lnSpc>
                          <a:spcPts val="1500"/>
                        </a:lnSpc>
                        <a:buNone/>
                      </a:pPr>
                      <a:r>
                        <a:rPr lang="en-GB" b="0" i="0" dirty="0">
                          <a:effectLst/>
                          <a:latin typeface="Segoe UI" panose="020B0502040204020203" pitchFamily="34" charset="0"/>
                        </a:rPr>
                        <a:t>Home life is strict, and she fears bringing shame on her family.</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Recent Incident:</a:t>
                      </a:r>
                      <a:br>
                        <a:rPr lang="en-GB" b="0" i="0" dirty="0">
                          <a:effectLst/>
                          <a:latin typeface="Segoe UI" panose="020B0502040204020203" pitchFamily="34" charset="0"/>
                        </a:rPr>
                      </a:br>
                      <a:r>
                        <a:rPr lang="en-GB" b="0" i="0" dirty="0">
                          <a:effectLst/>
                          <a:latin typeface="Segoe UI" panose="020B0502040204020203" pitchFamily="34" charset="0"/>
                        </a:rPr>
                        <a:t>Aisha was reported missing overnight and was found the next morning in a neighbouring town. She initially refused to speak to police and said she “just needed space.”</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Strengths / Interests:</a:t>
                      </a:r>
                      <a:br>
                        <a:rPr lang="en-GB" b="0" i="0" dirty="0">
                          <a:effectLst/>
                          <a:latin typeface="Segoe UI" panose="020B0502040204020203" pitchFamily="34" charset="0"/>
                        </a:rPr>
                      </a:br>
                      <a:r>
                        <a:rPr lang="en-GB" b="0" i="0" dirty="0">
                          <a:effectLst/>
                          <a:latin typeface="Segoe UI" panose="020B0502040204020203" pitchFamily="34" charset="0"/>
                        </a:rPr>
                        <a:t>• Excels in science and wants to study nursing</a:t>
                      </a:r>
                      <a:br>
                        <a:rPr lang="en-GB" b="0" i="0" dirty="0">
                          <a:effectLst/>
                          <a:latin typeface="Segoe UI" panose="020B0502040204020203" pitchFamily="34" charset="0"/>
                        </a:rPr>
                      </a:br>
                      <a:r>
                        <a:rPr lang="en-GB" b="0" i="0" dirty="0">
                          <a:effectLst/>
                          <a:latin typeface="Segoe UI" panose="020B0502040204020203" pitchFamily="34" charset="0"/>
                        </a:rPr>
                        <a:t>• Has a close friend who is a positive influence</a:t>
                      </a:r>
                      <a:br>
                        <a:rPr lang="en-GB" b="0" i="0" dirty="0">
                          <a:effectLst/>
                          <a:latin typeface="Segoe UI" panose="020B0502040204020203" pitchFamily="34" charset="0"/>
                        </a:rPr>
                      </a:br>
                      <a:r>
                        <a:rPr lang="en-GB" b="0" i="0" dirty="0">
                          <a:effectLst/>
                          <a:latin typeface="Segoe UI" panose="020B0502040204020203" pitchFamily="34" charset="0"/>
                        </a:rPr>
                        <a:t>• Good relationship with a trusted teacher</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Other Factors:</a:t>
                      </a:r>
                      <a:br>
                        <a:rPr lang="en-GB" b="0" i="0" dirty="0">
                          <a:effectLst/>
                          <a:latin typeface="Segoe UI" panose="020B0502040204020203" pitchFamily="34" charset="0"/>
                        </a:rPr>
                      </a:br>
                      <a:r>
                        <a:rPr lang="en-GB" b="0" i="0" dirty="0">
                          <a:effectLst/>
                          <a:latin typeface="Segoe UI" panose="020B0502040204020203" pitchFamily="34" charset="0"/>
                        </a:rPr>
                        <a:t>• Potential child sexual or criminal exploitation</a:t>
                      </a:r>
                      <a:br>
                        <a:rPr lang="en-GB" b="0" i="0" dirty="0">
                          <a:effectLst/>
                          <a:latin typeface="Segoe UI" panose="020B0502040204020203" pitchFamily="34" charset="0"/>
                        </a:rPr>
                      </a:br>
                      <a:r>
                        <a:rPr lang="en-GB" b="0" i="0" dirty="0">
                          <a:effectLst/>
                          <a:latin typeface="Segoe UI" panose="020B0502040204020203" pitchFamily="34" charset="0"/>
                        </a:rPr>
                        <a:t>• Family honour-based pressure limiting disclosure</a:t>
                      </a:r>
                      <a:br>
                        <a:rPr lang="en-GB" b="0" i="0" dirty="0">
                          <a:effectLst/>
                          <a:latin typeface="Segoe UI" panose="020B0502040204020203" pitchFamily="34" charset="0"/>
                        </a:rPr>
                      </a:br>
                      <a:r>
                        <a:rPr lang="en-GB" b="0" i="0" dirty="0">
                          <a:effectLst/>
                          <a:latin typeface="Segoe UI" panose="020B0502040204020203" pitchFamily="34" charset="0"/>
                        </a:rPr>
                        <a:t>• Risk of self-blame and fear of statutory services but would like to join a youth club with her friend</a:t>
                      </a:r>
                    </a:p>
                    <a:p>
                      <a:pPr fontAlgn="t">
                        <a:lnSpc>
                          <a:spcPts val="1500"/>
                        </a:lnSpc>
                        <a:buNone/>
                      </a:pPr>
                      <a:endParaRPr lang="en-GB" b="0" i="0" dirty="0">
                        <a:effectLst/>
                        <a:latin typeface="Segoe UI" panose="020B0502040204020203" pitchFamily="34" charset="0"/>
                      </a:endParaRPr>
                    </a:p>
                    <a:p>
                      <a:pPr fontAlgn="t">
                        <a:lnSpc>
                          <a:spcPts val="1500"/>
                        </a:lnSpc>
                        <a:buNone/>
                      </a:pPr>
                      <a:r>
                        <a:rPr lang="en-GB" b="0" i="0" dirty="0">
                          <a:effectLst/>
                          <a:latin typeface="Segoe UI" panose="020B0502040204020203" pitchFamily="34" charset="0"/>
                        </a:rPr>
                        <a:t>Questions:</a:t>
                      </a:r>
                    </a:p>
                    <a:p>
                      <a:pPr fontAlgn="t">
                        <a:lnSpc>
                          <a:spcPts val="1500"/>
                        </a:lnSpc>
                        <a:buNone/>
                      </a:pPr>
                      <a:r>
                        <a:rPr lang="en-GB" b="0" i="0" dirty="0">
                          <a:effectLst/>
                          <a:latin typeface="Segoe UI" panose="020B0502040204020203" pitchFamily="34" charset="0"/>
                        </a:rPr>
                        <a:t>How does Child First shift the focus from blame to safeguarding?</a:t>
                      </a:r>
                    </a:p>
                    <a:p>
                      <a:pPr fontAlgn="t">
                        <a:lnSpc>
                          <a:spcPts val="1500"/>
                        </a:lnSpc>
                        <a:buNone/>
                      </a:pPr>
                      <a:r>
                        <a:rPr lang="en-GB" b="0" i="0" dirty="0">
                          <a:effectLst/>
                          <a:latin typeface="Segoe UI" panose="020B0502040204020203" pitchFamily="34" charset="0"/>
                        </a:rPr>
                        <a:t>What should police and practitioners prioritise in engagement?</a:t>
                      </a:r>
                    </a:p>
                    <a:p>
                      <a:pPr fontAlgn="t">
                        <a:lnSpc>
                          <a:spcPts val="1500"/>
                        </a:lnSpc>
                        <a:buNone/>
                      </a:pPr>
                      <a:r>
                        <a:rPr lang="en-GB" b="0" i="0" dirty="0">
                          <a:effectLst/>
                          <a:latin typeface="Segoe UI" panose="020B0502040204020203" pitchFamily="34" charset="0"/>
                        </a:rPr>
                        <a:t>How can we ensure Aisha has a voice in her support plan?</a:t>
                      </a:r>
                    </a:p>
                    <a:p>
                      <a:pPr fontAlgn="t">
                        <a:lnSpc>
                          <a:spcPts val="1500"/>
                        </a:lnSpc>
                        <a:buNone/>
                      </a:pPr>
                      <a:r>
                        <a:rPr lang="en-GB" b="0" i="0" dirty="0">
                          <a:effectLst/>
                          <a:latin typeface="Segoe UI" panose="020B0502040204020203" pitchFamily="34" charset="0"/>
                        </a:rPr>
                        <a:t>What agencies need to be involved?</a:t>
                      </a: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110899134"/>
                  </a:ext>
                </a:extLst>
              </a:tr>
              <a:tr h="577266">
                <a:tc>
                  <a:txBody>
                    <a:bodyPr/>
                    <a:lstStyle/>
                    <a:p>
                      <a:pPr fontAlgn="t">
                        <a:lnSpc>
                          <a:spcPts val="1500"/>
                        </a:lnSpc>
                        <a:buNone/>
                      </a:pPr>
                      <a:endParaRPr lang="en-GB" b="0" i="0" dirty="0">
                        <a:effectLst/>
                        <a:latin typeface="Segoe UI" panose="020B0502040204020203" pitchFamily="34" charset="0"/>
                      </a:endParaRPr>
                    </a:p>
                  </a:txBody>
                  <a:tcP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tcPr>
                </a:tc>
                <a:extLst>
                  <a:ext uri="{0D108BD9-81ED-4DB2-BD59-A6C34878D82A}">
                    <a16:rowId xmlns:a16="http://schemas.microsoft.com/office/drawing/2014/main" val="3336925000"/>
                  </a:ext>
                </a:extLst>
              </a:tr>
              <a:tr h="577266">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971758352"/>
                  </a:ext>
                </a:extLst>
              </a:tr>
            </a:tbl>
          </a:graphicData>
        </a:graphic>
      </p:graphicFrame>
    </p:spTree>
    <p:extLst>
      <p:ext uri="{BB962C8B-B14F-4D97-AF65-F5344CB8AC3E}">
        <p14:creationId xmlns:p14="http://schemas.microsoft.com/office/powerpoint/2010/main" val="573198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32100-8E91-37F9-9BC3-B4CC1EEA3246}"/>
              </a:ext>
            </a:extLst>
          </p:cNvPr>
          <p:cNvSpPr>
            <a:spLocks noGrp="1"/>
          </p:cNvSpPr>
          <p:nvPr>
            <p:ph type="title"/>
          </p:nvPr>
        </p:nvSpPr>
        <p:spPr>
          <a:xfrm>
            <a:off x="838200" y="365125"/>
            <a:ext cx="10515600" cy="1025685"/>
          </a:xfrm>
        </p:spPr>
        <p:txBody>
          <a:bodyPr/>
          <a:lstStyle/>
          <a:p>
            <a:r>
              <a:rPr lang="en-GB" dirty="0"/>
              <a:t>Liam 17</a:t>
            </a:r>
          </a:p>
        </p:txBody>
      </p:sp>
      <p:graphicFrame>
        <p:nvGraphicFramePr>
          <p:cNvPr id="4" name="Content Placeholder 3">
            <a:extLst>
              <a:ext uri="{FF2B5EF4-FFF2-40B4-BE49-F238E27FC236}">
                <a16:creationId xmlns:a16="http://schemas.microsoft.com/office/drawing/2014/main" id="{810A46EC-8F20-12EE-D05B-92AEFEAF41B1}"/>
              </a:ext>
            </a:extLst>
          </p:cNvPr>
          <p:cNvGraphicFramePr>
            <a:graphicFrameLocks noGrp="1"/>
          </p:cNvGraphicFramePr>
          <p:nvPr>
            <p:ph idx="1"/>
            <p:extLst>
              <p:ext uri="{D42A27DB-BD31-4B8C-83A1-F6EECF244321}">
                <p14:modId xmlns:p14="http://schemas.microsoft.com/office/powerpoint/2010/main" val="2634162023"/>
              </p:ext>
            </p:extLst>
          </p:nvPr>
        </p:nvGraphicFramePr>
        <p:xfrm>
          <a:off x="701615" y="1390810"/>
          <a:ext cx="10652185" cy="5813143"/>
        </p:xfrm>
        <a:graphic>
          <a:graphicData uri="http://schemas.openxmlformats.org/drawingml/2006/table">
            <a:tbl>
              <a:tblPr/>
              <a:tblGrid>
                <a:gridCol w="10652185">
                  <a:extLst>
                    <a:ext uri="{9D8B030D-6E8A-4147-A177-3AD203B41FA5}">
                      <a16:colId xmlns:a16="http://schemas.microsoft.com/office/drawing/2014/main" val="1121437447"/>
                    </a:ext>
                  </a:extLst>
                </a:gridCol>
              </a:tblGrid>
              <a:tr h="3809187">
                <a:tc>
                  <a:txBody>
                    <a:bodyPr/>
                    <a:lstStyle/>
                    <a:p>
                      <a:pPr fontAlgn="t">
                        <a:lnSpc>
                          <a:spcPts val="1500"/>
                        </a:lnSpc>
                        <a:buNone/>
                      </a:pPr>
                      <a:r>
                        <a:rPr lang="en-GB" b="0" i="0" dirty="0">
                          <a:effectLst/>
                          <a:latin typeface="Segoe UI" panose="020B0502040204020203" pitchFamily="34" charset="0"/>
                        </a:rPr>
                        <a:t>Liam has been involved with the Youth Justice Service before for low‑level cannabis possession. </a:t>
                      </a:r>
                    </a:p>
                    <a:p>
                      <a:pPr fontAlgn="t">
                        <a:lnSpc>
                          <a:spcPts val="1500"/>
                        </a:lnSpc>
                        <a:buNone/>
                      </a:pPr>
                      <a:r>
                        <a:rPr lang="en-GB" b="0" i="0" dirty="0">
                          <a:effectLst/>
                          <a:latin typeface="Segoe UI" panose="020B0502040204020203" pitchFamily="34" charset="0"/>
                        </a:rPr>
                        <a:t>He recently left school with no qualifications and struggles with undiagnosed learning needs. </a:t>
                      </a:r>
                    </a:p>
                    <a:p>
                      <a:pPr fontAlgn="t">
                        <a:lnSpc>
                          <a:spcPts val="1500"/>
                        </a:lnSpc>
                        <a:buNone/>
                      </a:pPr>
                      <a:r>
                        <a:rPr lang="en-GB" b="0" i="0" dirty="0">
                          <a:effectLst/>
                          <a:latin typeface="Segoe UI" panose="020B0502040204020203" pitchFamily="34" charset="0"/>
                        </a:rPr>
                        <a:t>He has started spending time with a local group linked to low‑level drug dealing.</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Recent Incident:</a:t>
                      </a:r>
                      <a:br>
                        <a:rPr lang="en-GB" b="0" i="0" dirty="0">
                          <a:effectLst/>
                          <a:latin typeface="Segoe UI" panose="020B0502040204020203" pitchFamily="34" charset="0"/>
                        </a:rPr>
                      </a:br>
                      <a:r>
                        <a:rPr lang="en-GB" b="0" i="0" dirty="0">
                          <a:effectLst/>
                          <a:latin typeface="Segoe UI" panose="020B0502040204020203" pitchFamily="34" charset="0"/>
                        </a:rPr>
                        <a:t>Caught holding a small amount of cannabis and £120 cash. He claims he was “just delivering something for a mate.”</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Strengths / Interests:</a:t>
                      </a:r>
                      <a:br>
                        <a:rPr lang="en-GB" b="0" i="0" dirty="0">
                          <a:effectLst/>
                          <a:latin typeface="Segoe UI" panose="020B0502040204020203" pitchFamily="34" charset="0"/>
                        </a:rPr>
                      </a:br>
                      <a:r>
                        <a:rPr lang="en-GB" b="0" i="0" dirty="0">
                          <a:effectLst/>
                          <a:latin typeface="Segoe UI" panose="020B0502040204020203" pitchFamily="34" charset="0"/>
                        </a:rPr>
                        <a:t>• Very capable with hands-on tasks</a:t>
                      </a:r>
                      <a:br>
                        <a:rPr lang="en-GB" b="0" i="0" dirty="0">
                          <a:effectLst/>
                          <a:latin typeface="Segoe UI" panose="020B0502040204020203" pitchFamily="34" charset="0"/>
                        </a:rPr>
                      </a:br>
                      <a:r>
                        <a:rPr lang="en-GB" b="0" i="0" dirty="0">
                          <a:effectLst/>
                          <a:latin typeface="Segoe UI" panose="020B0502040204020203" pitchFamily="34" charset="0"/>
                        </a:rPr>
                        <a:t>• Interested in mechanics and fixing bikes</a:t>
                      </a:r>
                      <a:br>
                        <a:rPr lang="en-GB" b="0" i="0" dirty="0">
                          <a:effectLst/>
                          <a:latin typeface="Segoe UI" panose="020B0502040204020203" pitchFamily="34" charset="0"/>
                        </a:rPr>
                      </a:br>
                      <a:r>
                        <a:rPr lang="en-GB" b="0" i="0" dirty="0">
                          <a:effectLst/>
                          <a:latin typeface="Segoe UI" panose="020B0502040204020203" pitchFamily="34" charset="0"/>
                        </a:rPr>
                        <a:t>• Good relationship with his grandmother</a:t>
                      </a:r>
                    </a:p>
                    <a:p>
                      <a:pPr fontAlgn="t">
                        <a:lnSpc>
                          <a:spcPts val="1500"/>
                        </a:lnSpc>
                        <a:buNone/>
                      </a:pPr>
                      <a:endParaRPr lang="en-GB" b="1" i="0" dirty="0">
                        <a:effectLst/>
                        <a:latin typeface="Segoe UI" panose="020B0502040204020203" pitchFamily="34" charset="0"/>
                      </a:endParaRPr>
                    </a:p>
                    <a:p>
                      <a:pPr fontAlgn="t">
                        <a:lnSpc>
                          <a:spcPts val="1500"/>
                        </a:lnSpc>
                        <a:buNone/>
                      </a:pPr>
                      <a:r>
                        <a:rPr lang="en-GB" b="1" i="0" dirty="0">
                          <a:effectLst/>
                          <a:latin typeface="Segoe UI" panose="020B0502040204020203" pitchFamily="34" charset="0"/>
                        </a:rPr>
                        <a:t>Contextual Factors:</a:t>
                      </a:r>
                      <a:br>
                        <a:rPr lang="en-GB" b="0" i="0" dirty="0">
                          <a:effectLst/>
                          <a:latin typeface="Segoe UI" panose="020B0502040204020203" pitchFamily="34" charset="0"/>
                        </a:rPr>
                      </a:br>
                      <a:r>
                        <a:rPr lang="en-GB" b="0" i="0" dirty="0">
                          <a:effectLst/>
                          <a:latin typeface="Segoe UI" panose="020B0502040204020203" pitchFamily="34" charset="0"/>
                        </a:rPr>
                        <a:t>• Possible exploitation by peers/older youths</a:t>
                      </a:r>
                      <a:br>
                        <a:rPr lang="en-GB" b="0" i="0" dirty="0">
                          <a:effectLst/>
                          <a:latin typeface="Segoe UI" panose="020B0502040204020203" pitchFamily="34" charset="0"/>
                        </a:rPr>
                      </a:br>
                      <a:r>
                        <a:rPr lang="en-GB" b="0" i="0" dirty="0">
                          <a:effectLst/>
                          <a:latin typeface="Segoe UI" panose="020B0502040204020203" pitchFamily="34" charset="0"/>
                        </a:rPr>
                        <a:t>• Lack of employment pathways</a:t>
                      </a:r>
                      <a:br>
                        <a:rPr lang="en-GB" b="0" i="0" dirty="0">
                          <a:effectLst/>
                          <a:latin typeface="Segoe UI" panose="020B0502040204020203" pitchFamily="34" charset="0"/>
                        </a:rPr>
                      </a:br>
                      <a:r>
                        <a:rPr lang="en-GB" b="0" i="0" dirty="0">
                          <a:effectLst/>
                          <a:latin typeface="Segoe UI" panose="020B0502040204020203" pitchFamily="34" charset="0"/>
                        </a:rPr>
                        <a:t>• Learning needs creating communication challenges</a:t>
                      </a:r>
                      <a:br>
                        <a:rPr lang="en-GB" b="0" i="0" dirty="0">
                          <a:effectLst/>
                          <a:latin typeface="Segoe UI" panose="020B0502040204020203" pitchFamily="34" charset="0"/>
                        </a:rPr>
                      </a:br>
                      <a:r>
                        <a:rPr lang="en-GB" b="0" i="0" dirty="0">
                          <a:effectLst/>
                          <a:latin typeface="Segoe UI" panose="020B0502040204020203" pitchFamily="34" charset="0"/>
                        </a:rPr>
                        <a:t>• Wants to “earn money fast” due to family financial stress</a:t>
                      </a:r>
                    </a:p>
                    <a:p>
                      <a:pPr fontAlgn="t">
                        <a:lnSpc>
                          <a:spcPts val="1500"/>
                        </a:lnSpc>
                        <a:buNone/>
                      </a:pPr>
                      <a:endParaRPr lang="en-GB" b="0" i="0" dirty="0">
                        <a:effectLst/>
                        <a:latin typeface="Segoe UI" panose="020B0502040204020203" pitchFamily="34" charset="0"/>
                      </a:endParaRPr>
                    </a:p>
                    <a:p>
                      <a:pPr fontAlgn="t">
                        <a:lnSpc>
                          <a:spcPts val="1500"/>
                        </a:lnSpc>
                        <a:buNone/>
                      </a:pPr>
                      <a:r>
                        <a:rPr lang="en-GB" b="0" i="0" dirty="0">
                          <a:effectLst/>
                          <a:latin typeface="Segoe UI" panose="020B0502040204020203" pitchFamily="34" charset="0"/>
                        </a:rPr>
                        <a:t>Questions:</a:t>
                      </a:r>
                    </a:p>
                    <a:p>
                      <a:pPr fontAlgn="t">
                        <a:lnSpc>
                          <a:spcPts val="1500"/>
                        </a:lnSpc>
                        <a:buNone/>
                      </a:pPr>
                      <a:r>
                        <a:rPr lang="en-GB" b="0" i="0" dirty="0">
                          <a:effectLst/>
                          <a:latin typeface="Segoe UI" panose="020B0502040204020203" pitchFamily="34" charset="0"/>
                        </a:rPr>
                        <a:t>How can Child First principles support diversion and positive identity building?</a:t>
                      </a:r>
                    </a:p>
                    <a:p>
                      <a:pPr fontAlgn="t">
                        <a:lnSpc>
                          <a:spcPts val="1500"/>
                        </a:lnSpc>
                        <a:buNone/>
                      </a:pPr>
                      <a:r>
                        <a:rPr lang="en-GB" b="0" i="0" dirty="0">
                          <a:effectLst/>
                          <a:latin typeface="Segoe UI" panose="020B0502040204020203" pitchFamily="34" charset="0"/>
                        </a:rPr>
                        <a:t>What opportunities could give Liam purpose and structure?</a:t>
                      </a:r>
                    </a:p>
                    <a:p>
                      <a:pPr fontAlgn="t">
                        <a:lnSpc>
                          <a:spcPts val="1500"/>
                        </a:lnSpc>
                        <a:buNone/>
                      </a:pPr>
                      <a:r>
                        <a:rPr lang="en-GB" b="0" i="0" dirty="0">
                          <a:effectLst/>
                          <a:latin typeface="Segoe UI" panose="020B0502040204020203" pitchFamily="34" charset="0"/>
                        </a:rPr>
                        <a:t>How can practitioners avoid unnecessarily criminalising him?</a:t>
                      </a:r>
                    </a:p>
                    <a:p>
                      <a:pPr fontAlgn="t">
                        <a:lnSpc>
                          <a:spcPts val="1500"/>
                        </a:lnSpc>
                        <a:buNone/>
                      </a:pPr>
                      <a:r>
                        <a:rPr lang="en-GB" b="0" i="0" dirty="0">
                          <a:effectLst/>
                          <a:latin typeface="Segoe UI" panose="020B0502040204020203" pitchFamily="34" charset="0"/>
                        </a:rPr>
                        <a:t>What does participation look like in Liam’s plan?</a:t>
                      </a:r>
                    </a:p>
                    <a:p>
                      <a:pPr fontAlgn="t">
                        <a:lnSpc>
                          <a:spcPts val="1500"/>
                        </a:lnSpc>
                        <a:buNone/>
                      </a:pPr>
                      <a:endParaRPr lang="en-GB" b="0" i="0" dirty="0">
                        <a:effectLst/>
                        <a:latin typeface="Segoe UI" panose="020B0502040204020203" pitchFamily="34" charset="0"/>
                      </a:endParaRPr>
                    </a:p>
                  </a:txBody>
                  <a:tcP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637866811"/>
                  </a:ext>
                </a:extLst>
              </a:tr>
              <a:tr h="469124">
                <a:tc>
                  <a:txBody>
                    <a:bodyPr/>
                    <a:lstStyle/>
                    <a:p>
                      <a:pPr fontAlgn="t">
                        <a:lnSpc>
                          <a:spcPts val="1500"/>
                        </a:lnSpc>
                        <a:buNone/>
                      </a:pPr>
                      <a:endParaRPr lang="en-GB" b="0" i="0" dirty="0">
                        <a:effectLst/>
                        <a:latin typeface="Segoe UI" panose="020B0502040204020203" pitchFamily="34" charset="0"/>
                      </a:endParaRPr>
                    </a:p>
                  </a:txBody>
                  <a:tcP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tcPr>
                </a:tc>
                <a:extLst>
                  <a:ext uri="{0D108BD9-81ED-4DB2-BD59-A6C34878D82A}">
                    <a16:rowId xmlns:a16="http://schemas.microsoft.com/office/drawing/2014/main" val="810161893"/>
                  </a:ext>
                </a:extLst>
              </a:tr>
              <a:tr h="469124">
                <a:tc>
                  <a:txBody>
                    <a:bodyPr/>
                    <a:lstStyle/>
                    <a:p>
                      <a:endParaRPr lang="en-GB" dirty="0"/>
                    </a:p>
                  </a:txBody>
                  <a:tcPr>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110444808"/>
                  </a:ext>
                </a:extLst>
              </a:tr>
            </a:tbl>
          </a:graphicData>
        </a:graphic>
      </p:graphicFrame>
    </p:spTree>
    <p:extLst>
      <p:ext uri="{BB962C8B-B14F-4D97-AF65-F5344CB8AC3E}">
        <p14:creationId xmlns:p14="http://schemas.microsoft.com/office/powerpoint/2010/main" val="3772199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2474</Words>
  <Application>Microsoft Office PowerPoint</Application>
  <PresentationFormat>Widescreen</PresentationFormat>
  <Paragraphs>177</Paragraphs>
  <Slides>27</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Arial,Sans-Serif</vt:lpstr>
      <vt:lpstr>Aptos</vt:lpstr>
      <vt:lpstr>Aptos Display</vt:lpstr>
      <vt:lpstr>Arial</vt:lpstr>
      <vt:lpstr>Calibri</vt:lpstr>
      <vt:lpstr>Calibri Light</vt:lpstr>
      <vt:lpstr>Courier New</vt:lpstr>
      <vt:lpstr>Segoe UI</vt:lpstr>
      <vt:lpstr>office theme</vt:lpstr>
      <vt:lpstr>Child First Offender Second</vt:lpstr>
      <vt:lpstr>Assignment 2 </vt:lpstr>
      <vt:lpstr>PowerPoint Presentation</vt:lpstr>
      <vt:lpstr>PowerPoint Presentation</vt:lpstr>
      <vt:lpstr> Jack Straw &amp; Alun Michael - two of the principal architects of youth justice reform - argued that: </vt:lpstr>
      <vt:lpstr>‘No More Excuses’ - 1997</vt:lpstr>
      <vt:lpstr>Youth Justice </vt:lpstr>
      <vt:lpstr>PowerPoint Presentation</vt:lpstr>
      <vt:lpstr>Child First </vt:lpstr>
      <vt:lpstr>Child First Approach </vt:lpstr>
      <vt:lpstr>PowerPoint Presentation</vt:lpstr>
      <vt:lpstr>PowerPoint Presentation</vt:lpstr>
      <vt:lpstr>PowerPoint Presentation</vt:lpstr>
      <vt:lpstr>Tenet 1 A</vt:lpstr>
      <vt:lpstr>Youth Justice Legal Centre </vt:lpstr>
      <vt:lpstr>PowerPoint Presentation</vt:lpstr>
      <vt:lpstr>Tenet 2</vt:lpstr>
      <vt:lpstr>Tenet 2 Building a pro-social identity: </vt:lpstr>
      <vt:lpstr>PowerPoint Presentation</vt:lpstr>
      <vt:lpstr> Tenet 3 - Collaborating with children </vt:lpstr>
      <vt:lpstr>Tenet 3 - Collaborating with children</vt:lpstr>
      <vt:lpstr>PowerPoint Presentation</vt:lpstr>
      <vt:lpstr>Tenet 4. Diverting from stigma </vt:lpstr>
      <vt:lpstr>Task</vt:lpstr>
      <vt:lpstr>Jaden 14</vt:lpstr>
      <vt:lpstr>Aisha 15</vt:lpstr>
      <vt:lpstr>Liam 17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Jane Davies</dc:creator>
  <cp:lastModifiedBy>Jane Davies</cp:lastModifiedBy>
  <cp:revision>243</cp:revision>
  <dcterms:created xsi:type="dcterms:W3CDTF">2026-03-19T13:21:26Z</dcterms:created>
  <dcterms:modified xsi:type="dcterms:W3CDTF">2026-03-23T18:56:02Z</dcterms:modified>
</cp:coreProperties>
</file>