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4"/>
  </p:sldMasterIdLst>
  <p:notesMasterIdLst>
    <p:notesMasterId r:id="rId16"/>
  </p:notesMasterIdLst>
  <p:sldIdLst>
    <p:sldId id="256" r:id="rId5"/>
    <p:sldId id="257" r:id="rId6"/>
    <p:sldId id="258" r:id="rId7"/>
    <p:sldId id="259" r:id="rId8"/>
    <p:sldId id="260" r:id="rId9"/>
    <p:sldId id="261" r:id="rId10"/>
    <p:sldId id="263" r:id="rId11"/>
    <p:sldId id="264"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53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248FD2-F969-4ED2-893D-BBAEB73A603E}"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322B7D5-27E3-4F07-86E4-3071043B3D87}">
      <dgm:prSet/>
      <dgm:spPr/>
      <dgm:t>
        <a:bodyPr/>
        <a:lstStyle/>
        <a:p>
          <a:r>
            <a:rPr lang="en-GB"/>
            <a:t>Essential Stakeholders </a:t>
          </a:r>
          <a:endParaRPr lang="en-US"/>
        </a:p>
      </dgm:t>
    </dgm:pt>
    <dgm:pt modelId="{E0EFA917-14A4-4CAD-816F-26AA69B3DC08}" type="parTrans" cxnId="{802824B5-F004-4D3D-A3BD-F404AC8F66BC}">
      <dgm:prSet/>
      <dgm:spPr/>
      <dgm:t>
        <a:bodyPr/>
        <a:lstStyle/>
        <a:p>
          <a:endParaRPr lang="en-US"/>
        </a:p>
      </dgm:t>
    </dgm:pt>
    <dgm:pt modelId="{55C0DDD0-16BF-4801-B27F-48B47868FAB7}" type="sibTrans" cxnId="{802824B5-F004-4D3D-A3BD-F404AC8F66BC}">
      <dgm:prSet/>
      <dgm:spPr/>
      <dgm:t>
        <a:bodyPr/>
        <a:lstStyle/>
        <a:p>
          <a:endParaRPr lang="en-US"/>
        </a:p>
      </dgm:t>
    </dgm:pt>
    <dgm:pt modelId="{25128D41-9181-4B0D-95D0-D107806C0F93}">
      <dgm:prSet/>
      <dgm:spPr/>
      <dgm:t>
        <a:bodyPr/>
        <a:lstStyle/>
        <a:p>
          <a:r>
            <a:rPr lang="en-GB"/>
            <a:t>Employees</a:t>
          </a:r>
          <a:endParaRPr lang="en-US"/>
        </a:p>
      </dgm:t>
    </dgm:pt>
    <dgm:pt modelId="{95A121FE-E673-4C17-A94C-87B0E3C6F648}" type="parTrans" cxnId="{17CDBD9A-BA93-4EB9-989A-02EB03AF9501}">
      <dgm:prSet/>
      <dgm:spPr/>
      <dgm:t>
        <a:bodyPr/>
        <a:lstStyle/>
        <a:p>
          <a:endParaRPr lang="en-US"/>
        </a:p>
      </dgm:t>
    </dgm:pt>
    <dgm:pt modelId="{84D05F97-7169-495E-A3C5-1A1B0E708A34}" type="sibTrans" cxnId="{17CDBD9A-BA93-4EB9-989A-02EB03AF9501}">
      <dgm:prSet/>
      <dgm:spPr/>
      <dgm:t>
        <a:bodyPr/>
        <a:lstStyle/>
        <a:p>
          <a:endParaRPr lang="en-US"/>
        </a:p>
      </dgm:t>
    </dgm:pt>
    <dgm:pt modelId="{8961DB6D-B1F9-489C-AFEE-73D047F92BDC}">
      <dgm:prSet/>
      <dgm:spPr/>
      <dgm:t>
        <a:bodyPr/>
        <a:lstStyle/>
        <a:p>
          <a:r>
            <a:rPr lang="en-GB"/>
            <a:t>Investors</a:t>
          </a:r>
          <a:endParaRPr lang="en-US"/>
        </a:p>
      </dgm:t>
    </dgm:pt>
    <dgm:pt modelId="{70CE4D3D-7BB9-45D1-B564-BE9E1CDBA75A}" type="parTrans" cxnId="{8FF4A2B6-622A-43A5-ABDE-7949CEB2B203}">
      <dgm:prSet/>
      <dgm:spPr/>
      <dgm:t>
        <a:bodyPr/>
        <a:lstStyle/>
        <a:p>
          <a:endParaRPr lang="en-US"/>
        </a:p>
      </dgm:t>
    </dgm:pt>
    <dgm:pt modelId="{7941FA39-910C-4023-96F1-335DE921FDB7}" type="sibTrans" cxnId="{8FF4A2B6-622A-43A5-ABDE-7949CEB2B203}">
      <dgm:prSet/>
      <dgm:spPr/>
      <dgm:t>
        <a:bodyPr/>
        <a:lstStyle/>
        <a:p>
          <a:endParaRPr lang="en-US"/>
        </a:p>
      </dgm:t>
    </dgm:pt>
    <dgm:pt modelId="{58145535-100D-4882-AFB8-E80475104623}">
      <dgm:prSet/>
      <dgm:spPr/>
      <dgm:t>
        <a:bodyPr/>
        <a:lstStyle/>
        <a:p>
          <a:r>
            <a:rPr lang="en-GB"/>
            <a:t>Customers</a:t>
          </a:r>
          <a:endParaRPr lang="en-US"/>
        </a:p>
      </dgm:t>
    </dgm:pt>
    <dgm:pt modelId="{3AC4AB42-9DE6-4026-8634-FD40A3C70B0C}" type="parTrans" cxnId="{4C7CED2B-F37F-48BC-842F-C07DFD77EB5F}">
      <dgm:prSet/>
      <dgm:spPr/>
      <dgm:t>
        <a:bodyPr/>
        <a:lstStyle/>
        <a:p>
          <a:endParaRPr lang="en-US"/>
        </a:p>
      </dgm:t>
    </dgm:pt>
    <dgm:pt modelId="{C79137E5-F54E-42FB-BC05-8AB63FE7A457}" type="sibTrans" cxnId="{4C7CED2B-F37F-48BC-842F-C07DFD77EB5F}">
      <dgm:prSet/>
      <dgm:spPr/>
      <dgm:t>
        <a:bodyPr/>
        <a:lstStyle/>
        <a:p>
          <a:endParaRPr lang="en-US"/>
        </a:p>
      </dgm:t>
    </dgm:pt>
    <dgm:pt modelId="{44333994-6427-40CE-AF82-789A20D0FE2D}">
      <dgm:prSet/>
      <dgm:spPr/>
      <dgm:t>
        <a:bodyPr/>
        <a:lstStyle/>
        <a:p>
          <a:r>
            <a:rPr lang="en-GB"/>
            <a:t>Channel Partners</a:t>
          </a:r>
          <a:endParaRPr lang="en-US"/>
        </a:p>
      </dgm:t>
    </dgm:pt>
    <dgm:pt modelId="{7A19F956-0F32-4124-9740-18E444FC932A}" type="parTrans" cxnId="{7C96420C-83B6-411D-B3B3-92123D323271}">
      <dgm:prSet/>
      <dgm:spPr/>
      <dgm:t>
        <a:bodyPr/>
        <a:lstStyle/>
        <a:p>
          <a:endParaRPr lang="en-US"/>
        </a:p>
      </dgm:t>
    </dgm:pt>
    <dgm:pt modelId="{24C03E03-1545-492E-BA4D-ADCB9735F98F}" type="sibTrans" cxnId="{7C96420C-83B6-411D-B3B3-92123D323271}">
      <dgm:prSet/>
      <dgm:spPr/>
      <dgm:t>
        <a:bodyPr/>
        <a:lstStyle/>
        <a:p>
          <a:endParaRPr lang="en-US"/>
        </a:p>
      </dgm:t>
    </dgm:pt>
    <dgm:pt modelId="{8D8CAAC4-F0FD-4A38-8582-7F8AC459D0DC}">
      <dgm:prSet/>
      <dgm:spPr/>
      <dgm:t>
        <a:bodyPr/>
        <a:lstStyle/>
        <a:p>
          <a:r>
            <a:rPr lang="en-GB"/>
            <a:t>Ancillary Stakeholder </a:t>
          </a:r>
          <a:endParaRPr lang="en-US"/>
        </a:p>
      </dgm:t>
    </dgm:pt>
    <dgm:pt modelId="{4D420A0A-D863-492A-8344-DA1EB70919D8}" type="parTrans" cxnId="{08AAFDDE-3853-4293-A8F7-2FFA4F865A22}">
      <dgm:prSet/>
      <dgm:spPr/>
      <dgm:t>
        <a:bodyPr/>
        <a:lstStyle/>
        <a:p>
          <a:endParaRPr lang="en-US"/>
        </a:p>
      </dgm:t>
    </dgm:pt>
    <dgm:pt modelId="{F986E6A4-4698-4DCB-A324-F0B7299AA1E7}" type="sibTrans" cxnId="{08AAFDDE-3853-4293-A8F7-2FFA4F865A22}">
      <dgm:prSet/>
      <dgm:spPr/>
      <dgm:t>
        <a:bodyPr/>
        <a:lstStyle/>
        <a:p>
          <a:endParaRPr lang="en-US"/>
        </a:p>
      </dgm:t>
    </dgm:pt>
    <dgm:pt modelId="{1FFF51DB-1627-4D52-9A5C-28FE8ABD85D1}">
      <dgm:prSet/>
      <dgm:spPr/>
      <dgm:t>
        <a:bodyPr/>
        <a:lstStyle/>
        <a:p>
          <a:r>
            <a:rPr lang="en-GB"/>
            <a:t>Government</a:t>
          </a:r>
          <a:endParaRPr lang="en-US"/>
        </a:p>
      </dgm:t>
    </dgm:pt>
    <dgm:pt modelId="{65772EA8-3B2C-49C9-99FA-869F058B7B92}" type="parTrans" cxnId="{E0BAAE86-2EFC-4B23-87B6-507EA2A18780}">
      <dgm:prSet/>
      <dgm:spPr/>
      <dgm:t>
        <a:bodyPr/>
        <a:lstStyle/>
        <a:p>
          <a:endParaRPr lang="en-US"/>
        </a:p>
      </dgm:t>
    </dgm:pt>
    <dgm:pt modelId="{5C6F129C-D67B-4410-BEE2-0D2F95AF6E9C}" type="sibTrans" cxnId="{E0BAAE86-2EFC-4B23-87B6-507EA2A18780}">
      <dgm:prSet/>
      <dgm:spPr/>
      <dgm:t>
        <a:bodyPr/>
        <a:lstStyle/>
        <a:p>
          <a:endParaRPr lang="en-US"/>
        </a:p>
      </dgm:t>
    </dgm:pt>
    <dgm:pt modelId="{11C2CC30-35AC-429F-9DD5-D1E70F03DBBC}">
      <dgm:prSet/>
      <dgm:spPr/>
      <dgm:t>
        <a:bodyPr/>
        <a:lstStyle/>
        <a:p>
          <a:r>
            <a:rPr lang="en-GB"/>
            <a:t>Community  </a:t>
          </a:r>
          <a:endParaRPr lang="en-US"/>
        </a:p>
      </dgm:t>
    </dgm:pt>
    <dgm:pt modelId="{CAFE7566-A696-4B22-A8FF-3B64CEB680D2}" type="parTrans" cxnId="{1585DBF5-ECBC-46E5-8F7A-78B2EF48CCBE}">
      <dgm:prSet/>
      <dgm:spPr/>
      <dgm:t>
        <a:bodyPr/>
        <a:lstStyle/>
        <a:p>
          <a:endParaRPr lang="en-US"/>
        </a:p>
      </dgm:t>
    </dgm:pt>
    <dgm:pt modelId="{FE452C99-EA64-41EF-9E1A-63B9723FE4D5}" type="sibTrans" cxnId="{1585DBF5-ECBC-46E5-8F7A-78B2EF48CCBE}">
      <dgm:prSet/>
      <dgm:spPr/>
      <dgm:t>
        <a:bodyPr/>
        <a:lstStyle/>
        <a:p>
          <a:endParaRPr lang="en-US"/>
        </a:p>
      </dgm:t>
    </dgm:pt>
    <dgm:pt modelId="{31E37FBC-65D0-4371-9369-4BD314307153}" type="pres">
      <dgm:prSet presAssocID="{65248FD2-F969-4ED2-893D-BBAEB73A603E}" presName="diagram" presStyleCnt="0">
        <dgm:presLayoutVars>
          <dgm:dir/>
          <dgm:resizeHandles val="exact"/>
        </dgm:presLayoutVars>
      </dgm:prSet>
      <dgm:spPr/>
    </dgm:pt>
    <dgm:pt modelId="{511AFB6A-169A-4643-B2B6-98E36936D8A2}" type="pres">
      <dgm:prSet presAssocID="{4322B7D5-27E3-4F07-86E4-3071043B3D87}" presName="node" presStyleLbl="node1" presStyleIdx="0" presStyleCnt="8">
        <dgm:presLayoutVars>
          <dgm:bulletEnabled val="1"/>
        </dgm:presLayoutVars>
      </dgm:prSet>
      <dgm:spPr/>
    </dgm:pt>
    <dgm:pt modelId="{26B2121C-8FD7-496C-80FF-C049DCF9FB77}" type="pres">
      <dgm:prSet presAssocID="{55C0DDD0-16BF-4801-B27F-48B47868FAB7}" presName="sibTrans" presStyleCnt="0"/>
      <dgm:spPr/>
    </dgm:pt>
    <dgm:pt modelId="{C10E4406-EA1C-4EE1-BE1D-9FEA63C90F6F}" type="pres">
      <dgm:prSet presAssocID="{25128D41-9181-4B0D-95D0-D107806C0F93}" presName="node" presStyleLbl="node1" presStyleIdx="1" presStyleCnt="8">
        <dgm:presLayoutVars>
          <dgm:bulletEnabled val="1"/>
        </dgm:presLayoutVars>
      </dgm:prSet>
      <dgm:spPr/>
    </dgm:pt>
    <dgm:pt modelId="{1ED00F1D-16D8-471A-950B-9301301E1640}" type="pres">
      <dgm:prSet presAssocID="{84D05F97-7169-495E-A3C5-1A1B0E708A34}" presName="sibTrans" presStyleCnt="0"/>
      <dgm:spPr/>
    </dgm:pt>
    <dgm:pt modelId="{6F5260D8-1347-4E12-969E-5C396D8CBD75}" type="pres">
      <dgm:prSet presAssocID="{8961DB6D-B1F9-489C-AFEE-73D047F92BDC}" presName="node" presStyleLbl="node1" presStyleIdx="2" presStyleCnt="8">
        <dgm:presLayoutVars>
          <dgm:bulletEnabled val="1"/>
        </dgm:presLayoutVars>
      </dgm:prSet>
      <dgm:spPr/>
    </dgm:pt>
    <dgm:pt modelId="{ABB0820E-B697-4432-86AA-5725A0E8DA89}" type="pres">
      <dgm:prSet presAssocID="{7941FA39-910C-4023-96F1-335DE921FDB7}" presName="sibTrans" presStyleCnt="0"/>
      <dgm:spPr/>
    </dgm:pt>
    <dgm:pt modelId="{A60BA1A7-ACD8-4D53-9E34-78DD204874E8}" type="pres">
      <dgm:prSet presAssocID="{58145535-100D-4882-AFB8-E80475104623}" presName="node" presStyleLbl="node1" presStyleIdx="3" presStyleCnt="8">
        <dgm:presLayoutVars>
          <dgm:bulletEnabled val="1"/>
        </dgm:presLayoutVars>
      </dgm:prSet>
      <dgm:spPr/>
    </dgm:pt>
    <dgm:pt modelId="{BC3B7271-B79C-4BAE-8DC9-9BFBD0F20F76}" type="pres">
      <dgm:prSet presAssocID="{C79137E5-F54E-42FB-BC05-8AB63FE7A457}" presName="sibTrans" presStyleCnt="0"/>
      <dgm:spPr/>
    </dgm:pt>
    <dgm:pt modelId="{93589DEF-658A-41FF-851F-42E9207C429B}" type="pres">
      <dgm:prSet presAssocID="{44333994-6427-40CE-AF82-789A20D0FE2D}" presName="node" presStyleLbl="node1" presStyleIdx="4" presStyleCnt="8">
        <dgm:presLayoutVars>
          <dgm:bulletEnabled val="1"/>
        </dgm:presLayoutVars>
      </dgm:prSet>
      <dgm:spPr/>
    </dgm:pt>
    <dgm:pt modelId="{AA84C5AB-210C-48DA-93FC-9F4A37806CB6}" type="pres">
      <dgm:prSet presAssocID="{24C03E03-1545-492E-BA4D-ADCB9735F98F}" presName="sibTrans" presStyleCnt="0"/>
      <dgm:spPr/>
    </dgm:pt>
    <dgm:pt modelId="{36C56AEF-B3EC-48B8-B3D9-40075A4E557B}" type="pres">
      <dgm:prSet presAssocID="{8D8CAAC4-F0FD-4A38-8582-7F8AC459D0DC}" presName="node" presStyleLbl="node1" presStyleIdx="5" presStyleCnt="8">
        <dgm:presLayoutVars>
          <dgm:bulletEnabled val="1"/>
        </dgm:presLayoutVars>
      </dgm:prSet>
      <dgm:spPr/>
    </dgm:pt>
    <dgm:pt modelId="{2B1F1A01-E89F-4942-99A8-837288F2A860}" type="pres">
      <dgm:prSet presAssocID="{F986E6A4-4698-4DCB-A324-F0B7299AA1E7}" presName="sibTrans" presStyleCnt="0"/>
      <dgm:spPr/>
    </dgm:pt>
    <dgm:pt modelId="{1EAB52F7-BFEF-42F3-8ED3-C3BC283BBD50}" type="pres">
      <dgm:prSet presAssocID="{1FFF51DB-1627-4D52-9A5C-28FE8ABD85D1}" presName="node" presStyleLbl="node1" presStyleIdx="6" presStyleCnt="8">
        <dgm:presLayoutVars>
          <dgm:bulletEnabled val="1"/>
        </dgm:presLayoutVars>
      </dgm:prSet>
      <dgm:spPr/>
    </dgm:pt>
    <dgm:pt modelId="{9500DB05-E5C8-43F5-B647-B29D5FB39D35}" type="pres">
      <dgm:prSet presAssocID="{5C6F129C-D67B-4410-BEE2-0D2F95AF6E9C}" presName="sibTrans" presStyleCnt="0"/>
      <dgm:spPr/>
    </dgm:pt>
    <dgm:pt modelId="{606C88EC-6278-4324-99F4-7DB6F1B082D7}" type="pres">
      <dgm:prSet presAssocID="{11C2CC30-35AC-429F-9DD5-D1E70F03DBBC}" presName="node" presStyleLbl="node1" presStyleIdx="7" presStyleCnt="8">
        <dgm:presLayoutVars>
          <dgm:bulletEnabled val="1"/>
        </dgm:presLayoutVars>
      </dgm:prSet>
      <dgm:spPr/>
    </dgm:pt>
  </dgm:ptLst>
  <dgm:cxnLst>
    <dgm:cxn modelId="{7C96420C-83B6-411D-B3B3-92123D323271}" srcId="{65248FD2-F969-4ED2-893D-BBAEB73A603E}" destId="{44333994-6427-40CE-AF82-789A20D0FE2D}" srcOrd="4" destOrd="0" parTransId="{7A19F956-0F32-4124-9740-18E444FC932A}" sibTransId="{24C03E03-1545-492E-BA4D-ADCB9735F98F}"/>
    <dgm:cxn modelId="{72E05A16-1E2D-4FCF-8838-BECDEF38D3D6}" type="presOf" srcId="{1FFF51DB-1627-4D52-9A5C-28FE8ABD85D1}" destId="{1EAB52F7-BFEF-42F3-8ED3-C3BC283BBD50}" srcOrd="0" destOrd="0" presId="urn:microsoft.com/office/officeart/2005/8/layout/default"/>
    <dgm:cxn modelId="{93350918-3BBD-483E-A857-705A9A05F1C9}" type="presOf" srcId="{65248FD2-F969-4ED2-893D-BBAEB73A603E}" destId="{31E37FBC-65D0-4371-9369-4BD314307153}" srcOrd="0" destOrd="0" presId="urn:microsoft.com/office/officeart/2005/8/layout/default"/>
    <dgm:cxn modelId="{4C7CED2B-F37F-48BC-842F-C07DFD77EB5F}" srcId="{65248FD2-F969-4ED2-893D-BBAEB73A603E}" destId="{58145535-100D-4882-AFB8-E80475104623}" srcOrd="3" destOrd="0" parTransId="{3AC4AB42-9DE6-4026-8634-FD40A3C70B0C}" sibTransId="{C79137E5-F54E-42FB-BC05-8AB63FE7A457}"/>
    <dgm:cxn modelId="{AB45C12E-E384-4EFD-8CE6-EFC9A6B4C297}" type="presOf" srcId="{8D8CAAC4-F0FD-4A38-8582-7F8AC459D0DC}" destId="{36C56AEF-B3EC-48B8-B3D9-40075A4E557B}" srcOrd="0" destOrd="0" presId="urn:microsoft.com/office/officeart/2005/8/layout/default"/>
    <dgm:cxn modelId="{81F49562-AD4D-44D5-8EE0-F1C5E53623A3}" type="presOf" srcId="{11C2CC30-35AC-429F-9DD5-D1E70F03DBBC}" destId="{606C88EC-6278-4324-99F4-7DB6F1B082D7}" srcOrd="0" destOrd="0" presId="urn:microsoft.com/office/officeart/2005/8/layout/default"/>
    <dgm:cxn modelId="{CE19E07E-122F-469F-88AF-9BE8CB85686F}" type="presOf" srcId="{4322B7D5-27E3-4F07-86E4-3071043B3D87}" destId="{511AFB6A-169A-4643-B2B6-98E36936D8A2}" srcOrd="0" destOrd="0" presId="urn:microsoft.com/office/officeart/2005/8/layout/default"/>
    <dgm:cxn modelId="{E0BAAE86-2EFC-4B23-87B6-507EA2A18780}" srcId="{65248FD2-F969-4ED2-893D-BBAEB73A603E}" destId="{1FFF51DB-1627-4D52-9A5C-28FE8ABD85D1}" srcOrd="6" destOrd="0" parTransId="{65772EA8-3B2C-49C9-99FA-869F058B7B92}" sibTransId="{5C6F129C-D67B-4410-BEE2-0D2F95AF6E9C}"/>
    <dgm:cxn modelId="{4F0E4889-57E5-44B8-921A-2D6FC680627D}" type="presOf" srcId="{25128D41-9181-4B0D-95D0-D107806C0F93}" destId="{C10E4406-EA1C-4EE1-BE1D-9FEA63C90F6F}" srcOrd="0" destOrd="0" presId="urn:microsoft.com/office/officeart/2005/8/layout/default"/>
    <dgm:cxn modelId="{17CDBD9A-BA93-4EB9-989A-02EB03AF9501}" srcId="{65248FD2-F969-4ED2-893D-BBAEB73A603E}" destId="{25128D41-9181-4B0D-95D0-D107806C0F93}" srcOrd="1" destOrd="0" parTransId="{95A121FE-E673-4C17-A94C-87B0E3C6F648}" sibTransId="{84D05F97-7169-495E-A3C5-1A1B0E708A34}"/>
    <dgm:cxn modelId="{4A9737AE-6ECD-4822-81DA-92DA79811A27}" type="presOf" srcId="{44333994-6427-40CE-AF82-789A20D0FE2D}" destId="{93589DEF-658A-41FF-851F-42E9207C429B}" srcOrd="0" destOrd="0" presId="urn:microsoft.com/office/officeart/2005/8/layout/default"/>
    <dgm:cxn modelId="{802824B5-F004-4D3D-A3BD-F404AC8F66BC}" srcId="{65248FD2-F969-4ED2-893D-BBAEB73A603E}" destId="{4322B7D5-27E3-4F07-86E4-3071043B3D87}" srcOrd="0" destOrd="0" parTransId="{E0EFA917-14A4-4CAD-816F-26AA69B3DC08}" sibTransId="{55C0DDD0-16BF-4801-B27F-48B47868FAB7}"/>
    <dgm:cxn modelId="{8FF4A2B6-622A-43A5-ABDE-7949CEB2B203}" srcId="{65248FD2-F969-4ED2-893D-BBAEB73A603E}" destId="{8961DB6D-B1F9-489C-AFEE-73D047F92BDC}" srcOrd="2" destOrd="0" parTransId="{70CE4D3D-7BB9-45D1-B564-BE9E1CDBA75A}" sibTransId="{7941FA39-910C-4023-96F1-335DE921FDB7}"/>
    <dgm:cxn modelId="{96C8D7BA-6CCE-44D1-9BD2-017A039B11B3}" type="presOf" srcId="{8961DB6D-B1F9-489C-AFEE-73D047F92BDC}" destId="{6F5260D8-1347-4E12-969E-5C396D8CBD75}" srcOrd="0" destOrd="0" presId="urn:microsoft.com/office/officeart/2005/8/layout/default"/>
    <dgm:cxn modelId="{08AAFDDE-3853-4293-A8F7-2FFA4F865A22}" srcId="{65248FD2-F969-4ED2-893D-BBAEB73A603E}" destId="{8D8CAAC4-F0FD-4A38-8582-7F8AC459D0DC}" srcOrd="5" destOrd="0" parTransId="{4D420A0A-D863-492A-8344-DA1EB70919D8}" sibTransId="{F986E6A4-4698-4DCB-A324-F0B7299AA1E7}"/>
    <dgm:cxn modelId="{4819DCEA-1119-418F-8722-A724361A1362}" type="presOf" srcId="{58145535-100D-4882-AFB8-E80475104623}" destId="{A60BA1A7-ACD8-4D53-9E34-78DD204874E8}" srcOrd="0" destOrd="0" presId="urn:microsoft.com/office/officeart/2005/8/layout/default"/>
    <dgm:cxn modelId="{1585DBF5-ECBC-46E5-8F7A-78B2EF48CCBE}" srcId="{65248FD2-F969-4ED2-893D-BBAEB73A603E}" destId="{11C2CC30-35AC-429F-9DD5-D1E70F03DBBC}" srcOrd="7" destOrd="0" parTransId="{CAFE7566-A696-4B22-A8FF-3B64CEB680D2}" sibTransId="{FE452C99-EA64-41EF-9E1A-63B9723FE4D5}"/>
    <dgm:cxn modelId="{1782E65A-F138-433B-80BF-31419DCEE61E}" type="presParOf" srcId="{31E37FBC-65D0-4371-9369-4BD314307153}" destId="{511AFB6A-169A-4643-B2B6-98E36936D8A2}" srcOrd="0" destOrd="0" presId="urn:microsoft.com/office/officeart/2005/8/layout/default"/>
    <dgm:cxn modelId="{6F8BC183-3227-459E-921F-863B63418FF5}" type="presParOf" srcId="{31E37FBC-65D0-4371-9369-4BD314307153}" destId="{26B2121C-8FD7-496C-80FF-C049DCF9FB77}" srcOrd="1" destOrd="0" presId="urn:microsoft.com/office/officeart/2005/8/layout/default"/>
    <dgm:cxn modelId="{2BC29882-02E6-49D3-98FD-8BBA9E286F2D}" type="presParOf" srcId="{31E37FBC-65D0-4371-9369-4BD314307153}" destId="{C10E4406-EA1C-4EE1-BE1D-9FEA63C90F6F}" srcOrd="2" destOrd="0" presId="urn:microsoft.com/office/officeart/2005/8/layout/default"/>
    <dgm:cxn modelId="{E7B88C57-9423-4976-BE39-68891EC723CD}" type="presParOf" srcId="{31E37FBC-65D0-4371-9369-4BD314307153}" destId="{1ED00F1D-16D8-471A-950B-9301301E1640}" srcOrd="3" destOrd="0" presId="urn:microsoft.com/office/officeart/2005/8/layout/default"/>
    <dgm:cxn modelId="{4CE78890-D904-432E-950F-842DD2C3A534}" type="presParOf" srcId="{31E37FBC-65D0-4371-9369-4BD314307153}" destId="{6F5260D8-1347-4E12-969E-5C396D8CBD75}" srcOrd="4" destOrd="0" presId="urn:microsoft.com/office/officeart/2005/8/layout/default"/>
    <dgm:cxn modelId="{DB3833A3-34F3-4BE9-859E-C591E8345E44}" type="presParOf" srcId="{31E37FBC-65D0-4371-9369-4BD314307153}" destId="{ABB0820E-B697-4432-86AA-5725A0E8DA89}" srcOrd="5" destOrd="0" presId="urn:microsoft.com/office/officeart/2005/8/layout/default"/>
    <dgm:cxn modelId="{2D97F4F9-C512-48E2-ABB2-70BA559767A0}" type="presParOf" srcId="{31E37FBC-65D0-4371-9369-4BD314307153}" destId="{A60BA1A7-ACD8-4D53-9E34-78DD204874E8}" srcOrd="6" destOrd="0" presId="urn:microsoft.com/office/officeart/2005/8/layout/default"/>
    <dgm:cxn modelId="{ABC26880-E32E-4F2F-B8BA-3118D635F6B9}" type="presParOf" srcId="{31E37FBC-65D0-4371-9369-4BD314307153}" destId="{BC3B7271-B79C-4BAE-8DC9-9BFBD0F20F76}" srcOrd="7" destOrd="0" presId="urn:microsoft.com/office/officeart/2005/8/layout/default"/>
    <dgm:cxn modelId="{89BAB650-1872-4DA7-9B8B-85BDAE0D6E03}" type="presParOf" srcId="{31E37FBC-65D0-4371-9369-4BD314307153}" destId="{93589DEF-658A-41FF-851F-42E9207C429B}" srcOrd="8" destOrd="0" presId="urn:microsoft.com/office/officeart/2005/8/layout/default"/>
    <dgm:cxn modelId="{38CB52FD-B8F2-4B6B-9C1C-706CC0C8E878}" type="presParOf" srcId="{31E37FBC-65D0-4371-9369-4BD314307153}" destId="{AA84C5AB-210C-48DA-93FC-9F4A37806CB6}" srcOrd="9" destOrd="0" presId="urn:microsoft.com/office/officeart/2005/8/layout/default"/>
    <dgm:cxn modelId="{DC2CA92B-F0FC-4FD7-90E3-CFDF2F1A77E0}" type="presParOf" srcId="{31E37FBC-65D0-4371-9369-4BD314307153}" destId="{36C56AEF-B3EC-48B8-B3D9-40075A4E557B}" srcOrd="10" destOrd="0" presId="urn:microsoft.com/office/officeart/2005/8/layout/default"/>
    <dgm:cxn modelId="{6D010974-8B6A-4E02-B98B-C18E49D5D395}" type="presParOf" srcId="{31E37FBC-65D0-4371-9369-4BD314307153}" destId="{2B1F1A01-E89F-4942-99A8-837288F2A860}" srcOrd="11" destOrd="0" presId="urn:microsoft.com/office/officeart/2005/8/layout/default"/>
    <dgm:cxn modelId="{4E7FC1C4-8E13-478C-9C89-4ED3F1979CAB}" type="presParOf" srcId="{31E37FBC-65D0-4371-9369-4BD314307153}" destId="{1EAB52F7-BFEF-42F3-8ED3-C3BC283BBD50}" srcOrd="12" destOrd="0" presId="urn:microsoft.com/office/officeart/2005/8/layout/default"/>
    <dgm:cxn modelId="{DA819CB2-F40B-47B1-939F-803E4757D124}" type="presParOf" srcId="{31E37FBC-65D0-4371-9369-4BD314307153}" destId="{9500DB05-E5C8-43F5-B647-B29D5FB39D35}" srcOrd="13" destOrd="0" presId="urn:microsoft.com/office/officeart/2005/8/layout/default"/>
    <dgm:cxn modelId="{FCC83120-8012-4AB2-BEF7-4FF4C15177AF}" type="presParOf" srcId="{31E37FBC-65D0-4371-9369-4BD314307153}" destId="{606C88EC-6278-4324-99F4-7DB6F1B082D7}"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63757E-92CA-47C9-842E-5A4DED2DF6E6}"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D2D1DD88-C7BF-4871-831B-994D5500ED9C}">
      <dgm:prSet phldrT="[Text]"/>
      <dgm:spPr/>
      <dgm:t>
        <a:bodyPr/>
        <a:lstStyle/>
        <a:p>
          <a:r>
            <a:rPr lang="en-GB">
              <a:latin typeface="Arial" panose="020B0604020202020204" pitchFamily="34" charset="0"/>
              <a:cs typeface="Arial" panose="020B0604020202020204" pitchFamily="34" charset="0"/>
            </a:rPr>
            <a:t>Quad Chart   Mini Me Nursery</a:t>
          </a:r>
        </a:p>
      </dgm:t>
    </dgm:pt>
    <dgm:pt modelId="{EF4779B1-C5DB-4FAE-8CBB-C6AC6C5D0A26}" type="parTrans" cxnId="{AFDCC1F3-09EC-4767-824E-3CE252E4E6F1}">
      <dgm:prSet/>
      <dgm:spPr/>
      <dgm:t>
        <a:bodyPr/>
        <a:lstStyle/>
        <a:p>
          <a:endParaRPr lang="en-GB"/>
        </a:p>
      </dgm:t>
    </dgm:pt>
    <dgm:pt modelId="{C005E53C-86ED-40D3-BBDB-94E478E57426}" type="sibTrans" cxnId="{AFDCC1F3-09EC-4767-824E-3CE252E4E6F1}">
      <dgm:prSet/>
      <dgm:spPr/>
      <dgm:t>
        <a:bodyPr/>
        <a:lstStyle/>
        <a:p>
          <a:endParaRPr lang="en-GB"/>
        </a:p>
      </dgm:t>
    </dgm:pt>
    <dgm:pt modelId="{AD1C958D-854B-4513-BFED-A063112DFBF3}">
      <dgm:prSet phldrT="[Text]" custT="1"/>
      <dgm:spPr/>
      <dgm:t>
        <a:bodyPr/>
        <a:lstStyle/>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200" dirty="0">
              <a:solidFill>
                <a:sysClr val="windowText" lastClr="000000"/>
              </a:solidFill>
              <a:latin typeface="Arial" panose="020B0604020202020204" pitchFamily="34" charset="0"/>
              <a:cs typeface="Arial" panose="020B0604020202020204" pitchFamily="34" charset="0"/>
            </a:rPr>
            <a:t>Aim/Objective</a:t>
          </a:r>
        </a:p>
        <a:p>
          <a:r>
            <a:rPr lang="en-GB" sz="1200" dirty="0">
              <a:latin typeface="Arial" panose="020B0604020202020204" pitchFamily="34" charset="0"/>
              <a:cs typeface="Arial" panose="020B0604020202020204" pitchFamily="34" charset="0"/>
            </a:rPr>
            <a:t>To open a nursery.</a:t>
          </a:r>
        </a:p>
        <a:p>
          <a:r>
            <a:rPr lang="en-GB" sz="1200" dirty="0">
              <a:latin typeface="Arial" panose="020B0604020202020204" pitchFamily="34" charset="0"/>
              <a:cs typeface="Arial" panose="020B0604020202020204" pitchFamily="34" charset="0"/>
            </a:rPr>
            <a:t>To help working parents with childcare.</a:t>
          </a:r>
        </a:p>
        <a:p>
          <a:r>
            <a:rPr lang="en-GB" sz="1200" dirty="0">
              <a:latin typeface="Arial" panose="020B0604020202020204" pitchFamily="34" charset="0"/>
              <a:cs typeface="Arial" panose="020B0604020202020204" pitchFamily="34" charset="0"/>
            </a:rPr>
            <a:t>Childcare for babies and pre-school children.</a:t>
          </a:r>
        </a:p>
        <a:p>
          <a:endParaRPr lang="en-GB" sz="1100" dirty="0"/>
        </a:p>
      </dgm:t>
    </dgm:pt>
    <dgm:pt modelId="{A6F7B9CD-713D-46D3-BEB7-8E0378D29A7C}" type="parTrans" cxnId="{0AA1DD3D-DD19-4099-B643-5CC4A9433F41}">
      <dgm:prSet/>
      <dgm:spPr/>
      <dgm:t>
        <a:bodyPr/>
        <a:lstStyle/>
        <a:p>
          <a:endParaRPr lang="en-GB"/>
        </a:p>
      </dgm:t>
    </dgm:pt>
    <dgm:pt modelId="{52A26962-FE4C-4E83-91EA-FE7E0A7972F7}" type="sibTrans" cxnId="{0AA1DD3D-DD19-4099-B643-5CC4A9433F41}">
      <dgm:prSet/>
      <dgm:spPr/>
      <dgm:t>
        <a:bodyPr/>
        <a:lstStyle/>
        <a:p>
          <a:endParaRPr lang="en-GB"/>
        </a:p>
      </dgm:t>
    </dgm:pt>
    <dgm:pt modelId="{2DCE8F3C-C81F-499D-86A1-3AFD072688FC}">
      <dgm:prSet phldrT="[Text]" custT="1"/>
      <dgm:spPr/>
      <dgm:t>
        <a:bodyPr/>
        <a:lstStyle/>
        <a:p>
          <a:r>
            <a:rPr lang="en-GB" sz="1200">
              <a:solidFill>
                <a:sysClr val="windowText" lastClr="000000"/>
              </a:solidFill>
              <a:latin typeface="Arial" panose="020B0604020202020204" pitchFamily="34" charset="0"/>
              <a:cs typeface="Arial" panose="020B0604020202020204" pitchFamily="34" charset="0"/>
            </a:rPr>
            <a:t>Customer/Audience</a:t>
          </a:r>
        </a:p>
        <a:p>
          <a:r>
            <a:rPr lang="en-GB" sz="1200">
              <a:solidFill>
                <a:schemeClr val="bg1"/>
              </a:solidFill>
              <a:latin typeface="Arial" panose="020B0604020202020204" pitchFamily="34" charset="0"/>
              <a:cs typeface="Arial" panose="020B0604020202020204" pitchFamily="34" charset="0"/>
            </a:rPr>
            <a:t>Children, Parents, Employees, Chefs, Ofsted, Local Council </a:t>
          </a:r>
        </a:p>
      </dgm:t>
    </dgm:pt>
    <dgm:pt modelId="{1126C571-EE0A-45B6-8E88-7B45E7BA264D}" type="parTrans" cxnId="{3416C40D-7F04-4878-9EBF-AEEF40554656}">
      <dgm:prSet/>
      <dgm:spPr/>
      <dgm:t>
        <a:bodyPr/>
        <a:lstStyle/>
        <a:p>
          <a:endParaRPr lang="en-GB"/>
        </a:p>
      </dgm:t>
    </dgm:pt>
    <dgm:pt modelId="{EA5BBB34-55F2-4F4A-9B74-DDADFB0872E2}" type="sibTrans" cxnId="{3416C40D-7F04-4878-9EBF-AEEF40554656}">
      <dgm:prSet/>
      <dgm:spPr/>
      <dgm:t>
        <a:bodyPr/>
        <a:lstStyle/>
        <a:p>
          <a:endParaRPr lang="en-GB"/>
        </a:p>
      </dgm:t>
    </dgm:pt>
    <dgm:pt modelId="{3DDA0A7B-B003-454B-9049-1AF5C89776A8}">
      <dgm:prSet phldrT="[Text]" custT="1"/>
      <dgm:spPr/>
      <dgm:t>
        <a:bodyPr/>
        <a:lstStyle/>
        <a:p>
          <a:r>
            <a:rPr lang="en-GB" sz="1200">
              <a:solidFill>
                <a:sysClr val="windowText" lastClr="000000"/>
              </a:solidFill>
              <a:latin typeface="Arial" panose="020B0604020202020204" pitchFamily="34" charset="0"/>
              <a:cs typeface="Arial" panose="020B0604020202020204" pitchFamily="34" charset="0"/>
            </a:rPr>
            <a:t>Desired Results </a:t>
          </a:r>
        </a:p>
        <a:p>
          <a:r>
            <a:rPr lang="en-GB" sz="1200">
              <a:solidFill>
                <a:schemeClr val="bg1"/>
              </a:solidFill>
              <a:latin typeface="Arial" panose="020B0604020202020204" pitchFamily="34" charset="0"/>
              <a:cs typeface="Arial" panose="020B0604020202020204" pitchFamily="34" charset="0"/>
            </a:rPr>
            <a:t>Nursery at Full Occupancy. Full Employee Roles</a:t>
          </a:r>
        </a:p>
        <a:p>
          <a:r>
            <a:rPr lang="en-GB" sz="1200">
              <a:solidFill>
                <a:schemeClr val="bg1"/>
              </a:solidFill>
              <a:latin typeface="Arial" panose="020B0604020202020204" pitchFamily="34" charset="0"/>
              <a:cs typeface="Arial" panose="020B0604020202020204" pitchFamily="34" charset="0"/>
            </a:rPr>
            <a:t>Motivated,Commiteded Employees  </a:t>
          </a:r>
        </a:p>
        <a:p>
          <a:endParaRPr lang="en-GB" sz="1200">
            <a:solidFill>
              <a:schemeClr val="bg1"/>
            </a:solidFill>
            <a:latin typeface="Arial" panose="020B0604020202020204" pitchFamily="34" charset="0"/>
            <a:cs typeface="Arial" panose="020B0604020202020204" pitchFamily="34" charset="0"/>
          </a:endParaRPr>
        </a:p>
      </dgm:t>
    </dgm:pt>
    <dgm:pt modelId="{A8A1C52C-2F42-4534-994B-4CD0EBDAF073}" type="parTrans" cxnId="{1C88FE6C-DCB2-4471-8457-FDDDCA3832C7}">
      <dgm:prSet/>
      <dgm:spPr/>
      <dgm:t>
        <a:bodyPr/>
        <a:lstStyle/>
        <a:p>
          <a:endParaRPr lang="en-GB"/>
        </a:p>
      </dgm:t>
    </dgm:pt>
    <dgm:pt modelId="{866E57A6-BCD2-4A87-8C89-32E6BD5ED832}" type="sibTrans" cxnId="{1C88FE6C-DCB2-4471-8457-FDDDCA3832C7}">
      <dgm:prSet/>
      <dgm:spPr/>
      <dgm:t>
        <a:bodyPr/>
        <a:lstStyle/>
        <a:p>
          <a:endParaRPr lang="en-GB"/>
        </a:p>
      </dgm:t>
    </dgm:pt>
    <dgm:pt modelId="{215B03E2-AD8C-4592-8FE8-08BBD69342F7}">
      <dgm:prSet phldrT="[Text]" custT="1"/>
      <dgm:spPr/>
      <dgm:t>
        <a:bodyPr/>
        <a:lstStyle/>
        <a:p>
          <a:r>
            <a:rPr lang="en-GB" sz="1200">
              <a:solidFill>
                <a:sysClr val="windowText" lastClr="000000"/>
              </a:solidFill>
              <a:latin typeface="Arial" panose="020B0604020202020204" pitchFamily="34" charset="0"/>
              <a:cs typeface="Arial" panose="020B0604020202020204" pitchFamily="34" charset="0"/>
            </a:rPr>
            <a:t>Measure of success</a:t>
          </a:r>
        </a:p>
        <a:p>
          <a:r>
            <a:rPr lang="en-GB" sz="1200">
              <a:solidFill>
                <a:schemeClr val="bg1"/>
              </a:solidFill>
              <a:latin typeface="Arial" panose="020B0604020202020204" pitchFamily="34" charset="0"/>
              <a:cs typeface="Arial" panose="020B0604020202020204" pitchFamily="34" charset="0"/>
            </a:rPr>
            <a:t>Full staff, Full Nursery, Profits, Employee Retenison  </a:t>
          </a:r>
        </a:p>
      </dgm:t>
    </dgm:pt>
    <dgm:pt modelId="{915C0E78-BF49-4E94-8127-5501C74E06C6}" type="parTrans" cxnId="{AF636268-33B0-46F8-84BA-D1A16D3C6BD1}">
      <dgm:prSet/>
      <dgm:spPr/>
      <dgm:t>
        <a:bodyPr/>
        <a:lstStyle/>
        <a:p>
          <a:endParaRPr lang="en-GB"/>
        </a:p>
      </dgm:t>
    </dgm:pt>
    <dgm:pt modelId="{6814EB1E-B0B9-44E9-862F-1FF7517C0843}" type="sibTrans" cxnId="{AF636268-33B0-46F8-84BA-D1A16D3C6BD1}">
      <dgm:prSet/>
      <dgm:spPr/>
      <dgm:t>
        <a:bodyPr/>
        <a:lstStyle/>
        <a:p>
          <a:endParaRPr lang="en-GB"/>
        </a:p>
      </dgm:t>
    </dgm:pt>
    <dgm:pt modelId="{27058FE1-FB0C-4BD5-AD2C-CBD6E9A11EBD}" type="pres">
      <dgm:prSet presAssocID="{8E63757E-92CA-47C9-842E-5A4DED2DF6E6}" presName="diagram" presStyleCnt="0">
        <dgm:presLayoutVars>
          <dgm:chMax val="1"/>
          <dgm:dir/>
          <dgm:animLvl val="ctr"/>
          <dgm:resizeHandles val="exact"/>
        </dgm:presLayoutVars>
      </dgm:prSet>
      <dgm:spPr/>
    </dgm:pt>
    <dgm:pt modelId="{B39F81A9-8E47-4813-9F4B-EBAC06B9F832}" type="pres">
      <dgm:prSet presAssocID="{8E63757E-92CA-47C9-842E-5A4DED2DF6E6}" presName="matrix" presStyleCnt="0"/>
      <dgm:spPr/>
    </dgm:pt>
    <dgm:pt modelId="{C2BCD5C9-BB64-4BB6-86F3-C833F1110107}" type="pres">
      <dgm:prSet presAssocID="{8E63757E-92CA-47C9-842E-5A4DED2DF6E6}" presName="tile1" presStyleLbl="node1" presStyleIdx="0" presStyleCnt="4" custLinFactNeighborX="789" custLinFactNeighborY="0"/>
      <dgm:spPr/>
    </dgm:pt>
    <dgm:pt modelId="{0EF8685F-DBE8-4280-B634-B9DA30FD7397}" type="pres">
      <dgm:prSet presAssocID="{8E63757E-92CA-47C9-842E-5A4DED2DF6E6}" presName="tile1text" presStyleLbl="node1" presStyleIdx="0" presStyleCnt="4">
        <dgm:presLayoutVars>
          <dgm:chMax val="0"/>
          <dgm:chPref val="0"/>
          <dgm:bulletEnabled val="1"/>
        </dgm:presLayoutVars>
      </dgm:prSet>
      <dgm:spPr/>
    </dgm:pt>
    <dgm:pt modelId="{1C95F2D0-EA1B-4DCC-9CB9-4C53D33AF019}" type="pres">
      <dgm:prSet presAssocID="{8E63757E-92CA-47C9-842E-5A4DED2DF6E6}" presName="tile2" presStyleLbl="node1" presStyleIdx="1" presStyleCnt="4"/>
      <dgm:spPr/>
    </dgm:pt>
    <dgm:pt modelId="{01B6B5C6-1FB0-4516-B55D-A6DA63829F1F}" type="pres">
      <dgm:prSet presAssocID="{8E63757E-92CA-47C9-842E-5A4DED2DF6E6}" presName="tile2text" presStyleLbl="node1" presStyleIdx="1" presStyleCnt="4">
        <dgm:presLayoutVars>
          <dgm:chMax val="0"/>
          <dgm:chPref val="0"/>
          <dgm:bulletEnabled val="1"/>
        </dgm:presLayoutVars>
      </dgm:prSet>
      <dgm:spPr/>
    </dgm:pt>
    <dgm:pt modelId="{A43CCA5E-C3B1-4E0F-A4DA-DF4DE0445899}" type="pres">
      <dgm:prSet presAssocID="{8E63757E-92CA-47C9-842E-5A4DED2DF6E6}" presName="tile3" presStyleLbl="node1" presStyleIdx="2" presStyleCnt="4"/>
      <dgm:spPr/>
    </dgm:pt>
    <dgm:pt modelId="{F1939D69-7166-43CA-B2F8-992D90105665}" type="pres">
      <dgm:prSet presAssocID="{8E63757E-92CA-47C9-842E-5A4DED2DF6E6}" presName="tile3text" presStyleLbl="node1" presStyleIdx="2" presStyleCnt="4">
        <dgm:presLayoutVars>
          <dgm:chMax val="0"/>
          <dgm:chPref val="0"/>
          <dgm:bulletEnabled val="1"/>
        </dgm:presLayoutVars>
      </dgm:prSet>
      <dgm:spPr/>
    </dgm:pt>
    <dgm:pt modelId="{36C380B2-DA96-4C37-8804-89BF0A88221B}" type="pres">
      <dgm:prSet presAssocID="{8E63757E-92CA-47C9-842E-5A4DED2DF6E6}" presName="tile4" presStyleLbl="node1" presStyleIdx="3" presStyleCnt="4"/>
      <dgm:spPr/>
    </dgm:pt>
    <dgm:pt modelId="{C1E20610-27CC-43FF-B98A-3DB42882269F}" type="pres">
      <dgm:prSet presAssocID="{8E63757E-92CA-47C9-842E-5A4DED2DF6E6}" presName="tile4text" presStyleLbl="node1" presStyleIdx="3" presStyleCnt="4">
        <dgm:presLayoutVars>
          <dgm:chMax val="0"/>
          <dgm:chPref val="0"/>
          <dgm:bulletEnabled val="1"/>
        </dgm:presLayoutVars>
      </dgm:prSet>
      <dgm:spPr/>
    </dgm:pt>
    <dgm:pt modelId="{55D9F27E-914A-4B8F-904A-699F0AC5B196}" type="pres">
      <dgm:prSet presAssocID="{8E63757E-92CA-47C9-842E-5A4DED2DF6E6}" presName="centerTile" presStyleLbl="fgShp" presStyleIdx="0" presStyleCnt="1">
        <dgm:presLayoutVars>
          <dgm:chMax val="0"/>
          <dgm:chPref val="0"/>
        </dgm:presLayoutVars>
      </dgm:prSet>
      <dgm:spPr/>
    </dgm:pt>
  </dgm:ptLst>
  <dgm:cxnLst>
    <dgm:cxn modelId="{4AC5DA02-2C98-49A6-AD3D-88EC3200B7BE}" type="presOf" srcId="{215B03E2-AD8C-4592-8FE8-08BBD69342F7}" destId="{36C380B2-DA96-4C37-8804-89BF0A88221B}" srcOrd="0" destOrd="0" presId="urn:microsoft.com/office/officeart/2005/8/layout/matrix1"/>
    <dgm:cxn modelId="{1489030B-22EE-4EBE-B9B5-22D3821D1944}" type="presOf" srcId="{AD1C958D-854B-4513-BFED-A063112DFBF3}" destId="{C2BCD5C9-BB64-4BB6-86F3-C833F1110107}" srcOrd="0" destOrd="0" presId="urn:microsoft.com/office/officeart/2005/8/layout/matrix1"/>
    <dgm:cxn modelId="{3416C40D-7F04-4878-9EBF-AEEF40554656}" srcId="{D2D1DD88-C7BF-4871-831B-994D5500ED9C}" destId="{2DCE8F3C-C81F-499D-86A1-3AFD072688FC}" srcOrd="1" destOrd="0" parTransId="{1126C571-EE0A-45B6-8E88-7B45E7BA264D}" sibTransId="{EA5BBB34-55F2-4F4A-9B74-DDADFB0872E2}"/>
    <dgm:cxn modelId="{96DCE70F-456D-40E9-98CF-C5C02EB95E62}" type="presOf" srcId="{2DCE8F3C-C81F-499D-86A1-3AFD072688FC}" destId="{01B6B5C6-1FB0-4516-B55D-A6DA63829F1F}" srcOrd="1" destOrd="0" presId="urn:microsoft.com/office/officeart/2005/8/layout/matrix1"/>
    <dgm:cxn modelId="{0AA1DD3D-DD19-4099-B643-5CC4A9433F41}" srcId="{D2D1DD88-C7BF-4871-831B-994D5500ED9C}" destId="{AD1C958D-854B-4513-BFED-A063112DFBF3}" srcOrd="0" destOrd="0" parTransId="{A6F7B9CD-713D-46D3-BEB7-8E0378D29A7C}" sibTransId="{52A26962-FE4C-4E83-91EA-FE7E0A7972F7}"/>
    <dgm:cxn modelId="{62DC0045-3A8A-47E8-8EF7-A2C5F8AEF03C}" type="presOf" srcId="{D2D1DD88-C7BF-4871-831B-994D5500ED9C}" destId="{55D9F27E-914A-4B8F-904A-699F0AC5B196}" srcOrd="0" destOrd="0" presId="urn:microsoft.com/office/officeart/2005/8/layout/matrix1"/>
    <dgm:cxn modelId="{AF636268-33B0-46F8-84BA-D1A16D3C6BD1}" srcId="{D2D1DD88-C7BF-4871-831B-994D5500ED9C}" destId="{215B03E2-AD8C-4592-8FE8-08BBD69342F7}" srcOrd="3" destOrd="0" parTransId="{915C0E78-BF49-4E94-8127-5501C74E06C6}" sibTransId="{6814EB1E-B0B9-44E9-862F-1FF7517C0843}"/>
    <dgm:cxn modelId="{DE2D4349-4A9D-419C-935B-812383F14389}" type="presOf" srcId="{AD1C958D-854B-4513-BFED-A063112DFBF3}" destId="{0EF8685F-DBE8-4280-B634-B9DA30FD7397}" srcOrd="1" destOrd="0" presId="urn:microsoft.com/office/officeart/2005/8/layout/matrix1"/>
    <dgm:cxn modelId="{1C88FE6C-DCB2-4471-8457-FDDDCA3832C7}" srcId="{D2D1DD88-C7BF-4871-831B-994D5500ED9C}" destId="{3DDA0A7B-B003-454B-9049-1AF5C89776A8}" srcOrd="2" destOrd="0" parTransId="{A8A1C52C-2F42-4534-994B-4CD0EBDAF073}" sibTransId="{866E57A6-BCD2-4A87-8C89-32E6BD5ED832}"/>
    <dgm:cxn modelId="{B060144E-8703-4100-BCC2-CF9CC0B827F0}" type="presOf" srcId="{215B03E2-AD8C-4592-8FE8-08BBD69342F7}" destId="{C1E20610-27CC-43FF-B98A-3DB42882269F}" srcOrd="1" destOrd="0" presId="urn:microsoft.com/office/officeart/2005/8/layout/matrix1"/>
    <dgm:cxn modelId="{E1FDE2A0-268C-4154-B416-3E6BED8D7088}" type="presOf" srcId="{3DDA0A7B-B003-454B-9049-1AF5C89776A8}" destId="{A43CCA5E-C3B1-4E0F-A4DA-DF4DE0445899}" srcOrd="0" destOrd="0" presId="urn:microsoft.com/office/officeart/2005/8/layout/matrix1"/>
    <dgm:cxn modelId="{BED7F8AF-1661-4222-B680-931383392653}" type="presOf" srcId="{8E63757E-92CA-47C9-842E-5A4DED2DF6E6}" destId="{27058FE1-FB0C-4BD5-AD2C-CBD6E9A11EBD}" srcOrd="0" destOrd="0" presId="urn:microsoft.com/office/officeart/2005/8/layout/matrix1"/>
    <dgm:cxn modelId="{358D43B4-655F-4781-9FD4-8A504430232B}" type="presOf" srcId="{2DCE8F3C-C81F-499D-86A1-3AFD072688FC}" destId="{1C95F2D0-EA1B-4DCC-9CB9-4C53D33AF019}" srcOrd="0" destOrd="0" presId="urn:microsoft.com/office/officeart/2005/8/layout/matrix1"/>
    <dgm:cxn modelId="{AFDCC1F3-09EC-4767-824E-3CE252E4E6F1}" srcId="{8E63757E-92CA-47C9-842E-5A4DED2DF6E6}" destId="{D2D1DD88-C7BF-4871-831B-994D5500ED9C}" srcOrd="0" destOrd="0" parTransId="{EF4779B1-C5DB-4FAE-8CBB-C6AC6C5D0A26}" sibTransId="{C005E53C-86ED-40D3-BBDB-94E478E57426}"/>
    <dgm:cxn modelId="{894824FC-CFFB-4282-A9A2-4D2A4231E6C6}" type="presOf" srcId="{3DDA0A7B-B003-454B-9049-1AF5C89776A8}" destId="{F1939D69-7166-43CA-B2F8-992D90105665}" srcOrd="1" destOrd="0" presId="urn:microsoft.com/office/officeart/2005/8/layout/matrix1"/>
    <dgm:cxn modelId="{927E721F-1AF2-4ECF-88FA-613D936BDBA6}" type="presParOf" srcId="{27058FE1-FB0C-4BD5-AD2C-CBD6E9A11EBD}" destId="{B39F81A9-8E47-4813-9F4B-EBAC06B9F832}" srcOrd="0" destOrd="0" presId="urn:microsoft.com/office/officeart/2005/8/layout/matrix1"/>
    <dgm:cxn modelId="{F6975088-88D5-49B6-84A8-83291DEEAE4C}" type="presParOf" srcId="{B39F81A9-8E47-4813-9F4B-EBAC06B9F832}" destId="{C2BCD5C9-BB64-4BB6-86F3-C833F1110107}" srcOrd="0" destOrd="0" presId="urn:microsoft.com/office/officeart/2005/8/layout/matrix1"/>
    <dgm:cxn modelId="{D20813C8-36E1-4F48-B3BD-807360E3C77E}" type="presParOf" srcId="{B39F81A9-8E47-4813-9F4B-EBAC06B9F832}" destId="{0EF8685F-DBE8-4280-B634-B9DA30FD7397}" srcOrd="1" destOrd="0" presId="urn:microsoft.com/office/officeart/2005/8/layout/matrix1"/>
    <dgm:cxn modelId="{B9FF6F37-7676-4965-A784-ED95F2DF43D6}" type="presParOf" srcId="{B39F81A9-8E47-4813-9F4B-EBAC06B9F832}" destId="{1C95F2D0-EA1B-4DCC-9CB9-4C53D33AF019}" srcOrd="2" destOrd="0" presId="urn:microsoft.com/office/officeart/2005/8/layout/matrix1"/>
    <dgm:cxn modelId="{BCE5C820-E8C6-4509-AB34-FB63412F2B3A}" type="presParOf" srcId="{B39F81A9-8E47-4813-9F4B-EBAC06B9F832}" destId="{01B6B5C6-1FB0-4516-B55D-A6DA63829F1F}" srcOrd="3" destOrd="0" presId="urn:microsoft.com/office/officeart/2005/8/layout/matrix1"/>
    <dgm:cxn modelId="{7500CEF6-EF1A-4281-B795-2C9B781DBFE6}" type="presParOf" srcId="{B39F81A9-8E47-4813-9F4B-EBAC06B9F832}" destId="{A43CCA5E-C3B1-4E0F-A4DA-DF4DE0445899}" srcOrd="4" destOrd="0" presId="urn:microsoft.com/office/officeart/2005/8/layout/matrix1"/>
    <dgm:cxn modelId="{31AA3F6F-B0CF-4219-8404-CACE204D7200}" type="presParOf" srcId="{B39F81A9-8E47-4813-9F4B-EBAC06B9F832}" destId="{F1939D69-7166-43CA-B2F8-992D90105665}" srcOrd="5" destOrd="0" presId="urn:microsoft.com/office/officeart/2005/8/layout/matrix1"/>
    <dgm:cxn modelId="{C5B1572B-8C0F-4202-BD2E-1657E4AE5293}" type="presParOf" srcId="{B39F81A9-8E47-4813-9F4B-EBAC06B9F832}" destId="{36C380B2-DA96-4C37-8804-89BF0A88221B}" srcOrd="6" destOrd="0" presId="urn:microsoft.com/office/officeart/2005/8/layout/matrix1"/>
    <dgm:cxn modelId="{DF8B3E25-4863-4ADF-99AD-188D003F8D17}" type="presParOf" srcId="{B39F81A9-8E47-4813-9F4B-EBAC06B9F832}" destId="{C1E20610-27CC-43FF-B98A-3DB42882269F}" srcOrd="7" destOrd="0" presId="urn:microsoft.com/office/officeart/2005/8/layout/matrix1"/>
    <dgm:cxn modelId="{D90D240F-C214-4573-A5DA-8ECEC7635B27}" type="presParOf" srcId="{27058FE1-FB0C-4BD5-AD2C-CBD6E9A11EBD}" destId="{55D9F27E-914A-4B8F-904A-699F0AC5B196}"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AFB6A-169A-4643-B2B6-98E36936D8A2}">
      <dsp:nvSpPr>
        <dsp:cNvPr id="0" name=""/>
        <dsp:cNvSpPr/>
      </dsp:nvSpPr>
      <dsp:spPr>
        <a:xfrm>
          <a:off x="3010" y="791895"/>
          <a:ext cx="2388267" cy="143296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Essential Stakeholders </a:t>
          </a:r>
          <a:endParaRPr lang="en-US" sz="2800" kern="1200"/>
        </a:p>
      </dsp:txBody>
      <dsp:txXfrm>
        <a:off x="3010" y="791895"/>
        <a:ext cx="2388267" cy="1432960"/>
      </dsp:txXfrm>
    </dsp:sp>
    <dsp:sp modelId="{C10E4406-EA1C-4EE1-BE1D-9FEA63C90F6F}">
      <dsp:nvSpPr>
        <dsp:cNvPr id="0" name=""/>
        <dsp:cNvSpPr/>
      </dsp:nvSpPr>
      <dsp:spPr>
        <a:xfrm>
          <a:off x="2630105" y="791895"/>
          <a:ext cx="2388267" cy="143296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Employees</a:t>
          </a:r>
          <a:endParaRPr lang="en-US" sz="2800" kern="1200"/>
        </a:p>
      </dsp:txBody>
      <dsp:txXfrm>
        <a:off x="2630105" y="791895"/>
        <a:ext cx="2388267" cy="1432960"/>
      </dsp:txXfrm>
    </dsp:sp>
    <dsp:sp modelId="{6F5260D8-1347-4E12-969E-5C396D8CBD75}">
      <dsp:nvSpPr>
        <dsp:cNvPr id="0" name=""/>
        <dsp:cNvSpPr/>
      </dsp:nvSpPr>
      <dsp:spPr>
        <a:xfrm>
          <a:off x="5257199" y="791895"/>
          <a:ext cx="2388267" cy="143296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Investors</a:t>
          </a:r>
          <a:endParaRPr lang="en-US" sz="2800" kern="1200"/>
        </a:p>
      </dsp:txBody>
      <dsp:txXfrm>
        <a:off x="5257199" y="791895"/>
        <a:ext cx="2388267" cy="1432960"/>
      </dsp:txXfrm>
    </dsp:sp>
    <dsp:sp modelId="{A60BA1A7-ACD8-4D53-9E34-78DD204874E8}">
      <dsp:nvSpPr>
        <dsp:cNvPr id="0" name=""/>
        <dsp:cNvSpPr/>
      </dsp:nvSpPr>
      <dsp:spPr>
        <a:xfrm>
          <a:off x="7884294" y="791895"/>
          <a:ext cx="2388267" cy="143296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Customers</a:t>
          </a:r>
          <a:endParaRPr lang="en-US" sz="2800" kern="1200"/>
        </a:p>
      </dsp:txBody>
      <dsp:txXfrm>
        <a:off x="7884294" y="791895"/>
        <a:ext cx="2388267" cy="1432960"/>
      </dsp:txXfrm>
    </dsp:sp>
    <dsp:sp modelId="{93589DEF-658A-41FF-851F-42E9207C429B}">
      <dsp:nvSpPr>
        <dsp:cNvPr id="0" name=""/>
        <dsp:cNvSpPr/>
      </dsp:nvSpPr>
      <dsp:spPr>
        <a:xfrm>
          <a:off x="3010" y="2463683"/>
          <a:ext cx="2388267" cy="143296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Channel Partners</a:t>
          </a:r>
          <a:endParaRPr lang="en-US" sz="2800" kern="1200"/>
        </a:p>
      </dsp:txBody>
      <dsp:txXfrm>
        <a:off x="3010" y="2463683"/>
        <a:ext cx="2388267" cy="1432960"/>
      </dsp:txXfrm>
    </dsp:sp>
    <dsp:sp modelId="{36C56AEF-B3EC-48B8-B3D9-40075A4E557B}">
      <dsp:nvSpPr>
        <dsp:cNvPr id="0" name=""/>
        <dsp:cNvSpPr/>
      </dsp:nvSpPr>
      <dsp:spPr>
        <a:xfrm>
          <a:off x="2630105" y="2463683"/>
          <a:ext cx="2388267" cy="143296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Ancillary Stakeholder </a:t>
          </a:r>
          <a:endParaRPr lang="en-US" sz="2800" kern="1200"/>
        </a:p>
      </dsp:txBody>
      <dsp:txXfrm>
        <a:off x="2630105" y="2463683"/>
        <a:ext cx="2388267" cy="1432960"/>
      </dsp:txXfrm>
    </dsp:sp>
    <dsp:sp modelId="{1EAB52F7-BFEF-42F3-8ED3-C3BC283BBD50}">
      <dsp:nvSpPr>
        <dsp:cNvPr id="0" name=""/>
        <dsp:cNvSpPr/>
      </dsp:nvSpPr>
      <dsp:spPr>
        <a:xfrm>
          <a:off x="5257199" y="2463683"/>
          <a:ext cx="2388267" cy="143296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Government</a:t>
          </a:r>
          <a:endParaRPr lang="en-US" sz="2800" kern="1200"/>
        </a:p>
      </dsp:txBody>
      <dsp:txXfrm>
        <a:off x="5257199" y="2463683"/>
        <a:ext cx="2388267" cy="1432960"/>
      </dsp:txXfrm>
    </dsp:sp>
    <dsp:sp modelId="{606C88EC-6278-4324-99F4-7DB6F1B082D7}">
      <dsp:nvSpPr>
        <dsp:cNvPr id="0" name=""/>
        <dsp:cNvSpPr/>
      </dsp:nvSpPr>
      <dsp:spPr>
        <a:xfrm>
          <a:off x="7884294" y="2463683"/>
          <a:ext cx="2388267" cy="143296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Community  </a:t>
          </a:r>
          <a:endParaRPr lang="en-US" sz="2800" kern="1200"/>
        </a:p>
      </dsp:txBody>
      <dsp:txXfrm>
        <a:off x="7884294" y="2463683"/>
        <a:ext cx="2388267" cy="1432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CD5C9-BB64-4BB6-86F3-C833F1110107}">
      <dsp:nvSpPr>
        <dsp:cNvPr id="0" name=""/>
        <dsp:cNvSpPr/>
      </dsp:nvSpPr>
      <dsp:spPr>
        <a:xfrm rot="16200000">
          <a:off x="1121265" y="-1092460"/>
          <a:ext cx="1465955" cy="3650876"/>
        </a:xfrm>
        <a:prstGeom prst="round1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r>
            <a:rPr lang="en-GB" sz="1200" kern="1200" dirty="0">
              <a:solidFill>
                <a:sysClr val="windowText" lastClr="000000"/>
              </a:solidFill>
              <a:latin typeface="Arial" panose="020B0604020202020204" pitchFamily="34" charset="0"/>
              <a:cs typeface="Arial" panose="020B0604020202020204" pitchFamily="34" charset="0"/>
            </a:rPr>
            <a:t>Aim/Objective</a:t>
          </a:r>
        </a:p>
        <a:p>
          <a:pPr marL="0" lvl="0" indent="0" algn="ctr"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To open a nursery.</a:t>
          </a:r>
        </a:p>
        <a:p>
          <a:pPr marL="0" lvl="0" indent="0" algn="ctr"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To help working parents with childcare.</a:t>
          </a:r>
        </a:p>
        <a:p>
          <a:pPr marL="0" lvl="0" indent="0" algn="ctr"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Childcare for babies and pre-school children.</a:t>
          </a:r>
        </a:p>
        <a:p>
          <a:pPr marL="0" lvl="0" indent="0" algn="ctr" defTabSz="488950">
            <a:lnSpc>
              <a:spcPct val="90000"/>
            </a:lnSpc>
            <a:spcBef>
              <a:spcPct val="0"/>
            </a:spcBef>
            <a:spcAft>
              <a:spcPct val="35000"/>
            </a:spcAft>
            <a:buNone/>
          </a:pPr>
          <a:endParaRPr lang="en-GB" sz="1100" kern="1200" dirty="0"/>
        </a:p>
      </dsp:txBody>
      <dsp:txXfrm rot="5400000">
        <a:off x="28806" y="0"/>
        <a:ext cx="3650876" cy="1099467"/>
      </dsp:txXfrm>
    </dsp:sp>
    <dsp:sp modelId="{1C95F2D0-EA1B-4DCC-9CB9-4C53D33AF019}">
      <dsp:nvSpPr>
        <dsp:cNvPr id="0" name=""/>
        <dsp:cNvSpPr/>
      </dsp:nvSpPr>
      <dsp:spPr>
        <a:xfrm>
          <a:off x="3650876" y="0"/>
          <a:ext cx="3650876" cy="1465955"/>
        </a:xfrm>
        <a:prstGeom prst="round1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solidFill>
                <a:sysClr val="windowText" lastClr="000000"/>
              </a:solidFill>
              <a:latin typeface="Arial" panose="020B0604020202020204" pitchFamily="34" charset="0"/>
              <a:cs typeface="Arial" panose="020B0604020202020204" pitchFamily="34" charset="0"/>
            </a:rPr>
            <a:t>Customer/Audience</a:t>
          </a:r>
        </a:p>
        <a:p>
          <a:pPr marL="0" lvl="0" indent="0" algn="ctr" defTabSz="533400">
            <a:lnSpc>
              <a:spcPct val="90000"/>
            </a:lnSpc>
            <a:spcBef>
              <a:spcPct val="0"/>
            </a:spcBef>
            <a:spcAft>
              <a:spcPct val="35000"/>
            </a:spcAft>
            <a:buNone/>
          </a:pPr>
          <a:r>
            <a:rPr lang="en-GB" sz="1200" kern="1200">
              <a:solidFill>
                <a:schemeClr val="bg1"/>
              </a:solidFill>
              <a:latin typeface="Arial" panose="020B0604020202020204" pitchFamily="34" charset="0"/>
              <a:cs typeface="Arial" panose="020B0604020202020204" pitchFamily="34" charset="0"/>
            </a:rPr>
            <a:t>Children, Parents, Employees, Chefs, Ofsted, Local Council </a:t>
          </a:r>
        </a:p>
      </dsp:txBody>
      <dsp:txXfrm>
        <a:off x="3650876" y="0"/>
        <a:ext cx="3650876" cy="1099467"/>
      </dsp:txXfrm>
    </dsp:sp>
    <dsp:sp modelId="{A43CCA5E-C3B1-4E0F-A4DA-DF4DE0445899}">
      <dsp:nvSpPr>
        <dsp:cNvPr id="0" name=""/>
        <dsp:cNvSpPr/>
      </dsp:nvSpPr>
      <dsp:spPr>
        <a:xfrm rot="10800000">
          <a:off x="0" y="1465955"/>
          <a:ext cx="3650876" cy="1465955"/>
        </a:xfrm>
        <a:prstGeom prst="round1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solidFill>
                <a:sysClr val="windowText" lastClr="000000"/>
              </a:solidFill>
              <a:latin typeface="Arial" panose="020B0604020202020204" pitchFamily="34" charset="0"/>
              <a:cs typeface="Arial" panose="020B0604020202020204" pitchFamily="34" charset="0"/>
            </a:rPr>
            <a:t>Desired Results </a:t>
          </a:r>
        </a:p>
        <a:p>
          <a:pPr marL="0" lvl="0" indent="0" algn="ctr" defTabSz="533400">
            <a:lnSpc>
              <a:spcPct val="90000"/>
            </a:lnSpc>
            <a:spcBef>
              <a:spcPct val="0"/>
            </a:spcBef>
            <a:spcAft>
              <a:spcPct val="35000"/>
            </a:spcAft>
            <a:buNone/>
          </a:pPr>
          <a:r>
            <a:rPr lang="en-GB" sz="1200" kern="1200">
              <a:solidFill>
                <a:schemeClr val="bg1"/>
              </a:solidFill>
              <a:latin typeface="Arial" panose="020B0604020202020204" pitchFamily="34" charset="0"/>
              <a:cs typeface="Arial" panose="020B0604020202020204" pitchFamily="34" charset="0"/>
            </a:rPr>
            <a:t>Nursery at Full Occupancy. Full Employee Roles</a:t>
          </a:r>
        </a:p>
        <a:p>
          <a:pPr marL="0" lvl="0" indent="0" algn="ctr" defTabSz="533400">
            <a:lnSpc>
              <a:spcPct val="90000"/>
            </a:lnSpc>
            <a:spcBef>
              <a:spcPct val="0"/>
            </a:spcBef>
            <a:spcAft>
              <a:spcPct val="35000"/>
            </a:spcAft>
            <a:buNone/>
          </a:pPr>
          <a:r>
            <a:rPr lang="en-GB" sz="1200" kern="1200">
              <a:solidFill>
                <a:schemeClr val="bg1"/>
              </a:solidFill>
              <a:latin typeface="Arial" panose="020B0604020202020204" pitchFamily="34" charset="0"/>
              <a:cs typeface="Arial" panose="020B0604020202020204" pitchFamily="34" charset="0"/>
            </a:rPr>
            <a:t>Motivated,Commiteded Employees  </a:t>
          </a:r>
        </a:p>
        <a:p>
          <a:pPr marL="0" lvl="0" indent="0" algn="ctr" defTabSz="533400">
            <a:lnSpc>
              <a:spcPct val="90000"/>
            </a:lnSpc>
            <a:spcBef>
              <a:spcPct val="0"/>
            </a:spcBef>
            <a:spcAft>
              <a:spcPct val="35000"/>
            </a:spcAft>
            <a:buNone/>
          </a:pPr>
          <a:endParaRPr lang="en-GB" sz="1200" kern="1200">
            <a:solidFill>
              <a:schemeClr val="bg1"/>
            </a:solidFill>
            <a:latin typeface="Arial" panose="020B0604020202020204" pitchFamily="34" charset="0"/>
            <a:cs typeface="Arial" panose="020B0604020202020204" pitchFamily="34" charset="0"/>
          </a:endParaRPr>
        </a:p>
      </dsp:txBody>
      <dsp:txXfrm rot="10800000">
        <a:off x="0" y="1832444"/>
        <a:ext cx="3650876" cy="1099467"/>
      </dsp:txXfrm>
    </dsp:sp>
    <dsp:sp modelId="{36C380B2-DA96-4C37-8804-89BF0A88221B}">
      <dsp:nvSpPr>
        <dsp:cNvPr id="0" name=""/>
        <dsp:cNvSpPr/>
      </dsp:nvSpPr>
      <dsp:spPr>
        <a:xfrm rot="5400000">
          <a:off x="4743336" y="373495"/>
          <a:ext cx="1465955" cy="3650876"/>
        </a:xfrm>
        <a:prstGeom prst="round1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solidFill>
                <a:sysClr val="windowText" lastClr="000000"/>
              </a:solidFill>
              <a:latin typeface="Arial" panose="020B0604020202020204" pitchFamily="34" charset="0"/>
              <a:cs typeface="Arial" panose="020B0604020202020204" pitchFamily="34" charset="0"/>
            </a:rPr>
            <a:t>Measure of success</a:t>
          </a:r>
        </a:p>
        <a:p>
          <a:pPr marL="0" lvl="0" indent="0" algn="ctr" defTabSz="533400">
            <a:lnSpc>
              <a:spcPct val="90000"/>
            </a:lnSpc>
            <a:spcBef>
              <a:spcPct val="0"/>
            </a:spcBef>
            <a:spcAft>
              <a:spcPct val="35000"/>
            </a:spcAft>
            <a:buNone/>
          </a:pPr>
          <a:r>
            <a:rPr lang="en-GB" sz="1200" kern="1200">
              <a:solidFill>
                <a:schemeClr val="bg1"/>
              </a:solidFill>
              <a:latin typeface="Arial" panose="020B0604020202020204" pitchFamily="34" charset="0"/>
              <a:cs typeface="Arial" panose="020B0604020202020204" pitchFamily="34" charset="0"/>
            </a:rPr>
            <a:t>Full staff, Full Nursery, Profits, Employee Retenison  </a:t>
          </a:r>
        </a:p>
      </dsp:txBody>
      <dsp:txXfrm rot="-5400000">
        <a:off x="3650877" y="1832444"/>
        <a:ext cx="3650876" cy="1099467"/>
      </dsp:txXfrm>
    </dsp:sp>
    <dsp:sp modelId="{55D9F27E-914A-4B8F-904A-699F0AC5B196}">
      <dsp:nvSpPr>
        <dsp:cNvPr id="0" name=""/>
        <dsp:cNvSpPr/>
      </dsp:nvSpPr>
      <dsp:spPr>
        <a:xfrm>
          <a:off x="2555613" y="1099466"/>
          <a:ext cx="2190525" cy="732977"/>
        </a:xfrm>
        <a:prstGeom prst="roundRect">
          <a:avLst/>
        </a:prstGeom>
        <a:solidFill>
          <a:schemeClr val="accent1">
            <a:tint val="6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Quad Chart   Mini Me Nursery</a:t>
          </a:r>
        </a:p>
      </dsp:txBody>
      <dsp:txXfrm>
        <a:off x="2591394" y="1135247"/>
        <a:ext cx="2118963" cy="6614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24F08-FCE6-4290-A67F-E5332503A7FF}" type="datetimeFigureOut">
              <a:rPr lang="en-GB" smtClean="0"/>
              <a:t>30/11/21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A4AAA0-3ACD-4299-9B85-DC2581F82847}" type="slidenum">
              <a:rPr lang="en-GB" smtClean="0"/>
              <a:t>‹#›</a:t>
            </a:fld>
            <a:endParaRPr lang="en-GB"/>
          </a:p>
        </p:txBody>
      </p:sp>
    </p:spTree>
    <p:extLst>
      <p:ext uri="{BB962C8B-B14F-4D97-AF65-F5344CB8AC3E}">
        <p14:creationId xmlns:p14="http://schemas.microsoft.com/office/powerpoint/2010/main" val="4294933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A4AAA0-3ACD-4299-9B85-DC2581F82847}" type="slidenum">
              <a:rPr lang="en-GB" smtClean="0"/>
              <a:t>1</a:t>
            </a:fld>
            <a:endParaRPr lang="en-GB"/>
          </a:p>
        </p:txBody>
      </p:sp>
    </p:spTree>
    <p:extLst>
      <p:ext uri="{BB962C8B-B14F-4D97-AF65-F5344CB8AC3E}">
        <p14:creationId xmlns:p14="http://schemas.microsoft.com/office/powerpoint/2010/main" val="1235926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Mini Me Nursery site is a two level building </a:t>
            </a:r>
            <a:r>
              <a:rPr lang="en-GB" sz="1800" dirty="0">
                <a:effectLst/>
                <a:latin typeface="Times New Roman" panose="02020603050405020304" pitchFamily="18" charset="0"/>
                <a:ea typeface="Times New Roman" panose="02020603050405020304" pitchFamily="18" charset="0"/>
              </a:rPr>
              <a:t>D1 site. Building size 20,758sf, 0.9 acres of land, with the capacity to accommodate 625 children between its nursery 500 and Brains Breakfast Club and After Skool Cool  Club 125 with outdoor play space for the children which will be transformed into a garden and climbing play area. </a:t>
            </a:r>
          </a:p>
          <a:p>
            <a:r>
              <a:rPr lang="en-GB" dirty="0"/>
              <a:t>The nursery boast by being close to the Beautiful Birmingham Canal </a:t>
            </a:r>
          </a:p>
          <a:p>
            <a:r>
              <a:rPr lang="en-GB" dirty="0"/>
              <a:t>Which is a great advantage for the children for local day trips throughout the year</a:t>
            </a:r>
          </a:p>
        </p:txBody>
      </p:sp>
      <p:sp>
        <p:nvSpPr>
          <p:cNvPr id="4" name="Slide Number Placeholder 3"/>
          <p:cNvSpPr>
            <a:spLocks noGrp="1"/>
          </p:cNvSpPr>
          <p:nvPr>
            <p:ph type="sldNum" sz="quarter" idx="5"/>
          </p:nvPr>
        </p:nvSpPr>
        <p:spPr/>
        <p:txBody>
          <a:bodyPr/>
          <a:lstStyle/>
          <a:p>
            <a:fld id="{5AA4AAA0-3ACD-4299-9B85-DC2581F82847}" type="slidenum">
              <a:rPr lang="en-GB" smtClean="0"/>
              <a:t>2</a:t>
            </a:fld>
            <a:endParaRPr lang="en-GB"/>
          </a:p>
        </p:txBody>
      </p:sp>
    </p:spTree>
    <p:extLst>
      <p:ext uri="{BB962C8B-B14F-4D97-AF65-F5344CB8AC3E}">
        <p14:creationId xmlns:p14="http://schemas.microsoft.com/office/powerpoint/2010/main" val="1649291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Mini Me Separate Car Park  with space for 50 cars will be redesigned with Security gates, CCTV and Good Lighting for Staff and Visitors.</a:t>
            </a:r>
          </a:p>
        </p:txBody>
      </p:sp>
      <p:sp>
        <p:nvSpPr>
          <p:cNvPr id="4" name="Slide Number Placeholder 3"/>
          <p:cNvSpPr>
            <a:spLocks noGrp="1"/>
          </p:cNvSpPr>
          <p:nvPr>
            <p:ph type="sldNum" sz="quarter" idx="5"/>
          </p:nvPr>
        </p:nvSpPr>
        <p:spPr/>
        <p:txBody>
          <a:bodyPr/>
          <a:lstStyle/>
          <a:p>
            <a:fld id="{5AA4AAA0-3ACD-4299-9B85-DC2581F82847}" type="slidenum">
              <a:rPr lang="en-GB" smtClean="0"/>
              <a:t>3</a:t>
            </a:fld>
            <a:endParaRPr lang="en-GB"/>
          </a:p>
        </p:txBody>
      </p:sp>
    </p:spTree>
    <p:extLst>
      <p:ext uri="{BB962C8B-B14F-4D97-AF65-F5344CB8AC3E}">
        <p14:creationId xmlns:p14="http://schemas.microsoft.com/office/powerpoint/2010/main" val="1314363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risk factors effecting Mini Me Nursery </a:t>
            </a:r>
          </a:p>
        </p:txBody>
      </p:sp>
      <p:sp>
        <p:nvSpPr>
          <p:cNvPr id="4" name="Slide Number Placeholder 3"/>
          <p:cNvSpPr>
            <a:spLocks noGrp="1"/>
          </p:cNvSpPr>
          <p:nvPr>
            <p:ph type="sldNum" sz="quarter" idx="5"/>
          </p:nvPr>
        </p:nvSpPr>
        <p:spPr/>
        <p:txBody>
          <a:bodyPr/>
          <a:lstStyle/>
          <a:p>
            <a:fld id="{5AA4AAA0-3ACD-4299-9B85-DC2581F82847}" type="slidenum">
              <a:rPr lang="en-GB" smtClean="0"/>
              <a:t>6</a:t>
            </a:fld>
            <a:endParaRPr lang="en-GB"/>
          </a:p>
        </p:txBody>
      </p:sp>
    </p:spTree>
    <p:extLst>
      <p:ext uri="{BB962C8B-B14F-4D97-AF65-F5344CB8AC3E}">
        <p14:creationId xmlns:p14="http://schemas.microsoft.com/office/powerpoint/2010/main" val="1985675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work breakdown structure help me break down each element of my project so I now what need to be done and when it need to be done </a:t>
            </a:r>
          </a:p>
        </p:txBody>
      </p:sp>
      <p:sp>
        <p:nvSpPr>
          <p:cNvPr id="4" name="Slide Number Placeholder 3"/>
          <p:cNvSpPr>
            <a:spLocks noGrp="1"/>
          </p:cNvSpPr>
          <p:nvPr>
            <p:ph type="sldNum" sz="quarter" idx="5"/>
          </p:nvPr>
        </p:nvSpPr>
        <p:spPr/>
        <p:txBody>
          <a:bodyPr/>
          <a:lstStyle/>
          <a:p>
            <a:fld id="{5AA4AAA0-3ACD-4299-9B85-DC2581F82847}" type="slidenum">
              <a:rPr lang="en-GB" smtClean="0"/>
              <a:t>7</a:t>
            </a:fld>
            <a:endParaRPr lang="en-GB"/>
          </a:p>
        </p:txBody>
      </p:sp>
    </p:spTree>
    <p:extLst>
      <p:ext uri="{BB962C8B-B14F-4D97-AF65-F5344CB8AC3E}">
        <p14:creationId xmlns:p14="http://schemas.microsoft.com/office/powerpoint/2010/main" val="932190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855835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78422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94451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56604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11/30/2021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29738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11/30/2021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290111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11/30/2021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79218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62800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38809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389301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0209615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626699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1752422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408324-A84C-4A45-93B6-78D079CCE772}" type="datetime1">
              <a:rPr lang="en-US" smtClean="0"/>
              <a:t>11/30/2021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4044713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408324-A84C-4A45-93B6-78D079CCE772}" type="datetime1">
              <a:rPr lang="en-US" smtClean="0"/>
              <a:t>11/30/2021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8005369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66992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024422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4408324-A84C-4A45-93B6-78D079CCE772}" type="datetime1">
              <a:rPr lang="en-US" smtClean="0"/>
              <a:t>11/30/2021</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18400413"/>
      </p:ext>
    </p:extLst>
  </p:cSld>
  <p:clrMap bg1="dk1" tx1="lt1" bg2="dk2" tx2="lt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Lst>
  <p:hf sldNum="0" hdr="0" ft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m/" TargetMode="External"/><Relationship Id="rId2" Type="http://schemas.openxmlformats.org/officeDocument/2006/relationships/hyperlink" Target="http://www.gant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8B53E-107D-4298-9BBE-4A1BD9399A6C}"/>
              </a:ext>
            </a:extLst>
          </p:cNvPr>
          <p:cNvSpPr>
            <a:spLocks noGrp="1"/>
          </p:cNvSpPr>
          <p:nvPr>
            <p:ph type="ctrTitle"/>
          </p:nvPr>
        </p:nvSpPr>
        <p:spPr>
          <a:xfrm>
            <a:off x="6090045" y="1346200"/>
            <a:ext cx="5624118" cy="3284538"/>
          </a:xfrm>
        </p:spPr>
        <p:txBody>
          <a:bodyPr anchor="b">
            <a:normAutofit/>
          </a:bodyPr>
          <a:lstStyle/>
          <a:p>
            <a:r>
              <a:rPr lang="en-GB" dirty="0">
                <a:latin typeface="Times New Roman" panose="02020603050405020304" pitchFamily="18" charset="0"/>
                <a:cs typeface="Times New Roman" panose="02020603050405020304" pitchFamily="18" charset="0"/>
              </a:rPr>
              <a:t>University of Wales Trinity Saint David </a:t>
            </a:r>
          </a:p>
        </p:txBody>
      </p:sp>
      <p:sp>
        <p:nvSpPr>
          <p:cNvPr id="3" name="Subtitle 2">
            <a:extLst>
              <a:ext uri="{FF2B5EF4-FFF2-40B4-BE49-F238E27FC236}">
                <a16:creationId xmlns:a16="http://schemas.microsoft.com/office/drawing/2014/main" id="{578D42D6-BBCE-4B04-91D2-9C40313F3F8E}"/>
              </a:ext>
            </a:extLst>
          </p:cNvPr>
          <p:cNvSpPr>
            <a:spLocks noGrp="1"/>
          </p:cNvSpPr>
          <p:nvPr>
            <p:ph type="subTitle" idx="1"/>
          </p:nvPr>
        </p:nvSpPr>
        <p:spPr>
          <a:xfrm>
            <a:off x="6096369" y="4630738"/>
            <a:ext cx="5617794" cy="1150937"/>
          </a:xfrm>
        </p:spPr>
        <p:txBody>
          <a:bodyPr anchor="t">
            <a:normAutofit/>
          </a:bodyPr>
          <a:lstStyle/>
          <a:p>
            <a:pPr>
              <a:lnSpc>
                <a:spcPct val="120000"/>
              </a:lnSpc>
            </a:pPr>
            <a:r>
              <a:rPr lang="en-GB" sz="2200" dirty="0">
                <a:latin typeface="Times New Roman" panose="02020603050405020304" pitchFamily="18" charset="0"/>
                <a:cs typeface="Times New Roman" panose="02020603050405020304" pitchFamily="18" charset="0"/>
              </a:rPr>
              <a:t>Stacey Waller</a:t>
            </a:r>
          </a:p>
          <a:p>
            <a:pPr>
              <a:lnSpc>
                <a:spcPct val="120000"/>
              </a:lnSpc>
            </a:pPr>
            <a:r>
              <a:rPr lang="en-GB" sz="2200" dirty="0">
                <a:latin typeface="Times New Roman" panose="02020603050405020304" pitchFamily="18" charset="0"/>
                <a:cs typeface="Times New Roman" panose="02020603050405020304" pitchFamily="18" charset="0"/>
              </a:rPr>
              <a:t>1911557</a:t>
            </a:r>
          </a:p>
        </p:txBody>
      </p:sp>
      <p:pic>
        <p:nvPicPr>
          <p:cNvPr id="4" name="Picture 3">
            <a:extLst>
              <a:ext uri="{FF2B5EF4-FFF2-40B4-BE49-F238E27FC236}">
                <a16:creationId xmlns:a16="http://schemas.microsoft.com/office/drawing/2014/main" id="{19E21536-7502-47E4-B6C5-C7F49DEFC8C5}"/>
              </a:ext>
            </a:extLst>
          </p:cNvPr>
          <p:cNvPicPr>
            <a:picLocks noChangeAspect="1"/>
          </p:cNvPicPr>
          <p:nvPr/>
        </p:nvPicPr>
        <p:blipFill rotWithShape="1">
          <a:blip r:embed="rId3"/>
          <a:srcRect l="9192" r="43656" b="1"/>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Tree>
    <p:extLst>
      <p:ext uri="{BB962C8B-B14F-4D97-AF65-F5344CB8AC3E}">
        <p14:creationId xmlns:p14="http://schemas.microsoft.com/office/powerpoint/2010/main" val="80913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large building with a pond in front of it&#10;&#10;Description automatically generated with low confidence">
            <a:extLst>
              <a:ext uri="{FF2B5EF4-FFF2-40B4-BE49-F238E27FC236}">
                <a16:creationId xmlns:a16="http://schemas.microsoft.com/office/drawing/2014/main" id="{90E07B0C-585D-4F80-A01E-BF94A1E0FC22}"/>
              </a:ext>
            </a:extLst>
          </p:cNvPr>
          <p:cNvPicPr>
            <a:picLocks noChangeAspect="1"/>
          </p:cNvPicPr>
          <p:nvPr/>
        </p:nvPicPr>
        <p:blipFill rotWithShape="1">
          <a:blip r:embed="rId3">
            <a:extLst>
              <a:ext uri="{28A0092B-C50C-407E-A947-70E740481C1C}">
                <a14:useLocalDpi xmlns:a14="http://schemas.microsoft.com/office/drawing/2010/main" val="0"/>
              </a:ext>
            </a:extLst>
          </a:blip>
          <a:srcRect l="2863" r="249" b="1"/>
          <a:stretch/>
        </p:blipFill>
        <p:spPr>
          <a:xfrm>
            <a:off x="-192505" y="0"/>
            <a:ext cx="12502732" cy="7026646"/>
          </a:xfrm>
          <a:prstGeom prst="rect">
            <a:avLst/>
          </a:prstGeom>
        </p:spPr>
      </p:pic>
      <p:sp>
        <p:nvSpPr>
          <p:cNvPr id="2" name="Title 1">
            <a:extLst>
              <a:ext uri="{FF2B5EF4-FFF2-40B4-BE49-F238E27FC236}">
                <a16:creationId xmlns:a16="http://schemas.microsoft.com/office/drawing/2014/main" id="{F75B2F86-A750-4973-801A-4005BC95BA86}"/>
              </a:ext>
            </a:extLst>
          </p:cNvPr>
          <p:cNvSpPr>
            <a:spLocks noGrp="1"/>
          </p:cNvSpPr>
          <p:nvPr>
            <p:ph type="title"/>
          </p:nvPr>
        </p:nvSpPr>
        <p:spPr>
          <a:xfrm>
            <a:off x="7712243" y="4078704"/>
            <a:ext cx="4597984" cy="3741821"/>
          </a:xfrm>
        </p:spPr>
        <p:txBody>
          <a:bodyPr vert="horz" lIns="109728" tIns="109728" rIns="109728" bIns="91440" rtlCol="0" anchor="b">
            <a:normAutofit fontScale="90000"/>
          </a:bodyPr>
          <a:lstStyle/>
          <a:p>
            <a:pPr>
              <a:lnSpc>
                <a:spcPct val="120000"/>
              </a:lnSpc>
            </a:pPr>
            <a:r>
              <a:rPr lang="en-US" sz="5400" dirty="0">
                <a:latin typeface="Times New Roman" panose="02020603050405020304" pitchFamily="18" charset="0"/>
                <a:cs typeface="Times New Roman" panose="02020603050405020304" pitchFamily="18" charset="0"/>
              </a:rPr>
              <a:t>Mini Me Nursery Site </a:t>
            </a:r>
            <a:r>
              <a:rPr lang="en-US" sz="1300" dirty="0">
                <a:latin typeface="Times New Roman" panose="02020603050405020304" pitchFamily="18" charset="0"/>
                <a:cs typeface="Times New Roman" panose="02020603050405020304" pitchFamily="18" charset="0"/>
              </a:rPr>
              <a:t>(Jones,2021). </a:t>
            </a:r>
            <a:br>
              <a:rPr lang="en-US" sz="5400" dirty="0">
                <a:solidFill>
                  <a:schemeClr val="bg1"/>
                </a:solidFill>
                <a:latin typeface="Times New Roman" panose="02020603050405020304" pitchFamily="18" charset="0"/>
                <a:cs typeface="Times New Roman" panose="02020603050405020304" pitchFamily="18" charset="0"/>
              </a:rPr>
            </a:br>
            <a:endParaRPr lang="en-US" sz="5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3719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parking lot full of cars&#10;&#10;Description automatically generated with low confidence">
            <a:extLst>
              <a:ext uri="{FF2B5EF4-FFF2-40B4-BE49-F238E27FC236}">
                <a16:creationId xmlns:a16="http://schemas.microsoft.com/office/drawing/2014/main" id="{B94DCB44-14A3-446F-B9C4-BB5467DB27C0}"/>
              </a:ext>
            </a:extLst>
          </p:cNvPr>
          <p:cNvPicPr>
            <a:picLocks noChangeAspect="1"/>
          </p:cNvPicPr>
          <p:nvPr/>
        </p:nvPicPr>
        <p:blipFill rotWithShape="1">
          <a:blip r:embed="rId3">
            <a:extLst>
              <a:ext uri="{28A0092B-C50C-407E-A947-70E740481C1C}">
                <a14:useLocalDpi xmlns:a14="http://schemas.microsoft.com/office/drawing/2010/main" val="0"/>
              </a:ext>
            </a:extLst>
          </a:blip>
          <a:srcRect t="205" b="14243"/>
          <a:stretch/>
        </p:blipFill>
        <p:spPr>
          <a:xfrm>
            <a:off x="20" y="10"/>
            <a:ext cx="12191980" cy="6857990"/>
          </a:xfrm>
          <a:prstGeom prst="rect">
            <a:avLst/>
          </a:prstGeom>
        </p:spPr>
      </p:pic>
      <p:sp>
        <p:nvSpPr>
          <p:cNvPr id="2" name="Title 1">
            <a:extLst>
              <a:ext uri="{FF2B5EF4-FFF2-40B4-BE49-F238E27FC236}">
                <a16:creationId xmlns:a16="http://schemas.microsoft.com/office/drawing/2014/main" id="{B0ADD045-2F0D-4357-B254-2F5B05CB208D}"/>
              </a:ext>
            </a:extLst>
          </p:cNvPr>
          <p:cNvSpPr>
            <a:spLocks noGrp="1"/>
          </p:cNvSpPr>
          <p:nvPr>
            <p:ph type="title"/>
          </p:nvPr>
        </p:nvSpPr>
        <p:spPr>
          <a:xfrm>
            <a:off x="7151913" y="4963886"/>
            <a:ext cx="5158313" cy="1894104"/>
          </a:xfrm>
        </p:spPr>
        <p:txBody>
          <a:bodyPr vert="horz" lIns="109728" tIns="109728" rIns="109728" bIns="91440" rtlCol="0" anchor="b">
            <a:normAutofit fontScale="90000"/>
          </a:bodyPr>
          <a:lstStyle/>
          <a:p>
            <a:pPr>
              <a:lnSpc>
                <a:spcPct val="110000"/>
              </a:lnSpc>
            </a:pPr>
            <a:r>
              <a:rPr lang="en-US" sz="4600" dirty="0">
                <a:latin typeface="Times New Roman" panose="02020603050405020304" pitchFamily="18" charset="0"/>
                <a:cs typeface="Times New Roman" panose="02020603050405020304" pitchFamily="18" charset="0"/>
              </a:rPr>
              <a:t>Mini Me Nursery Car Park </a:t>
            </a:r>
            <a:r>
              <a:rPr lang="en-US" sz="1200" dirty="0">
                <a:latin typeface="Times New Roman" panose="02020603050405020304" pitchFamily="18" charset="0"/>
                <a:cs typeface="Times New Roman" panose="02020603050405020304" pitchFamily="18" charset="0"/>
              </a:rPr>
              <a:t>(Jones, 2021).</a:t>
            </a:r>
          </a:p>
        </p:txBody>
      </p:sp>
    </p:spTree>
    <p:extLst>
      <p:ext uri="{BB962C8B-B14F-4D97-AF65-F5344CB8AC3E}">
        <p14:creationId xmlns:p14="http://schemas.microsoft.com/office/powerpoint/2010/main" val="309960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 name="Picture 19" descr="Map&#10;&#10;Description automatically generated">
            <a:extLst>
              <a:ext uri="{FF2B5EF4-FFF2-40B4-BE49-F238E27FC236}">
                <a16:creationId xmlns:a16="http://schemas.microsoft.com/office/drawing/2014/main" id="{EE531CDB-C748-49D0-BF8D-3410D3EFFE6C}"/>
              </a:ext>
            </a:extLst>
          </p:cNvPr>
          <p:cNvPicPr>
            <a:picLocks noChangeAspect="1"/>
          </p:cNvPicPr>
          <p:nvPr/>
        </p:nvPicPr>
        <p:blipFill rotWithShape="1">
          <a:blip r:embed="rId2">
            <a:extLst>
              <a:ext uri="{28A0092B-C50C-407E-A947-70E740481C1C}">
                <a14:useLocalDpi xmlns:a14="http://schemas.microsoft.com/office/drawing/2010/main" val="0"/>
              </a:ext>
            </a:extLst>
          </a:blip>
          <a:srcRect t="32723" b="27621"/>
          <a:stretch/>
        </p:blipFill>
        <p:spPr>
          <a:xfrm>
            <a:off x="20" y="10"/>
            <a:ext cx="12191980" cy="6857990"/>
          </a:xfrm>
          <a:prstGeom prst="rect">
            <a:avLst/>
          </a:prstGeom>
        </p:spPr>
      </p:pic>
      <p:sp>
        <p:nvSpPr>
          <p:cNvPr id="2" name="Title 1">
            <a:extLst>
              <a:ext uri="{FF2B5EF4-FFF2-40B4-BE49-F238E27FC236}">
                <a16:creationId xmlns:a16="http://schemas.microsoft.com/office/drawing/2014/main" id="{DE1A0206-6E7B-4820-8904-49B0AF7BD470}"/>
              </a:ext>
            </a:extLst>
          </p:cNvPr>
          <p:cNvSpPr>
            <a:spLocks noGrp="1"/>
          </p:cNvSpPr>
          <p:nvPr>
            <p:ph type="title"/>
          </p:nvPr>
        </p:nvSpPr>
        <p:spPr>
          <a:xfrm>
            <a:off x="6095999" y="3970421"/>
            <a:ext cx="6327242" cy="2887578"/>
          </a:xfrm>
        </p:spPr>
        <p:txBody>
          <a:bodyPr vert="horz" lIns="109728" tIns="109728" rIns="109728" bIns="91440" rtlCol="0" anchor="b">
            <a:normAutofit/>
          </a:bodyPr>
          <a:lstStyle/>
          <a:p>
            <a:pPr>
              <a:lnSpc>
                <a:spcPct val="120000"/>
              </a:lnSpc>
            </a:pPr>
            <a:r>
              <a:rPr lang="en-US" sz="2400" dirty="0">
                <a:solidFill>
                  <a:schemeClr val="tx2">
                    <a:lumMod val="25000"/>
                  </a:schemeClr>
                </a:solidFill>
                <a:latin typeface="Times New Roman" panose="02020603050405020304" pitchFamily="18" charset="0"/>
                <a:cs typeface="Times New Roman" panose="02020603050405020304" pitchFamily="18" charset="0"/>
              </a:rPr>
              <a:t>Local Map of Mini Me Nursery   (Google, 2021.)</a:t>
            </a:r>
          </a:p>
        </p:txBody>
      </p:sp>
    </p:spTree>
    <p:extLst>
      <p:ext uri="{BB962C8B-B14F-4D97-AF65-F5344CB8AC3E}">
        <p14:creationId xmlns:p14="http://schemas.microsoft.com/office/powerpoint/2010/main" val="4129059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3" descr="Graph on document with pen">
            <a:extLst>
              <a:ext uri="{FF2B5EF4-FFF2-40B4-BE49-F238E27FC236}">
                <a16:creationId xmlns:a16="http://schemas.microsoft.com/office/drawing/2014/main" id="{2B7D8D59-ABFE-49BB-85F3-C1A6B907522B}"/>
              </a:ext>
            </a:extLst>
          </p:cNvPr>
          <p:cNvPicPr>
            <a:picLocks noChangeAspect="1"/>
          </p:cNvPicPr>
          <p:nvPr/>
        </p:nvPicPr>
        <p:blipFill rotWithShape="1">
          <a:blip r:embed="rId2"/>
          <a:srcRect t="1415" b="14315"/>
          <a:stretch/>
        </p:blipFill>
        <p:spPr>
          <a:xfrm>
            <a:off x="-2168" y="10"/>
            <a:ext cx="12191980" cy="6857990"/>
          </a:xfrm>
          <a:prstGeom prst="rect">
            <a:avLst/>
          </a:prstGeom>
        </p:spPr>
      </p:pic>
      <p:sp>
        <p:nvSpPr>
          <p:cNvPr id="2" name="Title 1">
            <a:extLst>
              <a:ext uri="{FF2B5EF4-FFF2-40B4-BE49-F238E27FC236}">
                <a16:creationId xmlns:a16="http://schemas.microsoft.com/office/drawing/2014/main" id="{880EE24B-7403-4161-84B0-F05F449D1B7C}"/>
              </a:ext>
            </a:extLst>
          </p:cNvPr>
          <p:cNvSpPr>
            <a:spLocks noGrp="1"/>
          </p:cNvSpPr>
          <p:nvPr>
            <p:ph type="title"/>
          </p:nvPr>
        </p:nvSpPr>
        <p:spPr>
          <a:xfrm>
            <a:off x="288759" y="1179095"/>
            <a:ext cx="10780294" cy="2610852"/>
          </a:xfrm>
        </p:spPr>
        <p:txBody>
          <a:bodyPr vert="horz" lIns="109728" tIns="109728" rIns="109728" bIns="91440" rtlCol="0" anchor="b">
            <a:normAutofit fontScale="90000"/>
          </a:bodyPr>
          <a:lstStyle/>
          <a:p>
            <a:pPr>
              <a:lnSpc>
                <a:spcPct val="110000"/>
              </a:lnSpc>
            </a:pPr>
            <a:r>
              <a:rPr lang="en-US" sz="4200" b="0" cap="none" dirty="0">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Resource Cost</a:t>
            </a:r>
            <a:br>
              <a:rPr lang="en-US" sz="4200" b="0" cap="none" dirty="0">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r>
              <a:rPr lang="en-US" sz="2800" b="0" cap="none" dirty="0">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Equipment</a:t>
            </a:r>
            <a:br>
              <a:rPr lang="en-US" sz="2800" b="0" cap="none" dirty="0">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r>
              <a:rPr lang="en-US" sz="2800" b="0" cap="none" dirty="0">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Furniture</a:t>
            </a:r>
            <a:br>
              <a:rPr lang="en-US" sz="2800" b="0" cap="none" dirty="0">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r>
              <a:rPr lang="en-US" sz="2800" b="0" cap="none" dirty="0">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Cleaning</a:t>
            </a:r>
            <a:br>
              <a:rPr lang="en-US" sz="2800" b="0" cap="none">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r>
              <a:rPr lang="en-US" sz="2800" b="0" cap="none">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Learning Toys</a:t>
            </a:r>
            <a:endParaRPr lang="en-US" sz="2800" b="0" cap="none" dirty="0">
              <a:ln w="0"/>
              <a:solidFill>
                <a:schemeClr val="tx2">
                  <a:lumMod val="2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3680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4858A-1776-43E2-A55D-E44BBB829666}"/>
              </a:ext>
            </a:extLst>
          </p:cNvPr>
          <p:cNvSpPr>
            <a:spLocks noGrp="1"/>
          </p:cNvSpPr>
          <p:nvPr>
            <p:ph type="title"/>
          </p:nvPr>
        </p:nvSpPr>
        <p:spPr>
          <a:xfrm>
            <a:off x="1513398" y="2942624"/>
            <a:ext cx="9165204" cy="3915376"/>
          </a:xfrm>
        </p:spPr>
        <p:txBody>
          <a:bodyPr vert="horz" lIns="109728" tIns="109728" rIns="109728" bIns="91440" rtlCol="0" anchor="b">
            <a:normAutofit fontScale="90000"/>
          </a:bodyPr>
          <a:lstStyle/>
          <a:p>
            <a:pPr algn="ctr">
              <a:lnSpc>
                <a:spcPct val="110000"/>
              </a:lnSpc>
            </a:pPr>
            <a:r>
              <a:rPr lang="en-US" sz="4900" dirty="0">
                <a:solidFill>
                  <a:schemeClr val="tx1">
                    <a:lumMod val="85000"/>
                    <a:lumOff val="15000"/>
                  </a:schemeClr>
                </a:solidFill>
                <a:latin typeface="Times New Roman" panose="02020603050405020304" pitchFamily="18" charset="0"/>
                <a:cs typeface="Times New Roman" panose="02020603050405020304" pitchFamily="18" charset="0"/>
              </a:rPr>
              <a:t>Risk Assessment</a:t>
            </a:r>
            <a:br>
              <a:rPr lang="en-US" sz="1400" dirty="0">
                <a:solidFill>
                  <a:schemeClr val="tx1">
                    <a:lumMod val="85000"/>
                    <a:lumOff val="15000"/>
                  </a:schemeClr>
                </a:solidFill>
              </a:rPr>
            </a:br>
            <a:r>
              <a:rPr lang="en-US" sz="3100" dirty="0">
                <a:solidFill>
                  <a:schemeClr val="tx1">
                    <a:lumMod val="85000"/>
                    <a:lumOff val="15000"/>
                  </a:schemeClr>
                </a:solidFill>
                <a:latin typeface="Times New Roman" panose="02020603050405020304" pitchFamily="18" charset="0"/>
                <a:cs typeface="Times New Roman" panose="02020603050405020304" pitchFamily="18" charset="0"/>
              </a:rPr>
              <a:t>Weather Conditions</a:t>
            </a:r>
            <a:br>
              <a:rPr lang="en-US" sz="3100" dirty="0">
                <a:solidFill>
                  <a:schemeClr val="tx1">
                    <a:lumMod val="85000"/>
                    <a:lumOff val="15000"/>
                  </a:schemeClr>
                </a:solidFill>
                <a:latin typeface="Times New Roman" panose="02020603050405020304" pitchFamily="18" charset="0"/>
                <a:cs typeface="Times New Roman" panose="02020603050405020304" pitchFamily="18" charset="0"/>
              </a:rPr>
            </a:br>
            <a:r>
              <a:rPr lang="en-US" sz="3100" dirty="0">
                <a:solidFill>
                  <a:schemeClr val="tx1">
                    <a:lumMod val="85000"/>
                    <a:lumOff val="15000"/>
                  </a:schemeClr>
                </a:solidFill>
                <a:latin typeface="Times New Roman" panose="02020603050405020304" pitchFamily="18" charset="0"/>
                <a:cs typeface="Times New Roman" panose="02020603050405020304" pitchFamily="18" charset="0"/>
              </a:rPr>
              <a:t>Slips/Trips</a:t>
            </a:r>
            <a:br>
              <a:rPr lang="en-US" sz="3100" dirty="0">
                <a:solidFill>
                  <a:schemeClr val="tx1">
                    <a:lumMod val="85000"/>
                    <a:lumOff val="15000"/>
                  </a:schemeClr>
                </a:solidFill>
                <a:latin typeface="Times New Roman" panose="02020603050405020304" pitchFamily="18" charset="0"/>
                <a:cs typeface="Times New Roman" panose="02020603050405020304" pitchFamily="18" charset="0"/>
              </a:rPr>
            </a:br>
            <a:r>
              <a:rPr lang="en-US" sz="3100" dirty="0">
                <a:solidFill>
                  <a:schemeClr val="tx1">
                    <a:lumMod val="85000"/>
                    <a:lumOff val="15000"/>
                  </a:schemeClr>
                </a:solidFill>
                <a:latin typeface="Times New Roman" panose="02020603050405020304" pitchFamily="18" charset="0"/>
                <a:cs typeface="Times New Roman" panose="02020603050405020304" pitchFamily="18" charset="0"/>
              </a:rPr>
              <a:t>Manual Handing</a:t>
            </a:r>
            <a:br>
              <a:rPr lang="en-US" sz="3100" dirty="0">
                <a:solidFill>
                  <a:schemeClr val="tx1">
                    <a:lumMod val="85000"/>
                    <a:lumOff val="15000"/>
                  </a:schemeClr>
                </a:solidFill>
                <a:latin typeface="Times New Roman" panose="02020603050405020304" pitchFamily="18" charset="0"/>
                <a:cs typeface="Times New Roman" panose="02020603050405020304" pitchFamily="18" charset="0"/>
              </a:rPr>
            </a:br>
            <a:r>
              <a:rPr lang="en-US" sz="3100" dirty="0">
                <a:solidFill>
                  <a:schemeClr val="tx1">
                    <a:lumMod val="85000"/>
                    <a:lumOff val="15000"/>
                  </a:schemeClr>
                </a:solidFill>
                <a:latin typeface="Times New Roman" panose="02020603050405020304" pitchFamily="18" charset="0"/>
                <a:cs typeface="Times New Roman" panose="02020603050405020304" pitchFamily="18" charset="0"/>
              </a:rPr>
              <a:t>Infections Diseases</a:t>
            </a:r>
            <a:br>
              <a:rPr lang="en-US" sz="3100" dirty="0">
                <a:solidFill>
                  <a:schemeClr val="tx1">
                    <a:lumMod val="85000"/>
                    <a:lumOff val="15000"/>
                  </a:schemeClr>
                </a:solidFill>
                <a:latin typeface="Times New Roman" panose="02020603050405020304" pitchFamily="18" charset="0"/>
                <a:cs typeface="Times New Roman" panose="02020603050405020304" pitchFamily="18" charset="0"/>
              </a:rPr>
            </a:br>
            <a:br>
              <a:rPr lang="en-US" sz="3100" dirty="0">
                <a:solidFill>
                  <a:schemeClr val="tx1">
                    <a:lumMod val="85000"/>
                    <a:lumOff val="15000"/>
                  </a:schemeClr>
                </a:solidFill>
                <a:latin typeface="Times New Roman" panose="02020603050405020304" pitchFamily="18" charset="0"/>
                <a:cs typeface="Times New Roman" panose="02020603050405020304" pitchFamily="18" charset="0"/>
              </a:rPr>
            </a:br>
            <a:endParaRPr lang="en-US" sz="310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pic>
        <p:nvPicPr>
          <p:cNvPr id="47" name="Graphic 5" descr="Warning">
            <a:extLst>
              <a:ext uri="{FF2B5EF4-FFF2-40B4-BE49-F238E27FC236}">
                <a16:creationId xmlns:a16="http://schemas.microsoft.com/office/drawing/2014/main" id="{B7E1F463-46C9-493D-B072-C5685B05FB7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68420" y="1196594"/>
            <a:ext cx="1746030" cy="1746030"/>
          </a:xfrm>
          <a:prstGeom prst="rect">
            <a:avLst/>
          </a:prstGeom>
        </p:spPr>
      </p:pic>
    </p:spTree>
    <p:extLst>
      <p:ext uri="{BB962C8B-B14F-4D97-AF65-F5344CB8AC3E}">
        <p14:creationId xmlns:p14="http://schemas.microsoft.com/office/powerpoint/2010/main" val="4061253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6DE94-790A-43AB-8C30-3F19A4720CF7}"/>
              </a:ext>
            </a:extLst>
          </p:cNvPr>
          <p:cNvSpPr>
            <a:spLocks noGrp="1"/>
          </p:cNvSpPr>
          <p:nvPr>
            <p:ph type="title"/>
          </p:nvPr>
        </p:nvSpPr>
        <p:spPr>
          <a:xfrm>
            <a:off x="913795" y="555172"/>
            <a:ext cx="9914626" cy="1023257"/>
          </a:xfrm>
        </p:spPr>
        <p:txBody>
          <a:bodyPr anchor="b">
            <a:normAutofit/>
          </a:bodyPr>
          <a:lstStyle/>
          <a:p>
            <a:r>
              <a:rPr lang="en-GB" sz="3300" dirty="0">
                <a:latin typeface="Times New Roman" panose="02020603050405020304" pitchFamily="18" charset="0"/>
                <a:cs typeface="Times New Roman" panose="02020603050405020304" pitchFamily="18" charset="0"/>
              </a:rPr>
              <a:t>Work breakdown structure</a:t>
            </a:r>
          </a:p>
        </p:txBody>
      </p:sp>
      <p:sp>
        <p:nvSpPr>
          <p:cNvPr id="3" name="Content Placeholder 2">
            <a:extLst>
              <a:ext uri="{FF2B5EF4-FFF2-40B4-BE49-F238E27FC236}">
                <a16:creationId xmlns:a16="http://schemas.microsoft.com/office/drawing/2014/main" id="{EFC3E347-D8E0-4089-80BC-7BC2A63FD613}"/>
              </a:ext>
            </a:extLst>
          </p:cNvPr>
          <p:cNvSpPr>
            <a:spLocks noGrp="1"/>
          </p:cNvSpPr>
          <p:nvPr>
            <p:ph idx="1"/>
          </p:nvPr>
        </p:nvSpPr>
        <p:spPr>
          <a:xfrm>
            <a:off x="913795" y="1578429"/>
            <a:ext cx="10576363" cy="1023257"/>
          </a:xfrm>
        </p:spPr>
        <p:txBody>
          <a:bodyPr>
            <a:normAutofit lnSpcReduction="10000"/>
          </a:bodyPr>
          <a:lstStyle/>
          <a:p>
            <a:pPr marL="0" indent="0">
              <a:buNone/>
            </a:pPr>
            <a:r>
              <a:rPr lang="en-GB" sz="1800" dirty="0">
                <a:latin typeface="Times New Roman" panose="02020603050405020304" pitchFamily="18" charset="0"/>
                <a:cs typeface="Times New Roman" panose="02020603050405020304" pitchFamily="18" charset="0"/>
              </a:rPr>
              <a:t>The WBS or the Work Breakdown Structure is fundamental as a component of task's lifecycle and timetable. A significant a piece of Project arranging, the WBS starts with a progression of errands and levels that assistance to distinguish how the venture will stream inside a planned timetable set by the venture director (Devi, R. 2012).</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p:txBody>
      </p:sp>
      <p:pic>
        <p:nvPicPr>
          <p:cNvPr id="5" name="Picture 4" descr="Graphical user interface, application&#10;&#10;Description automatically generated">
            <a:extLst>
              <a:ext uri="{FF2B5EF4-FFF2-40B4-BE49-F238E27FC236}">
                <a16:creationId xmlns:a16="http://schemas.microsoft.com/office/drawing/2014/main" id="{D7E7FE97-BB21-4963-9C80-0554F064CB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15110" y="2743199"/>
            <a:ext cx="9161780" cy="3697941"/>
          </a:xfrm>
          <a:prstGeom prst="rect">
            <a:avLst/>
          </a:prstGeom>
          <a:noFill/>
          <a:ln>
            <a:noFill/>
          </a:ln>
        </p:spPr>
      </p:pic>
    </p:spTree>
    <p:extLst>
      <p:ext uri="{BB962C8B-B14F-4D97-AF65-F5344CB8AC3E}">
        <p14:creationId xmlns:p14="http://schemas.microsoft.com/office/powerpoint/2010/main" val="646858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21190-9E43-4769-9B74-16131ADAA21F}"/>
              </a:ext>
            </a:extLst>
          </p:cNvPr>
          <p:cNvSpPr>
            <a:spLocks noGrp="1"/>
          </p:cNvSpPr>
          <p:nvPr>
            <p:ph type="title"/>
          </p:nvPr>
        </p:nvSpPr>
        <p:spPr>
          <a:xfrm>
            <a:off x="913795" y="609600"/>
            <a:ext cx="10468078" cy="1023257"/>
          </a:xfrm>
        </p:spPr>
        <p:txBody>
          <a:bodyPr anchor="b">
            <a:normAutofit/>
          </a:bodyPr>
          <a:lstStyle/>
          <a:p>
            <a:r>
              <a:rPr lang="en-GB" sz="3600" dirty="0">
                <a:solidFill>
                  <a:schemeClr val="bg1"/>
                </a:solidFill>
                <a:latin typeface="Times New Roman" panose="02020603050405020304" pitchFamily="18" charset="0"/>
                <a:cs typeface="Times New Roman" panose="02020603050405020304" pitchFamily="18" charset="0"/>
              </a:rPr>
              <a:t>Stakeholder                                                                                                                                                                                              </a:t>
            </a:r>
          </a:p>
        </p:txBody>
      </p:sp>
      <p:graphicFrame>
        <p:nvGraphicFramePr>
          <p:cNvPr id="10" name="Content Placeholder 2">
            <a:extLst>
              <a:ext uri="{FF2B5EF4-FFF2-40B4-BE49-F238E27FC236}">
                <a16:creationId xmlns:a16="http://schemas.microsoft.com/office/drawing/2014/main" id="{86B0D99E-3981-41EA-8C54-7EFB7824B263}"/>
              </a:ext>
            </a:extLst>
          </p:cNvPr>
          <p:cNvGraphicFramePr>
            <a:graphicFrameLocks noGrp="1"/>
          </p:cNvGraphicFramePr>
          <p:nvPr>
            <p:ph idx="1"/>
            <p:extLst>
              <p:ext uri="{D42A27DB-BD31-4B8C-83A1-F6EECF244321}">
                <p14:modId xmlns:p14="http://schemas.microsoft.com/office/powerpoint/2010/main" val="3627508546"/>
              </p:ext>
            </p:extLst>
          </p:nvPr>
        </p:nvGraphicFramePr>
        <p:xfrm>
          <a:off x="1106300" y="1102659"/>
          <a:ext cx="10275573" cy="4688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0994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3AFFE-0BD2-4CAB-B275-69518F578A3C}"/>
              </a:ext>
            </a:extLst>
          </p:cNvPr>
          <p:cNvSpPr>
            <a:spLocks noGrp="1"/>
          </p:cNvSpPr>
          <p:nvPr>
            <p:ph type="title"/>
          </p:nvPr>
        </p:nvSpPr>
        <p:spPr/>
        <p:txBody>
          <a:bodyPr/>
          <a:lstStyle/>
          <a:p>
            <a:r>
              <a:rPr lang="en-GB" dirty="0"/>
              <a:t>GANTT CHART</a:t>
            </a:r>
            <a:br>
              <a:rPr lang="en-GB" dirty="0"/>
            </a:br>
            <a:endParaRPr lang="en-GB" dirty="0"/>
          </a:p>
        </p:txBody>
      </p:sp>
      <p:sp>
        <p:nvSpPr>
          <p:cNvPr id="8" name="Content Placeholder 7">
            <a:extLst>
              <a:ext uri="{FF2B5EF4-FFF2-40B4-BE49-F238E27FC236}">
                <a16:creationId xmlns:a16="http://schemas.microsoft.com/office/drawing/2014/main" id="{D0C8A969-339D-4F0B-8433-AF0B61869E6A}"/>
              </a:ext>
            </a:extLst>
          </p:cNvPr>
          <p:cNvSpPr>
            <a:spLocks noGrp="1"/>
          </p:cNvSpPr>
          <p:nvPr>
            <p:ph idx="1"/>
          </p:nvPr>
        </p:nvSpPr>
        <p:spPr>
          <a:xfrm>
            <a:off x="2608126" y="1704901"/>
            <a:ext cx="6600523" cy="1019668"/>
          </a:xfrm>
        </p:spPr>
        <p:txBody>
          <a:bodyPr>
            <a:noAutofit/>
          </a:bodyPr>
          <a:lstStyle/>
          <a:p>
            <a:pPr marL="0" indent="0">
              <a:buNone/>
            </a:pPr>
            <a:r>
              <a:rPr lang="en-GB" dirty="0">
                <a:latin typeface="Times New Roman" panose="02020603050405020304" pitchFamily="18" charset="0"/>
                <a:cs typeface="Times New Roman" panose="02020603050405020304" pitchFamily="18" charset="0"/>
              </a:rPr>
              <a:t>A Gantt diagram, generally utilized in project the board, is quite possibly the most well known and helpful methods of showing activity (undertakings or occasions) showed against time (Duke, R. 2021). </a:t>
            </a:r>
          </a:p>
        </p:txBody>
      </p:sp>
      <p:sp>
        <p:nvSpPr>
          <p:cNvPr id="11" name="Rectangle 11">
            <a:extLst>
              <a:ext uri="{FF2B5EF4-FFF2-40B4-BE49-F238E27FC236}">
                <a16:creationId xmlns:a16="http://schemas.microsoft.com/office/drawing/2014/main" id="{7CBA5612-FB20-4E87-9359-1F47D3CAC333}"/>
              </a:ext>
            </a:extLst>
          </p:cNvPr>
          <p:cNvSpPr>
            <a:spLocks noChangeArrowheads="1"/>
          </p:cNvSpPr>
          <p:nvPr/>
        </p:nvSpPr>
        <p:spPr bwMode="auto">
          <a:xfrm>
            <a:off x="1694330" y="-1913860"/>
            <a:ext cx="7772400" cy="457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34" name="Picture 2">
            <a:extLst>
              <a:ext uri="{FF2B5EF4-FFF2-40B4-BE49-F238E27FC236}">
                <a16:creationId xmlns:a16="http://schemas.microsoft.com/office/drawing/2014/main" id="{A9D1317F-3AC4-4589-8A80-5406C05D48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297" y="3442447"/>
            <a:ext cx="10475259" cy="2117598"/>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2">
            <a:extLst>
              <a:ext uri="{FF2B5EF4-FFF2-40B4-BE49-F238E27FC236}">
                <a16:creationId xmlns:a16="http://schemas.microsoft.com/office/drawing/2014/main" id="{8C025761-CBC5-44EB-A94B-FFF65313B8BF}"/>
              </a:ext>
            </a:extLst>
          </p:cNvPr>
          <p:cNvSpPr>
            <a:spLocks noChangeArrowheads="1"/>
          </p:cNvSpPr>
          <p:nvPr/>
        </p:nvSpPr>
        <p:spPr bwMode="auto">
          <a:xfrm>
            <a:off x="1694330" y="362615"/>
            <a:ext cx="7772400" cy="457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896949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A179-5E77-4691-AA7E-313D1BBBC0EC}"/>
              </a:ext>
            </a:extLst>
          </p:cNvPr>
          <p:cNvSpPr>
            <a:spLocks noGrp="1"/>
          </p:cNvSpPr>
          <p:nvPr>
            <p:ph type="title"/>
          </p:nvPr>
        </p:nvSpPr>
        <p:spPr>
          <a:xfrm>
            <a:off x="913795" y="542365"/>
            <a:ext cx="10353761" cy="1326321"/>
          </a:xfrm>
        </p:spPr>
        <p:txBody>
          <a:bodyPr/>
          <a:lstStyle/>
          <a:p>
            <a:r>
              <a:rPr lang="en-GB" dirty="0"/>
              <a:t>QUAD CHART</a:t>
            </a:r>
          </a:p>
        </p:txBody>
      </p:sp>
      <p:sp>
        <p:nvSpPr>
          <p:cNvPr id="3" name="Content Placeholder 2">
            <a:extLst>
              <a:ext uri="{FF2B5EF4-FFF2-40B4-BE49-F238E27FC236}">
                <a16:creationId xmlns:a16="http://schemas.microsoft.com/office/drawing/2014/main" id="{E2F45094-BF3C-459C-BB53-C0411481D30E}"/>
              </a:ext>
            </a:extLst>
          </p:cNvPr>
          <p:cNvSpPr>
            <a:spLocks noGrp="1"/>
          </p:cNvSpPr>
          <p:nvPr>
            <p:ph idx="1"/>
          </p:nvPr>
        </p:nvSpPr>
        <p:spPr>
          <a:xfrm>
            <a:off x="913795" y="1532966"/>
            <a:ext cx="10353762" cy="969308"/>
          </a:xfrm>
        </p:spPr>
        <p:txBody>
          <a:bodyPr>
            <a:normAutofit/>
          </a:bodyPr>
          <a:lstStyle/>
          <a:p>
            <a:pPr marL="0" indent="0">
              <a:buNone/>
            </a:pPr>
            <a:r>
              <a:rPr lang="en-GB" dirty="0"/>
              <a:t>The quad outline utilizes four organized classes for conveying complex data to crowds, regularly involved managers, graphically (Ford, J. D. and Wei, T. 2015).</a:t>
            </a:r>
          </a:p>
          <a:p>
            <a:pPr marL="0" indent="0">
              <a:buNone/>
            </a:pPr>
            <a:endParaRPr lang="en-GB" dirty="0"/>
          </a:p>
          <a:p>
            <a:pPr marL="0" indent="0">
              <a:buNone/>
            </a:pPr>
            <a:endParaRPr lang="en-GB" dirty="0"/>
          </a:p>
          <a:p>
            <a:pPr marL="0" indent="0">
              <a:buNone/>
            </a:pPr>
            <a:endParaRPr lang="en-GB" dirty="0"/>
          </a:p>
        </p:txBody>
      </p:sp>
      <p:sp>
        <p:nvSpPr>
          <p:cNvPr id="7" name="Rectangle 5">
            <a:extLst>
              <a:ext uri="{FF2B5EF4-FFF2-40B4-BE49-F238E27FC236}">
                <a16:creationId xmlns:a16="http://schemas.microsoft.com/office/drawing/2014/main" id="{F4DD0F9B-3161-4667-BCB1-A12329837892}"/>
              </a:ext>
            </a:extLst>
          </p:cNvPr>
          <p:cNvSpPr>
            <a:spLocks noChangeArrowheads="1"/>
          </p:cNvSpPr>
          <p:nvPr/>
        </p:nvSpPr>
        <p:spPr bwMode="auto">
          <a:xfrm>
            <a:off x="0" y="36307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8" name="Diagram 7">
            <a:extLst>
              <a:ext uri="{FF2B5EF4-FFF2-40B4-BE49-F238E27FC236}">
                <a16:creationId xmlns:a16="http://schemas.microsoft.com/office/drawing/2014/main" id="{4B11E1D0-1B1F-4625-B663-75D7F94D3041}"/>
              </a:ext>
            </a:extLst>
          </p:cNvPr>
          <p:cNvGraphicFramePr/>
          <p:nvPr>
            <p:extLst>
              <p:ext uri="{D42A27DB-BD31-4B8C-83A1-F6EECF244321}">
                <p14:modId xmlns:p14="http://schemas.microsoft.com/office/powerpoint/2010/main" val="3057605601"/>
              </p:ext>
            </p:extLst>
          </p:nvPr>
        </p:nvGraphicFramePr>
        <p:xfrm>
          <a:off x="2353235" y="2581382"/>
          <a:ext cx="7301753" cy="2931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6">
            <a:extLst>
              <a:ext uri="{FF2B5EF4-FFF2-40B4-BE49-F238E27FC236}">
                <a16:creationId xmlns:a16="http://schemas.microsoft.com/office/drawing/2014/main" id="{474893DA-4015-4CF6-9930-EC44E426F7F5}"/>
              </a:ext>
            </a:extLst>
          </p:cNvPr>
          <p:cNvSpPr>
            <a:spLocks noChangeArrowheads="1"/>
          </p:cNvSpPr>
          <p:nvPr/>
        </p:nvSpPr>
        <p:spPr bwMode="auto">
          <a:xfrm>
            <a:off x="0" y="411592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898548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89ED-924D-4C0E-A9FC-9A575F2EA333}"/>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3FD80576-8894-430D-A5C7-DBF473EC3704}"/>
              </a:ext>
            </a:extLst>
          </p:cNvPr>
          <p:cNvSpPr>
            <a:spLocks noGrp="1"/>
          </p:cNvSpPr>
          <p:nvPr>
            <p:ph idx="1"/>
          </p:nvPr>
        </p:nvSpPr>
        <p:spPr>
          <a:xfrm>
            <a:off x="322729" y="1479175"/>
            <a:ext cx="11698942" cy="5136777"/>
          </a:xfrm>
        </p:spPr>
        <p:txBody>
          <a:bodyPr/>
          <a:lstStyle/>
          <a:p>
            <a:pPr>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Devi, R. T. and Reddy, S. V. 2012. Work breakdown Structure of the project. International Journal of Engineering Research and Applications. 2(2), pp. 683-686.</a:t>
            </a:r>
          </a:p>
          <a:p>
            <a:pPr>
              <a:lnSpc>
                <a:spcPct val="150000"/>
              </a:lnSpc>
            </a:pPr>
            <a:r>
              <a:rPr lang="en-GB" sz="1200" dirty="0">
                <a:latin typeface="Times New Roman" panose="02020603050405020304" pitchFamily="18" charset="0"/>
                <a:cs typeface="Times New Roman" panose="02020603050405020304" pitchFamily="18" charset="0"/>
              </a:rPr>
              <a:t>Duke, R. 2021. What is a Gantt Chart? [Online] Available at: </a:t>
            </a:r>
            <a:r>
              <a:rPr lang="en-GB" sz="1200" dirty="0">
                <a:latin typeface="Times New Roman" panose="02020603050405020304" pitchFamily="18" charset="0"/>
                <a:cs typeface="Times New Roman" panose="02020603050405020304" pitchFamily="18" charset="0"/>
                <a:hlinkClick r:id="rId2"/>
              </a:rPr>
              <a:t>http://www.gantt.com</a:t>
            </a:r>
            <a:r>
              <a:rPr lang="en-GB" sz="1200" dirty="0">
                <a:latin typeface="Times New Roman" panose="02020603050405020304" pitchFamily="18" charset="0"/>
                <a:cs typeface="Times New Roman" panose="02020603050405020304" pitchFamily="18" charset="0"/>
              </a:rPr>
              <a:t> [Accessed 29/11/2021].</a:t>
            </a:r>
          </a:p>
          <a:p>
            <a:pPr>
              <a:lnSpc>
                <a:spcPct val="150000"/>
              </a:lnSpc>
            </a:pPr>
            <a:r>
              <a:rPr lang="en-GB" sz="1200" dirty="0">
                <a:latin typeface="Times New Roman" panose="02020603050405020304" pitchFamily="18" charset="0"/>
                <a:cs typeface="Times New Roman" panose="02020603050405020304" pitchFamily="18" charset="0"/>
              </a:rPr>
              <a:t>Ford, J. D. and Wei, T.  2015.  Quad Charts in classroom to reinforce technical communication fundamentals. Journal of technical writing and communications, 45(3), pp.275-284.  </a:t>
            </a:r>
          </a:p>
          <a:p>
            <a:pPr>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Google Maps, 2021. [Online] Available at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http://www.google.com</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29/11/2021].  </a:t>
            </a: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Jones, E., 2021.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Siddall Jones commercial property consultancy.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[Art].</a:t>
            </a:r>
          </a:p>
          <a:p>
            <a:pPr>
              <a:lnSpc>
                <a:spcPct val="150000"/>
              </a:lnSpc>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pPr>
            <a:endParaRPr lang="en-GB" sz="1200" dirty="0">
              <a:latin typeface="Times New Roman" panose="02020603050405020304" pitchFamily="18"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27535197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1" ma:contentTypeDescription="Create a new document." ma:contentTypeScope="" ma:versionID="c84398fdf6b021c0d8c36b74cc5ff640">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f035d0f4aedd212db059ec29c3c4792d"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2BB497C-64F9-408C-BE3E-28B30DB1FA47}">
  <ds:schemaRefs>
    <ds:schemaRef ds:uri="http://schemas.openxmlformats.org/package/2006/metadata/core-properties"/>
    <ds:schemaRef ds:uri="http://purl.org/dc/dcmitype/"/>
    <ds:schemaRef ds:uri="http://schemas.microsoft.com/office/2006/documentManagement/types"/>
    <ds:schemaRef ds:uri="5fa7c6fb-f4dc-42b8-b650-783ea9de0442"/>
    <ds:schemaRef ds:uri="http://purl.org/dc/elements/1.1/"/>
    <ds:schemaRef ds:uri="http://schemas.microsoft.com/office/2006/metadata/properties"/>
    <ds:schemaRef ds:uri="http://purl.org/dc/terms/"/>
    <ds:schemaRef ds:uri="http://schemas.microsoft.com/office/infopath/2007/PartnerControls"/>
    <ds:schemaRef ds:uri="717b0226-a333-4c25-acd7-534bd000737f"/>
    <ds:schemaRef ds:uri="http://www.w3.org/XML/1998/namespace"/>
  </ds:schemaRefs>
</ds:datastoreItem>
</file>

<file path=customXml/itemProps2.xml><?xml version="1.0" encoding="utf-8"?>
<ds:datastoreItem xmlns:ds="http://schemas.openxmlformats.org/officeDocument/2006/customXml" ds:itemID="{B60E7104-1167-4CB0-8E82-CC3FD40B51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68E4300-FE1E-48C8-9E0A-F77323F12C0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655</TotalTime>
  <Words>581</Words>
  <Application>Microsoft Office PowerPoint</Application>
  <PresentationFormat>Widescreen</PresentationFormat>
  <Paragraphs>59</Paragraphs>
  <Slides>11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Bookman Old Style</vt:lpstr>
      <vt:lpstr>Calibri</vt:lpstr>
      <vt:lpstr>Rockwell</vt:lpstr>
      <vt:lpstr>Times New Roman</vt:lpstr>
      <vt:lpstr>Damask</vt:lpstr>
      <vt:lpstr>University of Wales Trinity Saint David </vt:lpstr>
      <vt:lpstr>Mini Me Nursery Site (Jones,2021).  </vt:lpstr>
      <vt:lpstr>Mini Me Nursery Car Park (Jones, 2021).</vt:lpstr>
      <vt:lpstr>Local Map of Mini Me Nursery   (Google, 2021.)</vt:lpstr>
      <vt:lpstr>Resource Cost Equipment Furniture Cleaning Learning Toys</vt:lpstr>
      <vt:lpstr>Risk Assessment Weather Conditions Slips/Trips Manual Handing Infections Diseases  </vt:lpstr>
      <vt:lpstr>Work breakdown structure</vt:lpstr>
      <vt:lpstr>Stakeholder                                                                                                                                                                                              </vt:lpstr>
      <vt:lpstr>GANTT CHART </vt:lpstr>
      <vt:lpstr>QUAD CHART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dc:title>
  <dc:creator>stacey waller</dc:creator>
  <cp:lastModifiedBy>stacey waller</cp:lastModifiedBy>
  <cp:revision>16</cp:revision>
  <dcterms:created xsi:type="dcterms:W3CDTF">2021-11-29T11:02:06Z</dcterms:created>
  <dcterms:modified xsi:type="dcterms:W3CDTF">2021-11-30T10:50:33Z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