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fr-FR" smtClean="0"/>
              <a:t>Modifiez le style du titre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Modifier le style des sous-titres du masque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idx="1"/>
          </p:nvPr>
        </p:nvSpPr>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fr-FR" smtClean="0"/>
              <a:t>Modifiez le style du titre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fr-FR" smtClean="0"/>
              <a:t>Modifiez le style du titre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fr-FR" smtClean="0"/>
              <a:t>Modifiez le style du titre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fr-FR" smtClean="0"/>
              <a:t>Modifier les styles du texte du masque</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fr-FR" smtClean="0"/>
              <a:t>Modifiez le style du titre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Modifier les styles du texte du masque</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nom cita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rai ou faux">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‹N°›</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fr-FR" smtClean="0"/>
              <a:t>Modifiez le style du titre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fr-FR" smtClean="0"/>
              <a:t>Modifiez le style du titre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‹N°›</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11610" TargetMode="External"/><Relationship Id="rId2" Type="http://schemas.openxmlformats.org/officeDocument/2006/relationships/hyperlink" Target="https://moodle.uwtsd.ac.uk/course/view.php?id=1338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p:txBody>
          <a:bodyPr/>
          <a:lstStyle/>
          <a:p>
            <a:r>
              <a:rPr lang="en-US" sz="2400" b="1" dirty="0">
                <a:latin typeface="Arial" panose="020B0604020202020204" pitchFamily="34" charset="0"/>
                <a:cs typeface="Arial" panose="020B0604020202020204" pitchFamily="34" charset="0"/>
              </a:rPr>
              <a:t>Supporting Jenny’s Development and Well-being</a:t>
            </a:r>
            <a:r>
              <a:rPr lang="en-US" sz="2400" dirty="0">
                <a:latin typeface="Arial" panose="020B0604020202020204" pitchFamily="34" charset="0"/>
                <a:cs typeface="Arial" panose="020B0604020202020204" pitchFamily="34" charset="0"/>
              </a:rPr>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Applying Piaget’s Cognitive Development Theory</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fr-FR" dirty="0">
              <a:latin typeface="Arial" panose="020B0604020202020204" pitchFamily="34" charset="0"/>
              <a:cs typeface="Arial" panose="020B0604020202020204" pitchFamily="34" charset="0"/>
            </a:endParaRPr>
          </a:p>
        </p:txBody>
      </p:sp>
      <p:sp>
        <p:nvSpPr>
          <p:cNvPr id="3" name="Sous-titre 2"/>
          <p:cNvSpPr>
            <a:spLocks noGrp="1"/>
          </p:cNvSpPr>
          <p:nvPr>
            <p:ph type="subTitle" idx="1"/>
          </p:nvPr>
        </p:nvSpPr>
        <p:spPr>
          <a:xfrm>
            <a:off x="152400" y="4611758"/>
            <a:ext cx="6582354" cy="2146851"/>
          </a:xfrm>
        </p:spPr>
        <p:txBody>
          <a:bodyPr>
            <a:noAutofit/>
          </a:bodyPr>
          <a:lstStyle/>
          <a:p>
            <a:pPr algn="l"/>
            <a:r>
              <a:rPr lang="en-US" sz="1600" dirty="0" smtClean="0">
                <a:solidFill>
                  <a:schemeClr val="tx1">
                    <a:lumMod val="95000"/>
                    <a:lumOff val="5000"/>
                  </a:schemeClr>
                </a:solidFill>
                <a:latin typeface="Arial" panose="020B0604020202020204" pitchFamily="34" charset="0"/>
                <a:cs typeface="Arial" panose="020B0604020202020204" pitchFamily="34" charset="0"/>
              </a:rPr>
              <a:t>STUDENT NAME AND ID NUMBER : Marie </a:t>
            </a:r>
            <a:r>
              <a:rPr lang="en-US" sz="1600" dirty="0">
                <a:solidFill>
                  <a:schemeClr val="tx1">
                    <a:lumMod val="95000"/>
                    <a:lumOff val="5000"/>
                  </a:schemeClr>
                </a:solidFill>
                <a:latin typeface="Arial" panose="020B0604020202020204" pitchFamily="34" charset="0"/>
                <a:cs typeface="Arial" panose="020B0604020202020204" pitchFamily="34" charset="0"/>
              </a:rPr>
              <a:t>A</a:t>
            </a:r>
            <a:r>
              <a:rPr lang="en-US" sz="1600" dirty="0" smtClean="0">
                <a:solidFill>
                  <a:schemeClr val="tx1">
                    <a:lumMod val="95000"/>
                    <a:lumOff val="5000"/>
                  </a:schemeClr>
                </a:solidFill>
                <a:latin typeface="Arial" panose="020B0604020202020204" pitchFamily="34" charset="0"/>
                <a:cs typeface="Arial" panose="020B0604020202020204" pitchFamily="34" charset="0"/>
              </a:rPr>
              <a:t>chille Kouakou  </a:t>
            </a:r>
            <a:r>
              <a:rPr lang="fr-FR" dirty="0">
                <a:solidFill>
                  <a:schemeClr val="tx1">
                    <a:lumMod val="95000"/>
                    <a:lumOff val="5000"/>
                  </a:schemeClr>
                </a:solidFill>
                <a:latin typeface="Arial" panose="020B0604020202020204" pitchFamily="34" charset="0"/>
                <a:cs typeface="Arial" panose="020B0604020202020204" pitchFamily="34" charset="0"/>
              </a:rPr>
              <a:t>2438126</a:t>
            </a:r>
            <a:endParaRPr lang="en-US" sz="1600" dirty="0" smtClean="0">
              <a:solidFill>
                <a:schemeClr val="tx1">
                  <a:lumMod val="95000"/>
                  <a:lumOff val="5000"/>
                </a:schemeClr>
              </a:solidFill>
              <a:latin typeface="Arial" panose="020B0604020202020204" pitchFamily="34" charset="0"/>
              <a:cs typeface="Arial" panose="020B0604020202020204" pitchFamily="34" charset="0"/>
            </a:endParaRPr>
          </a:p>
          <a:p>
            <a:pPr algn="l"/>
            <a:r>
              <a:rPr lang="en-US" sz="1600" dirty="0" smtClean="0">
                <a:solidFill>
                  <a:schemeClr val="tx1">
                    <a:lumMod val="95000"/>
                    <a:lumOff val="5000"/>
                  </a:schemeClr>
                </a:solidFill>
                <a:latin typeface="Arial" panose="020B0604020202020204" pitchFamily="34" charset="0"/>
                <a:cs typeface="Arial" panose="020B0604020202020204" pitchFamily="34" charset="0"/>
              </a:rPr>
              <a:t>COURSE :Health and Social Care</a:t>
            </a:r>
          </a:p>
          <a:p>
            <a:pPr algn="l"/>
            <a:r>
              <a:rPr lang="en-US" sz="1600" dirty="0" smtClean="0">
                <a:solidFill>
                  <a:schemeClr val="tx1">
                    <a:lumMod val="95000"/>
                    <a:lumOff val="5000"/>
                  </a:schemeClr>
                </a:solidFill>
                <a:latin typeface="Arial" panose="020B0604020202020204" pitchFamily="34" charset="0"/>
                <a:cs typeface="Arial" panose="020B0604020202020204" pitchFamily="34" charset="0"/>
              </a:rPr>
              <a:t>MODULE: </a:t>
            </a:r>
            <a:r>
              <a:rPr lang="en-US" dirty="0">
                <a:solidFill>
                  <a:schemeClr val="tx1">
                    <a:lumMod val="95000"/>
                    <a:lumOff val="5000"/>
                  </a:schemeClr>
                </a:solidFill>
                <a:latin typeface="Arial" panose="020B0604020202020204" pitchFamily="34" charset="0"/>
                <a:cs typeface="Arial" panose="020B0604020202020204" pitchFamily="34" charset="0"/>
              </a:rPr>
              <a:t>Psychology in Health &amp; Social Care - </a:t>
            </a:r>
            <a:r>
              <a:rPr lang="en-US" dirty="0" smtClean="0">
                <a:solidFill>
                  <a:schemeClr val="tx1">
                    <a:lumMod val="95000"/>
                    <a:lumOff val="5000"/>
                  </a:schemeClr>
                </a:solidFill>
                <a:latin typeface="Arial" panose="020B0604020202020204" pitchFamily="34" charset="0"/>
                <a:cs typeface="Arial" panose="020B0604020202020204" pitchFamily="34" charset="0"/>
              </a:rPr>
              <a:t>LCHS4010</a:t>
            </a:r>
            <a:endParaRPr lang="en-US" sz="1600" dirty="0" smtClean="0">
              <a:solidFill>
                <a:schemeClr val="tx1">
                  <a:lumMod val="95000"/>
                  <a:lumOff val="5000"/>
                </a:schemeClr>
              </a:solidFill>
              <a:latin typeface="Arial" panose="020B0604020202020204" pitchFamily="34" charset="0"/>
              <a:cs typeface="Arial" panose="020B0604020202020204" pitchFamily="34" charset="0"/>
            </a:endParaRPr>
          </a:p>
          <a:p>
            <a:pPr algn="l"/>
            <a:r>
              <a:rPr lang="en-US" sz="1600" dirty="0" smtClean="0">
                <a:solidFill>
                  <a:schemeClr val="tx1">
                    <a:lumMod val="95000"/>
                    <a:lumOff val="5000"/>
                  </a:schemeClr>
                </a:solidFill>
                <a:latin typeface="Arial" panose="020B0604020202020204" pitchFamily="34" charset="0"/>
                <a:cs typeface="Arial" panose="020B0604020202020204" pitchFamily="34" charset="0"/>
              </a:rPr>
              <a:t>LECTURER</a:t>
            </a:r>
            <a:r>
              <a:rPr lang="en-US" sz="1600" dirty="0">
                <a:solidFill>
                  <a:schemeClr val="tx1">
                    <a:lumMod val="95000"/>
                    <a:lumOff val="5000"/>
                  </a:schemeClr>
                </a:solidFill>
                <a:latin typeface="Arial" panose="020B0604020202020204" pitchFamily="34" charset="0"/>
                <a:cs typeface="Arial" panose="020B0604020202020204" pitchFamily="34" charset="0"/>
              </a:rPr>
              <a:t>: </a:t>
            </a:r>
            <a:r>
              <a:rPr lang="en-US" sz="1600" dirty="0" err="1">
                <a:solidFill>
                  <a:schemeClr val="tx1">
                    <a:lumMod val="95000"/>
                    <a:lumOff val="5000"/>
                  </a:schemeClr>
                </a:solidFill>
                <a:latin typeface="Arial" panose="020B0604020202020204" pitchFamily="34" charset="0"/>
                <a:cs typeface="Arial" panose="020B0604020202020204" pitchFamily="34" charset="0"/>
              </a:rPr>
              <a:t>Rizwan</a:t>
            </a:r>
            <a:r>
              <a:rPr lang="en-US" sz="1600" dirty="0">
                <a:solidFill>
                  <a:schemeClr val="tx1">
                    <a:lumMod val="95000"/>
                    <a:lumOff val="5000"/>
                  </a:schemeClr>
                </a:solidFill>
                <a:latin typeface="Arial" panose="020B0604020202020204" pitchFamily="34" charset="0"/>
                <a:cs typeface="Arial" panose="020B0604020202020204" pitchFamily="34" charset="0"/>
              </a:rPr>
              <a:t> </a:t>
            </a:r>
            <a:r>
              <a:rPr lang="en-US" sz="1600" dirty="0" err="1">
                <a:solidFill>
                  <a:schemeClr val="tx1">
                    <a:lumMod val="95000"/>
                    <a:lumOff val="5000"/>
                  </a:schemeClr>
                </a:solidFill>
                <a:latin typeface="Arial" panose="020B0604020202020204" pitchFamily="34" charset="0"/>
                <a:cs typeface="Arial" panose="020B0604020202020204" pitchFamily="34" charset="0"/>
              </a:rPr>
              <a:t>Nadim</a:t>
            </a:r>
            <a:endParaRPr lang="en-US" sz="1600" dirty="0" smtClean="0">
              <a:solidFill>
                <a:schemeClr val="tx1">
                  <a:lumMod val="95000"/>
                  <a:lumOff val="5000"/>
                </a:schemeClr>
              </a:solidFill>
              <a:latin typeface="Arial" panose="020B0604020202020204" pitchFamily="34" charset="0"/>
              <a:cs typeface="Arial" panose="020B0604020202020204" pitchFamily="34" charset="0"/>
            </a:endParaRPr>
          </a:p>
          <a:p>
            <a:pPr algn="l"/>
            <a:r>
              <a:rPr lang="en-US" sz="1600" dirty="0" smtClean="0">
                <a:solidFill>
                  <a:schemeClr val="tx1">
                    <a:lumMod val="95000"/>
                    <a:lumOff val="5000"/>
                  </a:schemeClr>
                </a:solidFill>
                <a:latin typeface="Arial" panose="020B0604020202020204" pitchFamily="34" charset="0"/>
                <a:cs typeface="Arial" panose="020B0604020202020204" pitchFamily="34" charset="0"/>
              </a:rPr>
              <a:t>DATE: 15/02/2025</a:t>
            </a:r>
          </a:p>
          <a:p>
            <a:pPr algn="l"/>
            <a:r>
              <a:rPr lang="en-US" sz="1600" dirty="0" smtClean="0"/>
              <a:t> </a:t>
            </a:r>
            <a:endParaRPr lang="fr-FR" sz="1600" dirty="0"/>
          </a:p>
        </p:txBody>
      </p:sp>
      <p:sp>
        <p:nvSpPr>
          <p:cNvPr id="4" name="Rectangle 1"/>
          <p:cNvSpPr>
            <a:spLocks noChangeArrowheads="1"/>
          </p:cNvSpPr>
          <p:nvPr/>
        </p:nvSpPr>
        <p:spPr bwMode="auto">
          <a:xfrm>
            <a:off x="0" y="-269305"/>
            <a:ext cx="12192000" cy="53860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100" b="0" i="0" u="none" strike="noStrike" cap="none" normalizeH="0" baseline="0" dirty="0" smtClean="0">
                <a:ln>
                  <a:noFill/>
                </a:ln>
                <a:solidFill>
                  <a:srgbClr val="28235D"/>
                </a:solidFill>
                <a:effectLst/>
                <a:latin typeface="-apple-system"/>
              </a:rPr>
              <a:t> </a:t>
            </a:r>
            <a:r>
              <a:rPr kumimoji="0" lang="fr-FR" altLang="fr-FR" sz="1100" b="0" i="0" u="none" strike="noStrike" cap="none" normalizeH="0" baseline="0" dirty="0" smtClean="0">
                <a:ln>
                  <a:noFill/>
                </a:ln>
                <a:solidFill>
                  <a:srgbClr val="28235D"/>
                </a:solidFill>
                <a:effectLst/>
                <a:latin typeface="-apple-system"/>
                <a:hlinkClick r:id="rId2"/>
              </a:rPr>
              <a:t/>
            </a:r>
            <a:br>
              <a:rPr kumimoji="0" lang="fr-FR" altLang="fr-FR" sz="1100" b="0" i="0" u="none" strike="noStrike" cap="none" normalizeH="0" baseline="0" dirty="0" smtClean="0">
                <a:ln>
                  <a:noFill/>
                </a:ln>
                <a:solidFill>
                  <a:srgbClr val="28235D"/>
                </a:solidFill>
                <a:effectLst/>
                <a:latin typeface="-apple-system"/>
                <a:hlinkClick r:id="rId2"/>
              </a:rPr>
            </a:br>
            <a:endParaRPr kumimoji="0" lang="fr-FR" altLang="fr-FR" sz="1800" b="0" i="0" u="none" strike="noStrike" cap="none" normalizeH="0" baseline="0" dirty="0" smtClean="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rgbClr val="28235D"/>
                </a:solidFill>
                <a:effectLst/>
                <a:latin typeface="-apple-system"/>
                <a:hlinkClick r:id="rId3"/>
              </a:rPr>
              <a:t>Psychology in Health and Social Care (LCHS4010_BIRM) ...</a:t>
            </a:r>
            <a:endParaRPr kumimoji="0" lang="fr-FR" altLang="fr-FR" sz="1100" b="0" i="0" u="none" strike="noStrike" cap="none" normalizeH="0" baseline="0" smtClean="0">
              <a:ln>
                <a:noFill/>
              </a:ln>
              <a:solidFill>
                <a:srgbClr val="1D2125"/>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100" b="0" i="0" u="none" strike="noStrike" cap="none" normalizeH="0" baseline="0" smtClean="0">
                <a:ln>
                  <a:noFill/>
                </a:ln>
                <a:solidFill>
                  <a:srgbClr val="28235D"/>
                </a:solidFill>
                <a:effectLst/>
                <a:latin typeface="-apple-system"/>
                <a:hlinkClick r:id="rId2"/>
              </a:rPr>
              <a:t/>
            </a:r>
            <a:br>
              <a:rPr kumimoji="0" lang="fr-FR" altLang="fr-FR" sz="1100" b="0" i="0" u="none" strike="noStrike" cap="none" normalizeH="0" baseline="0" smtClean="0">
                <a:ln>
                  <a:noFill/>
                </a:ln>
                <a:solidFill>
                  <a:srgbClr val="28235D"/>
                </a:solidFill>
                <a:effectLst/>
                <a:latin typeface="-apple-system"/>
                <a:hlinkClick r:id="rId2"/>
              </a:rPr>
            </a:br>
            <a:endParaRPr kumimoji="0" lang="fr-FR" altLang="fr-FR"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641971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texte 3"/>
          <p:cNvSpPr>
            <a:spLocks noGrp="1"/>
          </p:cNvSpPr>
          <p:nvPr>
            <p:ph type="body" sz="half" idx="2"/>
          </p:nvPr>
        </p:nvSpPr>
        <p:spPr>
          <a:xfrm>
            <a:off x="677334" y="1455090"/>
            <a:ext cx="3854528" cy="3077153"/>
          </a:xfrm>
        </p:spPr>
        <p:txBody>
          <a:bodyPr>
            <a:noAutofit/>
          </a:bodyPr>
          <a:lstStyle/>
          <a:p>
            <a:r>
              <a:rPr lang="en-US" sz="2000" dirty="0">
                <a:latin typeface="Arial" panose="020B0604020202020204" pitchFamily="34" charset="0"/>
                <a:cs typeface="Arial" panose="020B0604020202020204" pitchFamily="34" charset="0"/>
              </a:rPr>
              <a:t>This presentation will explore Jenny’s development using Piaget’s Cognitive Development Theory. I will explain the theory, apply it to Jenny’s experiences as a young </a:t>
            </a:r>
            <a:r>
              <a:rPr lang="en-US" sz="2000" dirty="0" err="1">
                <a:latin typeface="Arial" panose="020B0604020202020204" pitchFamily="34" charset="0"/>
                <a:cs typeface="Arial" panose="020B0604020202020204" pitchFamily="34" charset="0"/>
              </a:rPr>
              <a:t>carer</a:t>
            </a:r>
            <a:r>
              <a:rPr lang="en-US" sz="2000" dirty="0">
                <a:latin typeface="Arial" panose="020B0604020202020204" pitchFamily="34" charset="0"/>
                <a:cs typeface="Arial" panose="020B0604020202020204" pitchFamily="34" charset="0"/>
              </a:rPr>
              <a:t>, discuss nature and nurture influences, and suggest support strategies to improve her well-being.</a:t>
            </a:r>
            <a:endParaRPr lang="fr-FR"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3044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93237" y="0"/>
            <a:ext cx="8596668" cy="6858000"/>
          </a:xfrm>
        </p:spPr>
        <p:txBody>
          <a:bodyPr>
            <a:normAutofit/>
          </a:bodyPr>
          <a:lstStyle/>
          <a:p>
            <a:pPr marL="342900" indent="-342900">
              <a:buFont typeface="Wingdings" panose="05000000000000000000" pitchFamily="2" charset="2"/>
              <a:buChar char="v"/>
            </a:pPr>
            <a:r>
              <a:rPr lang="en-US" sz="2000" b="1" dirty="0">
                <a:latin typeface="Arial" panose="020B0604020202020204" pitchFamily="34" charset="0"/>
                <a:cs typeface="Arial" panose="020B0604020202020204" pitchFamily="34" charset="0"/>
              </a:rPr>
              <a:t>Jenny’s Situation</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16-year-old young </a:t>
            </a:r>
            <a:r>
              <a:rPr lang="en-US" sz="2000" dirty="0" err="1">
                <a:solidFill>
                  <a:schemeClr val="tx1">
                    <a:lumMod val="95000"/>
                    <a:lumOff val="5000"/>
                  </a:schemeClr>
                </a:solidFill>
                <a:latin typeface="Arial" panose="020B0604020202020204" pitchFamily="34" charset="0"/>
                <a:cs typeface="Arial" panose="020B0604020202020204" pitchFamily="34" charset="0"/>
              </a:rPr>
              <a:t>carer</a:t>
            </a: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Caring for her mother for 5 years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Father died and previously provided </a:t>
            </a:r>
            <a:r>
              <a:rPr lang="en-US" sz="2000" dirty="0" smtClean="0">
                <a:solidFill>
                  <a:schemeClr val="tx1">
                    <a:lumMod val="95000"/>
                    <a:lumOff val="5000"/>
                  </a:schemeClr>
                </a:solidFill>
                <a:latin typeface="Arial" panose="020B0604020202020204" pitchFamily="34" charset="0"/>
                <a:cs typeface="Arial" panose="020B0604020202020204" pitchFamily="34" charset="0"/>
              </a:rPr>
              <a:t>care</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smtClean="0">
                <a:solidFill>
                  <a:schemeClr val="tx1">
                    <a:lumMod val="95000"/>
                    <a:lumOff val="5000"/>
                  </a:schemeClr>
                </a:solidFill>
                <a:latin typeface="Arial" panose="020B0604020202020204" pitchFamily="34" charset="0"/>
                <a:cs typeface="Arial" panose="020B0604020202020204" pitchFamily="34" charset="0"/>
              </a:rPr>
              <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b="1" dirty="0" smtClean="0">
                <a:latin typeface="Arial" panose="020B0604020202020204" pitchFamily="34" charset="0"/>
                <a:cs typeface="Arial" panose="020B0604020202020204" pitchFamily="34" charset="0"/>
              </a:rPr>
              <a:t>Mother’s </a:t>
            </a:r>
            <a:r>
              <a:rPr lang="en-US" sz="2000" b="1" dirty="0">
                <a:latin typeface="Arial" panose="020B0604020202020204" pitchFamily="34" charset="0"/>
                <a:cs typeface="Arial" panose="020B0604020202020204" pitchFamily="34" charset="0"/>
              </a:rPr>
              <a:t>Needs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Mobility difficulties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Memory problems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Low </a:t>
            </a:r>
            <a:r>
              <a:rPr lang="en-US" sz="2000" dirty="0" smtClean="0">
                <a:solidFill>
                  <a:schemeClr val="tx1">
                    <a:lumMod val="95000"/>
                    <a:lumOff val="5000"/>
                  </a:schemeClr>
                </a:solidFill>
                <a:latin typeface="Arial" panose="020B0604020202020204" pitchFamily="34" charset="0"/>
                <a:cs typeface="Arial" panose="020B0604020202020204" pitchFamily="34" charset="0"/>
              </a:rPr>
              <a:t>mood</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Jenny’s </a:t>
            </a:r>
            <a:r>
              <a:rPr lang="en-US" sz="2000" b="1" dirty="0" smtClean="0">
                <a:latin typeface="Arial" panose="020B0604020202020204" pitchFamily="34" charset="0"/>
                <a:cs typeface="Arial" panose="020B0604020202020204" pitchFamily="34" charset="0"/>
              </a:rPr>
              <a:t>Responsibilities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Cooking and cleaning</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Shopping</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Managing </a:t>
            </a:r>
            <a:r>
              <a:rPr lang="en-US" sz="2000" dirty="0" smtClean="0">
                <a:solidFill>
                  <a:schemeClr val="tx1">
                    <a:lumMod val="95000"/>
                    <a:lumOff val="5000"/>
                  </a:schemeClr>
                </a:solidFill>
                <a:latin typeface="Arial" panose="020B0604020202020204" pitchFamily="34" charset="0"/>
                <a:cs typeface="Arial" panose="020B0604020202020204" pitchFamily="34" charset="0"/>
              </a:rPr>
              <a:t>paperwork </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smtClean="0">
                <a:solidFill>
                  <a:schemeClr val="tx1">
                    <a:lumMod val="95000"/>
                    <a:lumOff val="5000"/>
                  </a:schemeClr>
                </a:solidFill>
                <a:latin typeface="Arial" panose="020B0604020202020204" pitchFamily="34" charset="0"/>
                <a:cs typeface="Arial" panose="020B0604020202020204" pitchFamily="34" charset="0"/>
              </a:rPr>
              <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Jenny became a young </a:t>
            </a:r>
            <a:r>
              <a:rPr lang="en-US" sz="2000" dirty="0" err="1">
                <a:solidFill>
                  <a:schemeClr val="tx1">
                    <a:lumMod val="95000"/>
                    <a:lumOff val="5000"/>
                  </a:schemeClr>
                </a:solidFill>
                <a:latin typeface="Arial" panose="020B0604020202020204" pitchFamily="34" charset="0"/>
                <a:cs typeface="Arial" panose="020B0604020202020204" pitchFamily="34" charset="0"/>
              </a:rPr>
              <a:t>carer</a:t>
            </a:r>
            <a:r>
              <a:rPr lang="en-US" sz="2000" dirty="0">
                <a:solidFill>
                  <a:schemeClr val="tx1">
                    <a:lumMod val="95000"/>
                    <a:lumOff val="5000"/>
                  </a:schemeClr>
                </a:solidFill>
                <a:latin typeface="Arial" panose="020B0604020202020204" pitchFamily="34" charset="0"/>
                <a:cs typeface="Arial" panose="020B0604020202020204" pitchFamily="34" charset="0"/>
              </a:rPr>
              <a:t> after her father passed away. She now provides practical and emotional support to her mother. Taking on these responsibilities at a young age may affect her cognitive, emotional, and social development, which is why developmental theories like Piaget’s are useful in understanding her situation.</a:t>
            </a:r>
          </a:p>
        </p:txBody>
      </p:sp>
    </p:spTree>
    <p:extLst>
      <p:ext uri="{BB962C8B-B14F-4D97-AF65-F5344CB8AC3E}">
        <p14:creationId xmlns:p14="http://schemas.microsoft.com/office/powerpoint/2010/main" val="28902629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45528" y="151075"/>
            <a:ext cx="8596668" cy="6353092"/>
          </a:xfrm>
        </p:spPr>
        <p:txBody>
          <a:bodyPr>
            <a:normAutofit/>
          </a:bodyPr>
          <a:lstStyle/>
          <a:p>
            <a:pPr marL="342900" indent="-342900">
              <a:buFont typeface="Wingdings" panose="05000000000000000000" pitchFamily="2" charset="2"/>
              <a:buChar char="v"/>
            </a:pPr>
            <a:r>
              <a:rPr lang="en-US" sz="2000" b="1" dirty="0">
                <a:latin typeface="Arial" panose="020B0604020202020204" pitchFamily="34" charset="0"/>
                <a:cs typeface="Arial" panose="020B0604020202020204" pitchFamily="34" charset="0"/>
              </a:rPr>
              <a:t>Jean Piaget (1936)</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Focused on how children think and learn</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Suggested development occurs through stages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Children actively build knowledge through experience</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Development occurs through interaction with </a:t>
            </a:r>
            <a:r>
              <a:rPr lang="en-US" sz="2000" dirty="0" smtClean="0">
                <a:solidFill>
                  <a:schemeClr val="tx1">
                    <a:lumMod val="95000"/>
                    <a:lumOff val="5000"/>
                  </a:schemeClr>
                </a:solidFill>
                <a:latin typeface="Arial" panose="020B0604020202020204" pitchFamily="34" charset="0"/>
                <a:cs typeface="Arial" panose="020B0604020202020204" pitchFamily="34" charset="0"/>
              </a:rPr>
              <a:t>environment</a:t>
            </a: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smtClean="0">
                <a:solidFill>
                  <a:schemeClr val="tx1">
                    <a:lumMod val="95000"/>
                    <a:lumOff val="5000"/>
                  </a:schemeClr>
                </a:solidFill>
                <a:latin typeface="Arial" panose="020B0604020202020204" pitchFamily="34" charset="0"/>
                <a:cs typeface="Arial" panose="020B0604020202020204" pitchFamily="34" charset="0"/>
              </a:rPr>
              <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Piaget believed children are active learners who build understanding through experiences. He suggested that cognitive development occurs in stages, with each stage representing different ways of thinking and understanding the world. This theory helps professionals understand how young people process information and make decisions</a:t>
            </a:r>
            <a:r>
              <a:rPr lang="en-US" sz="2400" dirty="0"/>
              <a:t>.</a:t>
            </a:r>
            <a:endParaRPr lang="en-US" sz="2400" dirty="0">
              <a:solidFill>
                <a:schemeClr val="tx1">
                  <a:lumMod val="95000"/>
                  <a:lumOff val="5000"/>
                </a:schemeClr>
              </a:solidFill>
            </a:endParaRPr>
          </a:p>
        </p:txBody>
      </p:sp>
    </p:spTree>
    <p:extLst>
      <p:ext uri="{BB962C8B-B14F-4D97-AF65-F5344CB8AC3E}">
        <p14:creationId xmlns:p14="http://schemas.microsoft.com/office/powerpoint/2010/main" val="33182486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66015" y="214685"/>
            <a:ext cx="8596668" cy="6643315"/>
          </a:xfrm>
        </p:spPr>
        <p:txBody>
          <a:bodyPr>
            <a:normAutofit/>
          </a:bodyPr>
          <a:lstStyle/>
          <a:p>
            <a:pPr marL="342900" indent="-342900">
              <a:buFont typeface="Wingdings" panose="05000000000000000000" pitchFamily="2" charset="2"/>
              <a:buChar char="v"/>
            </a:pPr>
            <a:r>
              <a:rPr lang="en-US" sz="2000" b="1" dirty="0">
                <a:latin typeface="Arial" panose="020B0604020202020204" pitchFamily="34" charset="0"/>
                <a:cs typeface="Arial" panose="020B0604020202020204" pitchFamily="34" charset="0"/>
              </a:rPr>
              <a:t>Piaget’s Four Stages of Cognitive </a:t>
            </a:r>
            <a:r>
              <a:rPr lang="en-US" sz="2000" b="1" dirty="0" smtClean="0">
                <a:latin typeface="Arial" panose="020B0604020202020204" pitchFamily="34" charset="0"/>
                <a:cs typeface="Arial" panose="020B0604020202020204" pitchFamily="34" charset="0"/>
              </a:rPr>
              <a:t>Development</a:t>
            </a:r>
            <a:r>
              <a:rPr lang="en-US" sz="2000" b="1" dirty="0">
                <a:latin typeface="Arial" panose="020B0604020202020204" pitchFamily="34" charset="0"/>
                <a:cs typeface="Arial" panose="020B0604020202020204" pitchFamily="34" charset="0"/>
              </a:rPr>
              <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Sensorimotor Stage (0–2 years)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Learning through senses and </a:t>
            </a:r>
            <a:r>
              <a:rPr lang="en-US" sz="2000" dirty="0" smtClean="0">
                <a:solidFill>
                  <a:schemeClr val="tx1">
                    <a:lumMod val="95000"/>
                    <a:lumOff val="5000"/>
                  </a:schemeClr>
                </a:solidFill>
                <a:latin typeface="Arial" panose="020B0604020202020204" pitchFamily="34" charset="0"/>
                <a:cs typeface="Arial" panose="020B0604020202020204" pitchFamily="34" charset="0"/>
              </a:rPr>
              <a:t>movement</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Pre-operational Stage (2–7 years)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Development of language and </a:t>
            </a:r>
            <a:r>
              <a:rPr lang="en-US" sz="2000" dirty="0" smtClean="0">
                <a:solidFill>
                  <a:schemeClr val="tx1">
                    <a:lumMod val="95000"/>
                    <a:lumOff val="5000"/>
                  </a:schemeClr>
                </a:solidFill>
                <a:latin typeface="Arial" panose="020B0604020202020204" pitchFamily="34" charset="0"/>
                <a:cs typeface="Arial" panose="020B0604020202020204" pitchFamily="34" charset="0"/>
              </a:rPr>
              <a:t>imagination</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Concrete Operational Stage (7–11 years)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Logical thinking about concrete </a:t>
            </a:r>
            <a:r>
              <a:rPr lang="en-US" sz="2000" dirty="0" smtClean="0">
                <a:solidFill>
                  <a:schemeClr val="tx1">
                    <a:lumMod val="95000"/>
                    <a:lumOff val="5000"/>
                  </a:schemeClr>
                </a:solidFill>
                <a:latin typeface="Arial" panose="020B0604020202020204" pitchFamily="34" charset="0"/>
                <a:cs typeface="Arial" panose="020B0604020202020204" pitchFamily="34" charset="0"/>
              </a:rPr>
              <a:t>situations</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Formal Operational Stage (11+ years)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Abstract thinking and </a:t>
            </a:r>
            <a:r>
              <a:rPr lang="en-US" sz="2000" dirty="0" smtClean="0">
                <a:solidFill>
                  <a:schemeClr val="tx1">
                    <a:lumMod val="95000"/>
                    <a:lumOff val="5000"/>
                  </a:schemeClr>
                </a:solidFill>
                <a:latin typeface="Arial" panose="020B0604020202020204" pitchFamily="34" charset="0"/>
                <a:cs typeface="Arial" panose="020B0604020202020204" pitchFamily="34" charset="0"/>
              </a:rPr>
              <a:t>problem-solving</a:t>
            </a: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smtClean="0">
                <a:solidFill>
                  <a:schemeClr val="tx1">
                    <a:lumMod val="95000"/>
                    <a:lumOff val="5000"/>
                  </a:schemeClr>
                </a:solidFill>
                <a:latin typeface="Arial" panose="020B0604020202020204" pitchFamily="34" charset="0"/>
                <a:cs typeface="Arial" panose="020B0604020202020204" pitchFamily="34" charset="0"/>
              </a:rPr>
              <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Piaget suggested that children move through four stages of development. Jenny is currently in the formal operational stage, which is important because it involves advanced thinking skills, emotional reasoning, and identity development</a:t>
            </a:r>
            <a:r>
              <a:rPr lang="en-US" sz="2000" dirty="0">
                <a:solidFill>
                  <a:schemeClr val="tx1">
                    <a:lumMod val="95000"/>
                    <a:lumOff val="5000"/>
                  </a:schemeClr>
                </a:solidFill>
              </a:rPr>
              <a:t>.</a:t>
            </a:r>
          </a:p>
        </p:txBody>
      </p:sp>
    </p:spTree>
    <p:extLst>
      <p:ext uri="{BB962C8B-B14F-4D97-AF65-F5344CB8AC3E}">
        <p14:creationId xmlns:p14="http://schemas.microsoft.com/office/powerpoint/2010/main" val="7200546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609600"/>
            <a:ext cx="8596668" cy="5632174"/>
          </a:xfrm>
        </p:spPr>
        <p:txBody>
          <a:bodyPr/>
          <a:lstStyle/>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Formal Operational Stage (Jenny’s Stage</a:t>
            </a:r>
            <a:r>
              <a:rPr lang="en-US" sz="2000" dirty="0" smtClean="0">
                <a:latin typeface="Arial" panose="020B0604020202020204" pitchFamily="34" charset="0"/>
                <a:cs typeface="Arial" panose="020B0604020202020204" pitchFamily="34" charset="0"/>
              </a:rPr>
              <a:t>)</a:t>
            </a:r>
            <a:br>
              <a:rPr lang="en-US" sz="2000" dirty="0" smtClean="0">
                <a:latin typeface="Arial" panose="020B0604020202020204" pitchFamily="34" charset="0"/>
                <a:cs typeface="Arial" panose="020B0604020202020204" pitchFamily="34" charset="0"/>
              </a:rPr>
            </a:br>
            <a:r>
              <a:rPr lang="en-US" sz="2000" b="1" u="sng" dirty="0">
                <a:latin typeface="Arial" panose="020B0604020202020204" pitchFamily="34" charset="0"/>
                <a:cs typeface="Arial" panose="020B0604020202020204" pitchFamily="34" charset="0"/>
              </a:rPr>
              <a:t>Characteristics</a:t>
            </a:r>
            <a:r>
              <a:rPr lang="en-US" sz="2000" b="1"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Abstract thinking</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Problem-solving skills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Ability to plan and think about the future</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Moral and ethical reasoning</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Identity </a:t>
            </a:r>
            <a:r>
              <a:rPr lang="en-US" sz="2000" dirty="0" smtClean="0">
                <a:solidFill>
                  <a:schemeClr val="tx1">
                    <a:lumMod val="95000"/>
                    <a:lumOff val="5000"/>
                  </a:schemeClr>
                </a:solidFill>
                <a:latin typeface="Arial" panose="020B0604020202020204" pitchFamily="34" charset="0"/>
                <a:cs typeface="Arial" panose="020B0604020202020204" pitchFamily="34" charset="0"/>
              </a:rPr>
              <a:t>development</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smtClean="0">
                <a:solidFill>
                  <a:schemeClr val="tx1">
                    <a:lumMod val="95000"/>
                    <a:lumOff val="5000"/>
                  </a:schemeClr>
                </a:solidFill>
                <a:latin typeface="Arial" panose="020B0604020202020204" pitchFamily="34" charset="0"/>
                <a:cs typeface="Arial" panose="020B0604020202020204" pitchFamily="34" charset="0"/>
              </a:rPr>
              <a:t>During </a:t>
            </a:r>
            <a:r>
              <a:rPr lang="en-US" sz="2000" dirty="0">
                <a:solidFill>
                  <a:schemeClr val="tx1">
                    <a:lumMod val="95000"/>
                    <a:lumOff val="5000"/>
                  </a:schemeClr>
                </a:solidFill>
                <a:latin typeface="Arial" panose="020B0604020202020204" pitchFamily="34" charset="0"/>
                <a:cs typeface="Arial" panose="020B0604020202020204" pitchFamily="34" charset="0"/>
              </a:rPr>
              <a:t>adolescence, young people begin to think abstractly and consider future possibilities. They also develop personal identity and independence. Jenny’s caregiving role may influence how she develops these important cognitive skills.</a:t>
            </a:r>
          </a:p>
        </p:txBody>
      </p:sp>
    </p:spTree>
    <p:extLst>
      <p:ext uri="{BB962C8B-B14F-4D97-AF65-F5344CB8AC3E}">
        <p14:creationId xmlns:p14="http://schemas.microsoft.com/office/powerpoint/2010/main" val="1824873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95416"/>
            <a:ext cx="8596668" cy="6575728"/>
          </a:xfrm>
        </p:spPr>
        <p:txBody>
          <a:bodyPr>
            <a:normAutofit/>
          </a:bodyPr>
          <a:lstStyle/>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Application of Piaget’s Theory to Jenny’s </a:t>
            </a:r>
            <a:r>
              <a:rPr lang="en-US" sz="2000" dirty="0" smtClean="0">
                <a:latin typeface="Arial" panose="020B0604020202020204" pitchFamily="34" charset="0"/>
                <a:cs typeface="Arial" panose="020B0604020202020204" pitchFamily="34" charset="0"/>
              </a:rPr>
              <a:t>Experiences</a:t>
            </a:r>
            <a:br>
              <a:rPr lang="en-US" sz="2000" dirty="0" smtClean="0">
                <a:latin typeface="Arial" panose="020B0604020202020204" pitchFamily="34" charset="0"/>
                <a:cs typeface="Arial" panose="020B0604020202020204" pitchFamily="34" charset="0"/>
              </a:rPr>
            </a:br>
            <a:r>
              <a:rPr lang="en-US" sz="2000" dirty="0" smtClean="0">
                <a:latin typeface="Arial" panose="020B0604020202020204" pitchFamily="34" charset="0"/>
                <a:cs typeface="Arial" panose="020B0604020202020204" pitchFamily="34" charset="0"/>
              </a:rPr>
              <a:t/>
            </a:r>
            <a:br>
              <a:rPr lang="en-US" sz="2000" dirty="0" smtClean="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Positive Cognitive </a:t>
            </a:r>
            <a:r>
              <a:rPr lang="en-US" sz="2000" b="1" dirty="0" smtClean="0">
                <a:latin typeface="Arial" panose="020B0604020202020204" pitchFamily="34" charset="0"/>
                <a:cs typeface="Arial" panose="020B0604020202020204" pitchFamily="34" charset="0"/>
              </a:rPr>
              <a:t>Development</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Advanced problem-solving skills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Strong </a:t>
            </a:r>
            <a:r>
              <a:rPr lang="en-US" sz="2000" dirty="0" err="1">
                <a:solidFill>
                  <a:schemeClr val="tx1">
                    <a:lumMod val="95000"/>
                    <a:lumOff val="5000"/>
                  </a:schemeClr>
                </a:solidFill>
                <a:latin typeface="Arial" panose="020B0604020202020204" pitchFamily="34" charset="0"/>
                <a:cs typeface="Arial" panose="020B0604020202020204" pitchFamily="34" charset="0"/>
              </a:rPr>
              <a:t>organisational</a:t>
            </a:r>
            <a:r>
              <a:rPr lang="en-US" sz="2000" dirty="0">
                <a:solidFill>
                  <a:schemeClr val="tx1">
                    <a:lumMod val="95000"/>
                    <a:lumOff val="5000"/>
                  </a:schemeClr>
                </a:solidFill>
                <a:latin typeface="Arial" panose="020B0604020202020204" pitchFamily="34" charset="0"/>
                <a:cs typeface="Arial" panose="020B0604020202020204" pitchFamily="34" charset="0"/>
              </a:rPr>
              <a:t> abilities</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Increased responsibility and </a:t>
            </a:r>
            <a:r>
              <a:rPr lang="en-US" sz="2000" dirty="0" smtClean="0">
                <a:solidFill>
                  <a:schemeClr val="tx1">
                    <a:lumMod val="95000"/>
                    <a:lumOff val="5000"/>
                  </a:schemeClr>
                </a:solidFill>
                <a:latin typeface="Arial" panose="020B0604020202020204" pitchFamily="34" charset="0"/>
                <a:cs typeface="Arial" panose="020B0604020202020204" pitchFamily="34" charset="0"/>
              </a:rPr>
              <a:t>maturity</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Possible Negative </a:t>
            </a:r>
            <a:r>
              <a:rPr lang="en-US" sz="2000" b="1" dirty="0" smtClean="0">
                <a:latin typeface="Arial" panose="020B0604020202020204" pitchFamily="34" charset="0"/>
                <a:cs typeface="Arial" panose="020B0604020202020204" pitchFamily="34" charset="0"/>
              </a:rPr>
              <a:t>Impacts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Limited time for education</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Reduced opportunity for independent decision-making</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Increased stress affecting </a:t>
            </a:r>
            <a:r>
              <a:rPr lang="en-US" sz="2000" dirty="0" smtClean="0">
                <a:solidFill>
                  <a:schemeClr val="tx1">
                    <a:lumMod val="95000"/>
                    <a:lumOff val="5000"/>
                  </a:schemeClr>
                </a:solidFill>
                <a:latin typeface="Arial" panose="020B0604020202020204" pitchFamily="34" charset="0"/>
                <a:cs typeface="Arial" panose="020B0604020202020204" pitchFamily="34" charset="0"/>
              </a:rPr>
              <a:t>concentration</a:t>
            </a:r>
            <a:br>
              <a:rPr lang="en-US" sz="2000" dirty="0" smtClean="0">
                <a:solidFill>
                  <a:schemeClr val="tx1">
                    <a:lumMod val="95000"/>
                    <a:lumOff val="5000"/>
                  </a:schemeClr>
                </a:solidFill>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
            </a:r>
            <a:br>
              <a:rPr lang="en-US" sz="2000" dirty="0">
                <a:solidFill>
                  <a:schemeClr val="tx1">
                    <a:lumMod val="95000"/>
                    <a:lumOff val="5000"/>
                  </a:schemeClr>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lumMod val="95000"/>
                    <a:lumOff val="5000"/>
                  </a:schemeClr>
                </a:solidFill>
                <a:latin typeface="Arial" panose="020B0604020202020204" pitchFamily="34" charset="0"/>
                <a:cs typeface="Arial" panose="020B0604020202020204" pitchFamily="34" charset="0"/>
              </a:rPr>
              <a:t>Jenny’s caring role may help her develop strong </a:t>
            </a:r>
            <a:r>
              <a:rPr lang="en-US" sz="2000" dirty="0" err="1">
                <a:solidFill>
                  <a:schemeClr val="tx1">
                    <a:lumMod val="95000"/>
                    <a:lumOff val="5000"/>
                  </a:schemeClr>
                </a:solidFill>
                <a:latin typeface="Arial" panose="020B0604020202020204" pitchFamily="34" charset="0"/>
                <a:cs typeface="Arial" panose="020B0604020202020204" pitchFamily="34" charset="0"/>
              </a:rPr>
              <a:t>organisational</a:t>
            </a:r>
            <a:r>
              <a:rPr lang="en-US" sz="2000" dirty="0">
                <a:solidFill>
                  <a:schemeClr val="tx1">
                    <a:lumMod val="95000"/>
                    <a:lumOff val="5000"/>
                  </a:schemeClr>
                </a:solidFill>
                <a:latin typeface="Arial" panose="020B0604020202020204" pitchFamily="34" charset="0"/>
                <a:cs typeface="Arial" panose="020B0604020202020204" pitchFamily="34" charset="0"/>
              </a:rPr>
              <a:t> and decision-making skills. However, stress and responsibilities may also limit her ability to focus on education and personal development. Piaget </a:t>
            </a:r>
            <a:r>
              <a:rPr lang="en-US" sz="2000" dirty="0" err="1">
                <a:solidFill>
                  <a:schemeClr val="tx1">
                    <a:lumMod val="95000"/>
                    <a:lumOff val="5000"/>
                  </a:schemeClr>
                </a:solidFill>
                <a:latin typeface="Arial" panose="020B0604020202020204" pitchFamily="34" charset="0"/>
                <a:cs typeface="Arial" panose="020B0604020202020204" pitchFamily="34" charset="0"/>
              </a:rPr>
              <a:t>emphasised</a:t>
            </a:r>
            <a:r>
              <a:rPr lang="en-US" sz="2000" dirty="0">
                <a:solidFill>
                  <a:schemeClr val="tx1">
                    <a:lumMod val="95000"/>
                    <a:lumOff val="5000"/>
                  </a:schemeClr>
                </a:solidFill>
                <a:latin typeface="Arial" panose="020B0604020202020204" pitchFamily="34" charset="0"/>
                <a:cs typeface="Arial" panose="020B0604020202020204" pitchFamily="34" charset="0"/>
              </a:rPr>
              <a:t> that development requires opportunities to explore and learn, which Jenny may not always have.</a:t>
            </a:r>
            <a:br>
              <a:rPr lang="en-US" sz="2000" dirty="0">
                <a:solidFill>
                  <a:schemeClr val="tx1">
                    <a:lumMod val="95000"/>
                    <a:lumOff val="5000"/>
                  </a:schemeClr>
                </a:solidFill>
                <a:latin typeface="Arial" panose="020B0604020202020204" pitchFamily="34" charset="0"/>
                <a:cs typeface="Arial" panose="020B0604020202020204" pitchFamily="34" charset="0"/>
              </a:rPr>
            </a:br>
            <a:endParaRPr lang="fr-FR" sz="20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1533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63611"/>
            <a:ext cx="8596668" cy="6575728"/>
          </a:xfrm>
        </p:spPr>
        <p:txBody>
          <a:bodyPr>
            <a:normAutofit/>
          </a:bodyPr>
          <a:lstStyle/>
          <a:p>
            <a:pPr marL="342900" indent="-342900">
              <a:buFont typeface="Wingdings" panose="05000000000000000000" pitchFamily="2" charset="2"/>
              <a:buChar char="v"/>
            </a:pPr>
            <a:r>
              <a:rPr lang="fr-FR" sz="2000" dirty="0">
                <a:latin typeface="Arial" panose="020B0604020202020204" pitchFamily="34" charset="0"/>
                <a:cs typeface="Arial" panose="020B0604020202020204" pitchFamily="34" charset="0"/>
              </a:rPr>
              <a:t>Impact on </a:t>
            </a:r>
            <a:r>
              <a:rPr lang="fr-FR" sz="2000" dirty="0" err="1">
                <a:latin typeface="Arial" panose="020B0604020202020204" pitchFamily="34" charset="0"/>
                <a:cs typeface="Arial" panose="020B0604020202020204" pitchFamily="34" charset="0"/>
              </a:rPr>
              <a:t>Jenny’s</a:t>
            </a:r>
            <a:r>
              <a:rPr lang="fr-FR" sz="2000" dirty="0">
                <a:latin typeface="Arial" panose="020B0604020202020204" pitchFamily="34" charset="0"/>
                <a:cs typeface="Arial" panose="020B0604020202020204" pitchFamily="34" charset="0"/>
              </a:rPr>
              <a:t> </a:t>
            </a:r>
            <a:r>
              <a:rPr lang="fr-FR" sz="2000" dirty="0" err="1" smtClean="0">
                <a:latin typeface="Arial" panose="020B0604020202020204" pitchFamily="34" charset="0"/>
                <a:cs typeface="Arial" panose="020B0604020202020204" pitchFamily="34" charset="0"/>
              </a:rPr>
              <a:t>Well-being</a:t>
            </a:r>
            <a:r>
              <a:rPr lang="fr-FR" sz="2000" dirty="0" smtClean="0">
                <a:latin typeface="Arial" panose="020B0604020202020204" pitchFamily="34" charset="0"/>
                <a:cs typeface="Arial" panose="020B0604020202020204" pitchFamily="34" charset="0"/>
              </a:rPr>
              <a:t/>
            </a:r>
            <a:br>
              <a:rPr lang="fr-FR" sz="2000" dirty="0" smtClean="0">
                <a:latin typeface="Arial" panose="020B0604020202020204" pitchFamily="34" charset="0"/>
                <a:cs typeface="Arial" panose="020B0604020202020204" pitchFamily="34" charset="0"/>
              </a:rPr>
            </a:br>
            <a:r>
              <a:rPr lang="fr-FR" sz="2000" dirty="0">
                <a:latin typeface="Arial" panose="020B0604020202020204" pitchFamily="34" charset="0"/>
                <a:cs typeface="Arial" panose="020B0604020202020204" pitchFamily="34" charset="0"/>
              </a:rPr>
              <a:t/>
            </a:r>
            <a:br>
              <a:rPr lang="fr-FR"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Educational Impact</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Possible reduced academic performance</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Difficulty balancing school and </a:t>
            </a:r>
            <a:r>
              <a:rPr lang="en-US" sz="2000" dirty="0" smtClean="0">
                <a:solidFill>
                  <a:schemeClr val="tx1"/>
                </a:solidFill>
                <a:latin typeface="Arial" panose="020B0604020202020204" pitchFamily="34" charset="0"/>
                <a:cs typeface="Arial" panose="020B0604020202020204" pitchFamily="34" charset="0"/>
              </a:rPr>
              <a:t>caring</a:t>
            </a:r>
            <a:br>
              <a:rPr lang="en-US" sz="2000" dirty="0" smtClean="0">
                <a:solidFill>
                  <a:schemeClr val="tx1"/>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Social Impact</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Reduced social interaction</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Limited participation in teenage </a:t>
            </a:r>
            <a:r>
              <a:rPr lang="en-US" sz="2000" dirty="0" smtClean="0">
                <a:solidFill>
                  <a:schemeClr val="tx1"/>
                </a:solidFill>
                <a:latin typeface="Arial" panose="020B0604020202020204" pitchFamily="34" charset="0"/>
                <a:cs typeface="Arial" panose="020B0604020202020204" pitchFamily="34" charset="0"/>
              </a:rPr>
              <a:t>activities</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Emotional Impact</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Stress and fatigue</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Pressure to behave like an </a:t>
            </a:r>
            <a:r>
              <a:rPr lang="en-US" sz="2000" dirty="0" smtClean="0">
                <a:solidFill>
                  <a:schemeClr val="tx1"/>
                </a:solidFill>
                <a:latin typeface="Arial" panose="020B0604020202020204" pitchFamily="34" charset="0"/>
                <a:cs typeface="Arial" panose="020B0604020202020204" pitchFamily="34" charset="0"/>
              </a:rPr>
              <a:t>adult</a:t>
            </a:r>
            <a:br>
              <a:rPr lang="en-US" sz="2000" dirty="0" smtClean="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Piaget highlighted that learning develops through experiences. If Jenny misses social or educational opportunities, her development may be affected. Adolescence is important for building independence and identity, which may be limited by her responsibilities</a:t>
            </a:r>
            <a:r>
              <a:rPr lang="en-US" sz="2000" dirty="0">
                <a:solidFill>
                  <a:schemeClr val="tx1"/>
                </a:solidFill>
              </a:rPr>
              <a:t>.</a:t>
            </a:r>
            <a:br>
              <a:rPr lang="en-US" sz="2000" dirty="0">
                <a:solidFill>
                  <a:schemeClr val="tx1"/>
                </a:solidFill>
              </a:rPr>
            </a:br>
            <a:r>
              <a:rPr lang="en-US" sz="2000" dirty="0">
                <a:solidFill>
                  <a:schemeClr val="tx1"/>
                </a:solidFill>
              </a:rPr>
              <a:t/>
            </a:r>
            <a:br>
              <a:rPr lang="en-US" sz="2000" dirty="0">
                <a:solidFill>
                  <a:schemeClr val="tx1"/>
                </a:solidFill>
              </a:rPr>
            </a:br>
            <a:endParaRPr lang="fr-FR" sz="2000" dirty="0">
              <a:solidFill>
                <a:schemeClr val="tx1"/>
              </a:solidFill>
            </a:endParaRPr>
          </a:p>
        </p:txBody>
      </p:sp>
    </p:spTree>
    <p:extLst>
      <p:ext uri="{BB962C8B-B14F-4D97-AF65-F5344CB8AC3E}">
        <p14:creationId xmlns:p14="http://schemas.microsoft.com/office/powerpoint/2010/main" val="33256819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119270"/>
            <a:ext cx="8596668" cy="6738730"/>
          </a:xfrm>
        </p:spPr>
        <p:txBody>
          <a:bodyPr>
            <a:normAutofit/>
          </a:bodyPr>
          <a:lstStyle/>
          <a:p>
            <a:pPr marL="342900" indent="-342900">
              <a:buFont typeface="Wingdings" panose="05000000000000000000" pitchFamily="2" charset="2"/>
              <a:buChar char="v"/>
            </a:pPr>
            <a:r>
              <a:rPr lang="en-US" sz="2000" dirty="0">
                <a:solidFill>
                  <a:schemeClr val="tx1"/>
                </a:solidFill>
                <a:latin typeface="Arial" panose="020B0604020202020204" pitchFamily="34" charset="0"/>
                <a:cs typeface="Arial" panose="020B0604020202020204" pitchFamily="34" charset="0"/>
              </a:rPr>
              <a:t>Cognitive development is influenced by biological changes in the brain during adolescence. However, environmental factors such as education, support services, and family circumstances also play a major role. Piaget </a:t>
            </a:r>
            <a:r>
              <a:rPr lang="en-US" sz="2000" dirty="0" err="1">
                <a:solidFill>
                  <a:schemeClr val="tx1"/>
                </a:solidFill>
                <a:latin typeface="Arial" panose="020B0604020202020204" pitchFamily="34" charset="0"/>
                <a:cs typeface="Arial" panose="020B0604020202020204" pitchFamily="34" charset="0"/>
              </a:rPr>
              <a:t>emphasised</a:t>
            </a:r>
            <a:r>
              <a:rPr lang="en-US" sz="2000" dirty="0">
                <a:solidFill>
                  <a:schemeClr val="tx1"/>
                </a:solidFill>
                <a:latin typeface="Arial" panose="020B0604020202020204" pitchFamily="34" charset="0"/>
                <a:cs typeface="Arial" panose="020B0604020202020204" pitchFamily="34" charset="0"/>
              </a:rPr>
              <a:t> </a:t>
            </a:r>
            <a:r>
              <a:rPr lang="en-US" sz="2000" dirty="0" smtClean="0">
                <a:solidFill>
                  <a:schemeClr val="tx1"/>
                </a:solidFill>
                <a:latin typeface="Arial" panose="020B0604020202020204" pitchFamily="34" charset="0"/>
                <a:cs typeface="Arial" panose="020B0604020202020204" pitchFamily="34" charset="0"/>
              </a:rPr>
              <a:t>that</a:t>
            </a:r>
            <a:br>
              <a:rPr lang="en-US" sz="2000" dirty="0" smtClean="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learning </a:t>
            </a:r>
            <a:r>
              <a:rPr lang="en-US" sz="2000" dirty="0">
                <a:solidFill>
                  <a:schemeClr val="tx1"/>
                </a:solidFill>
                <a:latin typeface="Arial" panose="020B0604020202020204" pitchFamily="34" charset="0"/>
                <a:cs typeface="Arial" panose="020B0604020202020204" pitchFamily="34" charset="0"/>
              </a:rPr>
              <a:t>occurs through interaction with the environment</a:t>
            </a:r>
            <a:r>
              <a:rPr lang="en-US" sz="2000" dirty="0" smtClean="0">
                <a:solidFill>
                  <a:schemeClr val="tx1"/>
                </a:solidFill>
                <a:latin typeface="Arial" panose="020B0604020202020204" pitchFamily="34" charset="0"/>
                <a:cs typeface="Arial" panose="020B0604020202020204" pitchFamily="34" charset="0"/>
              </a:rPr>
              <a:t>.</a:t>
            </a:r>
            <a:br>
              <a:rPr lang="en-US" sz="2000" dirty="0" smtClean="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
            </a:r>
            <a:br>
              <a:rPr lang="en-US" sz="2000" dirty="0" smtClean="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Piaget believed young people need opportunities to learn and explore. Providing educational and social support can help Jenny develop cognitive skills and independence. Reducing caring responsibilities allows Jenny to focus on her personal growth</a:t>
            </a:r>
            <a:r>
              <a:rPr lang="en-US" sz="2000" dirty="0" smtClean="0">
                <a:solidFill>
                  <a:schemeClr val="tx1"/>
                </a:solidFill>
                <a:latin typeface="Arial" panose="020B0604020202020204" pitchFamily="34" charset="0"/>
                <a:cs typeface="Arial" panose="020B0604020202020204" pitchFamily="34" charset="0"/>
              </a:rPr>
              <a:t>.</a:t>
            </a:r>
            <a:br>
              <a:rPr lang="en-US" sz="2000" dirty="0" smtClean="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
            </a:r>
            <a:br>
              <a:rPr lang="en-US" sz="2000" dirty="0" smtClean="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Piaget’s theory helps explain how Jenny’s experiences may influence her thinking and learning. However, it does not fully explain emotional development or individual differences. Therefore, professionals often use it alongside other theories.</a:t>
            </a:r>
            <a:br>
              <a:rPr lang="en-US" sz="2000" dirty="0">
                <a:solidFill>
                  <a:schemeClr val="tx1"/>
                </a:solidFill>
                <a:latin typeface="Arial" panose="020B0604020202020204" pitchFamily="34" charset="0"/>
                <a:cs typeface="Arial" panose="020B0604020202020204" pitchFamily="34" charset="0"/>
              </a:rPr>
            </a:br>
            <a:endParaRPr lang="en-US"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594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71563"/>
            <a:ext cx="8596668" cy="6710900"/>
          </a:xfrm>
        </p:spPr>
        <p:txBody>
          <a:bodyPr>
            <a:normAutofit/>
          </a:bodyPr>
          <a:lstStyle/>
          <a:p>
            <a:r>
              <a:rPr lang="fr-FR" dirty="0" smtClean="0"/>
              <a:t>Conclusion</a:t>
            </a:r>
            <a:br>
              <a:rPr lang="fr-FR" dirty="0" smtClean="0"/>
            </a:br>
            <a:r>
              <a:rPr lang="fr-FR" dirty="0" smtClean="0"/>
              <a:t/>
            </a:r>
            <a:br>
              <a:rPr lang="fr-FR" dirty="0" smtClean="0"/>
            </a:br>
            <a:r>
              <a:rPr lang="en-US" sz="2200" dirty="0">
                <a:solidFill>
                  <a:schemeClr val="tx1"/>
                </a:solidFill>
                <a:latin typeface="Arial" panose="020B0604020202020204" pitchFamily="34" charset="0"/>
                <a:cs typeface="Arial" panose="020B0604020202020204" pitchFamily="34" charset="0"/>
              </a:rPr>
              <a:t>In conclusion, Piaget’s theory shows that adolescence is a crucial time for cognitive development. Jenny’s caring role may both support and challenge her development. Providing appropriate support can help Jenny achieve positive outcomes and maintain her well-being.</a:t>
            </a:r>
            <a:br>
              <a:rPr lang="en-US" sz="2200" dirty="0">
                <a:solidFill>
                  <a:schemeClr val="tx1"/>
                </a:solidFill>
                <a:latin typeface="Arial" panose="020B0604020202020204" pitchFamily="34" charset="0"/>
                <a:cs typeface="Arial" panose="020B0604020202020204" pitchFamily="34" charset="0"/>
              </a:rPr>
            </a:br>
            <a:r>
              <a:rPr lang="fr-FR" dirty="0" smtClean="0">
                <a:latin typeface="Arial" panose="020B0604020202020204" pitchFamily="34" charset="0"/>
                <a:cs typeface="Arial" panose="020B0604020202020204" pitchFamily="34" charset="0"/>
              </a:rPr>
              <a:t/>
            </a:r>
            <a:br>
              <a:rPr lang="fr-FR" dirty="0" smtClean="0">
                <a:latin typeface="Arial" panose="020B0604020202020204" pitchFamily="34" charset="0"/>
                <a:cs typeface="Arial" panose="020B0604020202020204" pitchFamily="34" charset="0"/>
              </a:rPr>
            </a:br>
            <a:r>
              <a:rPr lang="fr-FR" sz="2000" dirty="0" smtClean="0">
                <a:solidFill>
                  <a:schemeClr val="tx1"/>
                </a:solidFill>
                <a:latin typeface="Arial" panose="020B0604020202020204" pitchFamily="34" charset="0"/>
                <a:cs typeface="Arial" panose="020B0604020202020204" pitchFamily="34" charset="0"/>
              </a:rPr>
              <a:t>J</a:t>
            </a:r>
            <a:r>
              <a:rPr lang="en-US" sz="2000" dirty="0" err="1" smtClean="0">
                <a:solidFill>
                  <a:schemeClr val="tx1"/>
                </a:solidFill>
                <a:latin typeface="Arial" panose="020B0604020202020204" pitchFamily="34" charset="0"/>
                <a:cs typeface="Arial" panose="020B0604020202020204" pitchFamily="34" charset="0"/>
              </a:rPr>
              <a:t>enny</a:t>
            </a:r>
            <a:r>
              <a:rPr lang="en-US" sz="2000" dirty="0" smtClean="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is in Piaget’s formal operational stage</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Caring responsibilities influence cognitive development</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Jenny has developed strengths but faces risks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Both biological and environmental factors shape development</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Providing support improves education, wellbeing, and future </a:t>
            </a:r>
            <a:r>
              <a:rPr lang="en-US" sz="2000" dirty="0" smtClean="0">
                <a:solidFill>
                  <a:schemeClr val="tx1"/>
                </a:solidFill>
                <a:latin typeface="Arial" panose="020B0604020202020204" pitchFamily="34" charset="0"/>
                <a:cs typeface="Arial" panose="020B0604020202020204" pitchFamily="34" charset="0"/>
              </a:rPr>
              <a:t>opportunities</a:t>
            </a:r>
            <a:br>
              <a:rPr lang="en-US" sz="2000" dirty="0" smtClean="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
            </a:r>
            <a:br>
              <a:rPr lang="en-US" sz="2000" dirty="0">
                <a:solidFill>
                  <a:schemeClr val="tx1"/>
                </a:solidFill>
                <a:latin typeface="Arial" panose="020B0604020202020204" pitchFamily="34" charset="0"/>
                <a:cs typeface="Arial" panose="020B0604020202020204" pitchFamily="34" charset="0"/>
              </a:rPr>
            </a:br>
            <a:endParaRPr lang="fr-FR"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13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119270"/>
            <a:ext cx="8596668" cy="6738730"/>
          </a:xfrm>
        </p:spPr>
        <p:txBody>
          <a:bodyPr>
            <a:normAutofit/>
          </a:bodyPr>
          <a:lstStyle/>
          <a:p>
            <a:r>
              <a:rPr lang="fr-FR" dirty="0" err="1" smtClean="0"/>
              <a:t>References</a:t>
            </a:r>
            <a:r>
              <a:rPr lang="fr-FR" dirty="0" smtClean="0"/>
              <a:t/>
            </a:r>
            <a:br>
              <a:rPr lang="fr-FR" dirty="0" smtClean="0"/>
            </a:br>
            <a:r>
              <a:rPr lang="fr-FR" dirty="0" smtClean="0"/>
              <a:t/>
            </a:r>
            <a:br>
              <a:rPr lang="fr-FR" dirty="0" smtClean="0"/>
            </a:br>
            <a:r>
              <a:rPr lang="en-US" sz="2000" dirty="0">
                <a:solidFill>
                  <a:schemeClr val="tx1"/>
                </a:solidFill>
                <a:latin typeface="Arial" panose="020B0604020202020204" pitchFamily="34" charset="0"/>
                <a:cs typeface="Arial" panose="020B0604020202020204" pitchFamily="34" charset="0"/>
              </a:rPr>
              <a:t>Piaget, J. (1936) </a:t>
            </a:r>
            <a:r>
              <a:rPr lang="en-US" sz="2000" i="1" dirty="0">
                <a:solidFill>
                  <a:schemeClr val="tx1"/>
                </a:solidFill>
                <a:latin typeface="Arial" panose="020B0604020202020204" pitchFamily="34" charset="0"/>
                <a:cs typeface="Arial" panose="020B0604020202020204" pitchFamily="34" charset="0"/>
              </a:rPr>
              <a:t>The Origins of Intelligence in Children</a:t>
            </a:r>
            <a:r>
              <a:rPr lang="en-US" sz="2000" dirty="0">
                <a:solidFill>
                  <a:schemeClr val="tx1"/>
                </a:solidFill>
                <a:latin typeface="Arial" panose="020B0604020202020204" pitchFamily="34" charset="0"/>
                <a:cs typeface="Arial" panose="020B0604020202020204" pitchFamily="34" charset="0"/>
              </a:rPr>
              <a:t>. New York: International Universities Press.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McLeod, S. (2023) Piaget’s Cognitive Development Theory. Simply Psychology.</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Schaffer, H. (2006) </a:t>
            </a:r>
            <a:r>
              <a:rPr lang="en-US" sz="2000" i="1" dirty="0">
                <a:solidFill>
                  <a:schemeClr val="tx1"/>
                </a:solidFill>
                <a:latin typeface="Arial" panose="020B0604020202020204" pitchFamily="34" charset="0"/>
                <a:cs typeface="Arial" panose="020B0604020202020204" pitchFamily="34" charset="0"/>
              </a:rPr>
              <a:t>Key Concepts in Developmental Psychology</a:t>
            </a:r>
            <a:r>
              <a:rPr lang="en-US" sz="2000" dirty="0">
                <a:solidFill>
                  <a:schemeClr val="tx1"/>
                </a:solidFill>
                <a:latin typeface="Arial" panose="020B0604020202020204" pitchFamily="34" charset="0"/>
                <a:cs typeface="Arial" panose="020B0604020202020204" pitchFamily="34" charset="0"/>
              </a:rPr>
              <a:t>. London: Sage.</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Department for Education (2023) Young </a:t>
            </a:r>
            <a:r>
              <a:rPr lang="en-US" sz="2000" dirty="0" err="1">
                <a:solidFill>
                  <a:schemeClr val="tx1"/>
                </a:solidFill>
                <a:latin typeface="Arial" panose="020B0604020202020204" pitchFamily="34" charset="0"/>
                <a:cs typeface="Arial" panose="020B0604020202020204" pitchFamily="34" charset="0"/>
              </a:rPr>
              <a:t>carers</a:t>
            </a:r>
            <a:r>
              <a:rPr lang="en-US" sz="2000" dirty="0">
                <a:solidFill>
                  <a:schemeClr val="tx1"/>
                </a:solidFill>
                <a:latin typeface="Arial" panose="020B0604020202020204" pitchFamily="34" charset="0"/>
                <a:cs typeface="Arial" panose="020B0604020202020204" pitchFamily="34" charset="0"/>
              </a:rPr>
              <a:t> statistics.</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NHS (2022) Support for young </a:t>
            </a:r>
            <a:r>
              <a:rPr lang="en-US" sz="2000" dirty="0" err="1">
                <a:solidFill>
                  <a:schemeClr val="tx1"/>
                </a:solidFill>
                <a:latin typeface="Arial" panose="020B0604020202020204" pitchFamily="34" charset="0"/>
                <a:cs typeface="Arial" panose="020B0604020202020204" pitchFamily="34" charset="0"/>
              </a:rPr>
              <a:t>carers</a:t>
            </a:r>
            <a:r>
              <a:rPr lang="en-US" sz="2000" dirty="0">
                <a:solidFill>
                  <a:schemeClr val="tx1"/>
                </a:solidFill>
                <a:latin typeface="Arial" panose="020B0604020202020204" pitchFamily="34" charset="0"/>
                <a:cs typeface="Arial" panose="020B0604020202020204" pitchFamily="34" charset="0"/>
              </a:rPr>
              <a:t>.</a:t>
            </a:r>
            <a:br>
              <a:rPr lang="en-US" sz="2000" dirty="0">
                <a:solidFill>
                  <a:schemeClr val="tx1"/>
                </a:solidFill>
                <a:latin typeface="Arial" panose="020B0604020202020204" pitchFamily="34" charset="0"/>
                <a:cs typeface="Arial" panose="020B0604020202020204" pitchFamily="34" charset="0"/>
              </a:rPr>
            </a:br>
            <a:r>
              <a:rPr lang="en-US" sz="2000" dirty="0" err="1">
                <a:solidFill>
                  <a:schemeClr val="tx1"/>
                </a:solidFill>
                <a:latin typeface="Arial" panose="020B0604020202020204" pitchFamily="34" charset="0"/>
                <a:cs typeface="Arial" panose="020B0604020202020204" pitchFamily="34" charset="0"/>
              </a:rPr>
              <a:t>Berk</a:t>
            </a:r>
            <a:r>
              <a:rPr lang="en-US" sz="2000" dirty="0">
                <a:solidFill>
                  <a:schemeClr val="tx1"/>
                </a:solidFill>
                <a:latin typeface="Arial" panose="020B0604020202020204" pitchFamily="34" charset="0"/>
                <a:cs typeface="Arial" panose="020B0604020202020204" pitchFamily="34" charset="0"/>
              </a:rPr>
              <a:t>, L. (2018) </a:t>
            </a:r>
            <a:r>
              <a:rPr lang="en-US" sz="2000" i="1" dirty="0">
                <a:solidFill>
                  <a:schemeClr val="tx1"/>
                </a:solidFill>
                <a:latin typeface="Arial" panose="020B0604020202020204" pitchFamily="34" charset="0"/>
                <a:cs typeface="Arial" panose="020B0604020202020204" pitchFamily="34" charset="0"/>
              </a:rPr>
              <a:t>Development Through the Lifespan</a:t>
            </a:r>
            <a:r>
              <a:rPr lang="en-US" sz="2000" dirty="0">
                <a:solidFill>
                  <a:schemeClr val="tx1"/>
                </a:solidFill>
                <a:latin typeface="Arial" panose="020B0604020202020204" pitchFamily="34" charset="0"/>
                <a:cs typeface="Arial" panose="020B0604020202020204" pitchFamily="34" charset="0"/>
              </a:rPr>
              <a:t>. Pearson.</a:t>
            </a:r>
            <a:br>
              <a:rPr lang="en-US" sz="2000" dirty="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 </a:t>
            </a:r>
            <a:endParaRPr lang="fr-FR"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568101"/>
      </p:ext>
    </p:extLst>
  </p:cSld>
  <p:clrMapOvr>
    <a:masterClrMapping/>
  </p:clrMapOvr>
</p:sld>
</file>

<file path=ppt/theme/theme1.xml><?xml version="1.0" encoding="utf-8"?>
<a:theme xmlns:a="http://schemas.openxmlformats.org/drawingml/2006/main" name="Facette">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280</TotalTime>
  <Words>162</Words>
  <Application>Microsoft Office PowerPoint</Application>
  <PresentationFormat>Grand écran</PresentationFormat>
  <Paragraphs>20</Paragraphs>
  <Slides>11</Slides>
  <Notes>0</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11</vt:i4>
      </vt:variant>
    </vt:vector>
  </HeadingPairs>
  <TitlesOfParts>
    <vt:vector size="17" baseType="lpstr">
      <vt:lpstr>-apple-system</vt:lpstr>
      <vt:lpstr>Arial</vt:lpstr>
      <vt:lpstr>Trebuchet MS</vt:lpstr>
      <vt:lpstr>Wingdings</vt:lpstr>
      <vt:lpstr>Wingdings 3</vt:lpstr>
      <vt:lpstr>Facette</vt:lpstr>
      <vt:lpstr>Supporting Jenny’s Development and Well-being Applying Piaget’s Cognitive Development Theory </vt:lpstr>
      <vt:lpstr>Présentation PowerPoint</vt:lpstr>
      <vt:lpstr>Jenny’s Situation 16-year-old young carer Caring for her mother for 5 years Father died and previously provided care  Mother’s Needs Mobility difficulties Memory problems Low mood  Jenny’s Responsibilities Cooking and cleaning Shopping Managing paperwork   Jenny became a young carer after her father passed away. She now provides practical and emotional support to her mother. Taking on these responsibilities at a young age may affect her cognitive, emotional, and social development, which is why developmental theories like Piaget’s are useful in understanding her situation.</vt:lpstr>
      <vt:lpstr>Jean Piaget (1936) Focused on how children think and learn Suggested development occurs through stages Children actively build knowledge through experience Development occurs through interaction with environment   Piaget believed children are active learners who build understanding through experiences. He suggested that cognitive development occurs in stages, with each stage representing different ways of thinking and understanding the world. This theory helps professionals understand how young people process information and make decisions.</vt:lpstr>
      <vt:lpstr>Piaget’s Four Stages of Cognitive Development  Sensorimotor Stage (0–2 years) Learning through senses and movement  Pre-operational Stage (2–7 years) Development of language and imagination  Concrete Operational Stage (7–11 years) Logical thinking about concrete situations  Formal Operational Stage (11+ years) Abstract thinking and problem-solving  Piaget suggested that children move through four stages of development. Jenny is currently in the formal operational stage, which is important because it involves advanced thinking skills, emotional reasoning, and identity development.</vt:lpstr>
      <vt:lpstr>Formal Operational Stage (Jenny’s Stage) Characteristics: Abstract thinking Problem-solving skills Ability to plan and think about the future Moral and ethical reasoning Identity development  During adolescence, young people begin to think abstractly and consider future possibilities. They also develop personal identity and independence. Jenny’s caregiving role may influence how she develops these important cognitive skills.</vt:lpstr>
      <vt:lpstr>Application of Piaget’s Theory to Jenny’s Experiences  Positive Cognitive Development Advanced problem-solving skills Strong organisational abilities Increased responsibility and maturity  Possible Negative Impacts Limited time for education Reduced opportunity for independent decision-making Increased stress affecting concentration   Jenny’s caring role may help her develop strong organisational and decision-making skills. However, stress and responsibilities may also limit her ability to focus on education and personal development. Piaget emphasised that development requires opportunities to explore and learn, which Jenny may not always have. </vt:lpstr>
      <vt:lpstr>Impact on Jenny’s Well-being  Educational Impact Possible reduced academic performance Difficulty balancing school and caring  Social Impact Reduced social interaction Limited participation in teenage activities Emotional Impact Stress and fatigue Pressure to behave like an adult  Piaget highlighted that learning develops through experiences. If Jenny misses social or educational opportunities, her development may be affected. Adolescence is important for building independence and identity, which may be limited by her responsibilities.  </vt:lpstr>
      <vt:lpstr>Cognitive development is influenced by biological changes in the brain during adolescence. However, environmental factors such as education, support services, and family circumstances also play a major role. Piaget emphasised that learning occurs through interaction with the environment.  Piaget believed young people need opportunities to learn and explore. Providing educational and social support can help Jenny develop cognitive skills and independence. Reducing caring responsibilities allows Jenny to focus on her personal growth.  Piaget’s theory helps explain how Jenny’s experiences may influence her thinking and learning. However, it does not fully explain emotional development or individual differences. Therefore, professionals often use it alongside other theories. </vt:lpstr>
      <vt:lpstr>Conclusion  In conclusion, Piaget’s theory shows that adolescence is a crucial time for cognitive development. Jenny’s caring role may both support and challenge her development. Providing appropriate support can help Jenny achieve positive outcomes and maintain her well-being.  Jenny is in Piaget’s formal operational stage Caring responsibilities influence cognitive development Jenny has developed strengths but faces risks Both biological and environmental factors shape development Providing support improves education, wellbeing, and future opportunities  </vt:lpstr>
      <vt:lpstr>References  Piaget, J. (1936) The Origins of Intelligence in Children. New York: International Universities Press. McLeod, S. (2023) Piaget’s Cognitive Development Theory. Simply Psychology. Schaffer, H. (2006) Key Concepts in Developmental Psychology. London: Sage. Department for Education (2023) Young carers statistics. NHS (2022) Support for young carers. Berk, L. (2018) Development Through the Lifespan. Pearson.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Jenny’s Development and Well-being Applying Piaget’s Cognitive Development Theory</dc:title>
  <dc:creator>Utilisateur Windows</dc:creator>
  <cp:lastModifiedBy>Utilisateur Windows</cp:lastModifiedBy>
  <cp:revision>15</cp:revision>
  <dcterms:created xsi:type="dcterms:W3CDTF">2026-02-03T19:39:14Z</dcterms:created>
  <dcterms:modified xsi:type="dcterms:W3CDTF">2026-02-15T17:24:03Z</dcterms:modified>
</cp:coreProperties>
</file>