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72"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8288000" cy="10287000"/>
  <p:notesSz cx="6858000" cy="9144000"/>
  <p:embeddedFontLst>
    <p:embeddedFont>
      <p:font typeface="Calibri" panose="020F0502020204030204" pitchFamily="34" charset="0"/>
      <p:regular r:id="rId18"/>
      <p:bold r:id="rId19"/>
      <p:italic r:id="rId20"/>
      <p:boldItalic r:id="rId21"/>
    </p:embeddedFont>
    <p:embeddedFont>
      <p:font typeface="League Spartan" panose="020B0604020202020204" charset="0"/>
      <p:regular r:id="rId22"/>
    </p:embeddedFont>
    <p:embeddedFont>
      <p:font typeface="Poppins" panose="00000500000000000000" pitchFamily="2" charset="0"/>
      <p:regular r:id="rId23"/>
      <p:bold r:id="rId24"/>
    </p:embeddedFont>
    <p:embeddedFont>
      <p:font typeface="Poppins Bold" panose="00000800000000000000" charset="0"/>
      <p:regular r:id="rId25"/>
    </p:embeddedFont>
    <p:embeddedFont>
      <p:font typeface="Poppins Semi-Bold" panose="020B0604020202020204" charset="0"/>
      <p:regular r:id="rId26"/>
    </p:embeddedFont>
    <p:embeddedFont>
      <p:font typeface="Roboto Bold" panose="020B0604020202020204" charset="0"/>
      <p:regular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56" autoAdjust="0"/>
    <p:restoredTop sz="94622" autoAdjust="0"/>
  </p:normalViewPr>
  <p:slideViewPr>
    <p:cSldViewPr>
      <p:cViewPr varScale="1">
        <p:scale>
          <a:sx n="40" d="100"/>
          <a:sy n="40" d="100"/>
        </p:scale>
        <p:origin x="844" y="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4" name="Group 4"/>
          <p:cNvGrpSpPr/>
          <p:nvPr/>
        </p:nvGrpSpPr>
        <p:grpSpPr>
          <a:xfrm>
            <a:off x="-1130300" y="4057750"/>
            <a:ext cx="3086100" cy="2171499"/>
            <a:chOff x="0" y="0"/>
            <a:chExt cx="812800" cy="571917"/>
          </a:xfrm>
        </p:grpSpPr>
        <p:sp>
          <p:nvSpPr>
            <p:cNvPr id="5" name="Freeform 5"/>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sp>
        <p:sp>
          <p:nvSpPr>
            <p:cNvPr id="6" name="TextBox 6"/>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3058201" y="695245"/>
            <a:ext cx="12171598" cy="852798"/>
          </a:xfrm>
          <a:prstGeom prst="rect">
            <a:avLst/>
          </a:prstGeom>
        </p:spPr>
        <p:txBody>
          <a:bodyPr lIns="0" tIns="0" rIns="0" bIns="0" rtlCol="0" anchor="t">
            <a:spAutoFit/>
          </a:bodyPr>
          <a:lstStyle/>
          <a:p>
            <a:pPr algn="ctr">
              <a:lnSpc>
                <a:spcPts val="7424"/>
              </a:lnSpc>
            </a:pPr>
            <a:endParaRPr lang="en-US" sz="4400" b="1" dirty="0">
              <a:solidFill>
                <a:srgbClr val="303642"/>
              </a:solidFill>
              <a:latin typeface="Roboto Bold"/>
              <a:ea typeface="Roboto Bold"/>
              <a:cs typeface="Roboto Bold"/>
              <a:sym typeface="Roboto Bold"/>
            </a:endParaRPr>
          </a:p>
        </p:txBody>
      </p:sp>
      <p:grpSp>
        <p:nvGrpSpPr>
          <p:cNvPr id="9" name="Group 9"/>
          <p:cNvGrpSpPr/>
          <p:nvPr/>
        </p:nvGrpSpPr>
        <p:grpSpPr>
          <a:xfrm>
            <a:off x="16467343" y="4057750"/>
            <a:ext cx="3086100" cy="2171499"/>
            <a:chOff x="0" y="0"/>
            <a:chExt cx="812800" cy="571917"/>
          </a:xfrm>
        </p:grpSpPr>
        <p:sp>
          <p:nvSpPr>
            <p:cNvPr id="10" name="Freeform 10"/>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sp>
        <p:sp>
          <p:nvSpPr>
            <p:cNvPr id="11" name="TextBox 11"/>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
        <p:nvSpPr>
          <p:cNvPr id="13" name="TextBox 12">
            <a:extLst>
              <a:ext uri="{FF2B5EF4-FFF2-40B4-BE49-F238E27FC236}">
                <a16:creationId xmlns:a16="http://schemas.microsoft.com/office/drawing/2014/main" id="{D3A90CAD-5FF3-41ED-B90B-A8C1BC2C257F}"/>
              </a:ext>
            </a:extLst>
          </p:cNvPr>
          <p:cNvSpPr txBox="1"/>
          <p:nvPr/>
        </p:nvSpPr>
        <p:spPr>
          <a:xfrm>
            <a:off x="4800600" y="3457585"/>
            <a:ext cx="8382000" cy="2800767"/>
          </a:xfrm>
          <a:prstGeom prst="rect">
            <a:avLst/>
          </a:prstGeom>
          <a:noFill/>
        </p:spPr>
        <p:txBody>
          <a:bodyPr wrap="square" rtlCol="0">
            <a:spAutoFit/>
          </a:bodyPr>
          <a:lstStyle/>
          <a:p>
            <a:pPr algn="ctr"/>
            <a:r>
              <a:rPr lang="en-US" sz="4400" dirty="0">
                <a:latin typeface="Times New Roman" panose="02020603050405020304" pitchFamily="18" charset="0"/>
                <a:cs typeface="Times New Roman" panose="02020603050405020304" pitchFamily="18" charset="0"/>
              </a:rPr>
              <a:t>Name: Rizwana Begum </a:t>
            </a:r>
          </a:p>
          <a:p>
            <a:pPr algn="ctr"/>
            <a:r>
              <a:rPr lang="en-US" sz="4400" dirty="0">
                <a:latin typeface="Times New Roman" panose="02020603050405020304" pitchFamily="18" charset="0"/>
                <a:cs typeface="Times New Roman" panose="02020603050405020304" pitchFamily="18" charset="0"/>
              </a:rPr>
              <a:t>Student Number: 2212659 </a:t>
            </a:r>
          </a:p>
          <a:p>
            <a:pPr algn="ctr"/>
            <a:r>
              <a:rPr lang="en-US" sz="4400" dirty="0">
                <a:latin typeface="Times New Roman" panose="02020603050405020304" pitchFamily="18" charset="0"/>
                <a:cs typeface="Times New Roman" panose="02020603050405020304" pitchFamily="18" charset="0"/>
              </a:rPr>
              <a:t>Lecturer’s Name: </a:t>
            </a:r>
            <a:r>
              <a:rPr lang="en-US" sz="4400" dirty="0" err="1">
                <a:latin typeface="Times New Roman" panose="02020603050405020304" pitchFamily="18" charset="0"/>
                <a:cs typeface="Times New Roman" panose="02020603050405020304" pitchFamily="18" charset="0"/>
              </a:rPr>
              <a:t>Parese</a:t>
            </a:r>
            <a:r>
              <a:rPr lang="en-US" sz="4400" dirty="0">
                <a:latin typeface="Times New Roman" panose="02020603050405020304" pitchFamily="18" charset="0"/>
                <a:cs typeface="Times New Roman" panose="02020603050405020304" pitchFamily="18" charset="0"/>
              </a:rPr>
              <a:t> Ahmed </a:t>
            </a:r>
          </a:p>
          <a:p>
            <a:pPr algn="ctr"/>
            <a:r>
              <a:rPr lang="en-US" sz="4400" dirty="0">
                <a:latin typeface="Times New Roman" panose="02020603050405020304" pitchFamily="18" charset="0"/>
                <a:cs typeface="Times New Roman" panose="02020603050405020304" pitchFamily="18" charset="0"/>
              </a:rPr>
              <a:t>Module Code &amp; Title: BMHP6030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143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sp>
        <p:nvSpPr>
          <p:cNvPr id="3" name="TextBox 3"/>
          <p:cNvSpPr txBox="1"/>
          <p:nvPr/>
        </p:nvSpPr>
        <p:spPr>
          <a:xfrm>
            <a:off x="3962400" y="5676900"/>
            <a:ext cx="9846085" cy="1482317"/>
          </a:xfrm>
          <a:prstGeom prst="rect">
            <a:avLst/>
          </a:prstGeom>
        </p:spPr>
        <p:txBody>
          <a:bodyPr lIns="0" tIns="0" rIns="0" bIns="0" rtlCol="0" anchor="t">
            <a:spAutoFit/>
          </a:bodyPr>
          <a:lstStyle/>
          <a:p>
            <a:pPr algn="ctr">
              <a:lnSpc>
                <a:spcPts val="5972"/>
              </a:lnSpc>
            </a:pPr>
            <a:r>
              <a:rPr lang="en-US" sz="4266" b="1" dirty="0">
                <a:solidFill>
                  <a:srgbClr val="004AAD"/>
                </a:solidFill>
                <a:latin typeface="League Spartan"/>
                <a:ea typeface="League Spartan"/>
                <a:cs typeface="League Spartan"/>
                <a:sym typeface="League Spartan"/>
              </a:rPr>
              <a:t>A CRITICAL EXAMINATION OF POLICY AND PRACTICE</a:t>
            </a:r>
          </a:p>
        </p:txBody>
      </p:sp>
      <p:grpSp>
        <p:nvGrpSpPr>
          <p:cNvPr id="4" name="Group 4"/>
          <p:cNvGrpSpPr/>
          <p:nvPr/>
        </p:nvGrpSpPr>
        <p:grpSpPr>
          <a:xfrm>
            <a:off x="-1130300" y="4057750"/>
            <a:ext cx="3086100" cy="2171499"/>
            <a:chOff x="0" y="0"/>
            <a:chExt cx="812800" cy="571917"/>
          </a:xfrm>
        </p:grpSpPr>
        <p:sp>
          <p:nvSpPr>
            <p:cNvPr id="5" name="Freeform 5"/>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sp>
        <p:sp>
          <p:nvSpPr>
            <p:cNvPr id="6" name="TextBox 6"/>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2799643" y="1829268"/>
            <a:ext cx="12171598" cy="2750753"/>
          </a:xfrm>
          <a:prstGeom prst="rect">
            <a:avLst/>
          </a:prstGeom>
        </p:spPr>
        <p:txBody>
          <a:bodyPr lIns="0" tIns="0" rIns="0" bIns="0" rtlCol="0" anchor="t">
            <a:spAutoFit/>
          </a:bodyPr>
          <a:lstStyle/>
          <a:p>
            <a:pPr algn="ctr">
              <a:lnSpc>
                <a:spcPts val="7424"/>
              </a:lnSpc>
            </a:pPr>
            <a:r>
              <a:rPr lang="en-US" sz="4400" b="1" dirty="0">
                <a:solidFill>
                  <a:srgbClr val="303642"/>
                </a:solidFill>
                <a:latin typeface="Roboto Bold"/>
                <a:ea typeface="Roboto Bold"/>
                <a:cs typeface="Roboto Bold"/>
                <a:sym typeface="Roboto Bold"/>
              </a:rPr>
              <a:t>THE INTEGRATION OF HEALTH, WELLBEING, AND SUSTAINABLE DEVELOPMENT IN HEALTH AND SOCIAL CARE</a:t>
            </a:r>
          </a:p>
        </p:txBody>
      </p:sp>
      <p:grpSp>
        <p:nvGrpSpPr>
          <p:cNvPr id="9" name="Group 9"/>
          <p:cNvGrpSpPr/>
          <p:nvPr/>
        </p:nvGrpSpPr>
        <p:grpSpPr>
          <a:xfrm>
            <a:off x="16467343" y="4057750"/>
            <a:ext cx="3086100" cy="2171499"/>
            <a:chOff x="0" y="0"/>
            <a:chExt cx="812800" cy="571917"/>
          </a:xfrm>
        </p:grpSpPr>
        <p:sp>
          <p:nvSpPr>
            <p:cNvPr id="10" name="Freeform 10"/>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sp>
        <p:sp>
          <p:nvSpPr>
            <p:cNvPr id="11" name="TextBox 11"/>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Tree>
    <p:extLst>
      <p:ext uri="{BB962C8B-B14F-4D97-AF65-F5344CB8AC3E}">
        <p14:creationId xmlns:p14="http://schemas.microsoft.com/office/powerpoint/2010/main" val="2315764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0" y="0"/>
            <a:ext cx="11813113" cy="10287000"/>
            <a:chOff x="0" y="0"/>
            <a:chExt cx="3111272" cy="2709333"/>
          </a:xfrm>
        </p:grpSpPr>
        <p:sp>
          <p:nvSpPr>
            <p:cNvPr id="4" name="Freeform 4"/>
            <p:cNvSpPr/>
            <p:nvPr/>
          </p:nvSpPr>
          <p:spPr>
            <a:xfrm>
              <a:off x="0" y="0"/>
              <a:ext cx="3111272" cy="2709333"/>
            </a:xfrm>
            <a:custGeom>
              <a:avLst/>
              <a:gdLst/>
              <a:ahLst/>
              <a:cxnLst/>
              <a:rect l="l" t="t" r="r" b="b"/>
              <a:pathLst>
                <a:path w="3111272" h="2709333">
                  <a:moveTo>
                    <a:pt x="0" y="0"/>
                  </a:moveTo>
                  <a:lnTo>
                    <a:pt x="3111272" y="0"/>
                  </a:lnTo>
                  <a:lnTo>
                    <a:pt x="3111272" y="2709333"/>
                  </a:lnTo>
                  <a:lnTo>
                    <a:pt x="0" y="2709333"/>
                  </a:lnTo>
                  <a:close/>
                </a:path>
              </a:pathLst>
            </a:custGeom>
            <a:solidFill>
              <a:srgbClr val="004AAD"/>
            </a:solidFill>
          </p:spPr>
        </p:sp>
        <p:sp>
          <p:nvSpPr>
            <p:cNvPr id="5" name="TextBox 5"/>
            <p:cNvSpPr txBox="1"/>
            <p:nvPr/>
          </p:nvSpPr>
          <p:spPr>
            <a:xfrm>
              <a:off x="0" y="-47625"/>
              <a:ext cx="3111272" cy="2756958"/>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2396444" y="3108324"/>
            <a:ext cx="4491778" cy="3093712"/>
          </a:xfrm>
          <a:custGeom>
            <a:avLst/>
            <a:gdLst/>
            <a:ahLst/>
            <a:cxnLst/>
            <a:rect l="l" t="t" r="r" b="b"/>
            <a:pathLst>
              <a:path w="4491778" h="3093712">
                <a:moveTo>
                  <a:pt x="0" y="0"/>
                </a:moveTo>
                <a:lnTo>
                  <a:pt x="4491778" y="0"/>
                </a:lnTo>
                <a:lnTo>
                  <a:pt x="4491778" y="3093712"/>
                </a:lnTo>
                <a:lnTo>
                  <a:pt x="0" y="3093712"/>
                </a:lnTo>
                <a:lnTo>
                  <a:pt x="0" y="0"/>
                </a:lnTo>
                <a:close/>
              </a:path>
            </a:pathLst>
          </a:custGeom>
          <a:blipFill>
            <a:blip r:embed="rId3"/>
            <a:stretch>
              <a:fillRect/>
            </a:stretch>
          </a:blipFill>
        </p:spPr>
      </p:sp>
      <p:sp>
        <p:nvSpPr>
          <p:cNvPr id="7" name="TextBox 7"/>
          <p:cNvSpPr txBox="1"/>
          <p:nvPr/>
        </p:nvSpPr>
        <p:spPr>
          <a:xfrm>
            <a:off x="709411" y="193147"/>
            <a:ext cx="9941385" cy="1374560"/>
          </a:xfrm>
          <a:prstGeom prst="rect">
            <a:avLst/>
          </a:prstGeom>
        </p:spPr>
        <p:txBody>
          <a:bodyPr lIns="0" tIns="0" rIns="0" bIns="0" rtlCol="0" anchor="t">
            <a:spAutoFit/>
          </a:bodyPr>
          <a:lstStyle/>
          <a:p>
            <a:pPr algn="l">
              <a:lnSpc>
                <a:spcPts val="5611"/>
              </a:lnSpc>
            </a:pPr>
            <a:r>
              <a:rPr lang="en-US" sz="4008" b="1">
                <a:solidFill>
                  <a:srgbClr val="FFFFFF"/>
                </a:solidFill>
                <a:latin typeface="League Spartan"/>
                <a:ea typeface="League Spartan"/>
                <a:cs typeface="League Spartan"/>
                <a:sym typeface="League Spartan"/>
              </a:rPr>
              <a:t>DEFINITION AND DISCUSSION OF KEY CONCEPTS</a:t>
            </a:r>
          </a:p>
        </p:txBody>
      </p:sp>
      <p:sp>
        <p:nvSpPr>
          <p:cNvPr id="8" name="TextBox 8"/>
          <p:cNvSpPr txBox="1"/>
          <p:nvPr/>
        </p:nvSpPr>
        <p:spPr>
          <a:xfrm>
            <a:off x="860815" y="2282104"/>
            <a:ext cx="9638578" cy="6258535"/>
          </a:xfrm>
          <a:prstGeom prst="rect">
            <a:avLst/>
          </a:prstGeom>
        </p:spPr>
        <p:txBody>
          <a:bodyPr lIns="0" tIns="0" rIns="0" bIns="0" rtlCol="0" anchor="t">
            <a:spAutoFit/>
          </a:bodyPr>
          <a:lstStyle/>
          <a:p>
            <a:pPr algn="l">
              <a:lnSpc>
                <a:spcPts val="3116"/>
              </a:lnSpc>
            </a:pPr>
            <a:r>
              <a:rPr lang="en-US" sz="2225">
                <a:solidFill>
                  <a:srgbClr val="FFFFFF"/>
                </a:solidFill>
                <a:latin typeface="Poppins"/>
                <a:ea typeface="Poppins"/>
                <a:cs typeface="Poppins"/>
                <a:sym typeface="Poppins"/>
              </a:rPr>
              <a:t>Health:</a:t>
            </a:r>
          </a:p>
          <a:p>
            <a:pPr marL="480587" lvl="1" indent="-240293" algn="l">
              <a:lnSpc>
                <a:spcPts val="3116"/>
              </a:lnSpc>
              <a:buFont typeface="Arial"/>
              <a:buChar char="•"/>
            </a:pPr>
            <a:r>
              <a:rPr lang="en-US" sz="2225">
                <a:solidFill>
                  <a:srgbClr val="FFFFFF"/>
                </a:solidFill>
                <a:latin typeface="Poppins"/>
                <a:ea typeface="Poppins"/>
                <a:cs typeface="Poppins"/>
                <a:sym typeface="Poppins"/>
              </a:rPr>
              <a:t>Not simply the absence of disease.</a:t>
            </a:r>
          </a:p>
          <a:p>
            <a:pPr marL="480587" lvl="1" indent="-240293" algn="l">
              <a:lnSpc>
                <a:spcPts val="3116"/>
              </a:lnSpc>
              <a:buFont typeface="Arial"/>
              <a:buChar char="•"/>
            </a:pPr>
            <a:r>
              <a:rPr lang="en-US" sz="2225">
                <a:solidFill>
                  <a:srgbClr val="FFFFFF"/>
                </a:solidFill>
                <a:latin typeface="Poppins"/>
                <a:ea typeface="Poppins"/>
                <a:cs typeface="Poppins"/>
                <a:sym typeface="Poppins"/>
              </a:rPr>
              <a:t>The physical, mental and social well-being (Schramme, 2023).</a:t>
            </a:r>
          </a:p>
          <a:p>
            <a:pPr marL="480587" lvl="1" indent="-240293" algn="l">
              <a:lnSpc>
                <a:spcPts val="3116"/>
              </a:lnSpc>
              <a:buFont typeface="Arial"/>
              <a:buChar char="•"/>
            </a:pPr>
            <a:r>
              <a:rPr lang="en-US" sz="2225">
                <a:solidFill>
                  <a:srgbClr val="FFFFFF"/>
                </a:solidFill>
                <a:latin typeface="Poppins"/>
                <a:ea typeface="Poppins"/>
                <a:cs typeface="Poppins"/>
                <a:sym typeface="Poppins"/>
              </a:rPr>
              <a:t>An everyday life resource, which focuses more on abilities and strength.</a:t>
            </a:r>
          </a:p>
          <a:p>
            <a:pPr algn="l">
              <a:lnSpc>
                <a:spcPts val="3116"/>
              </a:lnSpc>
            </a:pPr>
            <a:r>
              <a:rPr lang="en-US" sz="2225">
                <a:solidFill>
                  <a:srgbClr val="FFFFFF"/>
                </a:solidFill>
                <a:latin typeface="Poppins"/>
                <a:ea typeface="Poppins"/>
                <a:cs typeface="Poppins"/>
                <a:sym typeface="Poppins"/>
              </a:rPr>
              <a:t>Wellbeing:</a:t>
            </a:r>
          </a:p>
          <a:p>
            <a:pPr marL="480587" lvl="1" indent="-240293" algn="l">
              <a:lnSpc>
                <a:spcPts val="3116"/>
              </a:lnSpc>
              <a:buFont typeface="Arial"/>
              <a:buChar char="•"/>
            </a:pPr>
            <a:r>
              <a:rPr lang="en-US" sz="2225">
                <a:solidFill>
                  <a:srgbClr val="FFFFFF"/>
                </a:solidFill>
                <a:latin typeface="Poppins"/>
                <a:ea typeface="Poppins"/>
                <a:cs typeface="Poppins"/>
                <a:sym typeface="Poppins"/>
              </a:rPr>
              <a:t>It is an experience that is holistic and subjective.</a:t>
            </a:r>
          </a:p>
          <a:p>
            <a:pPr marL="480587" lvl="1" indent="-240293" algn="l">
              <a:lnSpc>
                <a:spcPts val="3116"/>
              </a:lnSpc>
              <a:buFont typeface="Arial"/>
              <a:buChar char="•"/>
            </a:pPr>
            <a:r>
              <a:rPr lang="en-US" sz="2225">
                <a:solidFill>
                  <a:srgbClr val="FFFFFF"/>
                </a:solidFill>
                <a:latin typeface="Poppins"/>
                <a:ea typeface="Poppins"/>
                <a:cs typeface="Poppins"/>
                <a:sym typeface="Poppins"/>
              </a:rPr>
              <a:t>Includes physical, mental, emotional, social, and even spiritual health (Stoewen, 2017).</a:t>
            </a:r>
          </a:p>
          <a:p>
            <a:pPr marL="480587" lvl="1" indent="-240293" algn="l">
              <a:lnSpc>
                <a:spcPts val="3116"/>
              </a:lnSpc>
              <a:buFont typeface="Arial"/>
              <a:buChar char="•"/>
            </a:pPr>
            <a:r>
              <a:rPr lang="en-US" sz="2225">
                <a:solidFill>
                  <a:srgbClr val="FFFFFF"/>
                </a:solidFill>
                <a:latin typeface="Poppins"/>
                <a:ea typeface="Poppins"/>
                <a:cs typeface="Poppins"/>
                <a:sym typeface="Poppins"/>
              </a:rPr>
              <a:t>Approximately the feeling good and functioning well.</a:t>
            </a:r>
          </a:p>
          <a:p>
            <a:pPr algn="l">
              <a:lnSpc>
                <a:spcPts val="3116"/>
              </a:lnSpc>
            </a:pPr>
            <a:r>
              <a:rPr lang="en-US" sz="2225">
                <a:solidFill>
                  <a:srgbClr val="FFFFFF"/>
                </a:solidFill>
                <a:latin typeface="Poppins"/>
                <a:ea typeface="Poppins"/>
                <a:cs typeface="Poppins"/>
                <a:sym typeface="Poppins"/>
              </a:rPr>
              <a:t>Sustainable Development:</a:t>
            </a:r>
          </a:p>
          <a:p>
            <a:pPr marL="480587" lvl="1" indent="-240293" algn="l">
              <a:lnSpc>
                <a:spcPts val="3116"/>
              </a:lnSpc>
              <a:buFont typeface="Arial"/>
              <a:buChar char="•"/>
            </a:pPr>
            <a:r>
              <a:rPr lang="en-US" sz="2225">
                <a:solidFill>
                  <a:srgbClr val="FFFFFF"/>
                </a:solidFill>
                <a:latin typeface="Poppins"/>
                <a:ea typeface="Poppins"/>
                <a:cs typeface="Poppins"/>
                <a:sym typeface="Poppins"/>
              </a:rPr>
              <a:t>Development that allows the current to satisfy the needs of the present without affecting the capacity of the future generations to satisfy their own needs. (United Nations, 2025).</a:t>
            </a:r>
          </a:p>
          <a:p>
            <a:pPr marL="480587" lvl="1" indent="-240293" algn="l">
              <a:lnSpc>
                <a:spcPts val="3116"/>
              </a:lnSpc>
              <a:buFont typeface="Arial"/>
              <a:buChar char="•"/>
            </a:pPr>
            <a:r>
              <a:rPr lang="en-US" sz="2225">
                <a:solidFill>
                  <a:srgbClr val="FFFFFF"/>
                </a:solidFill>
                <a:latin typeface="Poppins"/>
                <a:ea typeface="Poppins"/>
                <a:cs typeface="Poppins"/>
                <a:sym typeface="Poppins"/>
              </a:rPr>
              <a:t>Balances the economic, social and environmental aspects.</a:t>
            </a:r>
          </a:p>
          <a:p>
            <a:pPr algn="l">
              <a:lnSpc>
                <a:spcPts val="3116"/>
              </a:lnSpc>
              <a:spcBef>
                <a:spcPct val="0"/>
              </a:spcBef>
            </a:pPr>
            <a:endParaRPr lang="en-US" sz="2225">
              <a:solidFill>
                <a:srgbClr val="FFFFFF"/>
              </a:solidFill>
              <a:latin typeface="Poppins"/>
              <a:ea typeface="Poppins"/>
              <a:cs typeface="Poppins"/>
              <a:sym typeface="Poppin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0" y="0"/>
            <a:ext cx="11813113" cy="10287000"/>
            <a:chOff x="0" y="0"/>
            <a:chExt cx="3111272" cy="2709333"/>
          </a:xfrm>
        </p:grpSpPr>
        <p:sp>
          <p:nvSpPr>
            <p:cNvPr id="4" name="Freeform 4"/>
            <p:cNvSpPr/>
            <p:nvPr/>
          </p:nvSpPr>
          <p:spPr>
            <a:xfrm>
              <a:off x="0" y="0"/>
              <a:ext cx="3111272" cy="2709333"/>
            </a:xfrm>
            <a:custGeom>
              <a:avLst/>
              <a:gdLst/>
              <a:ahLst/>
              <a:cxnLst/>
              <a:rect l="l" t="t" r="r" b="b"/>
              <a:pathLst>
                <a:path w="3111272" h="2709333">
                  <a:moveTo>
                    <a:pt x="0" y="0"/>
                  </a:moveTo>
                  <a:lnTo>
                    <a:pt x="3111272" y="0"/>
                  </a:lnTo>
                  <a:lnTo>
                    <a:pt x="3111272" y="2709333"/>
                  </a:lnTo>
                  <a:lnTo>
                    <a:pt x="0" y="2709333"/>
                  </a:lnTo>
                  <a:close/>
                </a:path>
              </a:pathLst>
            </a:custGeom>
            <a:solidFill>
              <a:srgbClr val="004AAD"/>
            </a:solidFill>
          </p:spPr>
        </p:sp>
        <p:sp>
          <p:nvSpPr>
            <p:cNvPr id="5" name="TextBox 5"/>
            <p:cNvSpPr txBox="1"/>
            <p:nvPr/>
          </p:nvSpPr>
          <p:spPr>
            <a:xfrm>
              <a:off x="0" y="-47625"/>
              <a:ext cx="3111272" cy="2756958"/>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2365399" y="4045095"/>
            <a:ext cx="5446187" cy="3049865"/>
          </a:xfrm>
          <a:custGeom>
            <a:avLst/>
            <a:gdLst/>
            <a:ahLst/>
            <a:cxnLst/>
            <a:rect l="l" t="t" r="r" b="b"/>
            <a:pathLst>
              <a:path w="5446187" h="3049865">
                <a:moveTo>
                  <a:pt x="0" y="0"/>
                </a:moveTo>
                <a:lnTo>
                  <a:pt x="5446187" y="0"/>
                </a:lnTo>
                <a:lnTo>
                  <a:pt x="5446187" y="3049865"/>
                </a:lnTo>
                <a:lnTo>
                  <a:pt x="0" y="3049865"/>
                </a:lnTo>
                <a:lnTo>
                  <a:pt x="0" y="0"/>
                </a:lnTo>
                <a:close/>
              </a:path>
            </a:pathLst>
          </a:custGeom>
          <a:blipFill>
            <a:blip r:embed="rId3"/>
            <a:stretch>
              <a:fillRect/>
            </a:stretch>
          </a:blipFill>
        </p:spPr>
      </p:sp>
      <p:sp>
        <p:nvSpPr>
          <p:cNvPr id="7" name="TextBox 7"/>
          <p:cNvSpPr txBox="1"/>
          <p:nvPr/>
        </p:nvSpPr>
        <p:spPr>
          <a:xfrm>
            <a:off x="709411" y="193147"/>
            <a:ext cx="9941385" cy="1374560"/>
          </a:xfrm>
          <a:prstGeom prst="rect">
            <a:avLst/>
          </a:prstGeom>
        </p:spPr>
        <p:txBody>
          <a:bodyPr lIns="0" tIns="0" rIns="0" bIns="0" rtlCol="0" anchor="t">
            <a:spAutoFit/>
          </a:bodyPr>
          <a:lstStyle/>
          <a:p>
            <a:pPr algn="l">
              <a:lnSpc>
                <a:spcPts val="5611"/>
              </a:lnSpc>
            </a:pPr>
            <a:r>
              <a:rPr lang="en-US" sz="4008" b="1">
                <a:solidFill>
                  <a:srgbClr val="FFFFFF"/>
                </a:solidFill>
                <a:latin typeface="League Spartan"/>
                <a:ea typeface="League Spartan"/>
                <a:cs typeface="League Spartan"/>
                <a:sym typeface="League Spartan"/>
              </a:rPr>
              <a:t>THE GROWING IMPORTANCE IN MODERN HEALTHCARE</a:t>
            </a:r>
          </a:p>
        </p:txBody>
      </p:sp>
      <p:sp>
        <p:nvSpPr>
          <p:cNvPr id="8" name="TextBox 8"/>
          <p:cNvSpPr txBox="1"/>
          <p:nvPr/>
        </p:nvSpPr>
        <p:spPr>
          <a:xfrm>
            <a:off x="860815" y="2282104"/>
            <a:ext cx="9638578" cy="5868010"/>
          </a:xfrm>
          <a:prstGeom prst="rect">
            <a:avLst/>
          </a:prstGeom>
        </p:spPr>
        <p:txBody>
          <a:bodyPr lIns="0" tIns="0" rIns="0" bIns="0" rtlCol="0" anchor="t">
            <a:spAutoFit/>
          </a:bodyPr>
          <a:lstStyle/>
          <a:p>
            <a:pPr algn="l">
              <a:lnSpc>
                <a:spcPts val="3116"/>
              </a:lnSpc>
            </a:pPr>
            <a:r>
              <a:rPr lang="en-US" sz="2225" b="1">
                <a:solidFill>
                  <a:srgbClr val="FFFFFF"/>
                </a:solidFill>
                <a:latin typeface="Poppins Bold"/>
                <a:ea typeface="Poppins Bold"/>
                <a:cs typeface="Poppins Bold"/>
                <a:sym typeface="Poppins Bold"/>
              </a:rPr>
              <a:t>Why Now? </a:t>
            </a:r>
          </a:p>
          <a:p>
            <a:pPr marL="480587" lvl="1" indent="-240293" algn="l">
              <a:lnSpc>
                <a:spcPts val="3116"/>
              </a:lnSpc>
              <a:buFont typeface="Arial"/>
              <a:buChar char="•"/>
            </a:pPr>
            <a:r>
              <a:rPr lang="en-US" sz="2225">
                <a:solidFill>
                  <a:srgbClr val="FFFFFF"/>
                </a:solidFill>
                <a:latin typeface="Poppins"/>
                <a:ea typeface="Poppins"/>
                <a:cs typeface="Poppins"/>
                <a:sym typeface="Poppins"/>
              </a:rPr>
              <a:t>The increase in the rates of non-communicable illnesses (ex: diabetes, heart disease), the mental health crisis, and the climate emergency require a fresh perspective (Sharma, Gaidhane and Choudhari, 2024).</a:t>
            </a:r>
          </a:p>
          <a:p>
            <a:pPr algn="l">
              <a:lnSpc>
                <a:spcPts val="3116"/>
              </a:lnSpc>
            </a:pPr>
            <a:endParaRPr lang="en-US" sz="2225">
              <a:solidFill>
                <a:srgbClr val="FFFFFF"/>
              </a:solidFill>
              <a:latin typeface="Poppins"/>
              <a:ea typeface="Poppins"/>
              <a:cs typeface="Poppins"/>
              <a:sym typeface="Poppins"/>
            </a:endParaRPr>
          </a:p>
          <a:p>
            <a:pPr algn="l">
              <a:lnSpc>
                <a:spcPts val="3116"/>
              </a:lnSpc>
            </a:pPr>
            <a:r>
              <a:rPr lang="en-US" sz="2225" b="1">
                <a:solidFill>
                  <a:srgbClr val="FFFFFF"/>
                </a:solidFill>
                <a:latin typeface="Poppins Bold"/>
                <a:ea typeface="Poppins Bold"/>
                <a:cs typeface="Poppins Bold"/>
                <a:sym typeface="Poppins Bold"/>
              </a:rPr>
              <a:t>The SDGs of the WHO:</a:t>
            </a:r>
          </a:p>
          <a:p>
            <a:pPr marL="480587" lvl="1" indent="-240293" algn="l">
              <a:lnSpc>
                <a:spcPts val="3116"/>
              </a:lnSpc>
              <a:buFont typeface="Arial"/>
              <a:buChar char="•"/>
            </a:pPr>
            <a:r>
              <a:rPr lang="en-US" sz="2225">
                <a:solidFill>
                  <a:srgbClr val="FFFFFF"/>
                </a:solidFill>
                <a:latin typeface="Poppins"/>
                <a:ea typeface="Poppins"/>
                <a:cs typeface="Poppins"/>
                <a:sym typeface="Poppins"/>
              </a:rPr>
              <a:t>The most important is SDG 3: "Ensure healthy life and well-being of all people of all ages.</a:t>
            </a:r>
          </a:p>
          <a:p>
            <a:pPr marL="480587" lvl="1" indent="-240293" algn="l">
              <a:lnSpc>
                <a:spcPts val="3116"/>
              </a:lnSpc>
              <a:buFont typeface="Arial"/>
              <a:buChar char="•"/>
            </a:pPr>
            <a:r>
              <a:rPr lang="en-US" sz="2225">
                <a:solidFill>
                  <a:srgbClr val="FFFFFF"/>
                </a:solidFill>
                <a:latin typeface="Poppins"/>
                <a:ea typeface="Poppins"/>
                <a:cs typeface="Poppins"/>
                <a:sym typeface="Poppins"/>
              </a:rPr>
              <a:t>Other SDGs that also affect health include No Poverty (1), Quality Education (4), Clean Water and Sanitation (6), Climate Action (13).</a:t>
            </a:r>
          </a:p>
          <a:p>
            <a:pPr marL="480587" lvl="1" indent="-240293" algn="l">
              <a:lnSpc>
                <a:spcPts val="3116"/>
              </a:lnSpc>
              <a:buFont typeface="Arial"/>
              <a:buChar char="•"/>
            </a:pPr>
            <a:r>
              <a:rPr lang="en-US" sz="2225">
                <a:solidFill>
                  <a:srgbClr val="FFFFFF"/>
                </a:solidFill>
                <a:latin typeface="Poppins"/>
                <a:ea typeface="Poppins"/>
                <a:cs typeface="Poppins"/>
                <a:sym typeface="Poppins"/>
              </a:rPr>
              <a:t>It is a transition to a preventative, person centred and community based system consumerism as opposed to a curative and hospital oriented model.</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0" y="0"/>
            <a:ext cx="11813113" cy="10287000"/>
            <a:chOff x="0" y="0"/>
            <a:chExt cx="3111272" cy="2709333"/>
          </a:xfrm>
        </p:grpSpPr>
        <p:sp>
          <p:nvSpPr>
            <p:cNvPr id="4" name="Freeform 4"/>
            <p:cNvSpPr/>
            <p:nvPr/>
          </p:nvSpPr>
          <p:spPr>
            <a:xfrm>
              <a:off x="0" y="0"/>
              <a:ext cx="3111272" cy="2709333"/>
            </a:xfrm>
            <a:custGeom>
              <a:avLst/>
              <a:gdLst/>
              <a:ahLst/>
              <a:cxnLst/>
              <a:rect l="l" t="t" r="r" b="b"/>
              <a:pathLst>
                <a:path w="3111272" h="2709333">
                  <a:moveTo>
                    <a:pt x="0" y="0"/>
                  </a:moveTo>
                  <a:lnTo>
                    <a:pt x="3111272" y="0"/>
                  </a:lnTo>
                  <a:lnTo>
                    <a:pt x="3111272" y="2709333"/>
                  </a:lnTo>
                  <a:lnTo>
                    <a:pt x="0" y="2709333"/>
                  </a:lnTo>
                  <a:close/>
                </a:path>
              </a:pathLst>
            </a:custGeom>
            <a:solidFill>
              <a:srgbClr val="004AAD"/>
            </a:solidFill>
          </p:spPr>
        </p:sp>
        <p:sp>
          <p:nvSpPr>
            <p:cNvPr id="5" name="TextBox 5"/>
            <p:cNvSpPr txBox="1"/>
            <p:nvPr/>
          </p:nvSpPr>
          <p:spPr>
            <a:xfrm>
              <a:off x="0" y="-47625"/>
              <a:ext cx="3111272" cy="2756958"/>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2313934" y="2348779"/>
            <a:ext cx="5149033" cy="5149033"/>
          </a:xfrm>
          <a:custGeom>
            <a:avLst/>
            <a:gdLst/>
            <a:ahLst/>
            <a:cxnLst/>
            <a:rect l="l" t="t" r="r" b="b"/>
            <a:pathLst>
              <a:path w="5149033" h="5149033">
                <a:moveTo>
                  <a:pt x="0" y="0"/>
                </a:moveTo>
                <a:lnTo>
                  <a:pt x="5149033" y="0"/>
                </a:lnTo>
                <a:lnTo>
                  <a:pt x="5149033" y="5149034"/>
                </a:lnTo>
                <a:lnTo>
                  <a:pt x="0" y="5149034"/>
                </a:lnTo>
                <a:lnTo>
                  <a:pt x="0" y="0"/>
                </a:lnTo>
                <a:close/>
              </a:path>
            </a:pathLst>
          </a:custGeom>
          <a:blipFill>
            <a:blip r:embed="rId3"/>
            <a:stretch>
              <a:fillRect/>
            </a:stretch>
          </a:blipFill>
        </p:spPr>
      </p:sp>
      <p:sp>
        <p:nvSpPr>
          <p:cNvPr id="7" name="TextBox 7"/>
          <p:cNvSpPr txBox="1"/>
          <p:nvPr/>
        </p:nvSpPr>
        <p:spPr>
          <a:xfrm>
            <a:off x="709411" y="193147"/>
            <a:ext cx="9941385" cy="1374560"/>
          </a:xfrm>
          <a:prstGeom prst="rect">
            <a:avLst/>
          </a:prstGeom>
        </p:spPr>
        <p:txBody>
          <a:bodyPr lIns="0" tIns="0" rIns="0" bIns="0" rtlCol="0" anchor="t">
            <a:spAutoFit/>
          </a:bodyPr>
          <a:lstStyle/>
          <a:p>
            <a:pPr algn="l">
              <a:lnSpc>
                <a:spcPts val="5611"/>
              </a:lnSpc>
            </a:pPr>
            <a:r>
              <a:rPr lang="en-US" sz="4008" b="1">
                <a:solidFill>
                  <a:srgbClr val="FFFFFF"/>
                </a:solidFill>
                <a:latin typeface="League Spartan"/>
                <a:ea typeface="League Spartan"/>
                <a:cs typeface="League Spartan"/>
                <a:sym typeface="League Spartan"/>
              </a:rPr>
              <a:t>INTEGRATION OF HEALTH &amp; WELLBEING APPROACHES</a:t>
            </a:r>
          </a:p>
        </p:txBody>
      </p:sp>
      <p:sp>
        <p:nvSpPr>
          <p:cNvPr id="8" name="TextBox 8"/>
          <p:cNvSpPr txBox="1"/>
          <p:nvPr/>
        </p:nvSpPr>
        <p:spPr>
          <a:xfrm>
            <a:off x="860815" y="2282104"/>
            <a:ext cx="9638578" cy="5477485"/>
          </a:xfrm>
          <a:prstGeom prst="rect">
            <a:avLst/>
          </a:prstGeom>
        </p:spPr>
        <p:txBody>
          <a:bodyPr lIns="0" tIns="0" rIns="0" bIns="0" rtlCol="0" anchor="t">
            <a:spAutoFit/>
          </a:bodyPr>
          <a:lstStyle/>
          <a:p>
            <a:pPr marL="480587" lvl="1" indent="-240293" algn="l">
              <a:lnSpc>
                <a:spcPts val="3116"/>
              </a:lnSpc>
              <a:buFont typeface="Arial"/>
              <a:buChar char="•"/>
            </a:pPr>
            <a:r>
              <a:rPr lang="en-US" sz="2225">
                <a:solidFill>
                  <a:srgbClr val="FFFFFF"/>
                </a:solidFill>
                <a:latin typeface="Poppins"/>
                <a:ea typeface="Poppins"/>
                <a:cs typeface="Poppins"/>
                <a:sym typeface="Poppins"/>
              </a:rPr>
              <a:t>Shifting focus away form curing disease to wellness.</a:t>
            </a:r>
          </a:p>
          <a:p>
            <a:pPr algn="l">
              <a:lnSpc>
                <a:spcPts val="3116"/>
              </a:lnSpc>
            </a:pPr>
            <a:endParaRPr lang="en-US" sz="2225">
              <a:solidFill>
                <a:srgbClr val="FFFFFF"/>
              </a:solidFill>
              <a:latin typeface="Poppins"/>
              <a:ea typeface="Poppins"/>
              <a:cs typeface="Poppins"/>
              <a:sym typeface="Poppins"/>
            </a:endParaRPr>
          </a:p>
          <a:p>
            <a:pPr algn="l">
              <a:lnSpc>
                <a:spcPts val="3116"/>
              </a:lnSpc>
            </a:pPr>
            <a:r>
              <a:rPr lang="en-US" sz="2225" b="1">
                <a:solidFill>
                  <a:srgbClr val="FFFFFF"/>
                </a:solidFill>
                <a:latin typeface="Poppins Bold"/>
                <a:ea typeface="Poppins Bold"/>
                <a:cs typeface="Poppins Bold"/>
                <a:sym typeface="Poppins Bold"/>
              </a:rPr>
              <a:t>Key Approaches:</a:t>
            </a:r>
          </a:p>
          <a:p>
            <a:pPr algn="l">
              <a:lnSpc>
                <a:spcPts val="3116"/>
              </a:lnSpc>
            </a:pPr>
            <a:endParaRPr lang="en-US" sz="2225" b="1">
              <a:solidFill>
                <a:srgbClr val="FFFFFF"/>
              </a:solidFill>
              <a:latin typeface="Poppins Bold"/>
              <a:ea typeface="Poppins Bold"/>
              <a:cs typeface="Poppins Bold"/>
              <a:sym typeface="Poppins Bold"/>
            </a:endParaRPr>
          </a:p>
          <a:p>
            <a:pPr marL="480587" lvl="1" indent="-240293" algn="l">
              <a:lnSpc>
                <a:spcPts val="3116"/>
              </a:lnSpc>
              <a:buFont typeface="Arial"/>
              <a:buChar char="•"/>
            </a:pPr>
            <a:r>
              <a:rPr lang="en-US" sz="2225">
                <a:solidFill>
                  <a:srgbClr val="FFFFFF"/>
                </a:solidFill>
                <a:latin typeface="Poppins"/>
                <a:ea typeface="Poppins"/>
                <a:cs typeface="Poppins"/>
                <a:sym typeface="Poppins"/>
              </a:rPr>
              <a:t>Prevention: Vaccinations, screening tests, lifestyle counselling (Centers for Disease Control and Prevention, 2024).</a:t>
            </a:r>
          </a:p>
          <a:p>
            <a:pPr marL="480587" lvl="1" indent="-240293" algn="l">
              <a:lnSpc>
                <a:spcPts val="3116"/>
              </a:lnSpc>
              <a:buFont typeface="Arial"/>
              <a:buChar char="•"/>
            </a:pPr>
            <a:r>
              <a:rPr lang="en-US" sz="2225">
                <a:solidFill>
                  <a:srgbClr val="FFFFFF"/>
                </a:solidFill>
                <a:latin typeface="Poppins"/>
                <a:ea typeface="Poppins"/>
                <a:cs typeface="Poppins"/>
                <a:sym typeface="Poppins"/>
              </a:rPr>
              <a:t>Mental Health Integration: Incorporating psychological support into primary care (e.g. IAPT - Improving Access to psychological therapies in the NHS).</a:t>
            </a:r>
          </a:p>
          <a:p>
            <a:pPr marL="480587" lvl="1" indent="-240293" algn="l">
              <a:lnSpc>
                <a:spcPts val="3116"/>
              </a:lnSpc>
              <a:spcBef>
                <a:spcPct val="0"/>
              </a:spcBef>
              <a:buFont typeface="Arial"/>
              <a:buChar char="•"/>
            </a:pPr>
            <a:r>
              <a:rPr lang="en-US" sz="2225">
                <a:solidFill>
                  <a:srgbClr val="FFFFFF"/>
                </a:solidFill>
                <a:latin typeface="Poppins"/>
                <a:ea typeface="Poppins"/>
                <a:cs typeface="Poppins"/>
                <a:sym typeface="Poppins"/>
              </a:rPr>
              <a:t>Social Prescribing: The use of social workers who bridge the gap between patients and non-clinical services provided to the community (e.g., art classes, gardening groups, welfare advice) to overcome the social determinants of health(Moffatt et al., 2017).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11908043" y="96174"/>
            <a:ext cx="5944396" cy="10287000"/>
            <a:chOff x="0" y="0"/>
            <a:chExt cx="1565602" cy="2709333"/>
          </a:xfrm>
        </p:grpSpPr>
        <p:sp>
          <p:nvSpPr>
            <p:cNvPr id="4" name="Freeform 4"/>
            <p:cNvSpPr/>
            <p:nvPr/>
          </p:nvSpPr>
          <p:spPr>
            <a:xfrm>
              <a:off x="0" y="0"/>
              <a:ext cx="1565602" cy="2709333"/>
            </a:xfrm>
            <a:custGeom>
              <a:avLst/>
              <a:gdLst/>
              <a:ahLst/>
              <a:cxnLst/>
              <a:rect l="l" t="t" r="r" b="b"/>
              <a:pathLst>
                <a:path w="1565602" h="2709333">
                  <a:moveTo>
                    <a:pt x="0" y="0"/>
                  </a:moveTo>
                  <a:lnTo>
                    <a:pt x="1565602" y="0"/>
                  </a:lnTo>
                  <a:lnTo>
                    <a:pt x="1565602" y="2709333"/>
                  </a:lnTo>
                  <a:lnTo>
                    <a:pt x="0" y="2709333"/>
                  </a:lnTo>
                  <a:close/>
                </a:path>
              </a:pathLst>
            </a:custGeom>
            <a:solidFill>
              <a:srgbClr val="004AAD"/>
            </a:solidFill>
          </p:spPr>
        </p:sp>
        <p:sp>
          <p:nvSpPr>
            <p:cNvPr id="5" name="TextBox 5"/>
            <p:cNvSpPr txBox="1"/>
            <p:nvPr/>
          </p:nvSpPr>
          <p:spPr>
            <a:xfrm>
              <a:off x="0" y="-47625"/>
              <a:ext cx="1565602" cy="2756958"/>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70541" y="2006345"/>
            <a:ext cx="1601933" cy="6466659"/>
            <a:chOff x="0" y="0"/>
            <a:chExt cx="421908" cy="1703153"/>
          </a:xfrm>
        </p:grpSpPr>
        <p:sp>
          <p:nvSpPr>
            <p:cNvPr id="7" name="Freeform 7"/>
            <p:cNvSpPr/>
            <p:nvPr/>
          </p:nvSpPr>
          <p:spPr>
            <a:xfrm>
              <a:off x="0" y="0"/>
              <a:ext cx="421908" cy="1703153"/>
            </a:xfrm>
            <a:custGeom>
              <a:avLst/>
              <a:gdLst/>
              <a:ahLst/>
              <a:cxnLst/>
              <a:rect l="l" t="t" r="r" b="b"/>
              <a:pathLst>
                <a:path w="421908" h="1703153">
                  <a:moveTo>
                    <a:pt x="210954" y="0"/>
                  </a:moveTo>
                  <a:lnTo>
                    <a:pt x="210954" y="0"/>
                  </a:lnTo>
                  <a:cubicBezTo>
                    <a:pt x="266903" y="0"/>
                    <a:pt x="320560" y="22225"/>
                    <a:pt x="360121" y="61787"/>
                  </a:cubicBezTo>
                  <a:cubicBezTo>
                    <a:pt x="399683" y="101349"/>
                    <a:pt x="421908" y="155006"/>
                    <a:pt x="421908" y="210954"/>
                  </a:cubicBezTo>
                  <a:lnTo>
                    <a:pt x="421908" y="1492199"/>
                  </a:lnTo>
                  <a:cubicBezTo>
                    <a:pt x="421908" y="1548147"/>
                    <a:pt x="399683" y="1601804"/>
                    <a:pt x="360121" y="1641366"/>
                  </a:cubicBezTo>
                  <a:cubicBezTo>
                    <a:pt x="320560" y="1680928"/>
                    <a:pt x="266903" y="1703153"/>
                    <a:pt x="210954" y="1703153"/>
                  </a:cubicBezTo>
                  <a:lnTo>
                    <a:pt x="210954" y="1703153"/>
                  </a:lnTo>
                  <a:cubicBezTo>
                    <a:pt x="155006" y="1703153"/>
                    <a:pt x="101349" y="1680928"/>
                    <a:pt x="61787" y="1641366"/>
                  </a:cubicBezTo>
                  <a:cubicBezTo>
                    <a:pt x="22225" y="1601804"/>
                    <a:pt x="0" y="1548147"/>
                    <a:pt x="0" y="1492199"/>
                  </a:cubicBezTo>
                  <a:lnTo>
                    <a:pt x="0" y="210954"/>
                  </a:lnTo>
                  <a:cubicBezTo>
                    <a:pt x="0" y="155006"/>
                    <a:pt x="22225" y="101349"/>
                    <a:pt x="61787" y="61787"/>
                  </a:cubicBezTo>
                  <a:cubicBezTo>
                    <a:pt x="101349" y="22225"/>
                    <a:pt x="155006" y="0"/>
                    <a:pt x="210954" y="0"/>
                  </a:cubicBezTo>
                  <a:close/>
                </a:path>
              </a:pathLst>
            </a:custGeom>
            <a:solidFill>
              <a:srgbClr val="004AAD"/>
            </a:solidFill>
          </p:spPr>
        </p:sp>
        <p:sp>
          <p:nvSpPr>
            <p:cNvPr id="8" name="TextBox 8"/>
            <p:cNvSpPr txBox="1"/>
            <p:nvPr/>
          </p:nvSpPr>
          <p:spPr>
            <a:xfrm>
              <a:off x="0" y="-47625"/>
              <a:ext cx="421908" cy="1750778"/>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12758551" y="809348"/>
            <a:ext cx="4243380" cy="3396400"/>
          </a:xfrm>
          <a:prstGeom prst="rect">
            <a:avLst/>
          </a:prstGeom>
        </p:spPr>
        <p:txBody>
          <a:bodyPr lIns="0" tIns="0" rIns="0" bIns="0" rtlCol="0" anchor="t">
            <a:spAutoFit/>
          </a:bodyPr>
          <a:lstStyle/>
          <a:p>
            <a:pPr algn="just">
              <a:lnSpc>
                <a:spcPts val="5471"/>
              </a:lnSpc>
            </a:pPr>
            <a:r>
              <a:rPr lang="en-US" sz="3908" b="1">
                <a:solidFill>
                  <a:srgbClr val="FFFFFF"/>
                </a:solidFill>
                <a:latin typeface="League Spartan"/>
                <a:ea typeface="League Spartan"/>
                <a:cs typeface="League Spartan"/>
                <a:sym typeface="League Spartan"/>
              </a:rPr>
              <a:t>INTEGRATION OF SUSTAINABLE DEVELOPMENT FRAMEWORKS</a:t>
            </a:r>
          </a:p>
        </p:txBody>
      </p:sp>
      <p:sp>
        <p:nvSpPr>
          <p:cNvPr id="10" name="TextBox 10"/>
          <p:cNvSpPr txBox="1"/>
          <p:nvPr/>
        </p:nvSpPr>
        <p:spPr>
          <a:xfrm>
            <a:off x="2112529" y="1939670"/>
            <a:ext cx="8314376" cy="7968625"/>
          </a:xfrm>
          <a:prstGeom prst="rect">
            <a:avLst/>
          </a:prstGeom>
        </p:spPr>
        <p:txBody>
          <a:bodyPr lIns="0" tIns="0" rIns="0" bIns="0" rtlCol="0" anchor="t">
            <a:spAutoFit/>
          </a:bodyPr>
          <a:lstStyle/>
          <a:p>
            <a:pPr algn="just">
              <a:lnSpc>
                <a:spcPts val="3359"/>
              </a:lnSpc>
            </a:pPr>
            <a:r>
              <a:rPr lang="en-US" sz="2399" b="1">
                <a:solidFill>
                  <a:srgbClr val="000000"/>
                </a:solidFill>
                <a:latin typeface="Poppins Bold"/>
                <a:ea typeface="Poppins Bold"/>
                <a:cs typeface="Poppins Bold"/>
                <a:sym typeface="Poppins Bold"/>
              </a:rPr>
              <a:t>The Health in All Policies (HiAP) (WHO, 2018).</a:t>
            </a:r>
          </a:p>
          <a:p>
            <a:pPr algn="just">
              <a:lnSpc>
                <a:spcPts val="3359"/>
              </a:lnSpc>
            </a:pPr>
            <a:endParaRPr lang="en-US" sz="2399" b="1">
              <a:solidFill>
                <a:srgbClr val="000000"/>
              </a:solidFill>
              <a:latin typeface="Poppins Bold"/>
              <a:ea typeface="Poppins Bold"/>
              <a:cs typeface="Poppins Bold"/>
              <a:sym typeface="Poppins Bold"/>
            </a:endParaRPr>
          </a:p>
          <a:p>
            <a:pPr marL="518073" lvl="1" indent="-259036" algn="just">
              <a:lnSpc>
                <a:spcPts val="3359"/>
              </a:lnSpc>
              <a:buFont typeface="Arial"/>
              <a:buChar char="•"/>
            </a:pPr>
            <a:r>
              <a:rPr lang="en-US" sz="2399" b="1">
                <a:solidFill>
                  <a:srgbClr val="000000"/>
                </a:solidFill>
                <a:latin typeface="Poppins Bold"/>
                <a:ea typeface="Poppins Bold"/>
                <a:cs typeface="Poppins Bold"/>
                <a:sym typeface="Poppins Bold"/>
              </a:rPr>
              <a:t>Definition</a:t>
            </a:r>
            <a:r>
              <a:rPr lang="en-US" sz="2399">
                <a:solidFill>
                  <a:srgbClr val="000000"/>
                </a:solidFill>
                <a:latin typeface="Poppins"/>
                <a:ea typeface="Poppins"/>
                <a:cs typeface="Poppins"/>
                <a:sym typeface="Poppins"/>
              </a:rPr>
              <a:t>: A collaborative strategy in which health and wellbeing are included in the decision-making process in all the sectors (transport, housing, education, etc.).</a:t>
            </a:r>
          </a:p>
          <a:p>
            <a:pPr algn="just">
              <a:lnSpc>
                <a:spcPts val="3359"/>
              </a:lnSpc>
            </a:pPr>
            <a:endParaRPr lang="en-US" sz="2399">
              <a:solidFill>
                <a:srgbClr val="000000"/>
              </a:solidFill>
              <a:latin typeface="Poppins"/>
              <a:ea typeface="Poppins"/>
              <a:cs typeface="Poppins"/>
              <a:sym typeface="Poppins"/>
            </a:endParaRPr>
          </a:p>
          <a:p>
            <a:pPr algn="just">
              <a:lnSpc>
                <a:spcPts val="3359"/>
              </a:lnSpc>
            </a:pPr>
            <a:r>
              <a:rPr lang="en-US" sz="2399" b="1">
                <a:solidFill>
                  <a:srgbClr val="000000"/>
                </a:solidFill>
                <a:latin typeface="Poppins Bold"/>
                <a:ea typeface="Poppins Bold"/>
                <a:cs typeface="Poppins Bold"/>
                <a:sym typeface="Poppins Bold"/>
              </a:rPr>
              <a:t>How it Works:</a:t>
            </a:r>
          </a:p>
          <a:p>
            <a:pPr marL="518073" lvl="1" indent="-259036" algn="just">
              <a:lnSpc>
                <a:spcPts val="3359"/>
              </a:lnSpc>
              <a:buFont typeface="Arial"/>
              <a:buChar char="•"/>
            </a:pPr>
            <a:r>
              <a:rPr lang="en-US" sz="2399" b="1">
                <a:solidFill>
                  <a:srgbClr val="000000"/>
                </a:solidFill>
                <a:latin typeface="Poppins Bold"/>
                <a:ea typeface="Poppins Bold"/>
                <a:cs typeface="Poppins Bold"/>
                <a:sym typeface="Poppins Bold"/>
              </a:rPr>
              <a:t>Urban Planning:</a:t>
            </a:r>
            <a:r>
              <a:rPr lang="en-US" sz="2399">
                <a:solidFill>
                  <a:srgbClr val="000000"/>
                </a:solidFill>
                <a:latin typeface="Poppins"/>
                <a:ea typeface="Poppins"/>
                <a:cs typeface="Poppins"/>
                <a:sym typeface="Poppins"/>
              </a:rPr>
              <a:t> Developing green environments, and walkable cities to support physical and mental health.</a:t>
            </a:r>
          </a:p>
          <a:p>
            <a:pPr marL="518073" lvl="1" indent="-259036" algn="just">
              <a:lnSpc>
                <a:spcPts val="3359"/>
              </a:lnSpc>
              <a:buFont typeface="Arial"/>
              <a:buChar char="•"/>
            </a:pPr>
            <a:r>
              <a:rPr lang="en-US" sz="2399" b="1">
                <a:solidFill>
                  <a:srgbClr val="000000"/>
                </a:solidFill>
                <a:latin typeface="Poppins Bold"/>
                <a:ea typeface="Poppins Bold"/>
                <a:cs typeface="Poppins Bold"/>
                <a:sym typeface="Poppins Bold"/>
              </a:rPr>
              <a:t>Environmental Policy:</a:t>
            </a:r>
            <a:r>
              <a:rPr lang="en-US" sz="2399">
                <a:solidFill>
                  <a:srgbClr val="000000"/>
                </a:solidFill>
                <a:latin typeface="Poppins"/>
                <a:ea typeface="Poppins"/>
                <a:cs typeface="Poppins"/>
                <a:sym typeface="Poppins"/>
              </a:rPr>
              <a:t> Minimizing air pollution in order to reduce respiratory diseases.</a:t>
            </a:r>
          </a:p>
          <a:p>
            <a:pPr marL="518073" lvl="1" indent="-259036" algn="just">
              <a:lnSpc>
                <a:spcPts val="3359"/>
              </a:lnSpc>
              <a:buFont typeface="Arial"/>
              <a:buChar char="•"/>
            </a:pPr>
            <a:r>
              <a:rPr lang="en-US" sz="2399" b="1">
                <a:solidFill>
                  <a:srgbClr val="000000"/>
                </a:solidFill>
                <a:latin typeface="Poppins Bold"/>
                <a:ea typeface="Poppins Bold"/>
                <a:cs typeface="Poppins Bold"/>
                <a:sym typeface="Poppins Bold"/>
              </a:rPr>
              <a:t>Education Policy:</a:t>
            </a:r>
            <a:r>
              <a:rPr lang="en-US" sz="2399">
                <a:solidFill>
                  <a:srgbClr val="000000"/>
                </a:solidFill>
                <a:latin typeface="Poppins"/>
                <a:ea typeface="Poppins"/>
                <a:cs typeface="Poppins"/>
                <a:sym typeface="Poppins"/>
              </a:rPr>
              <a:t> School lunch and dinner programs which provide good childhood nutrition.</a:t>
            </a:r>
          </a:p>
          <a:p>
            <a:pPr marL="518073" lvl="1" indent="-259036" algn="just">
              <a:lnSpc>
                <a:spcPts val="3359"/>
              </a:lnSpc>
              <a:buFont typeface="Arial"/>
              <a:buChar char="•"/>
            </a:pPr>
            <a:r>
              <a:rPr lang="en-US" sz="2399">
                <a:solidFill>
                  <a:srgbClr val="000000"/>
                </a:solidFill>
                <a:latin typeface="Poppins"/>
                <a:ea typeface="Poppins"/>
                <a:cs typeface="Poppins"/>
                <a:sym typeface="Poppins"/>
              </a:rPr>
              <a:t>This puts health and sustainability at the heart of society so that the easy choice is the healthy choice.</a:t>
            </a:r>
          </a:p>
          <a:p>
            <a:pPr algn="just">
              <a:lnSpc>
                <a:spcPts val="3359"/>
              </a:lnSpc>
              <a:spcBef>
                <a:spcPct val="0"/>
              </a:spcBef>
            </a:pPr>
            <a:endParaRPr lang="en-US" sz="2399">
              <a:solidFill>
                <a:srgbClr val="000000"/>
              </a:solidFill>
              <a:latin typeface="Poppins"/>
              <a:ea typeface="Poppins"/>
              <a:cs typeface="Poppins"/>
              <a:sym typeface="Poppi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11908043" y="96174"/>
            <a:ext cx="5944396" cy="10287000"/>
            <a:chOff x="0" y="0"/>
            <a:chExt cx="1565602" cy="2709333"/>
          </a:xfrm>
        </p:grpSpPr>
        <p:sp>
          <p:nvSpPr>
            <p:cNvPr id="4" name="Freeform 4"/>
            <p:cNvSpPr/>
            <p:nvPr/>
          </p:nvSpPr>
          <p:spPr>
            <a:xfrm>
              <a:off x="0" y="0"/>
              <a:ext cx="1565602" cy="2709333"/>
            </a:xfrm>
            <a:custGeom>
              <a:avLst/>
              <a:gdLst/>
              <a:ahLst/>
              <a:cxnLst/>
              <a:rect l="l" t="t" r="r" b="b"/>
              <a:pathLst>
                <a:path w="1565602" h="2709333">
                  <a:moveTo>
                    <a:pt x="0" y="0"/>
                  </a:moveTo>
                  <a:lnTo>
                    <a:pt x="1565602" y="0"/>
                  </a:lnTo>
                  <a:lnTo>
                    <a:pt x="1565602" y="2709333"/>
                  </a:lnTo>
                  <a:lnTo>
                    <a:pt x="0" y="2709333"/>
                  </a:lnTo>
                  <a:close/>
                </a:path>
              </a:pathLst>
            </a:custGeom>
            <a:solidFill>
              <a:srgbClr val="004AAD"/>
            </a:solidFill>
          </p:spPr>
        </p:sp>
        <p:sp>
          <p:nvSpPr>
            <p:cNvPr id="5" name="TextBox 5"/>
            <p:cNvSpPr txBox="1"/>
            <p:nvPr/>
          </p:nvSpPr>
          <p:spPr>
            <a:xfrm>
              <a:off x="0" y="-47625"/>
              <a:ext cx="1565602" cy="2756958"/>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70541" y="2006345"/>
            <a:ext cx="1601933" cy="6466659"/>
            <a:chOff x="0" y="0"/>
            <a:chExt cx="421908" cy="1703153"/>
          </a:xfrm>
        </p:grpSpPr>
        <p:sp>
          <p:nvSpPr>
            <p:cNvPr id="7" name="Freeform 7"/>
            <p:cNvSpPr/>
            <p:nvPr/>
          </p:nvSpPr>
          <p:spPr>
            <a:xfrm>
              <a:off x="0" y="0"/>
              <a:ext cx="421908" cy="1703153"/>
            </a:xfrm>
            <a:custGeom>
              <a:avLst/>
              <a:gdLst/>
              <a:ahLst/>
              <a:cxnLst/>
              <a:rect l="l" t="t" r="r" b="b"/>
              <a:pathLst>
                <a:path w="421908" h="1703153">
                  <a:moveTo>
                    <a:pt x="210954" y="0"/>
                  </a:moveTo>
                  <a:lnTo>
                    <a:pt x="210954" y="0"/>
                  </a:lnTo>
                  <a:cubicBezTo>
                    <a:pt x="266903" y="0"/>
                    <a:pt x="320560" y="22225"/>
                    <a:pt x="360121" y="61787"/>
                  </a:cubicBezTo>
                  <a:cubicBezTo>
                    <a:pt x="399683" y="101349"/>
                    <a:pt x="421908" y="155006"/>
                    <a:pt x="421908" y="210954"/>
                  </a:cubicBezTo>
                  <a:lnTo>
                    <a:pt x="421908" y="1492199"/>
                  </a:lnTo>
                  <a:cubicBezTo>
                    <a:pt x="421908" y="1548147"/>
                    <a:pt x="399683" y="1601804"/>
                    <a:pt x="360121" y="1641366"/>
                  </a:cubicBezTo>
                  <a:cubicBezTo>
                    <a:pt x="320560" y="1680928"/>
                    <a:pt x="266903" y="1703153"/>
                    <a:pt x="210954" y="1703153"/>
                  </a:cubicBezTo>
                  <a:lnTo>
                    <a:pt x="210954" y="1703153"/>
                  </a:lnTo>
                  <a:cubicBezTo>
                    <a:pt x="155006" y="1703153"/>
                    <a:pt x="101349" y="1680928"/>
                    <a:pt x="61787" y="1641366"/>
                  </a:cubicBezTo>
                  <a:cubicBezTo>
                    <a:pt x="22225" y="1601804"/>
                    <a:pt x="0" y="1548147"/>
                    <a:pt x="0" y="1492199"/>
                  </a:cubicBezTo>
                  <a:lnTo>
                    <a:pt x="0" y="210954"/>
                  </a:lnTo>
                  <a:cubicBezTo>
                    <a:pt x="0" y="155006"/>
                    <a:pt x="22225" y="101349"/>
                    <a:pt x="61787" y="61787"/>
                  </a:cubicBezTo>
                  <a:cubicBezTo>
                    <a:pt x="101349" y="22225"/>
                    <a:pt x="155006" y="0"/>
                    <a:pt x="210954" y="0"/>
                  </a:cubicBezTo>
                  <a:close/>
                </a:path>
              </a:pathLst>
            </a:custGeom>
            <a:solidFill>
              <a:srgbClr val="004AAD"/>
            </a:solidFill>
          </p:spPr>
        </p:sp>
        <p:sp>
          <p:nvSpPr>
            <p:cNvPr id="8" name="TextBox 8"/>
            <p:cNvSpPr txBox="1"/>
            <p:nvPr/>
          </p:nvSpPr>
          <p:spPr>
            <a:xfrm>
              <a:off x="0" y="-47625"/>
              <a:ext cx="421908" cy="1750778"/>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12859330" y="5750691"/>
            <a:ext cx="4041822" cy="3763947"/>
          </a:xfrm>
          <a:custGeom>
            <a:avLst/>
            <a:gdLst/>
            <a:ahLst/>
            <a:cxnLst/>
            <a:rect l="l" t="t" r="r" b="b"/>
            <a:pathLst>
              <a:path w="4041822" h="3763947">
                <a:moveTo>
                  <a:pt x="0" y="0"/>
                </a:moveTo>
                <a:lnTo>
                  <a:pt x="4041822" y="0"/>
                </a:lnTo>
                <a:lnTo>
                  <a:pt x="4041822" y="3763947"/>
                </a:lnTo>
                <a:lnTo>
                  <a:pt x="0" y="3763947"/>
                </a:lnTo>
                <a:lnTo>
                  <a:pt x="0" y="0"/>
                </a:lnTo>
                <a:close/>
              </a:path>
            </a:pathLst>
          </a:custGeom>
          <a:blipFill>
            <a:blip r:embed="rId3"/>
            <a:stretch>
              <a:fillRect/>
            </a:stretch>
          </a:blipFill>
        </p:spPr>
      </p:sp>
      <p:sp>
        <p:nvSpPr>
          <p:cNvPr id="10" name="TextBox 10"/>
          <p:cNvSpPr txBox="1"/>
          <p:nvPr/>
        </p:nvSpPr>
        <p:spPr>
          <a:xfrm>
            <a:off x="12465951" y="3049870"/>
            <a:ext cx="4828580" cy="2527719"/>
          </a:xfrm>
          <a:prstGeom prst="rect">
            <a:avLst/>
          </a:prstGeom>
        </p:spPr>
        <p:txBody>
          <a:bodyPr lIns="0" tIns="0" rIns="0" bIns="0" rtlCol="0" anchor="t">
            <a:spAutoFit/>
          </a:bodyPr>
          <a:lstStyle/>
          <a:p>
            <a:pPr algn="just">
              <a:lnSpc>
                <a:spcPts val="5051"/>
              </a:lnSpc>
            </a:pPr>
            <a:r>
              <a:rPr lang="en-US" sz="3608" b="1">
                <a:solidFill>
                  <a:srgbClr val="FFFFFF"/>
                </a:solidFill>
                <a:latin typeface="League Spartan"/>
                <a:ea typeface="League Spartan"/>
                <a:cs typeface="League Spartan"/>
                <a:sym typeface="League Spartan"/>
              </a:rPr>
              <a:t>THEORETICAL PERSPECTIVES: THE BIOPSYCHOSOCIAL MODEL</a:t>
            </a:r>
          </a:p>
        </p:txBody>
      </p:sp>
      <p:sp>
        <p:nvSpPr>
          <p:cNvPr id="11" name="TextBox 11"/>
          <p:cNvSpPr txBox="1"/>
          <p:nvPr/>
        </p:nvSpPr>
        <p:spPr>
          <a:xfrm>
            <a:off x="2112529" y="1882520"/>
            <a:ext cx="8314376" cy="7051191"/>
          </a:xfrm>
          <a:prstGeom prst="rect">
            <a:avLst/>
          </a:prstGeom>
        </p:spPr>
        <p:txBody>
          <a:bodyPr lIns="0" tIns="0" rIns="0" bIns="0" rtlCol="0" anchor="t">
            <a:spAutoFit/>
          </a:bodyPr>
          <a:lstStyle/>
          <a:p>
            <a:pPr marL="518073" lvl="1" indent="-259036" algn="just">
              <a:lnSpc>
                <a:spcPts val="3983"/>
              </a:lnSpc>
              <a:buFont typeface="Arial"/>
              <a:buChar char="•"/>
            </a:pPr>
            <a:r>
              <a:rPr lang="en-US" sz="2399" b="1">
                <a:solidFill>
                  <a:srgbClr val="000000"/>
                </a:solidFill>
                <a:latin typeface="Poppins Bold"/>
                <a:ea typeface="Poppins Bold"/>
                <a:cs typeface="Poppins Bold"/>
                <a:sym typeface="Poppins Bold"/>
              </a:rPr>
              <a:t>Biomedical Model Critique:</a:t>
            </a:r>
            <a:r>
              <a:rPr lang="en-US" sz="2399">
                <a:solidFill>
                  <a:srgbClr val="000000"/>
                </a:solidFill>
                <a:latin typeface="Poppins"/>
                <a:ea typeface="Poppins"/>
                <a:cs typeface="Poppins"/>
                <a:sym typeface="Poppins"/>
              </a:rPr>
              <a:t> The model that deals exclusively with the biological factors (Farre and Rapley, 2017).</a:t>
            </a:r>
          </a:p>
          <a:p>
            <a:pPr algn="just">
              <a:lnSpc>
                <a:spcPts val="3983"/>
              </a:lnSpc>
            </a:pPr>
            <a:r>
              <a:rPr lang="en-US" sz="2399" b="1">
                <a:solidFill>
                  <a:srgbClr val="000000"/>
                </a:solidFill>
                <a:latin typeface="Poppins Bold"/>
                <a:ea typeface="Poppins Bold"/>
                <a:cs typeface="Poppins Bold"/>
                <a:sym typeface="Poppins Bold"/>
              </a:rPr>
              <a:t>Biopsychosocial Model (Engel, 1977):</a:t>
            </a:r>
            <a:r>
              <a:rPr lang="en-US" sz="2399">
                <a:solidFill>
                  <a:srgbClr val="000000"/>
                </a:solidFill>
                <a:latin typeface="Poppins"/>
                <a:ea typeface="Poppins"/>
                <a:cs typeface="Poppins"/>
                <a:sym typeface="Poppins"/>
              </a:rPr>
              <a:t> The health outcome is proposed to be due to a complex interplay of (Bolton and Gillett, 2019):</a:t>
            </a:r>
          </a:p>
          <a:p>
            <a:pPr marL="518073" lvl="1" indent="-259036" algn="just">
              <a:lnSpc>
                <a:spcPts val="3983"/>
              </a:lnSpc>
              <a:buFont typeface="Arial"/>
              <a:buChar char="•"/>
            </a:pPr>
            <a:r>
              <a:rPr lang="en-US" sz="2399">
                <a:solidFill>
                  <a:srgbClr val="000000"/>
                </a:solidFill>
                <a:latin typeface="Poppins"/>
                <a:ea typeface="Poppins"/>
                <a:cs typeface="Poppins"/>
                <a:sym typeface="Poppins"/>
              </a:rPr>
              <a:t>Biological (genetics, physiology)</a:t>
            </a:r>
          </a:p>
          <a:p>
            <a:pPr marL="518073" lvl="1" indent="-259036" algn="just">
              <a:lnSpc>
                <a:spcPts val="3983"/>
              </a:lnSpc>
              <a:buFont typeface="Arial"/>
              <a:buChar char="•"/>
            </a:pPr>
            <a:r>
              <a:rPr lang="en-US" sz="2399">
                <a:solidFill>
                  <a:srgbClr val="000000"/>
                </a:solidFill>
                <a:latin typeface="Poppins"/>
                <a:ea typeface="Poppins"/>
                <a:cs typeface="Poppins"/>
                <a:sym typeface="Poppins"/>
              </a:rPr>
              <a:t>Psychological (thoughts, emotions, behaviours)</a:t>
            </a:r>
          </a:p>
          <a:p>
            <a:pPr marL="518073" lvl="1" indent="-259036" algn="just">
              <a:lnSpc>
                <a:spcPts val="3983"/>
              </a:lnSpc>
              <a:buFont typeface="Arial"/>
              <a:buChar char="•"/>
            </a:pPr>
            <a:r>
              <a:rPr lang="en-US" sz="2399">
                <a:solidFill>
                  <a:srgbClr val="000000"/>
                </a:solidFill>
                <a:latin typeface="Poppins"/>
                <a:ea typeface="Poppins"/>
                <a:cs typeface="Poppins"/>
                <a:sym typeface="Poppins"/>
              </a:rPr>
              <a:t>Social (socioeconomic status, culture, environment)</a:t>
            </a:r>
          </a:p>
          <a:p>
            <a:pPr marL="518073" lvl="1" indent="-259036" algn="just">
              <a:lnSpc>
                <a:spcPts val="3983"/>
              </a:lnSpc>
              <a:buFont typeface="Arial"/>
              <a:buChar char="•"/>
            </a:pPr>
            <a:r>
              <a:rPr lang="en-US" sz="2399" b="1">
                <a:solidFill>
                  <a:srgbClr val="000000"/>
                </a:solidFill>
                <a:latin typeface="Poppins Bold"/>
                <a:ea typeface="Poppins Bold"/>
                <a:cs typeface="Poppins Bold"/>
                <a:sym typeface="Poppins Bold"/>
              </a:rPr>
              <a:t>Influence on Service Delivery:</a:t>
            </a:r>
            <a:r>
              <a:rPr lang="en-US" sz="2399">
                <a:solidFill>
                  <a:srgbClr val="000000"/>
                </a:solidFill>
                <a:latin typeface="Poppins"/>
                <a:ea typeface="Poppins"/>
                <a:cs typeface="Poppins"/>
                <a:sym typeface="Poppins"/>
              </a:rPr>
              <a:t> This model offers direct support to the inclusion of health, wellbeing, and sustainability through offering a framework to holistic assessment and intervention.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11908043" y="96174"/>
            <a:ext cx="5944396" cy="10287000"/>
            <a:chOff x="0" y="0"/>
            <a:chExt cx="1565602" cy="2709333"/>
          </a:xfrm>
        </p:grpSpPr>
        <p:sp>
          <p:nvSpPr>
            <p:cNvPr id="4" name="Freeform 4"/>
            <p:cNvSpPr/>
            <p:nvPr/>
          </p:nvSpPr>
          <p:spPr>
            <a:xfrm>
              <a:off x="0" y="0"/>
              <a:ext cx="1565602" cy="2709333"/>
            </a:xfrm>
            <a:custGeom>
              <a:avLst/>
              <a:gdLst/>
              <a:ahLst/>
              <a:cxnLst/>
              <a:rect l="l" t="t" r="r" b="b"/>
              <a:pathLst>
                <a:path w="1565602" h="2709333">
                  <a:moveTo>
                    <a:pt x="0" y="0"/>
                  </a:moveTo>
                  <a:lnTo>
                    <a:pt x="1565602" y="0"/>
                  </a:lnTo>
                  <a:lnTo>
                    <a:pt x="1565602" y="2709333"/>
                  </a:lnTo>
                  <a:lnTo>
                    <a:pt x="0" y="2709333"/>
                  </a:lnTo>
                  <a:close/>
                </a:path>
              </a:pathLst>
            </a:custGeom>
            <a:solidFill>
              <a:srgbClr val="004AAD"/>
            </a:solidFill>
          </p:spPr>
        </p:sp>
        <p:sp>
          <p:nvSpPr>
            <p:cNvPr id="5" name="TextBox 5"/>
            <p:cNvSpPr txBox="1"/>
            <p:nvPr/>
          </p:nvSpPr>
          <p:spPr>
            <a:xfrm>
              <a:off x="0" y="-47625"/>
              <a:ext cx="1565602" cy="2756958"/>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70541" y="2006345"/>
            <a:ext cx="1601933" cy="6466659"/>
            <a:chOff x="0" y="0"/>
            <a:chExt cx="421908" cy="1703153"/>
          </a:xfrm>
        </p:grpSpPr>
        <p:sp>
          <p:nvSpPr>
            <p:cNvPr id="7" name="Freeform 7"/>
            <p:cNvSpPr/>
            <p:nvPr/>
          </p:nvSpPr>
          <p:spPr>
            <a:xfrm>
              <a:off x="0" y="0"/>
              <a:ext cx="421908" cy="1703153"/>
            </a:xfrm>
            <a:custGeom>
              <a:avLst/>
              <a:gdLst/>
              <a:ahLst/>
              <a:cxnLst/>
              <a:rect l="l" t="t" r="r" b="b"/>
              <a:pathLst>
                <a:path w="421908" h="1703153">
                  <a:moveTo>
                    <a:pt x="210954" y="0"/>
                  </a:moveTo>
                  <a:lnTo>
                    <a:pt x="210954" y="0"/>
                  </a:lnTo>
                  <a:cubicBezTo>
                    <a:pt x="266903" y="0"/>
                    <a:pt x="320560" y="22225"/>
                    <a:pt x="360121" y="61787"/>
                  </a:cubicBezTo>
                  <a:cubicBezTo>
                    <a:pt x="399683" y="101349"/>
                    <a:pt x="421908" y="155006"/>
                    <a:pt x="421908" y="210954"/>
                  </a:cubicBezTo>
                  <a:lnTo>
                    <a:pt x="421908" y="1492199"/>
                  </a:lnTo>
                  <a:cubicBezTo>
                    <a:pt x="421908" y="1548147"/>
                    <a:pt x="399683" y="1601804"/>
                    <a:pt x="360121" y="1641366"/>
                  </a:cubicBezTo>
                  <a:cubicBezTo>
                    <a:pt x="320560" y="1680928"/>
                    <a:pt x="266903" y="1703153"/>
                    <a:pt x="210954" y="1703153"/>
                  </a:cubicBezTo>
                  <a:lnTo>
                    <a:pt x="210954" y="1703153"/>
                  </a:lnTo>
                  <a:cubicBezTo>
                    <a:pt x="155006" y="1703153"/>
                    <a:pt x="101349" y="1680928"/>
                    <a:pt x="61787" y="1641366"/>
                  </a:cubicBezTo>
                  <a:cubicBezTo>
                    <a:pt x="22225" y="1601804"/>
                    <a:pt x="0" y="1548147"/>
                    <a:pt x="0" y="1492199"/>
                  </a:cubicBezTo>
                  <a:lnTo>
                    <a:pt x="0" y="210954"/>
                  </a:lnTo>
                  <a:cubicBezTo>
                    <a:pt x="0" y="155006"/>
                    <a:pt x="22225" y="101349"/>
                    <a:pt x="61787" y="61787"/>
                  </a:cubicBezTo>
                  <a:cubicBezTo>
                    <a:pt x="101349" y="22225"/>
                    <a:pt x="155006" y="0"/>
                    <a:pt x="210954" y="0"/>
                  </a:cubicBezTo>
                  <a:close/>
                </a:path>
              </a:pathLst>
            </a:custGeom>
            <a:solidFill>
              <a:srgbClr val="004AAD"/>
            </a:solidFill>
          </p:spPr>
        </p:sp>
        <p:sp>
          <p:nvSpPr>
            <p:cNvPr id="8" name="TextBox 8"/>
            <p:cNvSpPr txBox="1"/>
            <p:nvPr/>
          </p:nvSpPr>
          <p:spPr>
            <a:xfrm>
              <a:off x="0" y="-47625"/>
              <a:ext cx="421908" cy="1750778"/>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13081465" y="6407231"/>
            <a:ext cx="2851069" cy="2851069"/>
          </a:xfrm>
          <a:custGeom>
            <a:avLst/>
            <a:gdLst/>
            <a:ahLst/>
            <a:cxnLst/>
            <a:rect l="l" t="t" r="r" b="b"/>
            <a:pathLst>
              <a:path w="2851069" h="2851069">
                <a:moveTo>
                  <a:pt x="0" y="0"/>
                </a:moveTo>
                <a:lnTo>
                  <a:pt x="2851069" y="0"/>
                </a:lnTo>
                <a:lnTo>
                  <a:pt x="2851069" y="2851069"/>
                </a:lnTo>
                <a:lnTo>
                  <a:pt x="0" y="2851069"/>
                </a:lnTo>
                <a:lnTo>
                  <a:pt x="0" y="0"/>
                </a:lnTo>
                <a:close/>
              </a:path>
            </a:pathLst>
          </a:custGeom>
          <a:blipFill>
            <a:blip r:embed="rId3"/>
            <a:stretch>
              <a:fillRect/>
            </a:stretch>
          </a:blipFill>
        </p:spPr>
      </p:sp>
      <p:sp>
        <p:nvSpPr>
          <p:cNvPr id="10" name="TextBox 10"/>
          <p:cNvSpPr txBox="1"/>
          <p:nvPr/>
        </p:nvSpPr>
        <p:spPr>
          <a:xfrm>
            <a:off x="12465951" y="3049870"/>
            <a:ext cx="4828580" cy="2527719"/>
          </a:xfrm>
          <a:prstGeom prst="rect">
            <a:avLst/>
          </a:prstGeom>
        </p:spPr>
        <p:txBody>
          <a:bodyPr lIns="0" tIns="0" rIns="0" bIns="0" rtlCol="0" anchor="t">
            <a:spAutoFit/>
          </a:bodyPr>
          <a:lstStyle/>
          <a:p>
            <a:pPr algn="l">
              <a:lnSpc>
                <a:spcPts val="5051"/>
              </a:lnSpc>
            </a:pPr>
            <a:r>
              <a:rPr lang="en-US" sz="3608" b="1">
                <a:solidFill>
                  <a:srgbClr val="FFFFFF"/>
                </a:solidFill>
                <a:latin typeface="League Spartan"/>
                <a:ea typeface="League Spartan"/>
                <a:cs typeface="League Spartan"/>
                <a:sym typeface="League Spartan"/>
              </a:rPr>
              <a:t>POLICY AND GOVERNANCE: DRIVERS AND SUPPORT</a:t>
            </a:r>
          </a:p>
        </p:txBody>
      </p:sp>
      <p:sp>
        <p:nvSpPr>
          <p:cNvPr id="11" name="TextBox 11"/>
          <p:cNvSpPr txBox="1"/>
          <p:nvPr/>
        </p:nvSpPr>
        <p:spPr>
          <a:xfrm>
            <a:off x="2112529" y="1872995"/>
            <a:ext cx="8314376" cy="6549796"/>
          </a:xfrm>
          <a:prstGeom prst="rect">
            <a:avLst/>
          </a:prstGeom>
        </p:spPr>
        <p:txBody>
          <a:bodyPr lIns="0" tIns="0" rIns="0" bIns="0" rtlCol="0" anchor="t">
            <a:spAutoFit/>
          </a:bodyPr>
          <a:lstStyle/>
          <a:p>
            <a:pPr algn="just">
              <a:lnSpc>
                <a:spcPts val="4031"/>
              </a:lnSpc>
            </a:pPr>
            <a:r>
              <a:rPr lang="en-US" sz="2399" b="1">
                <a:solidFill>
                  <a:srgbClr val="000000"/>
                </a:solidFill>
                <a:latin typeface="Poppins Bold"/>
                <a:ea typeface="Poppins Bold"/>
                <a:cs typeface="Poppins Bold"/>
                <a:sym typeface="Poppins Bold"/>
              </a:rPr>
              <a:t>Policies for a Holistic System</a:t>
            </a:r>
          </a:p>
          <a:p>
            <a:pPr marL="518073" lvl="1" indent="-259036" algn="just">
              <a:lnSpc>
                <a:spcPts val="4031"/>
              </a:lnSpc>
              <a:buFont typeface="Arial"/>
              <a:buChar char="•"/>
            </a:pPr>
            <a:r>
              <a:rPr lang="en-US" sz="2399" b="1">
                <a:solidFill>
                  <a:srgbClr val="000000"/>
                </a:solidFill>
                <a:latin typeface="Poppins Semi-Bold"/>
                <a:ea typeface="Poppins Semi-Bold"/>
                <a:cs typeface="Poppins Semi-Bold"/>
                <a:sym typeface="Poppins Semi-Bold"/>
              </a:rPr>
              <a:t>UK Examples:</a:t>
            </a:r>
          </a:p>
          <a:p>
            <a:pPr marL="518073" lvl="1" indent="-259036" algn="just">
              <a:lnSpc>
                <a:spcPts val="4031"/>
              </a:lnSpc>
              <a:buFont typeface="Arial"/>
              <a:buChar char="•"/>
            </a:pPr>
            <a:r>
              <a:rPr lang="en-US" sz="2399" b="1">
                <a:solidFill>
                  <a:srgbClr val="000000"/>
                </a:solidFill>
                <a:latin typeface="Poppins Semi-Bold"/>
                <a:ea typeface="Poppins Semi-Bold"/>
                <a:cs typeface="Poppins Semi-Bold"/>
                <a:sym typeface="Poppins Semi-Bold"/>
              </a:rPr>
              <a:t>The NHS Long Term Plan:</a:t>
            </a:r>
            <a:r>
              <a:rPr lang="en-US" sz="2399">
                <a:solidFill>
                  <a:srgbClr val="000000"/>
                </a:solidFill>
                <a:latin typeface="Poppins"/>
                <a:ea typeface="Poppins"/>
                <a:cs typeface="Poppins"/>
                <a:sym typeface="Poppins"/>
              </a:rPr>
              <a:t> Emphasises prevention, community care, and integrated physical/mental health services.</a:t>
            </a:r>
          </a:p>
          <a:p>
            <a:pPr marL="518073" lvl="1" indent="-259036" algn="just">
              <a:lnSpc>
                <a:spcPts val="4031"/>
              </a:lnSpc>
              <a:buFont typeface="Arial"/>
              <a:buChar char="•"/>
            </a:pPr>
            <a:r>
              <a:rPr lang="en-US" sz="2399" b="1">
                <a:solidFill>
                  <a:srgbClr val="000000"/>
                </a:solidFill>
                <a:latin typeface="Poppins Semi-Bold"/>
                <a:ea typeface="Poppins Semi-Bold"/>
                <a:cs typeface="Poppins Semi-Bold"/>
                <a:sym typeface="Poppins Semi-Bold"/>
              </a:rPr>
              <a:t>The Well-being of Future Generations (Wales) Act 2015:</a:t>
            </a:r>
            <a:r>
              <a:rPr lang="en-US" sz="2399">
                <a:solidFill>
                  <a:srgbClr val="000000"/>
                </a:solidFill>
                <a:latin typeface="Poppins"/>
                <a:ea typeface="Poppins"/>
                <a:cs typeface="Poppins"/>
                <a:sym typeface="Poppins"/>
              </a:rPr>
              <a:t> A world-leading law that requires public bodies to think about the long-term, work better with people and communities, and focus on prevention (Messham and Sheard, 2020).</a:t>
            </a:r>
          </a:p>
          <a:p>
            <a:pPr marL="518073" lvl="1" indent="-259036" algn="just">
              <a:lnSpc>
                <a:spcPts val="4031"/>
              </a:lnSpc>
              <a:buFont typeface="Arial"/>
              <a:buChar char="•"/>
            </a:pPr>
            <a:r>
              <a:rPr lang="en-US" sz="2399" b="1">
                <a:solidFill>
                  <a:srgbClr val="000000"/>
                </a:solidFill>
                <a:latin typeface="Poppins Semi-Bold"/>
                <a:ea typeface="Poppins Semi-Bold"/>
                <a:cs typeface="Poppins Semi-Bold"/>
                <a:sym typeface="Poppins Semi-Bold"/>
              </a:rPr>
              <a:t>International:</a:t>
            </a:r>
            <a:r>
              <a:rPr lang="en-US" sz="2399">
                <a:solidFill>
                  <a:srgbClr val="000000"/>
                </a:solidFill>
                <a:latin typeface="Poppins"/>
                <a:ea typeface="Poppins"/>
                <a:cs typeface="Poppins"/>
                <a:sym typeface="Poppins"/>
              </a:rPr>
              <a:t> WHO's Global Action Plan for Healthy Lives and Well-being for All (World Health Organization, 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sp>
        <p:nvSpPr>
          <p:cNvPr id="3" name="TextBox 3"/>
          <p:cNvSpPr txBox="1"/>
          <p:nvPr/>
        </p:nvSpPr>
        <p:spPr>
          <a:xfrm>
            <a:off x="5763739" y="1017610"/>
            <a:ext cx="6756386" cy="1233245"/>
          </a:xfrm>
          <a:prstGeom prst="rect">
            <a:avLst/>
          </a:prstGeom>
        </p:spPr>
        <p:txBody>
          <a:bodyPr lIns="0" tIns="0" rIns="0" bIns="0" rtlCol="0" anchor="t">
            <a:spAutoFit/>
          </a:bodyPr>
          <a:lstStyle/>
          <a:p>
            <a:pPr algn="ctr">
              <a:lnSpc>
                <a:spcPts val="5000"/>
              </a:lnSpc>
            </a:pPr>
            <a:r>
              <a:rPr lang="en-US" sz="3572" b="1">
                <a:solidFill>
                  <a:srgbClr val="004AAD"/>
                </a:solidFill>
                <a:latin typeface="League Spartan"/>
                <a:ea typeface="League Spartan"/>
                <a:cs typeface="League Spartan"/>
                <a:sym typeface="League Spartan"/>
              </a:rPr>
              <a:t>POLICY AND GOVERNANCE: CRITICAL CHALLENGES</a:t>
            </a:r>
          </a:p>
        </p:txBody>
      </p:sp>
      <p:sp>
        <p:nvSpPr>
          <p:cNvPr id="4" name="TextBox 4"/>
          <p:cNvSpPr txBox="1"/>
          <p:nvPr/>
        </p:nvSpPr>
        <p:spPr>
          <a:xfrm>
            <a:off x="1516131" y="2961696"/>
            <a:ext cx="14196018" cy="5732278"/>
          </a:xfrm>
          <a:prstGeom prst="rect">
            <a:avLst/>
          </a:prstGeom>
        </p:spPr>
        <p:txBody>
          <a:bodyPr lIns="0" tIns="0" rIns="0" bIns="0" rtlCol="0" anchor="t">
            <a:spAutoFit/>
          </a:bodyPr>
          <a:lstStyle/>
          <a:p>
            <a:pPr marL="500837" lvl="1" indent="-250419" algn="l">
              <a:lnSpc>
                <a:spcPts val="3247"/>
              </a:lnSpc>
              <a:buFont typeface="Arial"/>
              <a:buChar char="•"/>
            </a:pPr>
            <a:r>
              <a:rPr lang="en-US" sz="2319" b="1">
                <a:solidFill>
                  <a:srgbClr val="303642"/>
                </a:solidFill>
                <a:latin typeface="Poppins Bold"/>
                <a:ea typeface="Poppins Bold"/>
                <a:cs typeface="Poppins Bold"/>
                <a:sym typeface="Poppins Bold"/>
              </a:rPr>
              <a:t>Barriers to Integration</a:t>
            </a:r>
          </a:p>
          <a:p>
            <a:pPr algn="l">
              <a:lnSpc>
                <a:spcPts val="3247"/>
              </a:lnSpc>
            </a:pPr>
            <a:endParaRPr lang="en-US" sz="2319" b="1">
              <a:solidFill>
                <a:srgbClr val="303642"/>
              </a:solidFill>
              <a:latin typeface="Poppins Bold"/>
              <a:ea typeface="Poppins Bold"/>
              <a:cs typeface="Poppins Bold"/>
              <a:sym typeface="Poppins Bold"/>
            </a:endParaRPr>
          </a:p>
          <a:p>
            <a:pPr marL="1001675" lvl="2" indent="-333892" algn="l">
              <a:lnSpc>
                <a:spcPts val="3247"/>
              </a:lnSpc>
              <a:buFont typeface="Arial"/>
              <a:buChar char="⚬"/>
            </a:pPr>
            <a:r>
              <a:rPr lang="en-US" sz="2319" b="1">
                <a:solidFill>
                  <a:srgbClr val="303642"/>
                </a:solidFill>
                <a:latin typeface="Poppins Semi-Bold"/>
                <a:ea typeface="Poppins Semi-Bold"/>
                <a:cs typeface="Poppins Semi-Bold"/>
                <a:sym typeface="Poppins Semi-Bold"/>
              </a:rPr>
              <a:t>Funding Barriers:</a:t>
            </a:r>
          </a:p>
          <a:p>
            <a:pPr marL="1502512" lvl="3" indent="-375628" algn="l">
              <a:lnSpc>
                <a:spcPts val="3247"/>
              </a:lnSpc>
              <a:buFont typeface="Arial"/>
              <a:buChar char="￭"/>
            </a:pPr>
            <a:r>
              <a:rPr lang="en-US" sz="2319">
                <a:solidFill>
                  <a:srgbClr val="303642"/>
                </a:solidFill>
                <a:latin typeface="Poppins"/>
                <a:ea typeface="Poppins"/>
                <a:cs typeface="Poppins"/>
                <a:sym typeface="Poppins"/>
              </a:rPr>
              <a:t>Short-term budget cycles favour quick, curative fixes over long-term preventive investments.</a:t>
            </a:r>
          </a:p>
          <a:p>
            <a:pPr marL="1502512" lvl="3" indent="-375628" algn="l">
              <a:lnSpc>
                <a:spcPts val="3247"/>
              </a:lnSpc>
              <a:buFont typeface="Arial"/>
              <a:buChar char="￭"/>
            </a:pPr>
            <a:r>
              <a:rPr lang="en-US" sz="2319">
                <a:solidFill>
                  <a:srgbClr val="303642"/>
                </a:solidFill>
                <a:latin typeface="Poppins"/>
                <a:ea typeface="Poppins"/>
                <a:cs typeface="Poppins"/>
                <a:sym typeface="Poppins"/>
              </a:rPr>
              <a:t>Siloed budgets (e.g., health vs. social care vs. environment) hinder collaborative projects.</a:t>
            </a:r>
          </a:p>
          <a:p>
            <a:pPr marL="1001675" lvl="2" indent="-333892" algn="l">
              <a:lnSpc>
                <a:spcPts val="3247"/>
              </a:lnSpc>
              <a:buFont typeface="Arial"/>
              <a:buChar char="⚬"/>
            </a:pPr>
            <a:r>
              <a:rPr lang="en-US" sz="2319" b="1">
                <a:solidFill>
                  <a:srgbClr val="303642"/>
                </a:solidFill>
                <a:latin typeface="Poppins Semi-Bold"/>
                <a:ea typeface="Poppins Semi-Bold"/>
                <a:cs typeface="Poppins Semi-Bold"/>
                <a:sym typeface="Poppins Semi-Bold"/>
              </a:rPr>
              <a:t>Regulatory &amp; Structural Barriers:</a:t>
            </a:r>
          </a:p>
          <a:p>
            <a:pPr marL="1502512" lvl="3" indent="-375628" algn="l">
              <a:lnSpc>
                <a:spcPts val="3247"/>
              </a:lnSpc>
              <a:buFont typeface="Arial"/>
              <a:buChar char="￭"/>
            </a:pPr>
            <a:r>
              <a:rPr lang="en-US" sz="2319">
                <a:solidFill>
                  <a:srgbClr val="303642"/>
                </a:solidFill>
                <a:latin typeface="Poppins"/>
                <a:ea typeface="Poppins"/>
                <a:cs typeface="Poppins"/>
                <a:sym typeface="Poppins"/>
              </a:rPr>
              <a:t>Complex bureaucracy and outdated performance indicators (e.g., focusing on hospital admission rates rather than population health)(Prætorius and Hasle, 2025).</a:t>
            </a:r>
          </a:p>
          <a:p>
            <a:pPr marL="1502512" lvl="3" indent="-375628" algn="l">
              <a:lnSpc>
                <a:spcPts val="3247"/>
              </a:lnSpc>
              <a:buFont typeface="Arial"/>
              <a:buChar char="￭"/>
            </a:pPr>
            <a:r>
              <a:rPr lang="en-US" sz="2319">
                <a:solidFill>
                  <a:srgbClr val="303642"/>
                </a:solidFill>
                <a:latin typeface="Poppins"/>
                <a:ea typeface="Poppins"/>
                <a:cs typeface="Poppins"/>
                <a:sym typeface="Poppins"/>
              </a:rPr>
              <a:t>Professional resistance to changing traditional roles and workflows.</a:t>
            </a:r>
          </a:p>
          <a:p>
            <a:pPr marL="1001675" lvl="2" indent="-333892" algn="l">
              <a:lnSpc>
                <a:spcPts val="3247"/>
              </a:lnSpc>
              <a:buFont typeface="Arial"/>
              <a:buChar char="⚬"/>
            </a:pPr>
            <a:r>
              <a:rPr lang="en-US" sz="2319" b="1">
                <a:solidFill>
                  <a:srgbClr val="303642"/>
                </a:solidFill>
                <a:latin typeface="Poppins Semi-Bold"/>
                <a:ea typeface="Poppins Semi-Bold"/>
                <a:cs typeface="Poppins Semi-Bold"/>
                <a:sym typeface="Poppins Semi-Bold"/>
              </a:rPr>
              <a:t>Measurement Challenges:</a:t>
            </a:r>
            <a:r>
              <a:rPr lang="en-US" sz="2319">
                <a:solidFill>
                  <a:srgbClr val="303642"/>
                </a:solidFill>
                <a:latin typeface="Poppins"/>
                <a:ea typeface="Poppins"/>
                <a:cs typeface="Poppins"/>
                <a:sym typeface="Poppins"/>
              </a:rPr>
              <a:t> It is difficult to quantify the ROI of wellbeing and preventive initiatives.</a:t>
            </a:r>
          </a:p>
          <a:p>
            <a:pPr algn="l">
              <a:lnSpc>
                <a:spcPts val="3247"/>
              </a:lnSpc>
              <a:spcBef>
                <a:spcPct val="0"/>
              </a:spcBef>
            </a:pPr>
            <a:endParaRPr lang="en-US" sz="2319">
              <a:solidFill>
                <a:srgbClr val="303642"/>
              </a:solidFill>
              <a:latin typeface="Poppins"/>
              <a:ea typeface="Poppins"/>
              <a:cs typeface="Poppins"/>
              <a:sym typeface="Poppi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sp>
        <p:nvSpPr>
          <p:cNvPr id="3" name="TextBox 3"/>
          <p:cNvSpPr txBox="1"/>
          <p:nvPr/>
        </p:nvSpPr>
        <p:spPr>
          <a:xfrm>
            <a:off x="5763739" y="1017610"/>
            <a:ext cx="6756386" cy="1861895"/>
          </a:xfrm>
          <a:prstGeom prst="rect">
            <a:avLst/>
          </a:prstGeom>
        </p:spPr>
        <p:txBody>
          <a:bodyPr lIns="0" tIns="0" rIns="0" bIns="0" rtlCol="0" anchor="t">
            <a:spAutoFit/>
          </a:bodyPr>
          <a:lstStyle/>
          <a:p>
            <a:pPr algn="ctr">
              <a:lnSpc>
                <a:spcPts val="5000"/>
              </a:lnSpc>
            </a:pPr>
            <a:r>
              <a:rPr lang="en-US" sz="3572" b="1">
                <a:solidFill>
                  <a:srgbClr val="004AAD"/>
                </a:solidFill>
                <a:latin typeface="League Spartan"/>
                <a:ea typeface="League Spartan"/>
                <a:cs typeface="League Spartan"/>
                <a:sym typeface="League Spartan"/>
              </a:rPr>
              <a:t>SERVICE DELIVERY IN PRACTICE</a:t>
            </a:r>
          </a:p>
          <a:p>
            <a:pPr algn="ctr">
              <a:lnSpc>
                <a:spcPts val="5000"/>
              </a:lnSpc>
            </a:pPr>
            <a:endParaRPr lang="en-US" sz="3572" b="1">
              <a:solidFill>
                <a:srgbClr val="004AAD"/>
              </a:solidFill>
              <a:latin typeface="League Spartan"/>
              <a:ea typeface="League Spartan"/>
              <a:cs typeface="League Spartan"/>
              <a:sym typeface="League Spartan"/>
            </a:endParaRPr>
          </a:p>
        </p:txBody>
      </p:sp>
      <p:sp>
        <p:nvSpPr>
          <p:cNvPr id="4" name="TextBox 4"/>
          <p:cNvSpPr txBox="1"/>
          <p:nvPr/>
        </p:nvSpPr>
        <p:spPr>
          <a:xfrm>
            <a:off x="1516131" y="2837871"/>
            <a:ext cx="14196018" cy="4550151"/>
          </a:xfrm>
          <a:prstGeom prst="rect">
            <a:avLst/>
          </a:prstGeom>
        </p:spPr>
        <p:txBody>
          <a:bodyPr lIns="0" tIns="0" rIns="0" bIns="0" rtlCol="0" anchor="t">
            <a:spAutoFit/>
          </a:bodyPr>
          <a:lstStyle/>
          <a:p>
            <a:pPr algn="l">
              <a:lnSpc>
                <a:spcPts val="4500"/>
              </a:lnSpc>
            </a:pPr>
            <a:r>
              <a:rPr lang="en-US" sz="2419" b="1">
                <a:solidFill>
                  <a:srgbClr val="303642"/>
                </a:solidFill>
                <a:latin typeface="Poppins Bold"/>
                <a:ea typeface="Poppins Bold"/>
                <a:cs typeface="Poppins Bold"/>
                <a:sym typeface="Poppins Bold"/>
              </a:rPr>
              <a:t>Innovating at the Point of Care</a:t>
            </a:r>
          </a:p>
          <a:p>
            <a:pPr algn="l">
              <a:lnSpc>
                <a:spcPts val="4500"/>
              </a:lnSpc>
            </a:pPr>
            <a:endParaRPr lang="en-US" sz="2419" b="1">
              <a:solidFill>
                <a:srgbClr val="303642"/>
              </a:solidFill>
              <a:latin typeface="Poppins Bold"/>
              <a:ea typeface="Poppins Bold"/>
              <a:cs typeface="Poppins Bold"/>
              <a:sym typeface="Poppins Bold"/>
            </a:endParaRPr>
          </a:p>
          <a:p>
            <a:pPr marL="522427" lvl="1" indent="-261213" algn="l">
              <a:lnSpc>
                <a:spcPts val="4500"/>
              </a:lnSpc>
              <a:buFont typeface="Arial"/>
              <a:buChar char="•"/>
            </a:pPr>
            <a:r>
              <a:rPr lang="en-US" sz="2419" b="1">
                <a:solidFill>
                  <a:srgbClr val="303642"/>
                </a:solidFill>
                <a:latin typeface="Poppins Semi-Bold"/>
                <a:ea typeface="Poppins Semi-Bold"/>
                <a:cs typeface="Poppins Semi-Bold"/>
                <a:sym typeface="Poppins Semi-Bold"/>
              </a:rPr>
              <a:t>Integration of Wellness Programmes:</a:t>
            </a:r>
            <a:r>
              <a:rPr lang="en-US" sz="2419">
                <a:solidFill>
                  <a:srgbClr val="303642"/>
                </a:solidFill>
                <a:latin typeface="Poppins"/>
                <a:ea typeface="Poppins"/>
                <a:cs typeface="Poppins"/>
                <a:sym typeface="Poppins"/>
              </a:rPr>
              <a:t> On-site employee health in organisations, smoking cessation clinics, weight management services (Peñalvo et al., 2021).</a:t>
            </a:r>
          </a:p>
          <a:p>
            <a:pPr marL="522427" lvl="1" indent="-261213" algn="l">
              <a:lnSpc>
                <a:spcPts val="4500"/>
              </a:lnSpc>
              <a:buFont typeface="Arial"/>
              <a:buChar char="•"/>
            </a:pPr>
            <a:r>
              <a:rPr lang="en-US" sz="2419" b="1">
                <a:solidFill>
                  <a:srgbClr val="303642"/>
                </a:solidFill>
                <a:latin typeface="Poppins Semi-Bold"/>
                <a:ea typeface="Poppins Semi-Bold"/>
                <a:cs typeface="Poppins Semi-Bold"/>
                <a:sym typeface="Poppins Semi-Bold"/>
              </a:rPr>
              <a:t>Telehealth and Digital Health:</a:t>
            </a:r>
            <a:r>
              <a:rPr lang="en-US" sz="2419">
                <a:solidFill>
                  <a:srgbClr val="303642"/>
                </a:solidFill>
                <a:latin typeface="Poppins"/>
                <a:ea typeface="Poppins"/>
                <a:cs typeface="Poppins"/>
                <a:sym typeface="Poppins"/>
              </a:rPr>
              <a:t> Increases access, reduces travel (environmental benefit), and allows for remote monitoring. (Critical point: can exacerbate digital divides).</a:t>
            </a:r>
          </a:p>
          <a:p>
            <a:pPr marL="522427" lvl="1" indent="-261213" algn="l">
              <a:lnSpc>
                <a:spcPts val="4500"/>
              </a:lnSpc>
              <a:buFont typeface="Arial"/>
              <a:buChar char="•"/>
            </a:pPr>
            <a:r>
              <a:rPr lang="en-US" sz="2419" b="1">
                <a:solidFill>
                  <a:srgbClr val="303642"/>
                </a:solidFill>
                <a:latin typeface="Poppins Semi-Bold"/>
                <a:ea typeface="Poppins Semi-Bold"/>
                <a:cs typeface="Poppins Semi-Bold"/>
                <a:sym typeface="Poppins Semi-Bold"/>
              </a:rPr>
              <a:t>Community Health Initiatives:</a:t>
            </a:r>
            <a:r>
              <a:rPr lang="en-US" sz="2419">
                <a:solidFill>
                  <a:srgbClr val="303642"/>
                </a:solidFill>
                <a:latin typeface="Poppins"/>
                <a:ea typeface="Poppins"/>
                <a:cs typeface="Poppins"/>
                <a:sym typeface="Poppins"/>
              </a:rPr>
              <a:t> Local partnerships tackling specific issues like fuel poverty, social isolation, or access to fresh food.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sp>
        <p:nvSpPr>
          <p:cNvPr id="3" name="TextBox 3"/>
          <p:cNvSpPr txBox="1"/>
          <p:nvPr/>
        </p:nvSpPr>
        <p:spPr>
          <a:xfrm>
            <a:off x="5763739" y="1017610"/>
            <a:ext cx="6756386" cy="1233245"/>
          </a:xfrm>
          <a:prstGeom prst="rect">
            <a:avLst/>
          </a:prstGeom>
        </p:spPr>
        <p:txBody>
          <a:bodyPr lIns="0" tIns="0" rIns="0" bIns="0" rtlCol="0" anchor="t">
            <a:spAutoFit/>
          </a:bodyPr>
          <a:lstStyle/>
          <a:p>
            <a:pPr algn="ctr">
              <a:lnSpc>
                <a:spcPts val="5000"/>
              </a:lnSpc>
            </a:pPr>
            <a:r>
              <a:rPr lang="en-US" sz="3572" b="1">
                <a:solidFill>
                  <a:srgbClr val="004AAD"/>
                </a:solidFill>
                <a:latin typeface="League Spartan"/>
                <a:ea typeface="League Spartan"/>
                <a:cs typeface="League Spartan"/>
                <a:sym typeface="League Spartan"/>
              </a:rPr>
              <a:t>CASE EXAMPLE: HOLISTIC CARE MODELS</a:t>
            </a:r>
          </a:p>
        </p:txBody>
      </p:sp>
      <p:sp>
        <p:nvSpPr>
          <p:cNvPr id="4" name="TextBox 4"/>
          <p:cNvSpPr txBox="1"/>
          <p:nvPr/>
        </p:nvSpPr>
        <p:spPr>
          <a:xfrm>
            <a:off x="1516131" y="2885496"/>
            <a:ext cx="14196018" cy="5626218"/>
          </a:xfrm>
          <a:prstGeom prst="rect">
            <a:avLst/>
          </a:prstGeom>
        </p:spPr>
        <p:txBody>
          <a:bodyPr lIns="0" tIns="0" rIns="0" bIns="0" rtlCol="0" anchor="t">
            <a:spAutoFit/>
          </a:bodyPr>
          <a:lstStyle/>
          <a:p>
            <a:pPr algn="l">
              <a:lnSpc>
                <a:spcPts val="4082"/>
              </a:lnSpc>
            </a:pPr>
            <a:r>
              <a:rPr lang="en-US" sz="2319" b="1">
                <a:solidFill>
                  <a:srgbClr val="303642"/>
                </a:solidFill>
                <a:latin typeface="Poppins Bold"/>
                <a:ea typeface="Poppins Bold"/>
                <a:cs typeface="Poppins Bold"/>
                <a:sym typeface="Poppins Bold"/>
              </a:rPr>
              <a:t>Case Study: The Bromley by Bow Centre (Gov.UK, 2024)</a:t>
            </a:r>
          </a:p>
          <a:p>
            <a:pPr algn="l">
              <a:lnSpc>
                <a:spcPts val="4082"/>
              </a:lnSpc>
            </a:pPr>
            <a:endParaRPr lang="en-US" sz="2319" b="1">
              <a:solidFill>
                <a:srgbClr val="303642"/>
              </a:solidFill>
              <a:latin typeface="Poppins Bold"/>
              <a:ea typeface="Poppins Bold"/>
              <a:cs typeface="Poppins Bold"/>
              <a:sym typeface="Poppins Bold"/>
            </a:endParaRPr>
          </a:p>
          <a:p>
            <a:pPr marL="500837" lvl="1" indent="-250419" algn="l">
              <a:lnSpc>
                <a:spcPts val="4082"/>
              </a:lnSpc>
              <a:buFont typeface="Arial"/>
              <a:buChar char="•"/>
            </a:pPr>
            <a:r>
              <a:rPr lang="en-US" sz="2319" b="1">
                <a:solidFill>
                  <a:srgbClr val="303642"/>
                </a:solidFill>
                <a:latin typeface="Poppins Semi-Bold"/>
                <a:ea typeface="Poppins Semi-Bold"/>
                <a:cs typeface="Poppins Semi-Bold"/>
                <a:sym typeface="Poppins Semi-Bold"/>
              </a:rPr>
              <a:t>Location:</a:t>
            </a:r>
            <a:r>
              <a:rPr lang="en-US" sz="2319">
                <a:solidFill>
                  <a:srgbClr val="303642"/>
                </a:solidFill>
                <a:latin typeface="Poppins"/>
                <a:ea typeface="Poppins"/>
                <a:cs typeface="Poppins"/>
                <a:sym typeface="Poppins"/>
              </a:rPr>
              <a:t> London, UK.</a:t>
            </a:r>
          </a:p>
          <a:p>
            <a:pPr marL="500837" lvl="1" indent="-250419" algn="l">
              <a:lnSpc>
                <a:spcPts val="4082"/>
              </a:lnSpc>
              <a:buFont typeface="Arial"/>
              <a:buChar char="•"/>
            </a:pPr>
            <a:r>
              <a:rPr lang="en-US" sz="2319" b="1">
                <a:solidFill>
                  <a:srgbClr val="303642"/>
                </a:solidFill>
                <a:latin typeface="Poppins Semi-Bold"/>
                <a:ea typeface="Poppins Semi-Bold"/>
                <a:cs typeface="Poppins Semi-Bold"/>
                <a:sym typeface="Poppins Semi-Bold"/>
              </a:rPr>
              <a:t>Model:</a:t>
            </a:r>
            <a:r>
              <a:rPr lang="en-US" sz="2319">
                <a:solidFill>
                  <a:srgbClr val="303642"/>
                </a:solidFill>
                <a:latin typeface="Poppins"/>
                <a:ea typeface="Poppins"/>
                <a:cs typeface="Poppins"/>
                <a:sym typeface="Poppins"/>
              </a:rPr>
              <a:t> A pioneering integrated practice that combines a GP surgery with a community centre.</a:t>
            </a:r>
          </a:p>
          <a:p>
            <a:pPr marL="500837" lvl="1" indent="-250419" algn="l">
              <a:lnSpc>
                <a:spcPts val="4082"/>
              </a:lnSpc>
              <a:buFont typeface="Arial"/>
              <a:buChar char="•"/>
            </a:pPr>
            <a:r>
              <a:rPr lang="en-US" sz="2319" b="1">
                <a:solidFill>
                  <a:srgbClr val="303642"/>
                </a:solidFill>
                <a:latin typeface="Poppins Semi-Bold"/>
                <a:ea typeface="Poppins Semi-Bold"/>
                <a:cs typeface="Poppins Semi-Bold"/>
                <a:sym typeface="Poppins Semi-Bold"/>
              </a:rPr>
              <a:t>Services Offered:</a:t>
            </a:r>
          </a:p>
          <a:p>
            <a:pPr marL="500837" lvl="1" indent="-250419" algn="l">
              <a:lnSpc>
                <a:spcPts val="4082"/>
              </a:lnSpc>
              <a:buFont typeface="Arial"/>
              <a:buChar char="•"/>
            </a:pPr>
            <a:r>
              <a:rPr lang="en-US" sz="2319" b="1">
                <a:solidFill>
                  <a:srgbClr val="303642"/>
                </a:solidFill>
                <a:latin typeface="Poppins Semi-Bold"/>
                <a:ea typeface="Poppins Semi-Bold"/>
                <a:cs typeface="Poppins Semi-Bold"/>
                <a:sym typeface="Poppins Semi-Bold"/>
              </a:rPr>
              <a:t>Clinical:</a:t>
            </a:r>
            <a:r>
              <a:rPr lang="en-US" sz="2319">
                <a:solidFill>
                  <a:srgbClr val="303642"/>
                </a:solidFill>
                <a:latin typeface="Poppins"/>
                <a:ea typeface="Poppins"/>
                <a:cs typeface="Poppins"/>
                <a:sym typeface="Poppins"/>
              </a:rPr>
              <a:t> Doctors, nurses, mental health support.</a:t>
            </a:r>
          </a:p>
          <a:p>
            <a:pPr marL="500837" lvl="1" indent="-250419" algn="l">
              <a:lnSpc>
                <a:spcPts val="4082"/>
              </a:lnSpc>
              <a:buFont typeface="Arial"/>
              <a:buChar char="•"/>
            </a:pPr>
            <a:r>
              <a:rPr lang="en-US" sz="2319" b="1">
                <a:solidFill>
                  <a:srgbClr val="303642"/>
                </a:solidFill>
                <a:latin typeface="Poppins Semi-Bold"/>
                <a:ea typeface="Poppins Semi-Bold"/>
                <a:cs typeface="Poppins Semi-Bold"/>
                <a:sym typeface="Poppins Semi-Bold"/>
              </a:rPr>
              <a:t>Wellbeing:</a:t>
            </a:r>
            <a:r>
              <a:rPr lang="en-US" sz="2319">
                <a:solidFill>
                  <a:srgbClr val="303642"/>
                </a:solidFill>
                <a:latin typeface="Poppins"/>
                <a:ea typeface="Poppins"/>
                <a:cs typeface="Poppins"/>
                <a:sym typeface="Poppins"/>
              </a:rPr>
              <a:t> Art classes, gardening projects, cooking courses, legal and financial advice.</a:t>
            </a:r>
          </a:p>
          <a:p>
            <a:pPr marL="500837" lvl="1" indent="-250419" algn="l">
              <a:lnSpc>
                <a:spcPts val="4082"/>
              </a:lnSpc>
              <a:buFont typeface="Arial"/>
              <a:buChar char="•"/>
            </a:pPr>
            <a:r>
              <a:rPr lang="en-US" sz="2319" b="1">
                <a:solidFill>
                  <a:srgbClr val="303642"/>
                </a:solidFill>
                <a:latin typeface="Poppins Semi-Bold"/>
                <a:ea typeface="Poppins Semi-Bold"/>
                <a:cs typeface="Poppins Semi-Bold"/>
                <a:sym typeface="Poppins Semi-Bold"/>
              </a:rPr>
              <a:t>Impact:</a:t>
            </a:r>
            <a:r>
              <a:rPr lang="en-US" sz="2319">
                <a:solidFill>
                  <a:srgbClr val="303642"/>
                </a:solidFill>
                <a:latin typeface="Poppins"/>
                <a:ea typeface="Poppins"/>
                <a:cs typeface="Poppins"/>
                <a:sym typeface="Poppins"/>
              </a:rPr>
              <a:t> Addresses the root social causes of ill health, reduces GP appointments, and builds community resilience. It is a living example of the Biopsychosocial model and "Health in All Policies" at a local level.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sp>
        <p:nvSpPr>
          <p:cNvPr id="3" name="Freeform 3"/>
          <p:cNvSpPr/>
          <p:nvPr/>
        </p:nvSpPr>
        <p:spPr>
          <a:xfrm>
            <a:off x="12169930" y="3274779"/>
            <a:ext cx="4752123" cy="4508577"/>
          </a:xfrm>
          <a:custGeom>
            <a:avLst/>
            <a:gdLst/>
            <a:ahLst/>
            <a:cxnLst/>
            <a:rect l="l" t="t" r="r" b="b"/>
            <a:pathLst>
              <a:path w="4752123" h="4508577">
                <a:moveTo>
                  <a:pt x="0" y="0"/>
                </a:moveTo>
                <a:lnTo>
                  <a:pt x="4752123" y="0"/>
                </a:lnTo>
                <a:lnTo>
                  <a:pt x="4752123" y="4508576"/>
                </a:lnTo>
                <a:lnTo>
                  <a:pt x="0" y="4508576"/>
                </a:lnTo>
                <a:lnTo>
                  <a:pt x="0" y="0"/>
                </a:lnTo>
                <a:close/>
              </a:path>
            </a:pathLst>
          </a:custGeom>
          <a:blipFill>
            <a:blip r:embed="rId3"/>
            <a:stretch>
              <a:fillRect/>
            </a:stretch>
          </a:blipFill>
        </p:spPr>
      </p:sp>
      <p:sp>
        <p:nvSpPr>
          <p:cNvPr id="4" name="TextBox 4"/>
          <p:cNvSpPr txBox="1"/>
          <p:nvPr/>
        </p:nvSpPr>
        <p:spPr>
          <a:xfrm>
            <a:off x="5763739" y="1017610"/>
            <a:ext cx="6756386" cy="604595"/>
          </a:xfrm>
          <a:prstGeom prst="rect">
            <a:avLst/>
          </a:prstGeom>
        </p:spPr>
        <p:txBody>
          <a:bodyPr lIns="0" tIns="0" rIns="0" bIns="0" rtlCol="0" anchor="t">
            <a:spAutoFit/>
          </a:bodyPr>
          <a:lstStyle/>
          <a:p>
            <a:pPr algn="ctr">
              <a:lnSpc>
                <a:spcPts val="5000"/>
              </a:lnSpc>
            </a:pPr>
            <a:r>
              <a:rPr lang="en-US" sz="3572" b="1">
                <a:solidFill>
                  <a:srgbClr val="004AAD"/>
                </a:solidFill>
                <a:latin typeface="League Spartan"/>
                <a:ea typeface="League Spartan"/>
                <a:cs typeface="League Spartan"/>
                <a:sym typeface="League Spartan"/>
              </a:rPr>
              <a:t>PUBLIC HEALTH INITIATIVES</a:t>
            </a:r>
          </a:p>
        </p:txBody>
      </p:sp>
      <p:sp>
        <p:nvSpPr>
          <p:cNvPr id="5" name="TextBox 5"/>
          <p:cNvSpPr txBox="1"/>
          <p:nvPr/>
        </p:nvSpPr>
        <p:spPr>
          <a:xfrm>
            <a:off x="1516131" y="2961696"/>
            <a:ext cx="9350237" cy="5322703"/>
          </a:xfrm>
          <a:prstGeom prst="rect">
            <a:avLst/>
          </a:prstGeom>
        </p:spPr>
        <p:txBody>
          <a:bodyPr lIns="0" tIns="0" rIns="0" bIns="0" rtlCol="0" anchor="t">
            <a:spAutoFit/>
          </a:bodyPr>
          <a:lstStyle/>
          <a:p>
            <a:pPr algn="l">
              <a:lnSpc>
                <a:spcPts val="3247"/>
              </a:lnSpc>
            </a:pPr>
            <a:r>
              <a:rPr lang="en-US" sz="2319" b="1">
                <a:solidFill>
                  <a:srgbClr val="303642"/>
                </a:solidFill>
                <a:latin typeface="Poppins Bold"/>
                <a:ea typeface="Poppins Bold"/>
                <a:cs typeface="Poppins Bold"/>
                <a:sym typeface="Poppins Bold"/>
              </a:rPr>
              <a:t>Promoting Healthier Populations</a:t>
            </a:r>
          </a:p>
          <a:p>
            <a:pPr algn="l">
              <a:lnSpc>
                <a:spcPts val="3247"/>
              </a:lnSpc>
            </a:pPr>
            <a:endParaRPr lang="en-US" sz="2319" b="1">
              <a:solidFill>
                <a:srgbClr val="303642"/>
              </a:solidFill>
              <a:latin typeface="Poppins Bold"/>
              <a:ea typeface="Poppins Bold"/>
              <a:cs typeface="Poppins Bold"/>
              <a:sym typeface="Poppins Bold"/>
            </a:endParaRPr>
          </a:p>
          <a:p>
            <a:pPr marL="500837" lvl="1" indent="-250419" algn="l">
              <a:lnSpc>
                <a:spcPts val="3247"/>
              </a:lnSpc>
              <a:buFont typeface="Arial"/>
              <a:buChar char="•"/>
            </a:pPr>
            <a:r>
              <a:rPr lang="en-US" sz="2319" b="1">
                <a:solidFill>
                  <a:srgbClr val="303642"/>
                </a:solidFill>
                <a:latin typeface="Poppins Semi-Bold"/>
                <a:ea typeface="Poppins Semi-Bold"/>
                <a:cs typeface="Poppins Semi-Bold"/>
                <a:sym typeface="Poppins Semi-Bold"/>
              </a:rPr>
              <a:t>Promoting Healthy Lifestyles:</a:t>
            </a:r>
          </a:p>
          <a:p>
            <a:pPr marL="500837" lvl="1" indent="-250419" algn="l">
              <a:lnSpc>
                <a:spcPts val="3247"/>
              </a:lnSpc>
              <a:buFont typeface="Arial"/>
              <a:buChar char="•"/>
            </a:pPr>
            <a:r>
              <a:rPr lang="en-US" sz="2319">
                <a:solidFill>
                  <a:srgbClr val="303642"/>
                </a:solidFill>
                <a:latin typeface="Poppins"/>
                <a:ea typeface="Poppins"/>
                <a:cs typeface="Poppins"/>
                <a:sym typeface="Poppins"/>
              </a:rPr>
              <a:t>Campaigns like "5 A Day" for fruit/vegetables.</a:t>
            </a:r>
          </a:p>
          <a:p>
            <a:pPr marL="500837" lvl="1" indent="-250419" algn="l">
              <a:lnSpc>
                <a:spcPts val="3247"/>
              </a:lnSpc>
              <a:buFont typeface="Arial"/>
              <a:buChar char="•"/>
            </a:pPr>
            <a:r>
              <a:rPr lang="en-US" sz="2319">
                <a:solidFill>
                  <a:srgbClr val="303642"/>
                </a:solidFill>
                <a:latin typeface="Poppins"/>
                <a:ea typeface="Poppins"/>
                <a:cs typeface="Poppins"/>
                <a:sym typeface="Poppins"/>
              </a:rPr>
              <a:t>Sugar tax (UK Soft Drinks Industry Levy) to reduce obesity.</a:t>
            </a:r>
          </a:p>
          <a:p>
            <a:pPr marL="500837" lvl="1" indent="-250419" algn="l">
              <a:lnSpc>
                <a:spcPts val="3247"/>
              </a:lnSpc>
              <a:buFont typeface="Arial"/>
              <a:buChar char="•"/>
            </a:pPr>
            <a:r>
              <a:rPr lang="en-US" sz="2319" b="1">
                <a:solidFill>
                  <a:srgbClr val="303642"/>
                </a:solidFill>
                <a:latin typeface="Poppins Semi-Bold"/>
                <a:ea typeface="Poppins Semi-Bold"/>
                <a:cs typeface="Poppins Semi-Bold"/>
                <a:sym typeface="Poppins Semi-Bold"/>
              </a:rPr>
              <a:t>Creating Healthy Environments:</a:t>
            </a:r>
          </a:p>
          <a:p>
            <a:pPr marL="500837" lvl="1" indent="-250419" algn="l">
              <a:lnSpc>
                <a:spcPts val="3247"/>
              </a:lnSpc>
              <a:buFont typeface="Arial"/>
              <a:buChar char="•"/>
            </a:pPr>
            <a:r>
              <a:rPr lang="en-US" sz="2319">
                <a:solidFill>
                  <a:srgbClr val="303642"/>
                </a:solidFill>
                <a:latin typeface="Poppins"/>
                <a:ea typeface="Poppins"/>
                <a:cs typeface="Poppins"/>
                <a:sym typeface="Poppins"/>
              </a:rPr>
              <a:t>Low Emission Zones in cities to improve air quality(Beshir and Fichera, 2023).</a:t>
            </a:r>
          </a:p>
          <a:p>
            <a:pPr marL="500837" lvl="1" indent="-250419" algn="l">
              <a:lnSpc>
                <a:spcPts val="3247"/>
              </a:lnSpc>
              <a:buFont typeface="Arial"/>
              <a:buChar char="•"/>
            </a:pPr>
            <a:r>
              <a:rPr lang="en-US" sz="2319">
                <a:solidFill>
                  <a:srgbClr val="303642"/>
                </a:solidFill>
                <a:latin typeface="Poppins"/>
                <a:ea typeface="Poppins"/>
                <a:cs typeface="Poppins"/>
                <a:sym typeface="Poppins"/>
              </a:rPr>
              <a:t>Urban planning that prioritises cycling and pedestrian infrastructure.</a:t>
            </a:r>
          </a:p>
          <a:p>
            <a:pPr marL="500837" lvl="1" indent="-250419" algn="l">
              <a:lnSpc>
                <a:spcPts val="3247"/>
              </a:lnSpc>
              <a:spcBef>
                <a:spcPct val="0"/>
              </a:spcBef>
              <a:buFont typeface="Arial"/>
              <a:buChar char="•"/>
            </a:pPr>
            <a:r>
              <a:rPr lang="en-US" sz="2319" b="1">
                <a:solidFill>
                  <a:srgbClr val="303642"/>
                </a:solidFill>
                <a:latin typeface="Poppins Semi-Bold"/>
                <a:ea typeface="Poppins Semi-Bold"/>
                <a:cs typeface="Poppins Semi-Bold"/>
                <a:sym typeface="Poppins Semi-Bold"/>
              </a:rPr>
              <a:t>Impact:</a:t>
            </a:r>
            <a:r>
              <a:rPr lang="en-US" sz="2319">
                <a:solidFill>
                  <a:srgbClr val="303642"/>
                </a:solidFill>
                <a:latin typeface="Poppins"/>
                <a:ea typeface="Poppins"/>
                <a:cs typeface="Poppins"/>
                <a:sym typeface="Poppins"/>
              </a:rPr>
              <a:t> These initiatives shift the focus from treating sick individuals to creating a society where people stay healthy for longer.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sp>
        <p:nvSpPr>
          <p:cNvPr id="3" name="TextBox 3"/>
          <p:cNvSpPr txBox="1"/>
          <p:nvPr/>
        </p:nvSpPr>
        <p:spPr>
          <a:xfrm>
            <a:off x="5763739" y="1017610"/>
            <a:ext cx="6756386" cy="1233245"/>
          </a:xfrm>
          <a:prstGeom prst="rect">
            <a:avLst/>
          </a:prstGeom>
        </p:spPr>
        <p:txBody>
          <a:bodyPr lIns="0" tIns="0" rIns="0" bIns="0" rtlCol="0" anchor="t">
            <a:spAutoFit/>
          </a:bodyPr>
          <a:lstStyle/>
          <a:p>
            <a:pPr algn="ctr">
              <a:lnSpc>
                <a:spcPts val="5000"/>
              </a:lnSpc>
            </a:pPr>
            <a:r>
              <a:rPr lang="en-US" sz="3572" b="1">
                <a:solidFill>
                  <a:srgbClr val="004AAD"/>
                </a:solidFill>
                <a:latin typeface="League Spartan"/>
                <a:ea typeface="League Spartan"/>
                <a:cs typeface="League Spartan"/>
                <a:sym typeface="League Spartan"/>
              </a:rPr>
              <a:t>EQUITY AND ACCESS: THE CORE CHALLENGE</a:t>
            </a:r>
          </a:p>
        </p:txBody>
      </p:sp>
      <p:sp>
        <p:nvSpPr>
          <p:cNvPr id="4" name="TextBox 4"/>
          <p:cNvSpPr txBox="1"/>
          <p:nvPr/>
        </p:nvSpPr>
        <p:spPr>
          <a:xfrm>
            <a:off x="1516131" y="2961696"/>
            <a:ext cx="14196018" cy="4913128"/>
          </a:xfrm>
          <a:prstGeom prst="rect">
            <a:avLst/>
          </a:prstGeom>
        </p:spPr>
        <p:txBody>
          <a:bodyPr lIns="0" tIns="0" rIns="0" bIns="0" rtlCol="0" anchor="t">
            <a:spAutoFit/>
          </a:bodyPr>
          <a:lstStyle/>
          <a:p>
            <a:pPr marL="500837" lvl="1" indent="-250419" algn="l">
              <a:lnSpc>
                <a:spcPts val="3247"/>
              </a:lnSpc>
              <a:buFont typeface="Arial"/>
              <a:buChar char="•"/>
            </a:pPr>
            <a:r>
              <a:rPr lang="en-US" sz="2319" b="1">
                <a:solidFill>
                  <a:srgbClr val="303642"/>
                </a:solidFill>
                <a:latin typeface="Poppins Bold"/>
                <a:ea typeface="Poppins Bold"/>
                <a:cs typeface="Poppins Bold"/>
                <a:sym typeface="Poppins Bold"/>
              </a:rPr>
              <a:t>The Issue: </a:t>
            </a:r>
            <a:r>
              <a:rPr lang="en-US" sz="2319">
                <a:solidFill>
                  <a:srgbClr val="303642"/>
                </a:solidFill>
                <a:latin typeface="Poppins"/>
                <a:ea typeface="Poppins"/>
                <a:cs typeface="Poppins"/>
                <a:sym typeface="Poppins"/>
              </a:rPr>
              <a:t>There are important disparities in health status and care access on the basis of postcode, income, ethnicity and disability (e.g., life expectancy gap between richest and poorest) (Singer and Ryff, 2010).</a:t>
            </a:r>
          </a:p>
          <a:p>
            <a:pPr marL="500837" lvl="1" indent="-250419" algn="l">
              <a:lnSpc>
                <a:spcPts val="3247"/>
              </a:lnSpc>
              <a:buFont typeface="Arial"/>
              <a:buChar char="•"/>
            </a:pPr>
            <a:r>
              <a:rPr lang="en-US" sz="2319" b="1">
                <a:solidFill>
                  <a:srgbClr val="303642"/>
                </a:solidFill>
                <a:latin typeface="Poppins Bold"/>
                <a:ea typeface="Poppins Bold"/>
                <a:cs typeface="Poppins Bold"/>
                <a:sym typeface="Poppins Bold"/>
              </a:rPr>
              <a:t>Causes: </a:t>
            </a:r>
            <a:r>
              <a:rPr lang="en-US" sz="2319">
                <a:solidFill>
                  <a:srgbClr val="303642"/>
                </a:solidFill>
                <a:latin typeface="Poppins"/>
                <a:ea typeface="Poppins"/>
                <a:cs typeface="Poppins"/>
                <a:sym typeface="Poppins"/>
              </a:rPr>
              <a:t>the Social Determinants of Health- conditions under which individuals are born, grow, live, work and age.</a:t>
            </a:r>
          </a:p>
          <a:p>
            <a:pPr algn="l">
              <a:lnSpc>
                <a:spcPts val="3247"/>
              </a:lnSpc>
            </a:pPr>
            <a:endParaRPr lang="en-US" sz="2319">
              <a:solidFill>
                <a:srgbClr val="303642"/>
              </a:solidFill>
              <a:latin typeface="Poppins"/>
              <a:ea typeface="Poppins"/>
              <a:cs typeface="Poppins"/>
              <a:sym typeface="Poppins"/>
            </a:endParaRPr>
          </a:p>
          <a:p>
            <a:pPr algn="l">
              <a:lnSpc>
                <a:spcPts val="3247"/>
              </a:lnSpc>
            </a:pPr>
            <a:r>
              <a:rPr lang="en-US" sz="2319" b="1">
                <a:solidFill>
                  <a:srgbClr val="303642"/>
                </a:solidFill>
                <a:latin typeface="Poppins Bold"/>
                <a:ea typeface="Poppins Bold"/>
                <a:cs typeface="Poppins Bold"/>
                <a:sym typeface="Poppins Bold"/>
              </a:rPr>
              <a:t>Efforts to Reduce Inequality:</a:t>
            </a:r>
          </a:p>
          <a:p>
            <a:pPr marL="500837" lvl="1" indent="-250419" algn="l">
              <a:lnSpc>
                <a:spcPts val="3247"/>
              </a:lnSpc>
              <a:buFont typeface="Arial"/>
              <a:buChar char="•"/>
            </a:pPr>
            <a:r>
              <a:rPr lang="en-US" sz="2319" b="1">
                <a:solidFill>
                  <a:srgbClr val="303642"/>
                </a:solidFill>
                <a:latin typeface="Poppins Bold"/>
                <a:ea typeface="Poppins Bold"/>
                <a:cs typeface="Poppins Bold"/>
                <a:sym typeface="Poppins Bold"/>
              </a:rPr>
              <a:t>Universal Healthcare (NHS):</a:t>
            </a:r>
            <a:r>
              <a:rPr lang="en-US" sz="2319">
                <a:solidFill>
                  <a:srgbClr val="303642"/>
                </a:solidFill>
                <a:latin typeface="Poppins"/>
                <a:ea typeface="Poppins"/>
                <a:cs typeface="Poppins"/>
                <a:sym typeface="Poppins"/>
              </a:rPr>
              <a:t> A basis of fair access.</a:t>
            </a:r>
          </a:p>
          <a:p>
            <a:pPr marL="500837" lvl="1" indent="-250419" algn="l">
              <a:lnSpc>
                <a:spcPts val="3247"/>
              </a:lnSpc>
              <a:buFont typeface="Arial"/>
              <a:buChar char="•"/>
            </a:pPr>
            <a:r>
              <a:rPr lang="en-US" sz="2319">
                <a:solidFill>
                  <a:srgbClr val="303642"/>
                </a:solidFill>
                <a:latin typeface="Poppins"/>
                <a:ea typeface="Poppins"/>
                <a:cs typeface="Poppins"/>
                <a:sym typeface="Poppins"/>
              </a:rPr>
              <a:t>Specific Interventions: Special service to those at risk (e.g. homeless health teams, clinic interpreters, rural mobile health units).</a:t>
            </a:r>
          </a:p>
          <a:p>
            <a:pPr marL="500837" lvl="1" indent="-250419" algn="l">
              <a:lnSpc>
                <a:spcPts val="3247"/>
              </a:lnSpc>
              <a:spcBef>
                <a:spcPct val="0"/>
              </a:spcBef>
              <a:buFont typeface="Arial"/>
              <a:buChar char="•"/>
            </a:pPr>
            <a:r>
              <a:rPr lang="en-US" sz="2319" b="1">
                <a:solidFill>
                  <a:srgbClr val="303642"/>
                </a:solidFill>
                <a:latin typeface="Poppins Bold"/>
                <a:ea typeface="Poppins Bold"/>
                <a:cs typeface="Poppins Bold"/>
                <a:sym typeface="Poppins Bold"/>
              </a:rPr>
              <a:t>Proportionate Universalism:</a:t>
            </a:r>
            <a:r>
              <a:rPr lang="en-US" sz="2319">
                <a:solidFill>
                  <a:srgbClr val="303642"/>
                </a:solidFill>
                <a:latin typeface="Poppins"/>
                <a:ea typeface="Poppins"/>
                <a:cs typeface="Poppins"/>
                <a:sym typeface="Poppins"/>
              </a:rPr>
              <a:t> The delivery of services across the board, but at a ratio and with a degree of intensity in accordance with grade of disadvantage.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a:grpSpLocks noChangeAspect="1"/>
          </p:cNvGrpSpPr>
          <p:nvPr/>
        </p:nvGrpSpPr>
        <p:grpSpPr>
          <a:xfrm>
            <a:off x="10153650" y="-635440"/>
            <a:ext cx="5246370" cy="5246370"/>
            <a:chOff x="0" y="0"/>
            <a:chExt cx="6350000" cy="6350000"/>
          </a:xfrm>
        </p:grpSpPr>
        <p:sp>
          <p:nvSpPr>
            <p:cNvPr id="4" name="Freeform 4"/>
            <p:cNvSpPr/>
            <p:nvPr/>
          </p:nvSpPr>
          <p:spPr>
            <a:xfrm>
              <a:off x="0" y="0"/>
              <a:ext cx="6350000" cy="6350000"/>
            </a:xfrm>
            <a:custGeom>
              <a:avLst/>
              <a:gdLst/>
              <a:ahLst/>
              <a:cxnLst/>
              <a:rect l="l" t="t" r="r" b="b"/>
              <a:pathLst>
                <a:path w="6350000" h="6350000">
                  <a:moveTo>
                    <a:pt x="0" y="3175000"/>
                  </a:moveTo>
                  <a:cubicBezTo>
                    <a:pt x="0" y="4928870"/>
                    <a:pt x="1421130" y="6350000"/>
                    <a:pt x="3175000" y="6350000"/>
                  </a:cubicBezTo>
                  <a:lnTo>
                    <a:pt x="6350000" y="6350000"/>
                  </a:lnTo>
                  <a:lnTo>
                    <a:pt x="6350000" y="3175000"/>
                  </a:lnTo>
                  <a:cubicBezTo>
                    <a:pt x="6350000" y="1421130"/>
                    <a:pt x="4928870" y="0"/>
                    <a:pt x="3175000" y="0"/>
                  </a:cubicBezTo>
                  <a:cubicBezTo>
                    <a:pt x="1421130" y="0"/>
                    <a:pt x="0" y="1421130"/>
                    <a:pt x="0" y="3175000"/>
                  </a:cubicBezTo>
                  <a:close/>
                </a:path>
              </a:pathLst>
            </a:custGeom>
            <a:solidFill>
              <a:srgbClr val="004AAD"/>
            </a:solidFill>
          </p:spPr>
        </p:sp>
        <p:sp>
          <p:nvSpPr>
            <p:cNvPr id="5" name="Freeform 5"/>
            <p:cNvSpPr/>
            <p:nvPr/>
          </p:nvSpPr>
          <p:spPr>
            <a:xfrm>
              <a:off x="391160" y="364490"/>
              <a:ext cx="5619750" cy="5621020"/>
            </a:xfrm>
            <a:custGeom>
              <a:avLst/>
              <a:gdLst/>
              <a:ahLst/>
              <a:cxnLst/>
              <a:rect l="l" t="t" r="r" b="b"/>
              <a:pathLst>
                <a:path w="5619750" h="5621020">
                  <a:moveTo>
                    <a:pt x="2810510" y="0"/>
                  </a:moveTo>
                  <a:cubicBezTo>
                    <a:pt x="4362450" y="0"/>
                    <a:pt x="5619750" y="1258570"/>
                    <a:pt x="5619750" y="2810510"/>
                  </a:cubicBezTo>
                  <a:cubicBezTo>
                    <a:pt x="5619750" y="4362450"/>
                    <a:pt x="4361180" y="5621020"/>
                    <a:pt x="2810510" y="5621020"/>
                  </a:cubicBezTo>
                  <a:cubicBezTo>
                    <a:pt x="1258570" y="5621020"/>
                    <a:pt x="0" y="4362450"/>
                    <a:pt x="0" y="2810510"/>
                  </a:cubicBezTo>
                  <a:cubicBezTo>
                    <a:pt x="1270" y="1258570"/>
                    <a:pt x="1258570" y="0"/>
                    <a:pt x="2810510" y="0"/>
                  </a:cubicBezTo>
                  <a:close/>
                </a:path>
              </a:pathLst>
            </a:custGeom>
            <a:blipFill>
              <a:blip r:embed="rId3"/>
              <a:stretch>
                <a:fillRect l="-11" r="-11"/>
              </a:stretch>
            </a:blipFill>
          </p:spPr>
        </p:sp>
      </p:grpSp>
      <p:grpSp>
        <p:nvGrpSpPr>
          <p:cNvPr id="6" name="Group 6"/>
          <p:cNvGrpSpPr>
            <a:grpSpLocks noChangeAspect="1"/>
          </p:cNvGrpSpPr>
          <p:nvPr/>
        </p:nvGrpSpPr>
        <p:grpSpPr>
          <a:xfrm>
            <a:off x="12776835" y="4610930"/>
            <a:ext cx="5246370" cy="5246370"/>
            <a:chOff x="0" y="0"/>
            <a:chExt cx="6350000" cy="6350000"/>
          </a:xfrm>
        </p:grpSpPr>
        <p:sp>
          <p:nvSpPr>
            <p:cNvPr id="7" name="Freeform 7"/>
            <p:cNvSpPr/>
            <p:nvPr/>
          </p:nvSpPr>
          <p:spPr>
            <a:xfrm>
              <a:off x="0" y="0"/>
              <a:ext cx="6350000" cy="6350000"/>
            </a:xfrm>
            <a:custGeom>
              <a:avLst/>
              <a:gdLst/>
              <a:ahLst/>
              <a:cxnLst/>
              <a:rect l="l" t="t" r="r" b="b"/>
              <a:pathLst>
                <a:path w="6350000" h="6350000">
                  <a:moveTo>
                    <a:pt x="6350000" y="3175000"/>
                  </a:moveTo>
                  <a:cubicBezTo>
                    <a:pt x="6350000" y="1421130"/>
                    <a:pt x="4928870" y="0"/>
                    <a:pt x="3175000" y="0"/>
                  </a:cubicBezTo>
                  <a:lnTo>
                    <a:pt x="0" y="0"/>
                  </a:lnTo>
                  <a:lnTo>
                    <a:pt x="0" y="3175000"/>
                  </a:lnTo>
                  <a:cubicBezTo>
                    <a:pt x="0" y="4928870"/>
                    <a:pt x="1421130" y="6350000"/>
                    <a:pt x="3175000" y="6350000"/>
                  </a:cubicBezTo>
                  <a:cubicBezTo>
                    <a:pt x="4928870" y="6350000"/>
                    <a:pt x="6350000" y="4928870"/>
                    <a:pt x="6350000" y="3175000"/>
                  </a:cubicBezTo>
                  <a:close/>
                </a:path>
              </a:pathLst>
            </a:custGeom>
            <a:solidFill>
              <a:srgbClr val="000000"/>
            </a:solidFill>
          </p:spPr>
        </p:sp>
        <p:sp>
          <p:nvSpPr>
            <p:cNvPr id="8" name="Freeform 8"/>
            <p:cNvSpPr/>
            <p:nvPr/>
          </p:nvSpPr>
          <p:spPr>
            <a:xfrm>
              <a:off x="199010" y="359986"/>
              <a:ext cx="5898640" cy="5630028"/>
            </a:xfrm>
            <a:custGeom>
              <a:avLst/>
              <a:gdLst/>
              <a:ahLst/>
              <a:cxnLst/>
              <a:rect l="l" t="t" r="r" b="b"/>
              <a:pathLst>
                <a:path w="5898640" h="5630028">
                  <a:moveTo>
                    <a:pt x="2949320" y="4504"/>
                  </a:moveTo>
                  <a:cubicBezTo>
                    <a:pt x="1942227" y="0"/>
                    <a:pt x="1009702" y="534693"/>
                    <a:pt x="504851" y="1406118"/>
                  </a:cubicBezTo>
                  <a:cubicBezTo>
                    <a:pt x="0" y="2277543"/>
                    <a:pt x="0" y="3352485"/>
                    <a:pt x="504851" y="4223910"/>
                  </a:cubicBezTo>
                  <a:cubicBezTo>
                    <a:pt x="1009702" y="5095335"/>
                    <a:pt x="1942227" y="5630028"/>
                    <a:pt x="2949320" y="5625524"/>
                  </a:cubicBezTo>
                  <a:cubicBezTo>
                    <a:pt x="3956413" y="5630028"/>
                    <a:pt x="4888938" y="5095335"/>
                    <a:pt x="5393789" y="4223910"/>
                  </a:cubicBezTo>
                  <a:cubicBezTo>
                    <a:pt x="5898640" y="3352485"/>
                    <a:pt x="5898640" y="2277543"/>
                    <a:pt x="5393789" y="1406118"/>
                  </a:cubicBezTo>
                  <a:cubicBezTo>
                    <a:pt x="4888938" y="534693"/>
                    <a:pt x="3956413" y="0"/>
                    <a:pt x="2949320" y="4504"/>
                  </a:cubicBezTo>
                  <a:close/>
                </a:path>
              </a:pathLst>
            </a:custGeom>
            <a:blipFill>
              <a:blip r:embed="rId4"/>
              <a:stretch>
                <a:fillRect l="-24665" r="-24665"/>
              </a:stretch>
            </a:blipFill>
          </p:spPr>
        </p:sp>
      </p:grpSp>
      <p:sp>
        <p:nvSpPr>
          <p:cNvPr id="9" name="TextBox 9"/>
          <p:cNvSpPr txBox="1"/>
          <p:nvPr/>
        </p:nvSpPr>
        <p:spPr>
          <a:xfrm>
            <a:off x="1028700" y="1681184"/>
            <a:ext cx="5167381" cy="912915"/>
          </a:xfrm>
          <a:prstGeom prst="rect">
            <a:avLst/>
          </a:prstGeom>
        </p:spPr>
        <p:txBody>
          <a:bodyPr lIns="0" tIns="0" rIns="0" bIns="0" rtlCol="0" anchor="t">
            <a:spAutoFit/>
          </a:bodyPr>
          <a:lstStyle/>
          <a:p>
            <a:pPr algn="l">
              <a:lnSpc>
                <a:spcPts val="7431"/>
              </a:lnSpc>
            </a:pPr>
            <a:r>
              <a:rPr lang="en-US" sz="5308" b="1">
                <a:solidFill>
                  <a:srgbClr val="004AAD"/>
                </a:solidFill>
                <a:latin typeface="League Spartan"/>
                <a:ea typeface="League Spartan"/>
                <a:cs typeface="League Spartan"/>
                <a:sym typeface="League Spartan"/>
              </a:rPr>
              <a:t>CONCLUSION</a:t>
            </a:r>
          </a:p>
        </p:txBody>
      </p:sp>
      <p:sp>
        <p:nvSpPr>
          <p:cNvPr id="10" name="TextBox 10"/>
          <p:cNvSpPr txBox="1"/>
          <p:nvPr/>
        </p:nvSpPr>
        <p:spPr>
          <a:xfrm>
            <a:off x="1324716" y="3433386"/>
            <a:ext cx="8476000" cy="5477485"/>
          </a:xfrm>
          <a:prstGeom prst="rect">
            <a:avLst/>
          </a:prstGeom>
        </p:spPr>
        <p:txBody>
          <a:bodyPr lIns="0" tIns="0" rIns="0" bIns="0" rtlCol="0" anchor="t">
            <a:spAutoFit/>
          </a:bodyPr>
          <a:lstStyle/>
          <a:p>
            <a:pPr marL="480587" lvl="1" indent="-240293" algn="just">
              <a:lnSpc>
                <a:spcPts val="3116"/>
              </a:lnSpc>
              <a:buFont typeface="Arial"/>
              <a:buChar char="•"/>
            </a:pPr>
            <a:r>
              <a:rPr lang="en-US" sz="2225">
                <a:solidFill>
                  <a:srgbClr val="000000"/>
                </a:solidFill>
                <a:latin typeface="Poppins"/>
                <a:ea typeface="Poppins"/>
                <a:cs typeface="Poppins"/>
                <a:sym typeface="Poppins"/>
              </a:rPr>
              <a:t>Being able to be an effective, efficient and equitable health and social care system, the Health, Wellbeing, and Sustainable Development Integration is no longer a choice, it is a necessity.</a:t>
            </a:r>
          </a:p>
          <a:p>
            <a:pPr marL="480587" lvl="1" indent="-240293" algn="just">
              <a:lnSpc>
                <a:spcPts val="3116"/>
              </a:lnSpc>
              <a:buFont typeface="Arial"/>
              <a:buChar char="•"/>
            </a:pPr>
            <a:r>
              <a:rPr lang="en-US" sz="2225">
                <a:solidFill>
                  <a:srgbClr val="000000"/>
                </a:solidFill>
                <a:latin typeface="Poppins"/>
                <a:ea typeface="Poppins"/>
                <a:cs typeface="Poppins"/>
                <a:sym typeface="Poppins"/>
              </a:rPr>
              <a:t>It is necessary to make such a radical shift in a biomedical to a biopsychosocial model.</a:t>
            </a:r>
          </a:p>
          <a:p>
            <a:pPr marL="480587" lvl="1" indent="-240293" algn="just">
              <a:lnSpc>
                <a:spcPts val="3116"/>
              </a:lnSpc>
              <a:buFont typeface="Arial"/>
              <a:buChar char="•"/>
            </a:pPr>
            <a:r>
              <a:rPr lang="en-US" sz="2225">
                <a:solidFill>
                  <a:srgbClr val="000000"/>
                </a:solidFill>
                <a:latin typeface="Poppins"/>
                <a:ea typeface="Poppins"/>
                <a:cs typeface="Poppins"/>
                <a:sym typeface="Poppins"/>
              </a:rPr>
              <a:t>The barriers that are extreme (with the help of a remarkable policy in place, e.g. HiAP, SDGs) are funding barriers, regulatory and cultural barriers.</a:t>
            </a:r>
          </a:p>
          <a:p>
            <a:pPr marL="480587" lvl="1" indent="-240293" algn="just">
              <a:lnSpc>
                <a:spcPts val="3116"/>
              </a:lnSpc>
              <a:buFont typeface="Arial"/>
              <a:buChar char="•"/>
            </a:pPr>
            <a:r>
              <a:rPr lang="en-US" sz="2225">
                <a:solidFill>
                  <a:srgbClr val="000000"/>
                </a:solidFill>
                <a:latin typeface="Poppins"/>
                <a:ea typeface="Poppins"/>
                <a:cs typeface="Poppins"/>
                <a:sym typeface="Poppins"/>
              </a:rPr>
              <a:t>Only strict cooperation of industries and inexorable devotion towards equality will guarantee success.</a:t>
            </a:r>
          </a:p>
          <a:p>
            <a:pPr marL="480587" lvl="1" indent="-240293" algn="just">
              <a:lnSpc>
                <a:spcPts val="3116"/>
              </a:lnSpc>
              <a:buFont typeface="Arial"/>
              <a:buChar char="•"/>
            </a:pPr>
            <a:r>
              <a:rPr lang="en-US" sz="2225">
                <a:solidFill>
                  <a:srgbClr val="000000"/>
                </a:solidFill>
                <a:latin typeface="Poppins"/>
                <a:ea typeface="Poppins"/>
                <a:cs typeface="Poppins"/>
                <a:sym typeface="Poppins"/>
              </a:rPr>
              <a:t>It is not just a system that is healing ill health, but rather a system that is forcefully creating health and wellbeing of the current and forthcoming generations.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sp>
        <p:nvSpPr>
          <p:cNvPr id="3" name="TextBox 3"/>
          <p:cNvSpPr txBox="1"/>
          <p:nvPr/>
        </p:nvSpPr>
        <p:spPr>
          <a:xfrm>
            <a:off x="853723" y="383870"/>
            <a:ext cx="16580554" cy="9471635"/>
          </a:xfrm>
          <a:prstGeom prst="rect">
            <a:avLst/>
          </a:prstGeom>
        </p:spPr>
        <p:txBody>
          <a:bodyPr lIns="0" tIns="0" rIns="0" bIns="0" rtlCol="0" anchor="t">
            <a:spAutoFit/>
          </a:bodyPr>
          <a:lstStyle/>
          <a:p>
            <a:pPr algn="l">
              <a:lnSpc>
                <a:spcPts val="2556"/>
              </a:lnSpc>
            </a:pPr>
            <a:r>
              <a:rPr lang="en-US" sz="1825" b="1">
                <a:solidFill>
                  <a:srgbClr val="000000"/>
                </a:solidFill>
                <a:latin typeface="Poppins Bold"/>
                <a:ea typeface="Poppins Bold"/>
                <a:cs typeface="Poppins Bold"/>
                <a:sym typeface="Poppins Bold"/>
              </a:rPr>
              <a:t>Reference list</a:t>
            </a:r>
          </a:p>
          <a:p>
            <a:pPr marL="351050" lvl="1" indent="-175525" algn="l">
              <a:lnSpc>
                <a:spcPts val="2276"/>
              </a:lnSpc>
              <a:buFont typeface="Arial"/>
              <a:buChar char="•"/>
            </a:pPr>
            <a:r>
              <a:rPr lang="en-US" sz="1625">
                <a:solidFill>
                  <a:srgbClr val="000000"/>
                </a:solidFill>
                <a:latin typeface="Poppins"/>
                <a:ea typeface="Poppins"/>
                <a:cs typeface="Poppins"/>
                <a:sym typeface="Poppins"/>
              </a:rPr>
              <a:t>Beshir, H. and Fichera, E. (2023). Low Emission Zones improve air quality, health, and people’s well-being - new IPR Policy Brief. [online] www.bath.ac.uk. Available at: https://www.bath.ac.uk/announcements/low-emission-zones-improve-air-quality-health-and-peoples-well-being-new-ipr-policy-brief/.</a:t>
            </a:r>
          </a:p>
          <a:p>
            <a:pPr marL="351050" lvl="1" indent="-175525" algn="l">
              <a:lnSpc>
                <a:spcPts val="2276"/>
              </a:lnSpc>
              <a:buFont typeface="Arial"/>
              <a:buChar char="•"/>
            </a:pPr>
            <a:r>
              <a:rPr lang="en-US" sz="1625">
                <a:solidFill>
                  <a:srgbClr val="000000"/>
                </a:solidFill>
                <a:latin typeface="Poppins"/>
                <a:ea typeface="Poppins"/>
                <a:cs typeface="Poppins"/>
                <a:sym typeface="Poppins"/>
              </a:rPr>
              <a:t>Bolton, D. and Gillett, G. (2019). The Biopsychosocial Model 40 Years On. [online] www.ncbi.nlm.nih.gov. Palgrave Pivot. Available at: https://www.ncbi.nlm.nih.gov/books/NBK552030/.</a:t>
            </a:r>
          </a:p>
          <a:p>
            <a:pPr marL="351050" lvl="1" indent="-175525" algn="l">
              <a:lnSpc>
                <a:spcPts val="2276"/>
              </a:lnSpc>
              <a:buFont typeface="Arial"/>
              <a:buChar char="•"/>
            </a:pPr>
            <a:r>
              <a:rPr lang="en-US" sz="1625">
                <a:solidFill>
                  <a:srgbClr val="000000"/>
                </a:solidFill>
                <a:latin typeface="Poppins"/>
                <a:ea typeface="Poppins"/>
                <a:cs typeface="Poppins"/>
                <a:sym typeface="Poppins"/>
              </a:rPr>
              <a:t>Centers for Disease Control and Prevention (2024). Are You Up to Date on Your Preventive Care? [online] Chronic Disease. Available at: https://www.cdc.gov/chronic-disease/prevention/preventive-care.html.</a:t>
            </a:r>
          </a:p>
          <a:p>
            <a:pPr marL="351050" lvl="1" indent="-175525" algn="l">
              <a:lnSpc>
                <a:spcPts val="2276"/>
              </a:lnSpc>
              <a:buFont typeface="Arial"/>
              <a:buChar char="•"/>
            </a:pPr>
            <a:r>
              <a:rPr lang="en-US" sz="1625">
                <a:solidFill>
                  <a:srgbClr val="000000"/>
                </a:solidFill>
                <a:latin typeface="Poppins"/>
                <a:ea typeface="Poppins"/>
                <a:cs typeface="Poppins"/>
                <a:sym typeface="Poppins"/>
              </a:rPr>
              <a:t>Farre, A. and Rapley, T. (2017). The new old (and old new) medical model: Four decades navigating the biomedical and psychosocial understandings of health and illness. Healthcare, 5(4), p.88. doi:https://doi.org/10.3390/healthcare5040088.</a:t>
            </a:r>
          </a:p>
          <a:p>
            <a:pPr marL="351050" lvl="1" indent="-175525" algn="l">
              <a:lnSpc>
                <a:spcPts val="2276"/>
              </a:lnSpc>
              <a:buFont typeface="Arial"/>
              <a:buChar char="•"/>
            </a:pPr>
            <a:r>
              <a:rPr lang="en-US" sz="1625">
                <a:solidFill>
                  <a:srgbClr val="000000"/>
                </a:solidFill>
                <a:latin typeface="Poppins"/>
                <a:ea typeface="Poppins"/>
                <a:cs typeface="Poppins"/>
                <a:sym typeface="Poppins"/>
              </a:rPr>
              <a:t>Gov.UK (2024). Bromley by Bow: Case Study and Resources – UKHSA Knowledge and Library Services. [online] Koha-ptfs.co.uk. Available at: https://ukhsalibrary.koha-ptfs.co.uk/practice-examples-2/caba/bbb/ [Accessed 9 Mar. 2025].</a:t>
            </a:r>
          </a:p>
          <a:p>
            <a:pPr marL="351050" lvl="1" indent="-175525" algn="l">
              <a:lnSpc>
                <a:spcPts val="2276"/>
              </a:lnSpc>
              <a:buFont typeface="Arial"/>
              <a:buChar char="•"/>
            </a:pPr>
            <a:r>
              <a:rPr lang="en-US" sz="1625">
                <a:solidFill>
                  <a:srgbClr val="000000"/>
                </a:solidFill>
                <a:latin typeface="Poppins"/>
                <a:ea typeface="Poppins"/>
                <a:cs typeface="Poppins"/>
                <a:sym typeface="Poppins"/>
              </a:rPr>
              <a:t>Messham, E. and Sheard, S. (2020). Taking the long view: the development of the Well-being of Future Generations (Wales) Act. Health Research Policy and Systems, 18(1). doi:https://doi.org/10.1186/s12961-020-0534-y.</a:t>
            </a:r>
          </a:p>
          <a:p>
            <a:pPr marL="351050" lvl="1" indent="-175525" algn="l">
              <a:lnSpc>
                <a:spcPts val="2276"/>
              </a:lnSpc>
              <a:buFont typeface="Arial"/>
              <a:buChar char="•"/>
            </a:pPr>
            <a:r>
              <a:rPr lang="en-US" sz="1625">
                <a:solidFill>
                  <a:srgbClr val="000000"/>
                </a:solidFill>
                <a:latin typeface="Poppins"/>
                <a:ea typeface="Poppins"/>
                <a:cs typeface="Poppins"/>
                <a:sym typeface="Poppins"/>
              </a:rPr>
              <a:t>Moffatt, S., Steer, M., Lawson, S., Penn, L. and O’Brien, N. (2017). Link Worker Social Prescribing to Improve Health and well-being for People with long-term conditions: Qualitative Study of Service User Perceptions. BMJ Open, [online] 7(7). doi:https://doi.org/10.1136/bmjopen-2016-015203.</a:t>
            </a:r>
          </a:p>
          <a:p>
            <a:pPr marL="351050" lvl="1" indent="-175525" algn="l">
              <a:lnSpc>
                <a:spcPts val="2276"/>
              </a:lnSpc>
              <a:buFont typeface="Arial"/>
              <a:buChar char="•"/>
            </a:pPr>
            <a:r>
              <a:rPr lang="en-US" sz="1625">
                <a:solidFill>
                  <a:srgbClr val="000000"/>
                </a:solidFill>
                <a:latin typeface="Poppins"/>
                <a:ea typeface="Poppins"/>
                <a:cs typeface="Poppins"/>
                <a:sym typeface="Poppins"/>
              </a:rPr>
              <a:t>Peñalvo, J.L., Sagastume, D., Mertens, E., Uzhova, I., Smith, J., Wu, J.H.Y., Bishop, E., Onopa, J., Shi, P., Micha, R. and Mozaffarian, D. (2021). Effectiveness of workplace wellness programmes for dietary habits, overweight, and cardiometabolic health: a systematic review and meta-analysis. The Lancet Public Health, 6(9), pp.e648–e660. doi:https://doi.org/10.1016/s2468-2667(21)00140-7.</a:t>
            </a:r>
          </a:p>
          <a:p>
            <a:pPr marL="351050" lvl="1" indent="-175525" algn="l">
              <a:lnSpc>
                <a:spcPts val="2276"/>
              </a:lnSpc>
              <a:buFont typeface="Arial"/>
              <a:buChar char="•"/>
            </a:pPr>
            <a:r>
              <a:rPr lang="en-US" sz="1625">
                <a:solidFill>
                  <a:srgbClr val="000000"/>
                </a:solidFill>
                <a:latin typeface="Poppins"/>
                <a:ea typeface="Poppins"/>
                <a:cs typeface="Poppins"/>
                <a:sym typeface="Poppins"/>
              </a:rPr>
              <a:t>Prætorius, T. and Hasle, P. (2025). Reasoning bureaucracy in professional organisations: Enabling conditions for professional and bureaucratic values to merge in hospitals. Scandinavian Journal of Management, [online] p.101435. doi:https://doi.org/10.1016/j.scaman.2025.101435.</a:t>
            </a:r>
          </a:p>
          <a:p>
            <a:pPr marL="351050" lvl="1" indent="-175525" algn="l">
              <a:lnSpc>
                <a:spcPts val="2276"/>
              </a:lnSpc>
              <a:buFont typeface="Arial"/>
              <a:buChar char="•"/>
            </a:pPr>
            <a:r>
              <a:rPr lang="en-US" sz="1625">
                <a:solidFill>
                  <a:srgbClr val="000000"/>
                </a:solidFill>
                <a:latin typeface="Poppins"/>
                <a:ea typeface="Poppins"/>
                <a:cs typeface="Poppins"/>
                <a:sym typeface="Poppins"/>
              </a:rPr>
              <a:t>Schramme, T. (2023). Health as Complete Well-Being: the WHO Definition and beyond. Public Health Ethics, [online] 16(3), pp.210–218. doi:https://doi.org/10.1093/phe/phad017.</a:t>
            </a:r>
          </a:p>
          <a:p>
            <a:pPr marL="351050" lvl="1" indent="-175525" algn="l">
              <a:lnSpc>
                <a:spcPts val="2276"/>
              </a:lnSpc>
              <a:buFont typeface="Arial"/>
              <a:buChar char="•"/>
            </a:pPr>
            <a:r>
              <a:rPr lang="en-US" sz="1625">
                <a:solidFill>
                  <a:srgbClr val="000000"/>
                </a:solidFill>
                <a:latin typeface="Poppins"/>
                <a:ea typeface="Poppins"/>
                <a:cs typeface="Poppins"/>
                <a:sym typeface="Poppins"/>
              </a:rPr>
              <a:t>Sharma, M., Gaidhane, A. and Choudhari, S.G. (2024). A Comprehensive Review on Trends and Patterns of Non-communicable Disease Risk Factors in India. Curēus, 16(3). doi:https://doi.org/10.7759/cureus.57027.</a:t>
            </a:r>
          </a:p>
          <a:p>
            <a:pPr marL="351050" lvl="1" indent="-175525" algn="l">
              <a:lnSpc>
                <a:spcPts val="2276"/>
              </a:lnSpc>
              <a:buFont typeface="Arial"/>
              <a:buChar char="•"/>
            </a:pPr>
            <a:r>
              <a:rPr lang="en-US" sz="1625">
                <a:solidFill>
                  <a:srgbClr val="000000"/>
                </a:solidFill>
                <a:latin typeface="Poppins"/>
                <a:ea typeface="Poppins"/>
                <a:cs typeface="Poppins"/>
                <a:sym typeface="Poppins"/>
              </a:rPr>
              <a:t>Singer, B.H. and Ryff, C.D. (2010). The Influence of Inequality on Health Outcomes. [online] Nih.gov. Available at: https://www.ncbi.nlm.nih.gov/books/NBK43780/.</a:t>
            </a:r>
          </a:p>
          <a:p>
            <a:pPr marL="351050" lvl="1" indent="-175525" algn="l">
              <a:lnSpc>
                <a:spcPts val="2276"/>
              </a:lnSpc>
              <a:buFont typeface="Arial"/>
              <a:buChar char="•"/>
            </a:pPr>
            <a:r>
              <a:rPr lang="en-US" sz="1625">
                <a:solidFill>
                  <a:srgbClr val="000000"/>
                </a:solidFill>
                <a:latin typeface="Poppins"/>
                <a:ea typeface="Poppins"/>
                <a:cs typeface="Poppins"/>
                <a:sym typeface="Poppins"/>
              </a:rPr>
              <a:t>Stoewen, D.L. (2017). Dimensions of wellness: Change your habits, change your life. The Canadian Veterinary Journal, [online] 58(8), p.861. Available at: https://pmc.ncbi.nlm.nih.gov/articles/PMC5508938/.</a:t>
            </a:r>
          </a:p>
          <a:p>
            <a:pPr marL="351050" lvl="1" indent="-175525" algn="l">
              <a:lnSpc>
                <a:spcPts val="2276"/>
              </a:lnSpc>
              <a:buFont typeface="Arial"/>
              <a:buChar char="•"/>
            </a:pPr>
            <a:r>
              <a:rPr lang="en-US" sz="1625">
                <a:solidFill>
                  <a:srgbClr val="000000"/>
                </a:solidFill>
                <a:latin typeface="Poppins"/>
                <a:ea typeface="Poppins"/>
                <a:cs typeface="Poppins"/>
                <a:sym typeface="Poppins"/>
              </a:rPr>
              <a:t>United Nations (2025). Sustainability. United Nations. [online] Available at: https://www.un.org/en/academic-impact/sustainability.</a:t>
            </a:r>
          </a:p>
          <a:p>
            <a:pPr marL="351050" lvl="1" indent="-175525" algn="l">
              <a:lnSpc>
                <a:spcPts val="2276"/>
              </a:lnSpc>
              <a:buFont typeface="Arial"/>
              <a:buChar char="•"/>
            </a:pPr>
            <a:r>
              <a:rPr lang="en-US" sz="1625">
                <a:solidFill>
                  <a:srgbClr val="000000"/>
                </a:solidFill>
                <a:latin typeface="Poppins"/>
                <a:ea typeface="Poppins"/>
                <a:cs typeface="Poppins"/>
                <a:sym typeface="Poppins"/>
              </a:rPr>
              <a:t>WHO (2018). Promoting Health in All Policies and intersectoral action capacities. [online] world health organization. Available at: https://www.who.int/activities/promoting-health-in-all-policies-and-intersectoral-action-capacities.</a:t>
            </a:r>
          </a:p>
          <a:p>
            <a:pPr marL="351050" lvl="1" indent="-175525" algn="l">
              <a:lnSpc>
                <a:spcPts val="2276"/>
              </a:lnSpc>
              <a:spcBef>
                <a:spcPct val="0"/>
              </a:spcBef>
              <a:buFont typeface="Arial"/>
              <a:buChar char="•"/>
            </a:pPr>
            <a:r>
              <a:rPr lang="en-US" sz="1625">
                <a:solidFill>
                  <a:srgbClr val="000000"/>
                </a:solidFill>
                <a:latin typeface="Poppins"/>
                <a:ea typeface="Poppins"/>
                <a:cs typeface="Poppins"/>
                <a:sym typeface="Poppins"/>
              </a:rPr>
              <a:t>World Health Organization (2024). Sustainable Development Goals 3 - The Global Action Plan for Healthy Lives and Well-being for All. [online] www.who.int. Available at: https://www.who.int/initiatives/sdg3-global-action-plan.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sp>
      <p:grpSp>
        <p:nvGrpSpPr>
          <p:cNvPr id="3" name="Group 3"/>
          <p:cNvGrpSpPr/>
          <p:nvPr/>
        </p:nvGrpSpPr>
        <p:grpSpPr>
          <a:xfrm>
            <a:off x="-698500" y="3124200"/>
            <a:ext cx="5245100" cy="1332778"/>
            <a:chOff x="0" y="0"/>
            <a:chExt cx="1381426" cy="351020"/>
          </a:xfrm>
        </p:grpSpPr>
        <p:sp>
          <p:nvSpPr>
            <p:cNvPr id="4" name="Freeform 4"/>
            <p:cNvSpPr/>
            <p:nvPr/>
          </p:nvSpPr>
          <p:spPr>
            <a:xfrm>
              <a:off x="0" y="0"/>
              <a:ext cx="1381426" cy="351020"/>
            </a:xfrm>
            <a:custGeom>
              <a:avLst/>
              <a:gdLst/>
              <a:ahLst/>
              <a:cxnLst/>
              <a:rect l="l" t="t" r="r" b="b"/>
              <a:pathLst>
                <a:path w="1381426" h="351020">
                  <a:moveTo>
                    <a:pt x="75277" y="0"/>
                  </a:moveTo>
                  <a:lnTo>
                    <a:pt x="1306148" y="0"/>
                  </a:lnTo>
                  <a:cubicBezTo>
                    <a:pt x="1326113" y="0"/>
                    <a:pt x="1345260" y="7931"/>
                    <a:pt x="1359377" y="22048"/>
                  </a:cubicBezTo>
                  <a:cubicBezTo>
                    <a:pt x="1373495" y="36166"/>
                    <a:pt x="1381426" y="55313"/>
                    <a:pt x="1381426" y="75277"/>
                  </a:cubicBezTo>
                  <a:lnTo>
                    <a:pt x="1381426" y="275742"/>
                  </a:lnTo>
                  <a:cubicBezTo>
                    <a:pt x="1381426" y="295707"/>
                    <a:pt x="1373495" y="314854"/>
                    <a:pt x="1359377" y="328971"/>
                  </a:cubicBezTo>
                  <a:cubicBezTo>
                    <a:pt x="1345260" y="343089"/>
                    <a:pt x="1326113" y="351020"/>
                    <a:pt x="1306148" y="351020"/>
                  </a:cubicBezTo>
                  <a:lnTo>
                    <a:pt x="75277" y="351020"/>
                  </a:lnTo>
                  <a:cubicBezTo>
                    <a:pt x="55313" y="351020"/>
                    <a:pt x="36166" y="343089"/>
                    <a:pt x="22048" y="328971"/>
                  </a:cubicBezTo>
                  <a:cubicBezTo>
                    <a:pt x="7931" y="314854"/>
                    <a:pt x="0" y="295707"/>
                    <a:pt x="0" y="275742"/>
                  </a:cubicBezTo>
                  <a:lnTo>
                    <a:pt x="0" y="75277"/>
                  </a:lnTo>
                  <a:cubicBezTo>
                    <a:pt x="0" y="55313"/>
                    <a:pt x="7931" y="36166"/>
                    <a:pt x="22048" y="22048"/>
                  </a:cubicBezTo>
                  <a:cubicBezTo>
                    <a:pt x="36166" y="7931"/>
                    <a:pt x="55313" y="0"/>
                    <a:pt x="75277" y="0"/>
                  </a:cubicBezTo>
                  <a:close/>
                </a:path>
              </a:pathLst>
            </a:custGeom>
            <a:solidFill>
              <a:srgbClr val="004AAD"/>
            </a:solidFill>
          </p:spPr>
        </p:sp>
        <p:sp>
          <p:nvSpPr>
            <p:cNvPr id="5" name="TextBox 5"/>
            <p:cNvSpPr txBox="1"/>
            <p:nvPr/>
          </p:nvSpPr>
          <p:spPr>
            <a:xfrm>
              <a:off x="0" y="-47625"/>
              <a:ext cx="1381426" cy="39864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3741400" y="3124200"/>
            <a:ext cx="5118100" cy="1332778"/>
            <a:chOff x="0" y="0"/>
            <a:chExt cx="1347977" cy="351020"/>
          </a:xfrm>
        </p:grpSpPr>
        <p:sp>
          <p:nvSpPr>
            <p:cNvPr id="7" name="Freeform 7"/>
            <p:cNvSpPr/>
            <p:nvPr/>
          </p:nvSpPr>
          <p:spPr>
            <a:xfrm>
              <a:off x="0" y="0"/>
              <a:ext cx="1347977" cy="351020"/>
            </a:xfrm>
            <a:custGeom>
              <a:avLst/>
              <a:gdLst/>
              <a:ahLst/>
              <a:cxnLst/>
              <a:rect l="l" t="t" r="r" b="b"/>
              <a:pathLst>
                <a:path w="1347977" h="351020">
                  <a:moveTo>
                    <a:pt x="77145" y="0"/>
                  </a:moveTo>
                  <a:lnTo>
                    <a:pt x="1270832" y="0"/>
                  </a:lnTo>
                  <a:cubicBezTo>
                    <a:pt x="1291292" y="0"/>
                    <a:pt x="1310914" y="8128"/>
                    <a:pt x="1325382" y="22595"/>
                  </a:cubicBezTo>
                  <a:cubicBezTo>
                    <a:pt x="1339849" y="37063"/>
                    <a:pt x="1347977" y="56685"/>
                    <a:pt x="1347977" y="77145"/>
                  </a:cubicBezTo>
                  <a:lnTo>
                    <a:pt x="1347977" y="273874"/>
                  </a:lnTo>
                  <a:cubicBezTo>
                    <a:pt x="1347977" y="316480"/>
                    <a:pt x="1313438" y="351020"/>
                    <a:pt x="1270832" y="351020"/>
                  </a:cubicBezTo>
                  <a:lnTo>
                    <a:pt x="77145" y="351020"/>
                  </a:lnTo>
                  <a:cubicBezTo>
                    <a:pt x="34539" y="351020"/>
                    <a:pt x="0" y="316480"/>
                    <a:pt x="0" y="273874"/>
                  </a:cubicBezTo>
                  <a:lnTo>
                    <a:pt x="0" y="77145"/>
                  </a:lnTo>
                  <a:cubicBezTo>
                    <a:pt x="0" y="34539"/>
                    <a:pt x="34539" y="0"/>
                    <a:pt x="77145" y="0"/>
                  </a:cubicBezTo>
                  <a:close/>
                </a:path>
              </a:pathLst>
            </a:custGeom>
            <a:solidFill>
              <a:srgbClr val="004AAD"/>
            </a:solidFill>
          </p:spPr>
        </p:sp>
        <p:sp>
          <p:nvSpPr>
            <p:cNvPr id="8" name="TextBox 8"/>
            <p:cNvSpPr txBox="1"/>
            <p:nvPr/>
          </p:nvSpPr>
          <p:spPr>
            <a:xfrm>
              <a:off x="0" y="-47625"/>
              <a:ext cx="1347977" cy="398645"/>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4933297" y="3191597"/>
            <a:ext cx="8421405" cy="1265381"/>
          </a:xfrm>
          <a:prstGeom prst="rect">
            <a:avLst/>
          </a:prstGeom>
        </p:spPr>
        <p:txBody>
          <a:bodyPr lIns="0" tIns="0" rIns="0" bIns="0" rtlCol="0" anchor="t">
            <a:spAutoFit/>
          </a:bodyPr>
          <a:lstStyle/>
          <a:p>
            <a:pPr algn="ctr">
              <a:lnSpc>
                <a:spcPts val="10334"/>
              </a:lnSpc>
            </a:pPr>
            <a:r>
              <a:rPr lang="en-US" sz="7382" b="1">
                <a:solidFill>
                  <a:srgbClr val="004AAD"/>
                </a:solidFill>
                <a:latin typeface="League Spartan"/>
                <a:ea typeface="League Spartan"/>
                <a:cs typeface="League Spartan"/>
                <a:sym typeface="League Spartan"/>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TotalTime>
  <Words>2240</Words>
  <Application>Microsoft Office PowerPoint</Application>
  <PresentationFormat>Custom</PresentationFormat>
  <Paragraphs>124</Paragraphs>
  <Slides>16</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Times New Roman</vt:lpstr>
      <vt:lpstr>League Spartan</vt:lpstr>
      <vt:lpstr>Poppins Semi-Bold</vt:lpstr>
      <vt:lpstr>Calibri</vt:lpstr>
      <vt:lpstr>Roboto Bold</vt:lpstr>
      <vt:lpstr>Poppins</vt:lpstr>
      <vt:lpstr>Poppins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 task 01 comp 1</dc:title>
  <dc:creator>HRH</dc:creator>
  <cp:lastModifiedBy>Abdullah</cp:lastModifiedBy>
  <cp:revision>3</cp:revision>
  <dcterms:created xsi:type="dcterms:W3CDTF">2006-08-16T00:00:00Z</dcterms:created>
  <dcterms:modified xsi:type="dcterms:W3CDTF">2025-10-08T17:12:19Z</dcterms:modified>
  <dc:identifier>DAG0qt8gZBs</dc:identifier>
</cp:coreProperties>
</file>