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207" d="100"/>
          <a:sy n="207" d="100"/>
        </p:scale>
        <p:origin x="-104" y="-1008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printerSettings" Target="printerSettings/printerSettings1.bin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jpe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jpeg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2343150"/>
            <a:ext cx="6477000" cy="1435608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3792474"/>
            <a:ext cx="6477000" cy="880566"/>
          </a:xfrm>
        </p:spPr>
        <p:txBody>
          <a:bodyPr vert="horz" lIns="91440" tIns="0" rIns="45720" bIns="0" rtlCol="0">
            <a:normAutofit/>
          </a:bodyPr>
          <a:lstStyle>
            <a:lvl1pPr marL="0" indent="0" algn="l" defTabSz="914400" rtl="0" eaLnBrk="1" latinLnBrk="0" hangingPunct="1">
              <a:lnSpc>
                <a:spcPts val="2600"/>
              </a:lnSpc>
              <a:spcBef>
                <a:spcPts val="0"/>
              </a:spcBef>
              <a:buSzPct val="90000"/>
              <a:buFontTx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4725162"/>
            <a:ext cx="1984248" cy="20574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352" y="4725162"/>
            <a:ext cx="3813048" cy="20574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4725162"/>
            <a:ext cx="685800" cy="205740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Watermar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122215" y="2400300"/>
            <a:ext cx="8021782" cy="1657350"/>
          </a:xfrm>
        </p:spPr>
        <p:txBody>
          <a:bodyPr wrap="none" lIns="0" tIns="0" rIns="0" bIns="0" anchor="ctr" anchorCtr="0">
            <a:noAutofit/>
          </a:bodyPr>
          <a:lstStyle>
            <a:lvl1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0813" y="2874821"/>
            <a:ext cx="4724400" cy="907473"/>
          </a:xfrm>
        </p:spPr>
        <p:txBody>
          <a:bodyPr lIns="45720" tIns="0" rIns="45720" bIns="0" anchor="b" anchorCtr="0">
            <a:noAutofit/>
          </a:bodyPr>
          <a:lstStyle>
            <a:lvl1pPr algn="l">
              <a:lnSpc>
                <a:spcPts val="5000"/>
              </a:lnSpc>
              <a:defRPr sz="4600"/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0813" y="3792682"/>
            <a:ext cx="4724400" cy="867440"/>
          </a:xfrm>
        </p:spPr>
        <p:txBody>
          <a:bodyPr lIns="91440" tIns="0" rIns="45720" bIns="0">
            <a:normAutofit/>
          </a:bodyPr>
          <a:lstStyle>
            <a:lvl1pPr marL="0" indent="0" algn="l">
              <a:lnSpc>
                <a:spcPts val="2600"/>
              </a:lnSpc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4724058"/>
            <a:ext cx="1981200" cy="204788"/>
          </a:xfrm>
        </p:spPr>
        <p:txBody>
          <a:bodyPr/>
          <a:lstStyle>
            <a:lvl1pPr algn="l">
              <a:defRPr sz="1100">
                <a:latin typeface="Rockwell" pitchFamily="18" charset="0"/>
              </a:defRPr>
            </a:lvl1pPr>
          </a:lstStyle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400" y="4724058"/>
            <a:ext cx="3810000" cy="204788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4856" y="4734294"/>
            <a:ext cx="685800" cy="198817"/>
          </a:xfrm>
        </p:spPr>
        <p:txBody>
          <a:bodyPr/>
          <a:lstStyle>
            <a:lvl1pPr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45921"/>
            <a:ext cx="7772400" cy="1021556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667762"/>
            <a:ext cx="7772400" cy="740664"/>
          </a:xfrm>
        </p:spPr>
        <p:txBody>
          <a:bodyPr vert="horz" lIns="91440" tIns="0" rIns="45720" bIns="0" rtlCol="0" anchor="t" anchorCtr="0">
            <a:normAutofit/>
          </a:bodyPr>
          <a:lstStyle>
            <a:lvl1pPr marL="0" indent="0">
              <a:spcBef>
                <a:spcPts val="0"/>
              </a:spcBef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SzPct val="90000"/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Watermar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12694" y="1267385"/>
            <a:ext cx="8431303" cy="1657350"/>
          </a:xfrm>
        </p:spPr>
        <p:txBody>
          <a:bodyPr wrap="none" lIns="0" tIns="0" rIns="0" bIns="0" anchor="ctr" anchorCtr="0">
            <a:noAutofit/>
          </a:bodyPr>
          <a:lstStyle>
            <a:lvl1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647265"/>
            <a:ext cx="5334000" cy="1021556"/>
          </a:xfrm>
        </p:spPr>
        <p:txBody>
          <a:bodyPr lIns="45720" tIns="0" rIns="45720" bIns="0" anchor="b" anchorCtr="0"/>
          <a:lstStyle>
            <a:lvl1pPr algn="l">
              <a:lnSpc>
                <a:spcPts val="5000"/>
              </a:lnSpc>
              <a:defRPr sz="4600" b="1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670464"/>
            <a:ext cx="5334000" cy="737315"/>
          </a:xfrm>
        </p:spPr>
        <p:txBody>
          <a:bodyPr tIns="0" rIns="45720" bIns="0" anchor="t" anchorCtr="0"/>
          <a:lstStyle>
            <a:lvl1pPr marL="0" indent="0"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Picture"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2775" y="3052353"/>
            <a:ext cx="5538788" cy="871538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1240000">
            <a:off x="654353" y="333885"/>
            <a:ext cx="5416247" cy="2722626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1240000">
            <a:off x="857678" y="474474"/>
            <a:ext cx="5009597" cy="2441448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58117" y="3923180"/>
            <a:ext cx="5532958" cy="64882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301354"/>
            <a:ext cx="3566160" cy="3042047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01354"/>
            <a:ext cx="3566160" cy="3042047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326" y="1064525"/>
            <a:ext cx="3200400" cy="438026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7367" y="1631157"/>
            <a:ext cx="3566160" cy="2712244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290763" indent="-344488"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30247" y="1064525"/>
            <a:ext cx="3200400" cy="438026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514" y="1631157"/>
            <a:ext cx="3566160" cy="2712244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290763" indent="-344488"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40" y="1422781"/>
            <a:ext cx="3228975" cy="107156"/>
          </a:xfrm>
          <a:prstGeom prst="rect">
            <a:avLst/>
          </a:prstGeom>
        </p:spPr>
      </p:pic>
      <p:pic>
        <p:nvPicPr>
          <p:cNvPr id="13" name="Picture 12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1" y="1422781"/>
            <a:ext cx="3228975" cy="107156"/>
          </a:xfrm>
          <a:prstGeom prst="rect">
            <a:avLst/>
          </a:prstGeom>
        </p:spPr>
      </p:pic>
      <p:pic>
        <p:nvPicPr>
          <p:cNvPr id="12" name="Picture 11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40" y="1422781"/>
            <a:ext cx="3228975" cy="107156"/>
          </a:xfrm>
          <a:prstGeom prst="rect">
            <a:avLst/>
          </a:prstGeom>
        </p:spPr>
      </p:pic>
      <p:pic>
        <p:nvPicPr>
          <p:cNvPr id="14" name="Picture 13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1" y="1422781"/>
            <a:ext cx="3228975" cy="107156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301354"/>
            <a:ext cx="7315200" cy="14401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2903220"/>
            <a:ext cx="7315200" cy="14401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301354"/>
            <a:ext cx="3566160" cy="14401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tabLst/>
              <a:defRPr sz="1800"/>
            </a:lvl6pPr>
            <a:lvl7pPr marL="2290763" indent="-344488">
              <a:tabLst/>
              <a:defRPr sz="1800"/>
            </a:lvl7pPr>
            <a:lvl8pPr marL="2290763" indent="-344488">
              <a:tabLst/>
              <a:defRPr sz="1800"/>
            </a:lvl8pPr>
            <a:lvl9pPr marL="2290763" indent="-344488">
              <a:tabLst/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2903220"/>
            <a:ext cx="3566160" cy="14401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301354"/>
            <a:ext cx="3566160" cy="3042047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301354"/>
            <a:ext cx="3566160" cy="14401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2903220"/>
            <a:ext cx="3566160" cy="14401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301354"/>
            <a:ext cx="3566160" cy="14401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2903220"/>
            <a:ext cx="3566160" cy="14401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267536"/>
            <a:ext cx="3563938" cy="871538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7250" y="276367"/>
            <a:ext cx="3566160" cy="4220624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 marL="2290763" indent="-344488">
              <a:defRPr sz="2000"/>
            </a:lvl7pPr>
            <a:lvl8pPr marL="2290763" indent="-344488">
              <a:defRPr sz="2000"/>
            </a:lvl8pPr>
            <a:lvl9pPr marL="2290763" indent="-344488"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398" y="2149523"/>
            <a:ext cx="3563938" cy="162237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7546" y="1143000"/>
            <a:ext cx="3566160" cy="871538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7544" y="2024987"/>
            <a:ext cx="3566160" cy="162237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grpSp>
        <p:nvGrpSpPr>
          <p:cNvPr id="3" name="Group 7"/>
          <p:cNvGrpSpPr/>
          <p:nvPr/>
        </p:nvGrpSpPr>
        <p:grpSpPr>
          <a:xfrm rot="21421631">
            <a:off x="629029" y="379237"/>
            <a:ext cx="3850925" cy="4137206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4"/>
          </p:nvPr>
        </p:nvSpPr>
        <p:spPr>
          <a:xfrm rot="21421631">
            <a:off x="808793" y="500671"/>
            <a:ext cx="3468664" cy="3843542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3"/>
          <p:cNvGrpSpPr/>
          <p:nvPr/>
        </p:nvGrpSpPr>
        <p:grpSpPr>
          <a:xfrm rot="21214351">
            <a:off x="313409" y="2640599"/>
            <a:ext cx="4088024" cy="2269515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6"/>
          </p:nvPr>
        </p:nvSpPr>
        <p:spPr>
          <a:xfrm rot="21214351">
            <a:off x="491058" y="2761935"/>
            <a:ext cx="3704109" cy="20228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232774">
            <a:off x="169481" y="180942"/>
            <a:ext cx="4088024" cy="2269515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347130" y="302278"/>
            <a:ext cx="3704109" cy="2022812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3434" y="1143000"/>
            <a:ext cx="3566160" cy="871538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3432" y="2024987"/>
            <a:ext cx="3566160" cy="162237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821780"/>
            <a:ext cx="7315200" cy="871538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32774">
            <a:off x="2059283" y="284325"/>
            <a:ext cx="5031327" cy="2582484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696552"/>
            <a:ext cx="7315200" cy="740978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2248158" y="423423"/>
            <a:ext cx="4653577" cy="2304288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821780"/>
            <a:ext cx="7315200" cy="871538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grpSp>
        <p:nvGrpSpPr>
          <p:cNvPr id="3" name="Group 13"/>
          <p:cNvGrpSpPr/>
          <p:nvPr/>
        </p:nvGrpSpPr>
        <p:grpSpPr>
          <a:xfrm rot="21420000">
            <a:off x="113687" y="87276"/>
            <a:ext cx="3969060" cy="277902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7"/>
          </p:nvPr>
        </p:nvSpPr>
        <p:spPr>
          <a:xfrm rot="21420000">
            <a:off x="299152" y="228749"/>
            <a:ext cx="3598455" cy="2500676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360000">
            <a:off x="4165480" y="242356"/>
            <a:ext cx="4792693" cy="2582484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6"/>
          </p:nvPr>
        </p:nvSpPr>
        <p:spPr>
          <a:xfrm rot="360000">
            <a:off x="4336486" y="380751"/>
            <a:ext cx="4432860" cy="2304288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694580"/>
            <a:ext cx="7315200" cy="74295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51683" y="338138"/>
            <a:ext cx="846083" cy="4018359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338138"/>
            <a:ext cx="5943600" cy="401835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22" Type="http://schemas.openxmlformats.org/officeDocument/2006/relationships/image" Target="../media/image6.png"/><Relationship Id="rId23" Type="http://schemas.openxmlformats.org/officeDocument/2006/relationships/image" Target="../media/image7.png"/><Relationship Id="rId24" Type="http://schemas.openxmlformats.org/officeDocument/2006/relationships/image" Target="../media/image8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1" y="377428"/>
            <a:ext cx="7313613" cy="6512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1" y="1301353"/>
            <a:ext cx="7313613" cy="30420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63438" y="4735846"/>
            <a:ext cx="1295400" cy="1988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2DF66AD8-BC4A-4004-9882-414398D930CA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2608" y="4729348"/>
            <a:ext cx="3717967" cy="19445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21388" y="4107073"/>
            <a:ext cx="1483056" cy="6388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550" indent="-463550" algn="l" defTabSz="914400" rtl="0" eaLnBrk="1" latinLnBrk="0" hangingPunct="1">
        <a:spcBef>
          <a:spcPts val="2000"/>
        </a:spcBef>
        <a:buSzPct val="90000"/>
        <a:buFontTx/>
        <a:buBlip>
          <a:blip r:embed="rId22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SzPct val="90000"/>
        <a:buFontTx/>
        <a:buBlip>
          <a:blip r:embed="rId23"/>
        </a:buBlip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255713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7025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938338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90763" indent="-344488" algn="l" defTabSz="914400" rtl="0" eaLnBrk="1" latinLnBrk="0" hangingPunct="1">
        <a:spcBef>
          <a:spcPct val="20000"/>
        </a:spcBef>
        <a:buSzPct val="90000"/>
        <a:buFontTx/>
        <a:buBlip>
          <a:blip r:embed="rId22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625725" indent="-344488" algn="l" defTabSz="914400" rtl="0" eaLnBrk="1" latinLnBrk="0" hangingPunct="1">
        <a:spcBef>
          <a:spcPct val="20000"/>
        </a:spcBef>
        <a:buSzPct val="90000"/>
        <a:buFontTx/>
        <a:buBlip>
          <a:blip r:embed="rId24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0213" indent="-344488" algn="l" defTabSz="914400" rtl="0" eaLnBrk="1" latinLnBrk="0" hangingPunct="1">
        <a:spcBef>
          <a:spcPct val="20000"/>
        </a:spcBef>
        <a:buSzPct val="90000"/>
        <a:buFontTx/>
        <a:buBlip>
          <a:blip r:embed="rId22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313113" indent="-344488" algn="l" defTabSz="914400" rtl="0" eaLnBrk="1" latinLnBrk="0" hangingPunct="1">
        <a:spcBef>
          <a:spcPct val="20000"/>
        </a:spcBef>
        <a:buSzPct val="90000"/>
        <a:buFontTx/>
        <a:buBlip>
          <a:blip r:embed="rId23"/>
        </a:buBlip>
        <a:defRPr lang="en-US" sz="1800" kern="1200" dirty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1119831"/>
            <a:ext cx="6477000" cy="1435608"/>
          </a:xfrm>
        </p:spPr>
        <p:txBody>
          <a:bodyPr/>
          <a:lstStyle/>
          <a:p>
            <a:r>
              <a:rPr lang="en-US" dirty="0"/>
              <a:t>Understanding the Crit (Critique)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2385416"/>
            <a:ext cx="6477000" cy="880566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In preparing for a critique it’s </a:t>
            </a:r>
            <a:r>
              <a:rPr lang="en-US" dirty="0" smtClean="0"/>
              <a:t>as important </a:t>
            </a:r>
            <a:r>
              <a:rPr lang="en-US" dirty="0"/>
              <a:t>to determine what </a:t>
            </a:r>
            <a:r>
              <a:rPr lang="en-US" dirty="0">
                <a:solidFill>
                  <a:srgbClr val="FF0000"/>
                </a:solidFill>
              </a:rPr>
              <a:t>you</a:t>
            </a:r>
            <a:r>
              <a:rPr lang="en-US" dirty="0"/>
              <a:t> want or need from it, as it is to understand what </a:t>
            </a:r>
            <a:r>
              <a:rPr lang="en-US" dirty="0" smtClean="0"/>
              <a:t>someone else requires </a:t>
            </a:r>
            <a:r>
              <a:rPr lang="en-US" dirty="0"/>
              <a:t>of you.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8359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377429"/>
            <a:ext cx="7313613" cy="1474473"/>
          </a:xfrm>
        </p:spPr>
        <p:txBody>
          <a:bodyPr/>
          <a:lstStyle/>
          <a:p>
            <a:r>
              <a:rPr lang="en-US" sz="3600" dirty="0"/>
              <a:t>Critical consideration usually consists of at least</a:t>
            </a:r>
            <a:r>
              <a:rPr lang="en-US" sz="3600" dirty="0">
                <a:solidFill>
                  <a:srgbClr val="FF0000"/>
                </a:solidFill>
              </a:rPr>
              <a:t> three </a:t>
            </a:r>
            <a:r>
              <a:rPr lang="en-US" sz="3600" dirty="0"/>
              <a:t>main activities</a:t>
            </a:r>
            <a:r>
              <a:rPr lang="en-US" sz="3600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1" y="1900254"/>
            <a:ext cx="7313613" cy="2443146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Describing</a:t>
            </a:r>
            <a:r>
              <a:rPr lang="en-US" dirty="0"/>
              <a:t> the work - what does it look like? What is it made of? </a:t>
            </a:r>
            <a:endParaRPr lang="en-GB" dirty="0"/>
          </a:p>
          <a:p>
            <a:r>
              <a:rPr lang="en-US" dirty="0">
                <a:solidFill>
                  <a:srgbClr val="FF0000"/>
                </a:solidFill>
              </a:rPr>
              <a:t>Interpretin</a:t>
            </a:r>
            <a:r>
              <a:rPr lang="en-US" dirty="0"/>
              <a:t>g the work (what does it mean?): Here you are asked to </a:t>
            </a:r>
            <a:r>
              <a:rPr lang="en-US" dirty="0" smtClean="0"/>
              <a:t>synthesise </a:t>
            </a:r>
            <a:r>
              <a:rPr lang="en-US" dirty="0"/>
              <a:t>any contextual or biographical information you have with your own subjective interpretation of the work's significance</a:t>
            </a:r>
            <a:r>
              <a:rPr lang="en-US" dirty="0" smtClean="0"/>
              <a:t>.</a:t>
            </a:r>
          </a:p>
          <a:p>
            <a:r>
              <a:rPr lang="en-US" dirty="0">
                <a:solidFill>
                  <a:srgbClr val="FF0000"/>
                </a:solidFill>
              </a:rPr>
              <a:t>Evaluating</a:t>
            </a:r>
            <a:r>
              <a:rPr lang="en-US" dirty="0"/>
              <a:t> the work </a:t>
            </a:r>
            <a:r>
              <a:rPr lang="mr-IN" dirty="0" smtClean="0"/>
              <a:t>–</a:t>
            </a:r>
            <a:r>
              <a:rPr lang="en-US" dirty="0" smtClean="0"/>
              <a:t>  </a:t>
            </a:r>
            <a:r>
              <a:rPr lang="en-US" dirty="0"/>
              <a:t>I</a:t>
            </a:r>
            <a:r>
              <a:rPr lang="en-US" dirty="0" smtClean="0"/>
              <a:t>s </a:t>
            </a:r>
            <a:r>
              <a:rPr lang="en-US" dirty="0"/>
              <a:t>it interesting? Does it "work"? </a:t>
            </a:r>
            <a:r>
              <a:rPr lang="en-US" dirty="0" smtClean="0"/>
              <a:t>This </a:t>
            </a:r>
            <a:r>
              <a:rPr lang="en-US" dirty="0"/>
              <a:t>is, perhaps, the most difficult critical task, yet it is usually the one to which most people skip when criticising a work of art. To thoughtfully evaluate a work of art, you must determine what your criteria are for judging its relative worth or effectiveness. </a:t>
            </a:r>
            <a:endParaRPr lang="en-GB" dirty="0"/>
          </a:p>
          <a:p>
            <a:pPr marL="0" indent="0">
              <a:buNone/>
            </a:pPr>
            <a:endParaRPr lang="en-US" dirty="0" smtClean="0"/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1736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473854"/>
            <a:ext cx="7313613" cy="1092767"/>
          </a:xfrm>
        </p:spPr>
        <p:txBody>
          <a:bodyPr/>
          <a:lstStyle/>
          <a:p>
            <a:r>
              <a:rPr lang="en-US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Listen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1" y="1305518"/>
            <a:ext cx="7313613" cy="30378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In </a:t>
            </a:r>
            <a:r>
              <a:rPr lang="en-US" dirty="0"/>
              <a:t>order to refine our ability to produce effective </a:t>
            </a:r>
            <a:r>
              <a:rPr lang="en-US" dirty="0" smtClean="0"/>
              <a:t>work, </a:t>
            </a:r>
            <a:r>
              <a:rPr lang="en-US" dirty="0"/>
              <a:t>we must </a:t>
            </a:r>
            <a:r>
              <a:rPr lang="en-US" dirty="0">
                <a:solidFill>
                  <a:srgbClr val="EEA62D"/>
                </a:solidFill>
              </a:rPr>
              <a:t>listen</a:t>
            </a:r>
            <a:r>
              <a:rPr lang="en-US" dirty="0"/>
              <a:t> to what the participants in the critique have to say about it.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This </a:t>
            </a:r>
            <a:r>
              <a:rPr lang="en-US" dirty="0"/>
              <a:t>is not to discourage robust debate, by any means. Some of the most lucid insights arise out of heated arguments about a </a:t>
            </a:r>
            <a:r>
              <a:rPr lang="en-US" dirty="0" smtClean="0"/>
              <a:t>work. </a:t>
            </a:r>
            <a:r>
              <a:rPr lang="en-US" dirty="0"/>
              <a:t>Rather, it is imperative that each point of view be expressed so as to maximize the benefit of this most unusual form of public discourse.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1071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1" y="454513"/>
            <a:ext cx="7313613" cy="3888887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What do you know with certainty about what you see? </a:t>
            </a:r>
            <a:endParaRPr lang="en-GB" dirty="0"/>
          </a:p>
          <a:p>
            <a:r>
              <a:rPr lang="en-US" dirty="0"/>
              <a:t>What do you see? </a:t>
            </a:r>
            <a:endParaRPr lang="en-GB" dirty="0"/>
          </a:p>
          <a:p>
            <a:r>
              <a:rPr lang="en-US" dirty="0"/>
              <a:t>What adjectives come to mind? </a:t>
            </a:r>
            <a:endParaRPr lang="en-GB" dirty="0"/>
          </a:p>
          <a:p>
            <a:r>
              <a:rPr lang="en-US" dirty="0"/>
              <a:t>What is the subject matter, really? </a:t>
            </a:r>
            <a:endParaRPr lang="en-GB" dirty="0"/>
          </a:p>
          <a:p>
            <a:r>
              <a:rPr lang="en-US" dirty="0"/>
              <a:t>What about form? </a:t>
            </a:r>
            <a:endParaRPr lang="en-GB" dirty="0"/>
          </a:p>
          <a:p>
            <a:r>
              <a:rPr lang="en-US" dirty="0"/>
              <a:t>How does the relationship between light and dark, contrast and tone affect your description? </a:t>
            </a:r>
            <a:endParaRPr lang="en-GB" dirty="0"/>
          </a:p>
          <a:p>
            <a:r>
              <a:rPr lang="en-US" dirty="0"/>
              <a:t>How does the technical treatment affect your reading of it? </a:t>
            </a:r>
            <a:endParaRPr lang="en-GB" dirty="0"/>
          </a:p>
          <a:p>
            <a:r>
              <a:rPr lang="en-US" dirty="0"/>
              <a:t>Can you compare/contrast this image with another in your group?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2817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2">
                    <a:lumMod val="50000"/>
                    <a:lumOff val="50000"/>
                  </a:schemeClr>
                </a:solidFill>
              </a:rPr>
              <a:t>Interpret</a:t>
            </a:r>
            <a:endParaRPr lang="en-US" dirty="0">
              <a:solidFill>
                <a:schemeClr val="accent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What does this image mean? </a:t>
            </a:r>
            <a:endParaRPr lang="en-GB" dirty="0"/>
          </a:p>
          <a:p>
            <a:r>
              <a:rPr lang="en-US" dirty="0"/>
              <a:t>How is this meaning manifested? </a:t>
            </a:r>
            <a:endParaRPr lang="en-GB" dirty="0"/>
          </a:p>
          <a:p>
            <a:r>
              <a:rPr lang="en-US" dirty="0"/>
              <a:t>Can you discern a difference between what was intended and the result? </a:t>
            </a:r>
            <a:endParaRPr lang="en-GB" dirty="0"/>
          </a:p>
          <a:p>
            <a:r>
              <a:rPr lang="en-US" dirty="0"/>
              <a:t>Are there metaphors you can decipher? </a:t>
            </a:r>
            <a:endParaRPr lang="en-GB" dirty="0"/>
          </a:p>
          <a:p>
            <a:r>
              <a:rPr lang="en-US" dirty="0"/>
              <a:t>Although the denotative meaning may seem clear what is the connotative meaning? The same </a:t>
            </a:r>
            <a:r>
              <a:rPr lang="en-US" dirty="0" smtClean="0"/>
              <a:t>image </a:t>
            </a:r>
            <a:r>
              <a:rPr lang="en-US" dirty="0"/>
              <a:t>could, for example, connote (suggest, imply) fragility, entropy, waste, </a:t>
            </a:r>
            <a:r>
              <a:rPr lang="en-US" dirty="0" smtClean="0"/>
              <a:t>excess </a:t>
            </a:r>
            <a:r>
              <a:rPr lang="en-US" dirty="0"/>
              <a:t>or any number of completely different ideas. </a:t>
            </a:r>
            <a:endParaRPr lang="en-GB" dirty="0"/>
          </a:p>
          <a:p>
            <a:r>
              <a:rPr lang="en-US" dirty="0"/>
              <a:t>Is this a successful </a:t>
            </a:r>
            <a:r>
              <a:rPr lang="en-US" dirty="0" smtClean="0"/>
              <a:t>work? </a:t>
            </a:r>
            <a:r>
              <a:rPr lang="en-US" dirty="0"/>
              <a:t>Why/why not? What criteria have you used to make your judgment? Be specific.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9702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Inkwell">
  <a:themeElements>
    <a:clrScheme name="Inkwell">
      <a:dk1>
        <a:sysClr val="windowText" lastClr="000000"/>
      </a:dk1>
      <a:lt1>
        <a:sysClr val="window" lastClr="FFFFFF"/>
      </a:lt1>
      <a:dk2>
        <a:srgbClr val="584D2E"/>
      </a:dk2>
      <a:lt2>
        <a:srgbClr val="EFE7C3"/>
      </a:lt2>
      <a:accent1>
        <a:srgbClr val="860908"/>
      </a:accent1>
      <a:accent2>
        <a:srgbClr val="4A0505"/>
      </a:accent2>
      <a:accent3>
        <a:srgbClr val="7A500A"/>
      </a:accent3>
      <a:accent4>
        <a:srgbClr val="C47810"/>
      </a:accent4>
      <a:accent5>
        <a:srgbClr val="827752"/>
      </a:accent5>
      <a:accent6>
        <a:srgbClr val="B5BB83"/>
      </a:accent6>
      <a:hlink>
        <a:srgbClr val="C47810"/>
      </a:hlink>
      <a:folHlink>
        <a:srgbClr val="F0A43A"/>
      </a:folHlink>
    </a:clrScheme>
    <a:fontScheme name="Inkwell">
      <a:majorFont>
        <a:latin typeface="Goudy Old Style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Goudy Old Style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Inkwell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3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15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101600" dist="38100" dir="5400000" rotWithShape="0">
              <a:srgbClr val="000000">
                <a:alpha val="7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  <a:softEdge rad="25400"/>
          </a:effectLst>
        </a:effectStyle>
      </a:effectStyleLst>
      <a:bgFillStyleLst>
        <a:blipFill rotWithShape="1">
          <a:blip xmlns:r="http://schemas.openxmlformats.org/officeDocument/2006/relationships" r:embed="rId3"/>
          <a:stretch/>
        </a:blipFill>
        <a:blipFill rotWithShape="1">
          <a:blip xmlns:r="http://schemas.openxmlformats.org/officeDocument/2006/relationships" r:embed="rId4"/>
          <a:stretch/>
        </a:blipFill>
        <a:blipFill rotWithShape="1">
          <a:blip xmlns:r="http://schemas.openxmlformats.org/officeDocument/2006/relationships" r:embed="rId5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Inkwell.thmx</Template>
  <TotalTime>16</TotalTime>
  <Words>418</Words>
  <Application>Microsoft Macintosh PowerPoint</Application>
  <PresentationFormat>On-screen Show (16:9)</PresentationFormat>
  <Paragraphs>25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Inkwell</vt:lpstr>
      <vt:lpstr>Understanding the Crit (Critique) </vt:lpstr>
      <vt:lpstr>Critical consideration usually consists of at least three main activities:</vt:lpstr>
      <vt:lpstr>Listen </vt:lpstr>
      <vt:lpstr>PowerPoint Presentation</vt:lpstr>
      <vt:lpstr>Interpret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the Crit (Critique) </dc:title>
  <dc:creator>John Hill</dc:creator>
  <cp:lastModifiedBy>John Hill</cp:lastModifiedBy>
  <cp:revision>7</cp:revision>
  <dcterms:created xsi:type="dcterms:W3CDTF">2017-11-06T11:38:46Z</dcterms:created>
  <dcterms:modified xsi:type="dcterms:W3CDTF">2017-11-06T11:55:39Z</dcterms:modified>
</cp:coreProperties>
</file>